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70" r:id="rId12"/>
    <p:sldId id="369" r:id="rId13"/>
    <p:sldId id="371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72" r:id="rId22"/>
    <p:sldId id="368" r:id="rId23"/>
    <p:sldId id="258" r:id="rId24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85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9F736D-B450-4F84-959B-033372A44BF9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506793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D9A5D9-D050-49EA-BD57-0454E6359FEB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4203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11F577E-4609-47A0-84AB-429256547FE5}" type="slidenum">
              <a:rPr lang="ru-RU" altLang="cs-CZ"/>
              <a:pPr>
                <a:spcBef>
                  <a:spcPct val="0"/>
                </a:spcBef>
              </a:pPr>
              <a:t>23</a:t>
            </a:fld>
            <a:endParaRPr lang="ru-RU" altLang="cs-CZ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5453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25641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90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00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83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83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9925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59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78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69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9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7063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8458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qpX8bejpMjS8ZKAzG5pdYIRmVb2opcKHDgtdR5ZQXB8/edit#gid=205228337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5400" dirty="0" smtClean="0">
                <a:solidFill>
                  <a:srgbClr val="FFFF00"/>
                </a:solidFill>
              </a:rPr>
              <a:t>Výpůjční </a:t>
            </a:r>
            <a:r>
              <a:rPr lang="cs-CZ" altLang="cs-CZ" sz="5400" dirty="0" smtClean="0">
                <a:solidFill>
                  <a:srgbClr val="FFFF00"/>
                </a:solidFill>
              </a:rPr>
              <a:t>služby a KS</a:t>
            </a:r>
            <a:endParaRPr lang="uk-UA" altLang="cs-CZ" sz="5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 smtClean="0"/>
              <a:t>Martin Krčál</a:t>
            </a:r>
            <a:endParaRPr lang="uk-UA" altLang="cs-CZ" sz="240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82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Arial" charset="0"/>
              </a:rPr>
              <a:t>VIKBB42 Knihovnické procesy a služby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itchFamily="34" charset="0"/>
              </a:rPr>
              <a:t>Brno, </a:t>
            </a:r>
            <a:r>
              <a:rPr lang="cs-CZ" altLang="cs-CZ" sz="1800" b="1" dirty="0" smtClean="0">
                <a:latin typeface="Tahoma" pitchFamily="34" charset="0"/>
              </a:rPr>
              <a:t>16. </a:t>
            </a:r>
            <a:r>
              <a:rPr lang="cs-CZ" altLang="cs-CZ" sz="1800" b="1" dirty="0" smtClean="0">
                <a:latin typeface="Tahoma" pitchFamily="34" charset="0"/>
              </a:rPr>
              <a:t>března </a:t>
            </a:r>
            <a:r>
              <a:rPr lang="cs-CZ" altLang="cs-CZ" sz="1800" b="1" dirty="0" smtClean="0">
                <a:latin typeface="Tahoma" pitchFamily="34" charset="0"/>
              </a:rPr>
              <a:t>2016</a:t>
            </a:r>
            <a:endParaRPr lang="cs-CZ" altLang="cs-CZ" sz="1800" dirty="0">
              <a:latin typeface="Tahoma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4212" y="2684463"/>
            <a:ext cx="7344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 smtClean="0">
                <a:solidFill>
                  <a:schemeClr val="bg1"/>
                </a:solidFill>
              </a:rPr>
              <a:t>služby spojené s výpůjčním protokolem</a:t>
            </a:r>
            <a:endParaRPr lang="cs-CZ" alt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vracení</a:t>
            </a:r>
          </a:p>
        </p:txBody>
      </p:sp>
      <p:pic>
        <p:nvPicPr>
          <p:cNvPr id="71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2360612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34559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76700"/>
            <a:ext cx="338296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Tiskárny čárového kódu + SW</a:t>
            </a:r>
            <a:endParaRPr lang="cs-CZ" dirty="0"/>
          </a:p>
        </p:txBody>
      </p:sp>
      <p:pic>
        <p:nvPicPr>
          <p:cNvPr id="5" name="Picture 6" descr="http://www.domino-printing.com/Global/en/Product-Range/Thermal-Transfer-Overprinting/Gallery-Images/V-Series-TTO-Ribbons-Thermal-transfer-overprin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12" y="3646115"/>
            <a:ext cx="3211108" cy="33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dentcode.cz/components/com_virtuemart/shop_image/product/B_EX4T1_4e71f3f0f13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06" y="1484784"/>
            <a:ext cx="2736304" cy="26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dentcode.cz/images/bartender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30" y="1516753"/>
            <a:ext cx="292417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8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Termotiskárny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img6.hyperinzerce.cz/x-cz/inz2/8866/8866433-pokladni-termo-tiskarna-epson-tm-t88iii-s-rezacko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17" y="1412776"/>
            <a:ext cx="3693196" cy="277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votny-atrima.com/images/citizencts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2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lístkem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informace o výpůjčkách</a:t>
            </a:r>
          </a:p>
          <a:p>
            <a:r>
              <a:rPr lang="cs-CZ" dirty="0" smtClean="0"/>
              <a:t>upozornění na akce</a:t>
            </a:r>
          </a:p>
          <a:p>
            <a:r>
              <a:rPr lang="cs-CZ" dirty="0" smtClean="0"/>
              <a:t>novinky z knihovny</a:t>
            </a:r>
          </a:p>
          <a:p>
            <a:r>
              <a:rPr lang="cs-CZ" dirty="0" smtClean="0"/>
              <a:t>čárové kódy a QR kódy</a:t>
            </a:r>
          </a:p>
          <a:p>
            <a:pPr lvl="1"/>
            <a:r>
              <a:rPr lang="cs-CZ" dirty="0" smtClean="0"/>
              <a:t>akce, slevy, informace</a:t>
            </a:r>
          </a:p>
          <a:p>
            <a:r>
              <a:rPr lang="cs-CZ" dirty="0" smtClean="0"/>
              <a:t>pole pro podpis</a:t>
            </a:r>
          </a:p>
          <a:p>
            <a:r>
              <a:rPr lang="cs-CZ" dirty="0" smtClean="0"/>
              <a:t>něco jiného???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42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Dělení VS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absenční</a:t>
            </a:r>
          </a:p>
          <a:p>
            <a:r>
              <a:rPr lang="cs-CZ" altLang="cs-CZ"/>
              <a:t>prezenční</a:t>
            </a:r>
          </a:p>
          <a:p>
            <a:r>
              <a:rPr lang="cs-CZ" altLang="cs-CZ"/>
              <a:t>cirkulační</a:t>
            </a:r>
          </a:p>
          <a:p>
            <a:r>
              <a:rPr lang="cs-CZ" altLang="cs-CZ"/>
              <a:t>MVS, MMVS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3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Absenční výpůjčky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mimo knihovnu</a:t>
            </a:r>
          </a:p>
          <a:p>
            <a:r>
              <a:rPr lang="cs-CZ" altLang="cs-CZ"/>
              <a:t>omezení počtu současných výpůjček</a:t>
            </a:r>
          </a:p>
          <a:p>
            <a:pPr lvl="1"/>
            <a:r>
              <a:rPr lang="cs-CZ" altLang="cs-CZ"/>
              <a:t>např. 10, 30, neomezeno</a:t>
            </a:r>
          </a:p>
          <a:p>
            <a:r>
              <a:rPr lang="cs-CZ" altLang="cs-CZ"/>
              <a:t>dělení</a:t>
            </a:r>
          </a:p>
          <a:p>
            <a:pPr lvl="1"/>
            <a:r>
              <a:rPr lang="cs-CZ" altLang="cs-CZ"/>
              <a:t>měsíční (30 dnů)</a:t>
            </a:r>
          </a:p>
          <a:p>
            <a:pPr lvl="1"/>
            <a:r>
              <a:rPr lang="cs-CZ" altLang="cs-CZ"/>
              <a:t>dlouhodobá/trvalá</a:t>
            </a:r>
          </a:p>
          <a:p>
            <a:pPr lvl="2"/>
            <a:r>
              <a:rPr lang="cs-CZ" altLang="cs-CZ"/>
              <a:t>semestr, pracovní poměr</a:t>
            </a:r>
          </a:p>
          <a:p>
            <a:pPr lvl="1"/>
            <a:r>
              <a:rPr lang="cs-CZ" altLang="cs-CZ"/>
              <a:t>krátkodobá</a:t>
            </a:r>
          </a:p>
          <a:p>
            <a:pPr lvl="2"/>
            <a:r>
              <a:rPr lang="cs-CZ" altLang="cs-CZ"/>
              <a:t>žádané dokumenty</a:t>
            </a:r>
          </a:p>
          <a:p>
            <a:pPr lvl="2"/>
            <a:r>
              <a:rPr lang="cs-CZ" altLang="cs-CZ"/>
              <a:t>např. 1 týden</a:t>
            </a:r>
          </a:p>
          <a:p>
            <a:pPr lvl="2"/>
            <a:r>
              <a:rPr lang="cs-CZ" altLang="cs-CZ"/>
              <a:t>výpůjčky přes noc</a:t>
            </a:r>
          </a:p>
        </p:txBody>
      </p:sp>
    </p:spTree>
    <p:extLst>
      <p:ext uri="{BB962C8B-B14F-4D97-AF65-F5344CB8AC3E}">
        <p14:creationId xmlns:p14="http://schemas.microsoft.com/office/powerpoint/2010/main" val="1462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Prolongace = prodloužení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prodloužení výpůjční lhůty</a:t>
            </a:r>
          </a:p>
          <a:p>
            <a:r>
              <a:rPr lang="cs-CZ" altLang="cs-CZ"/>
              <a:t>nesmí být další požadavek</a:t>
            </a:r>
          </a:p>
          <a:p>
            <a:r>
              <a:rPr lang="cs-CZ" altLang="cs-CZ"/>
              <a:t>pro statistiky nová výpůjčka</a:t>
            </a:r>
          </a:p>
          <a:p>
            <a:r>
              <a:rPr lang="cs-CZ" altLang="cs-CZ"/>
              <a:t>prostřednictvím AKS</a:t>
            </a:r>
          </a:p>
          <a:p>
            <a:pPr lvl="1"/>
            <a:r>
              <a:rPr lang="cs-CZ" altLang="cs-CZ"/>
              <a:t>čtenářské konto</a:t>
            </a:r>
          </a:p>
          <a:p>
            <a:pPr lvl="1"/>
            <a:r>
              <a:rPr lang="cs-CZ" altLang="cs-CZ"/>
              <a:t>na výpůjčním pultu</a:t>
            </a:r>
          </a:p>
        </p:txBody>
      </p:sp>
    </p:spTree>
    <p:extLst>
      <p:ext uri="{BB962C8B-B14F-4D97-AF65-F5344CB8AC3E}">
        <p14:creationId xmlns:p14="http://schemas.microsoft.com/office/powerpoint/2010/main" val="8864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Rezervace dokumentů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pokud je dokument vypůjčený</a:t>
            </a:r>
          </a:p>
          <a:p>
            <a:r>
              <a:rPr lang="cs-CZ" altLang="cs-CZ"/>
              <a:t>uživatel v řadě čekatelů</a:t>
            </a:r>
          </a:p>
          <a:p>
            <a:r>
              <a:rPr lang="cs-CZ" altLang="cs-CZ"/>
              <a:t>po vrácení se odešle upozornění dalšímu v pořadí</a:t>
            </a:r>
          </a:p>
          <a:p>
            <a:pPr lvl="1"/>
            <a:r>
              <a:rPr lang="cs-CZ" altLang="cs-CZ"/>
              <a:t>elektronicky (AKS, e-mail)</a:t>
            </a:r>
          </a:p>
          <a:p>
            <a:pPr lvl="1"/>
            <a:r>
              <a:rPr lang="cs-CZ" altLang="cs-CZ"/>
              <a:t>písemně, telefonicky</a:t>
            </a:r>
          </a:p>
          <a:p>
            <a:r>
              <a:rPr lang="cs-CZ" altLang="cs-CZ"/>
              <a:t>poplatky???</a:t>
            </a:r>
          </a:p>
          <a:p>
            <a:r>
              <a:rPr lang="cs-CZ" altLang="cs-CZ"/>
              <a:t>omezení počtu rezervací</a:t>
            </a:r>
          </a:p>
        </p:txBody>
      </p:sp>
    </p:spTree>
    <p:extLst>
      <p:ext uri="{BB962C8B-B14F-4D97-AF65-F5344CB8AC3E}">
        <p14:creationId xmlns:p14="http://schemas.microsoft.com/office/powerpoint/2010/main" val="16903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Upomínky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poplatek za pozdní vrácení</a:t>
            </a:r>
          </a:p>
          <a:p>
            <a:r>
              <a:rPr lang="cs-CZ" altLang="cs-CZ"/>
              <a:t>definovány v KŘ</a:t>
            </a:r>
          </a:p>
          <a:p>
            <a:r>
              <a:rPr lang="cs-CZ" altLang="cs-CZ"/>
              <a:t>upozornění</a:t>
            </a:r>
          </a:p>
          <a:p>
            <a:pPr lvl="1"/>
            <a:r>
              <a:rPr lang="cs-CZ" altLang="cs-CZ"/>
              <a:t>elektronicky (AKS, e-mail od knihovníka)</a:t>
            </a:r>
          </a:p>
          <a:p>
            <a:pPr lvl="1"/>
            <a:r>
              <a:rPr lang="cs-CZ" altLang="cs-CZ"/>
              <a:t>písemně, telefonicky</a:t>
            </a:r>
          </a:p>
          <a:p>
            <a:pPr lvl="1"/>
            <a:r>
              <a:rPr lang="cs-CZ" altLang="cs-CZ"/>
              <a:t>upomínky se evidují</a:t>
            </a:r>
          </a:p>
          <a:p>
            <a:pPr lvl="1"/>
            <a:r>
              <a:rPr lang="cs-CZ" altLang="cs-CZ"/>
              <a:t>poslední = doporučený dopis</a:t>
            </a:r>
          </a:p>
          <a:p>
            <a:r>
              <a:rPr lang="cs-CZ" altLang="cs-CZ"/>
              <a:t>lze uplatňovat soudně</a:t>
            </a:r>
          </a:p>
          <a:p>
            <a:r>
              <a:rPr lang="cs-CZ" altLang="cs-CZ"/>
              <a:t>podepsaný doklad o výpůjčce???</a:t>
            </a:r>
          </a:p>
        </p:txBody>
      </p:sp>
    </p:spTree>
    <p:extLst>
      <p:ext uri="{BB962C8B-B14F-4D97-AF65-F5344CB8AC3E}">
        <p14:creationId xmlns:p14="http://schemas.microsoft.com/office/powerpoint/2010/main" val="37477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Prezenční výpůjčky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pouze do studovny</a:t>
            </a:r>
          </a:p>
          <a:p>
            <a:r>
              <a:rPr lang="cs-CZ" altLang="cs-CZ"/>
              <a:t>žádaná literatura, málo výtisků, vzácná nebo drahá literatura</a:t>
            </a:r>
          </a:p>
          <a:p>
            <a:r>
              <a:rPr lang="cs-CZ" altLang="cs-CZ"/>
              <a:t>odlišení od absenčního fondu</a:t>
            </a:r>
          </a:p>
          <a:p>
            <a:pPr lvl="1"/>
            <a:r>
              <a:rPr lang="cs-CZ" altLang="cs-CZ"/>
              <a:t>např. červený proužek, kolečko apod.</a:t>
            </a:r>
          </a:p>
          <a:p>
            <a:r>
              <a:rPr lang="cs-CZ" altLang="cs-CZ"/>
              <a:t>výpůjčky přes noc</a:t>
            </a:r>
          </a:p>
          <a:p>
            <a:r>
              <a:rPr lang="cs-CZ" altLang="cs-CZ"/>
              <a:t>periodika, VŠKP, AV nosiče</a:t>
            </a:r>
          </a:p>
        </p:txBody>
      </p:sp>
      <p:sp>
        <p:nvSpPr>
          <p:cNvPr id="657412" name="Oval 6"/>
          <p:cNvSpPr>
            <a:spLocks noChangeArrowheads="1"/>
          </p:cNvSpPr>
          <p:nvPr/>
        </p:nvSpPr>
        <p:spPr bwMode="auto">
          <a:xfrm>
            <a:off x="7956550" y="1125538"/>
            <a:ext cx="865188" cy="865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657413" name="Rectangle 7"/>
          <p:cNvSpPr>
            <a:spLocks noChangeArrowheads="1"/>
          </p:cNvSpPr>
          <p:nvPr/>
        </p:nvSpPr>
        <p:spPr bwMode="auto">
          <a:xfrm>
            <a:off x="6877050" y="333375"/>
            <a:ext cx="1903413" cy="560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4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Výpůjční služby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základní služba knihovny</a:t>
            </a:r>
          </a:p>
          <a:p>
            <a:r>
              <a:rPr lang="cs-CZ" altLang="cs-CZ"/>
              <a:t>půjčování knihovních jednotek</a:t>
            </a:r>
          </a:p>
          <a:p>
            <a:r>
              <a:rPr lang="cs-CZ" altLang="cs-CZ"/>
              <a:t>přijímaní vrácených k.j.</a:t>
            </a:r>
          </a:p>
          <a:p>
            <a:r>
              <a:rPr lang="cs-CZ" altLang="cs-CZ"/>
              <a:t>prolongace (prodloužení)</a:t>
            </a:r>
          </a:p>
          <a:p>
            <a:r>
              <a:rPr lang="cs-CZ" altLang="cs-CZ"/>
              <a:t>rezervace</a:t>
            </a:r>
          </a:p>
          <a:p>
            <a:r>
              <a:rPr lang="cs-CZ" altLang="cs-CZ"/>
              <a:t>upomínky</a:t>
            </a:r>
          </a:p>
          <a:p>
            <a:r>
              <a:rPr lang="cs-CZ" altLang="cs-CZ"/>
              <a:t>evidence čtenářů</a:t>
            </a:r>
          </a:p>
          <a:p>
            <a:r>
              <a:rPr lang="cs-CZ" altLang="cs-CZ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32484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Cirkulace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v rámci instituce</a:t>
            </a:r>
          </a:p>
          <a:p>
            <a:r>
              <a:rPr lang="cs-CZ" altLang="cs-CZ"/>
              <a:t>zejména pro časopisy</a:t>
            </a:r>
          </a:p>
          <a:p>
            <a:r>
              <a:rPr lang="cs-CZ" altLang="cs-CZ"/>
              <a:t>předem dané pořadí a lhůty vrácení</a:t>
            </a:r>
          </a:p>
        </p:txBody>
      </p:sp>
      <p:grpSp>
        <p:nvGrpSpPr>
          <p:cNvPr id="658438" name="Group 6"/>
          <p:cNvGrpSpPr>
            <a:grpSpLocks noChangeAspect="1"/>
          </p:cNvGrpSpPr>
          <p:nvPr/>
        </p:nvGrpSpPr>
        <p:grpSpPr bwMode="auto">
          <a:xfrm>
            <a:off x="3563938" y="3644900"/>
            <a:ext cx="2430462" cy="2592388"/>
            <a:chOff x="2381" y="2296"/>
            <a:chExt cx="1531" cy="1633"/>
          </a:xfrm>
        </p:grpSpPr>
        <p:sp>
          <p:nvSpPr>
            <p:cNvPr id="65843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81" y="2296"/>
              <a:ext cx="153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39" name="Freeform 7"/>
            <p:cNvSpPr>
              <a:spLocks/>
            </p:cNvSpPr>
            <p:nvPr/>
          </p:nvSpPr>
          <p:spPr bwMode="auto">
            <a:xfrm>
              <a:off x="2381" y="2296"/>
              <a:ext cx="1124" cy="523"/>
            </a:xfrm>
            <a:custGeom>
              <a:avLst/>
              <a:gdLst>
                <a:gd name="T0" fmla="*/ 50 w 1124"/>
                <a:gd name="T1" fmla="*/ 507 h 523"/>
                <a:gd name="T2" fmla="*/ 58 w 1124"/>
                <a:gd name="T3" fmla="*/ 520 h 523"/>
                <a:gd name="T4" fmla="*/ 64 w 1124"/>
                <a:gd name="T5" fmla="*/ 523 h 523"/>
                <a:gd name="T6" fmla="*/ 72 w 1124"/>
                <a:gd name="T7" fmla="*/ 523 h 523"/>
                <a:gd name="T8" fmla="*/ 235 w 1124"/>
                <a:gd name="T9" fmla="*/ 482 h 523"/>
                <a:gd name="T10" fmla="*/ 244 w 1124"/>
                <a:gd name="T11" fmla="*/ 476 h 523"/>
                <a:gd name="T12" fmla="*/ 252 w 1124"/>
                <a:gd name="T13" fmla="*/ 462 h 523"/>
                <a:gd name="T14" fmla="*/ 252 w 1124"/>
                <a:gd name="T15" fmla="*/ 454 h 523"/>
                <a:gd name="T16" fmla="*/ 241 w 1124"/>
                <a:gd name="T17" fmla="*/ 440 h 523"/>
                <a:gd name="T18" fmla="*/ 224 w 1124"/>
                <a:gd name="T19" fmla="*/ 437 h 523"/>
                <a:gd name="T20" fmla="*/ 122 w 1124"/>
                <a:gd name="T21" fmla="*/ 465 h 523"/>
                <a:gd name="T22" fmla="*/ 166 w 1124"/>
                <a:gd name="T23" fmla="*/ 376 h 523"/>
                <a:gd name="T24" fmla="*/ 224 w 1124"/>
                <a:gd name="T25" fmla="*/ 296 h 523"/>
                <a:gd name="T26" fmla="*/ 293 w 1124"/>
                <a:gd name="T27" fmla="*/ 224 h 523"/>
                <a:gd name="T28" fmla="*/ 371 w 1124"/>
                <a:gd name="T29" fmla="*/ 163 h 523"/>
                <a:gd name="T30" fmla="*/ 460 w 1124"/>
                <a:gd name="T31" fmla="*/ 113 h 523"/>
                <a:gd name="T32" fmla="*/ 554 w 1124"/>
                <a:gd name="T33" fmla="*/ 77 h 523"/>
                <a:gd name="T34" fmla="*/ 653 w 1124"/>
                <a:gd name="T35" fmla="*/ 55 h 523"/>
                <a:gd name="T36" fmla="*/ 759 w 1124"/>
                <a:gd name="T37" fmla="*/ 47 h 523"/>
                <a:gd name="T38" fmla="*/ 803 w 1124"/>
                <a:gd name="T39" fmla="*/ 47 h 523"/>
                <a:gd name="T40" fmla="*/ 889 w 1124"/>
                <a:gd name="T41" fmla="*/ 58 h 523"/>
                <a:gd name="T42" fmla="*/ 975 w 1124"/>
                <a:gd name="T43" fmla="*/ 80 h 523"/>
                <a:gd name="T44" fmla="*/ 1052 w 1124"/>
                <a:gd name="T45" fmla="*/ 113 h 523"/>
                <a:gd name="T46" fmla="*/ 1091 w 1124"/>
                <a:gd name="T47" fmla="*/ 130 h 523"/>
                <a:gd name="T48" fmla="*/ 1107 w 1124"/>
                <a:gd name="T49" fmla="*/ 133 h 523"/>
                <a:gd name="T50" fmla="*/ 1121 w 1124"/>
                <a:gd name="T51" fmla="*/ 122 h 523"/>
                <a:gd name="T52" fmla="*/ 1124 w 1124"/>
                <a:gd name="T53" fmla="*/ 113 h 523"/>
                <a:gd name="T54" fmla="*/ 1118 w 1124"/>
                <a:gd name="T55" fmla="*/ 97 h 523"/>
                <a:gd name="T56" fmla="*/ 1113 w 1124"/>
                <a:gd name="T57" fmla="*/ 91 h 523"/>
                <a:gd name="T58" fmla="*/ 1030 w 1124"/>
                <a:gd name="T59" fmla="*/ 53 h 523"/>
                <a:gd name="T60" fmla="*/ 944 w 1124"/>
                <a:gd name="T61" fmla="*/ 22 h 523"/>
                <a:gd name="T62" fmla="*/ 853 w 1124"/>
                <a:gd name="T63" fmla="*/ 6 h 523"/>
                <a:gd name="T64" fmla="*/ 759 w 1124"/>
                <a:gd name="T65" fmla="*/ 0 h 523"/>
                <a:gd name="T66" fmla="*/ 700 w 1124"/>
                <a:gd name="T67" fmla="*/ 3 h 523"/>
                <a:gd name="T68" fmla="*/ 592 w 1124"/>
                <a:gd name="T69" fmla="*/ 19 h 523"/>
                <a:gd name="T70" fmla="*/ 490 w 1124"/>
                <a:gd name="T71" fmla="*/ 50 h 523"/>
                <a:gd name="T72" fmla="*/ 393 w 1124"/>
                <a:gd name="T73" fmla="*/ 94 h 523"/>
                <a:gd name="T74" fmla="*/ 307 w 1124"/>
                <a:gd name="T75" fmla="*/ 152 h 523"/>
                <a:gd name="T76" fmla="*/ 227 w 1124"/>
                <a:gd name="T77" fmla="*/ 221 h 523"/>
                <a:gd name="T78" fmla="*/ 161 w 1124"/>
                <a:gd name="T79" fmla="*/ 302 h 523"/>
                <a:gd name="T80" fmla="*/ 105 w 1124"/>
                <a:gd name="T81" fmla="*/ 390 h 523"/>
                <a:gd name="T82" fmla="*/ 47 w 1124"/>
                <a:gd name="T83" fmla="*/ 288 h 523"/>
                <a:gd name="T84" fmla="*/ 42 w 1124"/>
                <a:gd name="T85" fmla="*/ 280 h 523"/>
                <a:gd name="T86" fmla="*/ 28 w 1124"/>
                <a:gd name="T87" fmla="*/ 271 h 523"/>
                <a:gd name="T88" fmla="*/ 19 w 1124"/>
                <a:gd name="T89" fmla="*/ 271 h 523"/>
                <a:gd name="T90" fmla="*/ 3 w 1124"/>
                <a:gd name="T91" fmla="*/ 282 h 523"/>
                <a:gd name="T92" fmla="*/ 0 w 1124"/>
                <a:gd name="T93" fmla="*/ 299 h 523"/>
                <a:gd name="T94" fmla="*/ 50 w 1124"/>
                <a:gd name="T95" fmla="*/ 50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4" h="523">
                  <a:moveTo>
                    <a:pt x="50" y="507"/>
                  </a:moveTo>
                  <a:lnTo>
                    <a:pt x="50" y="507"/>
                  </a:lnTo>
                  <a:lnTo>
                    <a:pt x="53" y="515"/>
                  </a:lnTo>
                  <a:lnTo>
                    <a:pt x="58" y="520"/>
                  </a:lnTo>
                  <a:lnTo>
                    <a:pt x="58" y="520"/>
                  </a:lnTo>
                  <a:lnTo>
                    <a:pt x="64" y="523"/>
                  </a:lnTo>
                  <a:lnTo>
                    <a:pt x="72" y="523"/>
                  </a:lnTo>
                  <a:lnTo>
                    <a:pt x="72" y="523"/>
                  </a:lnTo>
                  <a:lnTo>
                    <a:pt x="78" y="523"/>
                  </a:lnTo>
                  <a:lnTo>
                    <a:pt x="235" y="482"/>
                  </a:lnTo>
                  <a:lnTo>
                    <a:pt x="235" y="482"/>
                  </a:lnTo>
                  <a:lnTo>
                    <a:pt x="244" y="476"/>
                  </a:lnTo>
                  <a:lnTo>
                    <a:pt x="249" y="471"/>
                  </a:lnTo>
                  <a:lnTo>
                    <a:pt x="252" y="462"/>
                  </a:lnTo>
                  <a:lnTo>
                    <a:pt x="252" y="454"/>
                  </a:lnTo>
                  <a:lnTo>
                    <a:pt x="252" y="454"/>
                  </a:lnTo>
                  <a:lnTo>
                    <a:pt x="246" y="446"/>
                  </a:lnTo>
                  <a:lnTo>
                    <a:pt x="241" y="440"/>
                  </a:lnTo>
                  <a:lnTo>
                    <a:pt x="233" y="437"/>
                  </a:lnTo>
                  <a:lnTo>
                    <a:pt x="224" y="437"/>
                  </a:lnTo>
                  <a:lnTo>
                    <a:pt x="122" y="465"/>
                  </a:lnTo>
                  <a:lnTo>
                    <a:pt x="122" y="465"/>
                  </a:lnTo>
                  <a:lnTo>
                    <a:pt x="141" y="418"/>
                  </a:lnTo>
                  <a:lnTo>
                    <a:pt x="166" y="376"/>
                  </a:lnTo>
                  <a:lnTo>
                    <a:pt x="194" y="335"/>
                  </a:lnTo>
                  <a:lnTo>
                    <a:pt x="224" y="296"/>
                  </a:lnTo>
                  <a:lnTo>
                    <a:pt x="257" y="257"/>
                  </a:lnTo>
                  <a:lnTo>
                    <a:pt x="293" y="224"/>
                  </a:lnTo>
                  <a:lnTo>
                    <a:pt x="332" y="191"/>
                  </a:lnTo>
                  <a:lnTo>
                    <a:pt x="371" y="163"/>
                  </a:lnTo>
                  <a:lnTo>
                    <a:pt x="415" y="136"/>
                  </a:lnTo>
                  <a:lnTo>
                    <a:pt x="460" y="113"/>
                  </a:lnTo>
                  <a:lnTo>
                    <a:pt x="504" y="94"/>
                  </a:lnTo>
                  <a:lnTo>
                    <a:pt x="554" y="77"/>
                  </a:lnTo>
                  <a:lnTo>
                    <a:pt x="601" y="64"/>
                  </a:lnTo>
                  <a:lnTo>
                    <a:pt x="653" y="55"/>
                  </a:lnTo>
                  <a:lnTo>
                    <a:pt x="703" y="47"/>
                  </a:lnTo>
                  <a:lnTo>
                    <a:pt x="759" y="47"/>
                  </a:lnTo>
                  <a:lnTo>
                    <a:pt x="759" y="47"/>
                  </a:lnTo>
                  <a:lnTo>
                    <a:pt x="803" y="47"/>
                  </a:lnTo>
                  <a:lnTo>
                    <a:pt x="847" y="53"/>
                  </a:lnTo>
                  <a:lnTo>
                    <a:pt x="889" y="58"/>
                  </a:lnTo>
                  <a:lnTo>
                    <a:pt x="933" y="69"/>
                  </a:lnTo>
                  <a:lnTo>
                    <a:pt x="975" y="80"/>
                  </a:lnTo>
                  <a:lnTo>
                    <a:pt x="1013" y="94"/>
                  </a:lnTo>
                  <a:lnTo>
                    <a:pt x="1052" y="113"/>
                  </a:lnTo>
                  <a:lnTo>
                    <a:pt x="1091" y="130"/>
                  </a:lnTo>
                  <a:lnTo>
                    <a:pt x="1091" y="130"/>
                  </a:lnTo>
                  <a:lnTo>
                    <a:pt x="1099" y="133"/>
                  </a:lnTo>
                  <a:lnTo>
                    <a:pt x="1107" y="133"/>
                  </a:lnTo>
                  <a:lnTo>
                    <a:pt x="1116" y="13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4" y="113"/>
                  </a:lnTo>
                  <a:lnTo>
                    <a:pt x="1124" y="105"/>
                  </a:lnTo>
                  <a:lnTo>
                    <a:pt x="1118" y="97"/>
                  </a:lnTo>
                  <a:lnTo>
                    <a:pt x="1113" y="91"/>
                  </a:lnTo>
                  <a:lnTo>
                    <a:pt x="1113" y="91"/>
                  </a:lnTo>
                  <a:lnTo>
                    <a:pt x="1071" y="69"/>
                  </a:lnTo>
                  <a:lnTo>
                    <a:pt x="1030" y="53"/>
                  </a:lnTo>
                  <a:lnTo>
                    <a:pt x="988" y="36"/>
                  </a:lnTo>
                  <a:lnTo>
                    <a:pt x="944" y="22"/>
                  </a:lnTo>
                  <a:lnTo>
                    <a:pt x="900" y="14"/>
                  </a:lnTo>
                  <a:lnTo>
                    <a:pt x="853" y="6"/>
                  </a:lnTo>
                  <a:lnTo>
                    <a:pt x="806" y="3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00" y="3"/>
                  </a:lnTo>
                  <a:lnTo>
                    <a:pt x="645" y="8"/>
                  </a:lnTo>
                  <a:lnTo>
                    <a:pt x="592" y="19"/>
                  </a:lnTo>
                  <a:lnTo>
                    <a:pt x="540" y="33"/>
                  </a:lnTo>
                  <a:lnTo>
                    <a:pt x="490" y="50"/>
                  </a:lnTo>
                  <a:lnTo>
                    <a:pt x="440" y="69"/>
                  </a:lnTo>
                  <a:lnTo>
                    <a:pt x="393" y="94"/>
                  </a:lnTo>
                  <a:lnTo>
                    <a:pt x="349" y="122"/>
                  </a:lnTo>
                  <a:lnTo>
                    <a:pt x="307" y="152"/>
                  </a:lnTo>
                  <a:lnTo>
                    <a:pt x="266" y="185"/>
                  </a:lnTo>
                  <a:lnTo>
                    <a:pt x="227" y="221"/>
                  </a:lnTo>
                  <a:lnTo>
                    <a:pt x="194" y="260"/>
                  </a:lnTo>
                  <a:lnTo>
                    <a:pt x="161" y="302"/>
                  </a:lnTo>
                  <a:lnTo>
                    <a:pt x="130" y="346"/>
                  </a:lnTo>
                  <a:lnTo>
                    <a:pt x="105" y="390"/>
                  </a:lnTo>
                  <a:lnTo>
                    <a:pt x="80" y="440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2" y="280"/>
                  </a:lnTo>
                  <a:lnTo>
                    <a:pt x="36" y="274"/>
                  </a:lnTo>
                  <a:lnTo>
                    <a:pt x="28" y="271"/>
                  </a:lnTo>
                  <a:lnTo>
                    <a:pt x="19" y="271"/>
                  </a:lnTo>
                  <a:lnTo>
                    <a:pt x="19" y="271"/>
                  </a:lnTo>
                  <a:lnTo>
                    <a:pt x="11" y="274"/>
                  </a:lnTo>
                  <a:lnTo>
                    <a:pt x="3" y="282"/>
                  </a:lnTo>
                  <a:lnTo>
                    <a:pt x="0" y="291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50" y="50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0" name="Freeform 8"/>
            <p:cNvSpPr>
              <a:spLocks/>
            </p:cNvSpPr>
            <p:nvPr/>
          </p:nvSpPr>
          <p:spPr bwMode="auto">
            <a:xfrm>
              <a:off x="2395" y="3032"/>
              <a:ext cx="891" cy="897"/>
            </a:xfrm>
            <a:custGeom>
              <a:avLst/>
              <a:gdLst>
                <a:gd name="T0" fmla="*/ 761 w 891"/>
                <a:gd name="T1" fmla="*/ 590 h 897"/>
                <a:gd name="T2" fmla="*/ 745 w 891"/>
                <a:gd name="T3" fmla="*/ 584 h 897"/>
                <a:gd name="T4" fmla="*/ 728 w 891"/>
                <a:gd name="T5" fmla="*/ 590 h 897"/>
                <a:gd name="T6" fmla="*/ 722 w 891"/>
                <a:gd name="T7" fmla="*/ 598 h 897"/>
                <a:gd name="T8" fmla="*/ 722 w 891"/>
                <a:gd name="T9" fmla="*/ 615 h 897"/>
                <a:gd name="T10" fmla="*/ 811 w 891"/>
                <a:gd name="T11" fmla="*/ 706 h 897"/>
                <a:gd name="T12" fmla="*/ 775 w 891"/>
                <a:gd name="T13" fmla="*/ 709 h 897"/>
                <a:gd name="T14" fmla="*/ 742 w 891"/>
                <a:gd name="T15" fmla="*/ 709 h 897"/>
                <a:gd name="T16" fmla="*/ 650 w 891"/>
                <a:gd name="T17" fmla="*/ 703 h 897"/>
                <a:gd name="T18" fmla="*/ 562 w 891"/>
                <a:gd name="T19" fmla="*/ 687 h 897"/>
                <a:gd name="T20" fmla="*/ 476 w 891"/>
                <a:gd name="T21" fmla="*/ 656 h 897"/>
                <a:gd name="T22" fmla="*/ 396 w 891"/>
                <a:gd name="T23" fmla="*/ 617 h 897"/>
                <a:gd name="T24" fmla="*/ 318 w 891"/>
                <a:gd name="T25" fmla="*/ 568 h 897"/>
                <a:gd name="T26" fmla="*/ 249 w 891"/>
                <a:gd name="T27" fmla="*/ 507 h 897"/>
                <a:gd name="T28" fmla="*/ 188 w 891"/>
                <a:gd name="T29" fmla="*/ 435 h 897"/>
                <a:gd name="T30" fmla="*/ 136 w 891"/>
                <a:gd name="T31" fmla="*/ 355 h 897"/>
                <a:gd name="T32" fmla="*/ 116 w 891"/>
                <a:gd name="T33" fmla="*/ 316 h 897"/>
                <a:gd name="T34" fmla="*/ 83 w 891"/>
                <a:gd name="T35" fmla="*/ 233 h 897"/>
                <a:gd name="T36" fmla="*/ 61 w 891"/>
                <a:gd name="T37" fmla="*/ 150 h 897"/>
                <a:gd name="T38" fmla="*/ 47 w 891"/>
                <a:gd name="T39" fmla="*/ 67 h 897"/>
                <a:gd name="T40" fmla="*/ 47 w 891"/>
                <a:gd name="T41" fmla="*/ 22 h 897"/>
                <a:gd name="T42" fmla="*/ 39 w 891"/>
                <a:gd name="T43" fmla="*/ 6 h 897"/>
                <a:gd name="T44" fmla="*/ 22 w 891"/>
                <a:gd name="T45" fmla="*/ 0 h 897"/>
                <a:gd name="T46" fmla="*/ 14 w 891"/>
                <a:gd name="T47" fmla="*/ 3 h 897"/>
                <a:gd name="T48" fmla="*/ 3 w 891"/>
                <a:gd name="T49" fmla="*/ 14 h 897"/>
                <a:gd name="T50" fmla="*/ 0 w 891"/>
                <a:gd name="T51" fmla="*/ 22 h 897"/>
                <a:gd name="T52" fmla="*/ 5 w 891"/>
                <a:gd name="T53" fmla="*/ 114 h 897"/>
                <a:gd name="T54" fmla="*/ 25 w 891"/>
                <a:gd name="T55" fmla="*/ 205 h 897"/>
                <a:gd name="T56" fmla="*/ 52 w 891"/>
                <a:gd name="T57" fmla="*/ 291 h 897"/>
                <a:gd name="T58" fmla="*/ 94 w 891"/>
                <a:gd name="T59" fmla="*/ 377 h 897"/>
                <a:gd name="T60" fmla="*/ 122 w 891"/>
                <a:gd name="T61" fmla="*/ 421 h 897"/>
                <a:gd name="T62" fmla="*/ 183 w 891"/>
                <a:gd name="T63" fmla="*/ 501 h 897"/>
                <a:gd name="T64" fmla="*/ 252 w 891"/>
                <a:gd name="T65" fmla="*/ 573 h 897"/>
                <a:gd name="T66" fmla="*/ 329 w 891"/>
                <a:gd name="T67" fmla="*/ 631 h 897"/>
                <a:gd name="T68" fmla="*/ 415 w 891"/>
                <a:gd name="T69" fmla="*/ 681 h 897"/>
                <a:gd name="T70" fmla="*/ 504 w 891"/>
                <a:gd name="T71" fmla="*/ 717 h 897"/>
                <a:gd name="T72" fmla="*/ 598 w 891"/>
                <a:gd name="T73" fmla="*/ 742 h 897"/>
                <a:gd name="T74" fmla="*/ 692 w 891"/>
                <a:gd name="T75" fmla="*/ 753 h 897"/>
                <a:gd name="T76" fmla="*/ 742 w 891"/>
                <a:gd name="T77" fmla="*/ 756 h 897"/>
                <a:gd name="T78" fmla="*/ 695 w 891"/>
                <a:gd name="T79" fmla="*/ 855 h 897"/>
                <a:gd name="T80" fmla="*/ 689 w 891"/>
                <a:gd name="T81" fmla="*/ 864 h 897"/>
                <a:gd name="T82" fmla="*/ 689 w 891"/>
                <a:gd name="T83" fmla="*/ 880 h 897"/>
                <a:gd name="T84" fmla="*/ 695 w 891"/>
                <a:gd name="T85" fmla="*/ 889 h 897"/>
                <a:gd name="T86" fmla="*/ 711 w 891"/>
                <a:gd name="T87" fmla="*/ 897 h 897"/>
                <a:gd name="T88" fmla="*/ 720 w 891"/>
                <a:gd name="T89" fmla="*/ 894 h 897"/>
                <a:gd name="T90" fmla="*/ 883 w 891"/>
                <a:gd name="T91" fmla="*/ 748 h 897"/>
                <a:gd name="T92" fmla="*/ 889 w 891"/>
                <a:gd name="T93" fmla="*/ 739 h 897"/>
                <a:gd name="T94" fmla="*/ 891 w 891"/>
                <a:gd name="T95" fmla="*/ 731 h 897"/>
                <a:gd name="T96" fmla="*/ 886 w 891"/>
                <a:gd name="T97" fmla="*/ 71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897">
                  <a:moveTo>
                    <a:pt x="761" y="590"/>
                  </a:moveTo>
                  <a:lnTo>
                    <a:pt x="761" y="590"/>
                  </a:lnTo>
                  <a:lnTo>
                    <a:pt x="753" y="584"/>
                  </a:lnTo>
                  <a:lnTo>
                    <a:pt x="745" y="584"/>
                  </a:lnTo>
                  <a:lnTo>
                    <a:pt x="736" y="584"/>
                  </a:lnTo>
                  <a:lnTo>
                    <a:pt x="728" y="590"/>
                  </a:lnTo>
                  <a:lnTo>
                    <a:pt x="728" y="590"/>
                  </a:lnTo>
                  <a:lnTo>
                    <a:pt x="722" y="598"/>
                  </a:lnTo>
                  <a:lnTo>
                    <a:pt x="720" y="606"/>
                  </a:lnTo>
                  <a:lnTo>
                    <a:pt x="722" y="615"/>
                  </a:lnTo>
                  <a:lnTo>
                    <a:pt x="728" y="623"/>
                  </a:lnTo>
                  <a:lnTo>
                    <a:pt x="811" y="706"/>
                  </a:lnTo>
                  <a:lnTo>
                    <a:pt x="811" y="706"/>
                  </a:lnTo>
                  <a:lnTo>
                    <a:pt x="775" y="709"/>
                  </a:lnTo>
                  <a:lnTo>
                    <a:pt x="742" y="709"/>
                  </a:lnTo>
                  <a:lnTo>
                    <a:pt x="742" y="709"/>
                  </a:lnTo>
                  <a:lnTo>
                    <a:pt x="695" y="709"/>
                  </a:lnTo>
                  <a:lnTo>
                    <a:pt x="650" y="703"/>
                  </a:lnTo>
                  <a:lnTo>
                    <a:pt x="606" y="695"/>
                  </a:lnTo>
                  <a:lnTo>
                    <a:pt x="562" y="687"/>
                  </a:lnTo>
                  <a:lnTo>
                    <a:pt x="518" y="673"/>
                  </a:lnTo>
                  <a:lnTo>
                    <a:pt x="476" y="656"/>
                  </a:lnTo>
                  <a:lnTo>
                    <a:pt x="435" y="637"/>
                  </a:lnTo>
                  <a:lnTo>
                    <a:pt x="396" y="617"/>
                  </a:lnTo>
                  <a:lnTo>
                    <a:pt x="357" y="593"/>
                  </a:lnTo>
                  <a:lnTo>
                    <a:pt x="318" y="568"/>
                  </a:lnTo>
                  <a:lnTo>
                    <a:pt x="282" y="537"/>
                  </a:lnTo>
                  <a:lnTo>
                    <a:pt x="249" y="507"/>
                  </a:lnTo>
                  <a:lnTo>
                    <a:pt x="219" y="471"/>
                  </a:lnTo>
                  <a:lnTo>
                    <a:pt x="188" y="435"/>
                  </a:lnTo>
                  <a:lnTo>
                    <a:pt x="160" y="396"/>
                  </a:lnTo>
                  <a:lnTo>
                    <a:pt x="136" y="355"/>
                  </a:lnTo>
                  <a:lnTo>
                    <a:pt x="136" y="355"/>
                  </a:lnTo>
                  <a:lnTo>
                    <a:pt x="116" y="316"/>
                  </a:lnTo>
                  <a:lnTo>
                    <a:pt x="97" y="274"/>
                  </a:lnTo>
                  <a:lnTo>
                    <a:pt x="83" y="233"/>
                  </a:lnTo>
                  <a:lnTo>
                    <a:pt x="69" y="191"/>
                  </a:lnTo>
                  <a:lnTo>
                    <a:pt x="61" y="150"/>
                  </a:lnTo>
                  <a:lnTo>
                    <a:pt x="52" y="108"/>
                  </a:lnTo>
                  <a:lnTo>
                    <a:pt x="47" y="6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69"/>
                  </a:lnTo>
                  <a:lnTo>
                    <a:pt x="5" y="114"/>
                  </a:lnTo>
                  <a:lnTo>
                    <a:pt x="14" y="158"/>
                  </a:lnTo>
                  <a:lnTo>
                    <a:pt x="25" y="205"/>
                  </a:lnTo>
                  <a:lnTo>
                    <a:pt x="39" y="249"/>
                  </a:lnTo>
                  <a:lnTo>
                    <a:pt x="52" y="291"/>
                  </a:lnTo>
                  <a:lnTo>
                    <a:pt x="72" y="335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122" y="421"/>
                  </a:lnTo>
                  <a:lnTo>
                    <a:pt x="152" y="462"/>
                  </a:lnTo>
                  <a:lnTo>
                    <a:pt x="183" y="501"/>
                  </a:lnTo>
                  <a:lnTo>
                    <a:pt x="216" y="540"/>
                  </a:lnTo>
                  <a:lnTo>
                    <a:pt x="252" y="573"/>
                  </a:lnTo>
                  <a:lnTo>
                    <a:pt x="291" y="604"/>
                  </a:lnTo>
                  <a:lnTo>
                    <a:pt x="329" y="631"/>
                  </a:lnTo>
                  <a:lnTo>
                    <a:pt x="371" y="656"/>
                  </a:lnTo>
                  <a:lnTo>
                    <a:pt x="415" y="681"/>
                  </a:lnTo>
                  <a:lnTo>
                    <a:pt x="459" y="700"/>
                  </a:lnTo>
                  <a:lnTo>
                    <a:pt x="504" y="717"/>
                  </a:lnTo>
                  <a:lnTo>
                    <a:pt x="551" y="731"/>
                  </a:lnTo>
                  <a:lnTo>
                    <a:pt x="598" y="742"/>
                  </a:lnTo>
                  <a:lnTo>
                    <a:pt x="645" y="750"/>
                  </a:lnTo>
                  <a:lnTo>
                    <a:pt x="692" y="753"/>
                  </a:lnTo>
                  <a:lnTo>
                    <a:pt x="742" y="756"/>
                  </a:lnTo>
                  <a:lnTo>
                    <a:pt x="742" y="756"/>
                  </a:lnTo>
                  <a:lnTo>
                    <a:pt x="808" y="753"/>
                  </a:lnTo>
                  <a:lnTo>
                    <a:pt x="695" y="855"/>
                  </a:lnTo>
                  <a:lnTo>
                    <a:pt x="695" y="855"/>
                  </a:lnTo>
                  <a:lnTo>
                    <a:pt x="689" y="864"/>
                  </a:lnTo>
                  <a:lnTo>
                    <a:pt x="686" y="872"/>
                  </a:lnTo>
                  <a:lnTo>
                    <a:pt x="689" y="880"/>
                  </a:lnTo>
                  <a:lnTo>
                    <a:pt x="695" y="889"/>
                  </a:lnTo>
                  <a:lnTo>
                    <a:pt x="695" y="889"/>
                  </a:lnTo>
                  <a:lnTo>
                    <a:pt x="700" y="894"/>
                  </a:lnTo>
                  <a:lnTo>
                    <a:pt x="711" y="897"/>
                  </a:lnTo>
                  <a:lnTo>
                    <a:pt x="711" y="897"/>
                  </a:lnTo>
                  <a:lnTo>
                    <a:pt x="720" y="894"/>
                  </a:lnTo>
                  <a:lnTo>
                    <a:pt x="725" y="891"/>
                  </a:lnTo>
                  <a:lnTo>
                    <a:pt x="883" y="748"/>
                  </a:lnTo>
                  <a:lnTo>
                    <a:pt x="883" y="748"/>
                  </a:lnTo>
                  <a:lnTo>
                    <a:pt x="889" y="739"/>
                  </a:lnTo>
                  <a:lnTo>
                    <a:pt x="891" y="731"/>
                  </a:lnTo>
                  <a:lnTo>
                    <a:pt x="891" y="731"/>
                  </a:lnTo>
                  <a:lnTo>
                    <a:pt x="889" y="720"/>
                  </a:lnTo>
                  <a:lnTo>
                    <a:pt x="886" y="714"/>
                  </a:lnTo>
                  <a:lnTo>
                    <a:pt x="761" y="59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1" name="Freeform 9"/>
            <p:cNvSpPr>
              <a:spLocks/>
            </p:cNvSpPr>
            <p:nvPr/>
          </p:nvSpPr>
          <p:spPr bwMode="auto">
            <a:xfrm>
              <a:off x="3477" y="2542"/>
              <a:ext cx="435" cy="1132"/>
            </a:xfrm>
            <a:custGeom>
              <a:avLst/>
              <a:gdLst>
                <a:gd name="T0" fmla="*/ 418 w 435"/>
                <a:gd name="T1" fmla="*/ 67 h 1132"/>
                <a:gd name="T2" fmla="*/ 216 w 435"/>
                <a:gd name="T3" fmla="*/ 0 h 1132"/>
                <a:gd name="T4" fmla="*/ 197 w 435"/>
                <a:gd name="T5" fmla="*/ 3 h 1132"/>
                <a:gd name="T6" fmla="*/ 191 w 435"/>
                <a:gd name="T7" fmla="*/ 11 h 1132"/>
                <a:gd name="T8" fmla="*/ 150 w 435"/>
                <a:gd name="T9" fmla="*/ 180 h 1132"/>
                <a:gd name="T10" fmla="*/ 150 w 435"/>
                <a:gd name="T11" fmla="*/ 189 h 1132"/>
                <a:gd name="T12" fmla="*/ 161 w 435"/>
                <a:gd name="T13" fmla="*/ 202 h 1132"/>
                <a:gd name="T14" fmla="*/ 169 w 435"/>
                <a:gd name="T15" fmla="*/ 208 h 1132"/>
                <a:gd name="T16" fmla="*/ 175 w 435"/>
                <a:gd name="T17" fmla="*/ 208 h 1132"/>
                <a:gd name="T18" fmla="*/ 189 w 435"/>
                <a:gd name="T19" fmla="*/ 202 h 1132"/>
                <a:gd name="T20" fmla="*/ 197 w 435"/>
                <a:gd name="T21" fmla="*/ 189 h 1132"/>
                <a:gd name="T22" fmla="*/ 219 w 435"/>
                <a:gd name="T23" fmla="*/ 89 h 1132"/>
                <a:gd name="T24" fmla="*/ 274 w 435"/>
                <a:gd name="T25" fmla="*/ 180 h 1132"/>
                <a:gd name="T26" fmla="*/ 316 w 435"/>
                <a:gd name="T27" fmla="*/ 283 h 1132"/>
                <a:gd name="T28" fmla="*/ 341 w 435"/>
                <a:gd name="T29" fmla="*/ 385 h 1132"/>
                <a:gd name="T30" fmla="*/ 349 w 435"/>
                <a:gd name="T31" fmla="*/ 493 h 1132"/>
                <a:gd name="T32" fmla="*/ 346 w 435"/>
                <a:gd name="T33" fmla="*/ 540 h 1132"/>
                <a:gd name="T34" fmla="*/ 335 w 435"/>
                <a:gd name="T35" fmla="*/ 629 h 1132"/>
                <a:gd name="T36" fmla="*/ 310 w 435"/>
                <a:gd name="T37" fmla="*/ 717 h 1132"/>
                <a:gd name="T38" fmla="*/ 274 w 435"/>
                <a:gd name="T39" fmla="*/ 803 h 1132"/>
                <a:gd name="T40" fmla="*/ 252 w 435"/>
                <a:gd name="T41" fmla="*/ 845 h 1132"/>
                <a:gd name="T42" fmla="*/ 202 w 435"/>
                <a:gd name="T43" fmla="*/ 919 h 1132"/>
                <a:gd name="T44" fmla="*/ 144 w 435"/>
                <a:gd name="T45" fmla="*/ 986 h 1132"/>
                <a:gd name="T46" fmla="*/ 81 w 435"/>
                <a:gd name="T47" fmla="*/ 1041 h 1132"/>
                <a:gd name="T48" fmla="*/ 11 w 435"/>
                <a:gd name="T49" fmla="*/ 1088 h 1132"/>
                <a:gd name="T50" fmla="*/ 3 w 435"/>
                <a:gd name="T51" fmla="*/ 1096 h 1132"/>
                <a:gd name="T52" fmla="*/ 0 w 435"/>
                <a:gd name="T53" fmla="*/ 1113 h 1132"/>
                <a:gd name="T54" fmla="*/ 3 w 435"/>
                <a:gd name="T55" fmla="*/ 1121 h 1132"/>
                <a:gd name="T56" fmla="*/ 22 w 435"/>
                <a:gd name="T57" fmla="*/ 1132 h 1132"/>
                <a:gd name="T58" fmla="*/ 28 w 435"/>
                <a:gd name="T59" fmla="*/ 1132 h 1132"/>
                <a:gd name="T60" fmla="*/ 34 w 435"/>
                <a:gd name="T61" fmla="*/ 1130 h 1132"/>
                <a:gd name="T62" fmla="*/ 108 w 435"/>
                <a:gd name="T63" fmla="*/ 1077 h 1132"/>
                <a:gd name="T64" fmla="*/ 178 w 435"/>
                <a:gd name="T65" fmla="*/ 1019 h 1132"/>
                <a:gd name="T66" fmla="*/ 238 w 435"/>
                <a:gd name="T67" fmla="*/ 947 h 1132"/>
                <a:gd name="T68" fmla="*/ 294 w 435"/>
                <a:gd name="T69" fmla="*/ 869 h 1132"/>
                <a:gd name="T70" fmla="*/ 316 w 435"/>
                <a:gd name="T71" fmla="*/ 825 h 1132"/>
                <a:gd name="T72" fmla="*/ 355 w 435"/>
                <a:gd name="T73" fmla="*/ 731 h 1132"/>
                <a:gd name="T74" fmla="*/ 382 w 435"/>
                <a:gd name="T75" fmla="*/ 637 h 1132"/>
                <a:gd name="T76" fmla="*/ 393 w 435"/>
                <a:gd name="T77" fmla="*/ 543 h 1132"/>
                <a:gd name="T78" fmla="*/ 396 w 435"/>
                <a:gd name="T79" fmla="*/ 493 h 1132"/>
                <a:gd name="T80" fmla="*/ 385 w 435"/>
                <a:gd name="T81" fmla="*/ 380 h 1132"/>
                <a:gd name="T82" fmla="*/ 360 w 435"/>
                <a:gd name="T83" fmla="*/ 269 h 1132"/>
                <a:gd name="T84" fmla="*/ 316 w 435"/>
                <a:gd name="T85" fmla="*/ 164 h 1132"/>
                <a:gd name="T86" fmla="*/ 258 w 435"/>
                <a:gd name="T87" fmla="*/ 64 h 1132"/>
                <a:gd name="T88" fmla="*/ 405 w 435"/>
                <a:gd name="T89" fmla="*/ 111 h 1132"/>
                <a:gd name="T90" fmla="*/ 424 w 435"/>
                <a:gd name="T91" fmla="*/ 108 h 1132"/>
                <a:gd name="T92" fmla="*/ 435 w 435"/>
                <a:gd name="T93" fmla="*/ 94 h 1132"/>
                <a:gd name="T94" fmla="*/ 435 w 435"/>
                <a:gd name="T95" fmla="*/ 86 h 1132"/>
                <a:gd name="T96" fmla="*/ 427 w 435"/>
                <a:gd name="T97" fmla="*/ 70 h 1132"/>
                <a:gd name="T98" fmla="*/ 418 w 435"/>
                <a:gd name="T99" fmla="*/ 67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1132">
                  <a:moveTo>
                    <a:pt x="418" y="67"/>
                  </a:moveTo>
                  <a:lnTo>
                    <a:pt x="418" y="6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05" y="0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1" y="11"/>
                  </a:lnTo>
                  <a:lnTo>
                    <a:pt x="186" y="20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89"/>
                  </a:lnTo>
                  <a:lnTo>
                    <a:pt x="155" y="197"/>
                  </a:lnTo>
                  <a:lnTo>
                    <a:pt x="161" y="20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75" y="208"/>
                  </a:lnTo>
                  <a:lnTo>
                    <a:pt x="175" y="208"/>
                  </a:lnTo>
                  <a:lnTo>
                    <a:pt x="180" y="205"/>
                  </a:lnTo>
                  <a:lnTo>
                    <a:pt x="189" y="202"/>
                  </a:lnTo>
                  <a:lnTo>
                    <a:pt x="194" y="197"/>
                  </a:lnTo>
                  <a:lnTo>
                    <a:pt x="197" y="1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50" y="133"/>
                  </a:lnTo>
                  <a:lnTo>
                    <a:pt x="274" y="180"/>
                  </a:lnTo>
                  <a:lnTo>
                    <a:pt x="297" y="230"/>
                  </a:lnTo>
                  <a:lnTo>
                    <a:pt x="316" y="283"/>
                  </a:lnTo>
                  <a:lnTo>
                    <a:pt x="330" y="332"/>
                  </a:lnTo>
                  <a:lnTo>
                    <a:pt x="341" y="385"/>
                  </a:lnTo>
                  <a:lnTo>
                    <a:pt x="346" y="440"/>
                  </a:lnTo>
                  <a:lnTo>
                    <a:pt x="349" y="493"/>
                  </a:lnTo>
                  <a:lnTo>
                    <a:pt x="349" y="493"/>
                  </a:lnTo>
                  <a:lnTo>
                    <a:pt x="346" y="540"/>
                  </a:lnTo>
                  <a:lnTo>
                    <a:pt x="344" y="584"/>
                  </a:lnTo>
                  <a:lnTo>
                    <a:pt x="335" y="629"/>
                  </a:lnTo>
                  <a:lnTo>
                    <a:pt x="324" y="673"/>
                  </a:lnTo>
                  <a:lnTo>
                    <a:pt x="310" y="717"/>
                  </a:lnTo>
                  <a:lnTo>
                    <a:pt x="294" y="761"/>
                  </a:lnTo>
                  <a:lnTo>
                    <a:pt x="274" y="803"/>
                  </a:lnTo>
                  <a:lnTo>
                    <a:pt x="252" y="845"/>
                  </a:lnTo>
                  <a:lnTo>
                    <a:pt x="252" y="845"/>
                  </a:lnTo>
                  <a:lnTo>
                    <a:pt x="227" y="883"/>
                  </a:lnTo>
                  <a:lnTo>
                    <a:pt x="202" y="919"/>
                  </a:lnTo>
                  <a:lnTo>
                    <a:pt x="175" y="952"/>
                  </a:lnTo>
                  <a:lnTo>
                    <a:pt x="144" y="986"/>
                  </a:lnTo>
                  <a:lnTo>
                    <a:pt x="114" y="1013"/>
                  </a:lnTo>
                  <a:lnTo>
                    <a:pt x="81" y="1041"/>
                  </a:lnTo>
                  <a:lnTo>
                    <a:pt x="45" y="1066"/>
                  </a:lnTo>
                  <a:lnTo>
                    <a:pt x="11" y="1088"/>
                  </a:lnTo>
                  <a:lnTo>
                    <a:pt x="11" y="1088"/>
                  </a:lnTo>
                  <a:lnTo>
                    <a:pt x="3" y="1096"/>
                  </a:lnTo>
                  <a:lnTo>
                    <a:pt x="0" y="1105"/>
                  </a:lnTo>
                  <a:lnTo>
                    <a:pt x="0" y="1113"/>
                  </a:lnTo>
                  <a:lnTo>
                    <a:pt x="3" y="1121"/>
                  </a:lnTo>
                  <a:lnTo>
                    <a:pt x="3" y="1121"/>
                  </a:lnTo>
                  <a:lnTo>
                    <a:pt x="11" y="1130"/>
                  </a:lnTo>
                  <a:lnTo>
                    <a:pt x="22" y="1132"/>
                  </a:lnTo>
                  <a:lnTo>
                    <a:pt x="22" y="1132"/>
                  </a:lnTo>
                  <a:lnTo>
                    <a:pt x="28" y="1132"/>
                  </a:lnTo>
                  <a:lnTo>
                    <a:pt x="34" y="1130"/>
                  </a:lnTo>
                  <a:lnTo>
                    <a:pt x="34" y="1130"/>
                  </a:lnTo>
                  <a:lnTo>
                    <a:pt x="72" y="1105"/>
                  </a:lnTo>
                  <a:lnTo>
                    <a:pt x="108" y="1077"/>
                  </a:lnTo>
                  <a:lnTo>
                    <a:pt x="144" y="1049"/>
                  </a:lnTo>
                  <a:lnTo>
                    <a:pt x="178" y="1019"/>
                  </a:lnTo>
                  <a:lnTo>
                    <a:pt x="208" y="983"/>
                  </a:lnTo>
                  <a:lnTo>
                    <a:pt x="238" y="947"/>
                  </a:lnTo>
                  <a:lnTo>
                    <a:pt x="266" y="911"/>
                  </a:lnTo>
                  <a:lnTo>
                    <a:pt x="294" y="869"/>
                  </a:lnTo>
                  <a:lnTo>
                    <a:pt x="294" y="869"/>
                  </a:lnTo>
                  <a:lnTo>
                    <a:pt x="316" y="825"/>
                  </a:lnTo>
                  <a:lnTo>
                    <a:pt x="338" y="778"/>
                  </a:lnTo>
                  <a:lnTo>
                    <a:pt x="355" y="731"/>
                  </a:lnTo>
                  <a:lnTo>
                    <a:pt x="371" y="684"/>
                  </a:lnTo>
                  <a:lnTo>
                    <a:pt x="382" y="637"/>
                  </a:lnTo>
                  <a:lnTo>
                    <a:pt x="388" y="590"/>
                  </a:lnTo>
                  <a:lnTo>
                    <a:pt x="393" y="543"/>
                  </a:lnTo>
                  <a:lnTo>
                    <a:pt x="396" y="493"/>
                  </a:lnTo>
                  <a:lnTo>
                    <a:pt x="396" y="493"/>
                  </a:lnTo>
                  <a:lnTo>
                    <a:pt x="393" y="438"/>
                  </a:lnTo>
                  <a:lnTo>
                    <a:pt x="385" y="380"/>
                  </a:lnTo>
                  <a:lnTo>
                    <a:pt x="374" y="324"/>
                  </a:lnTo>
                  <a:lnTo>
                    <a:pt x="360" y="269"/>
                  </a:lnTo>
                  <a:lnTo>
                    <a:pt x="341" y="213"/>
                  </a:lnTo>
                  <a:lnTo>
                    <a:pt x="316" y="164"/>
                  </a:lnTo>
                  <a:lnTo>
                    <a:pt x="288" y="111"/>
                  </a:lnTo>
                  <a:lnTo>
                    <a:pt x="258" y="64"/>
                  </a:lnTo>
                  <a:lnTo>
                    <a:pt x="405" y="111"/>
                  </a:lnTo>
                  <a:lnTo>
                    <a:pt x="405" y="111"/>
                  </a:lnTo>
                  <a:lnTo>
                    <a:pt x="416" y="111"/>
                  </a:lnTo>
                  <a:lnTo>
                    <a:pt x="424" y="108"/>
                  </a:lnTo>
                  <a:lnTo>
                    <a:pt x="429" y="103"/>
                  </a:lnTo>
                  <a:lnTo>
                    <a:pt x="435" y="94"/>
                  </a:lnTo>
                  <a:lnTo>
                    <a:pt x="435" y="94"/>
                  </a:lnTo>
                  <a:lnTo>
                    <a:pt x="435" y="86"/>
                  </a:lnTo>
                  <a:lnTo>
                    <a:pt x="432" y="78"/>
                  </a:lnTo>
                  <a:lnTo>
                    <a:pt x="427" y="70"/>
                  </a:lnTo>
                  <a:lnTo>
                    <a:pt x="418" y="67"/>
                  </a:lnTo>
                  <a:lnTo>
                    <a:pt x="418" y="6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2" name="Freeform 10"/>
            <p:cNvSpPr>
              <a:spLocks/>
            </p:cNvSpPr>
            <p:nvPr/>
          </p:nvSpPr>
          <p:spPr bwMode="auto">
            <a:xfrm>
              <a:off x="3278" y="3362"/>
              <a:ext cx="202" cy="127"/>
            </a:xfrm>
            <a:custGeom>
              <a:avLst/>
              <a:gdLst>
                <a:gd name="T0" fmla="*/ 78 w 202"/>
                <a:gd name="T1" fmla="*/ 0 h 127"/>
                <a:gd name="T2" fmla="*/ 78 w 202"/>
                <a:gd name="T3" fmla="*/ 0 h 127"/>
                <a:gd name="T4" fmla="*/ 58 w 202"/>
                <a:gd name="T5" fmla="*/ 38 h 127"/>
                <a:gd name="T6" fmla="*/ 58 w 202"/>
                <a:gd name="T7" fmla="*/ 38 h 127"/>
                <a:gd name="T8" fmla="*/ 44 w 202"/>
                <a:gd name="T9" fmla="*/ 63 h 127"/>
                <a:gd name="T10" fmla="*/ 30 w 202"/>
                <a:gd name="T11" fmla="*/ 85 h 127"/>
                <a:gd name="T12" fmla="*/ 17 w 202"/>
                <a:gd name="T13" fmla="*/ 108 h 127"/>
                <a:gd name="T14" fmla="*/ 0 w 202"/>
                <a:gd name="T15" fmla="*/ 127 h 127"/>
                <a:gd name="T16" fmla="*/ 0 w 202"/>
                <a:gd name="T17" fmla="*/ 127 h 127"/>
                <a:gd name="T18" fmla="*/ 25 w 202"/>
                <a:gd name="T19" fmla="*/ 119 h 127"/>
                <a:gd name="T20" fmla="*/ 53 w 202"/>
                <a:gd name="T21" fmla="*/ 108 h 127"/>
                <a:gd name="T22" fmla="*/ 78 w 202"/>
                <a:gd name="T23" fmla="*/ 94 h 127"/>
                <a:gd name="T24" fmla="*/ 102 w 202"/>
                <a:gd name="T25" fmla="*/ 80 h 127"/>
                <a:gd name="T26" fmla="*/ 127 w 202"/>
                <a:gd name="T27" fmla="*/ 66 h 127"/>
                <a:gd name="T28" fmla="*/ 150 w 202"/>
                <a:gd name="T29" fmla="*/ 49 h 127"/>
                <a:gd name="T30" fmla="*/ 169 w 202"/>
                <a:gd name="T31" fmla="*/ 30 h 127"/>
                <a:gd name="T32" fmla="*/ 191 w 202"/>
                <a:gd name="T33" fmla="*/ 11 h 127"/>
                <a:gd name="T34" fmla="*/ 191 w 202"/>
                <a:gd name="T35" fmla="*/ 11 h 127"/>
                <a:gd name="T36" fmla="*/ 202 w 202"/>
                <a:gd name="T37" fmla="*/ 0 h 127"/>
                <a:gd name="T38" fmla="*/ 78 w 202"/>
                <a:gd name="T3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27">
                  <a:moveTo>
                    <a:pt x="78" y="0"/>
                  </a:moveTo>
                  <a:lnTo>
                    <a:pt x="78" y="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4" y="63"/>
                  </a:lnTo>
                  <a:lnTo>
                    <a:pt x="30" y="85"/>
                  </a:lnTo>
                  <a:lnTo>
                    <a:pt x="17" y="10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5" y="119"/>
                  </a:lnTo>
                  <a:lnTo>
                    <a:pt x="53" y="108"/>
                  </a:lnTo>
                  <a:lnTo>
                    <a:pt x="78" y="94"/>
                  </a:lnTo>
                  <a:lnTo>
                    <a:pt x="102" y="80"/>
                  </a:lnTo>
                  <a:lnTo>
                    <a:pt x="127" y="66"/>
                  </a:lnTo>
                  <a:lnTo>
                    <a:pt x="150" y="49"/>
                  </a:lnTo>
                  <a:lnTo>
                    <a:pt x="169" y="30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20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3" name="Freeform 11"/>
            <p:cNvSpPr>
              <a:spLocks/>
            </p:cNvSpPr>
            <p:nvPr/>
          </p:nvSpPr>
          <p:spPr bwMode="auto">
            <a:xfrm>
              <a:off x="3383" y="2819"/>
              <a:ext cx="222" cy="224"/>
            </a:xfrm>
            <a:custGeom>
              <a:avLst/>
              <a:gdLst>
                <a:gd name="T0" fmla="*/ 164 w 222"/>
                <a:gd name="T1" fmla="*/ 0 h 224"/>
                <a:gd name="T2" fmla="*/ 0 w 222"/>
                <a:gd name="T3" fmla="*/ 0 h 224"/>
                <a:gd name="T4" fmla="*/ 0 w 222"/>
                <a:gd name="T5" fmla="*/ 0 h 224"/>
                <a:gd name="T6" fmla="*/ 14 w 222"/>
                <a:gd name="T7" fmla="*/ 53 h 224"/>
                <a:gd name="T8" fmla="*/ 22 w 222"/>
                <a:gd name="T9" fmla="*/ 108 h 224"/>
                <a:gd name="T10" fmla="*/ 28 w 222"/>
                <a:gd name="T11" fmla="*/ 163 h 224"/>
                <a:gd name="T12" fmla="*/ 28 w 222"/>
                <a:gd name="T13" fmla="*/ 224 h 224"/>
                <a:gd name="T14" fmla="*/ 222 w 222"/>
                <a:gd name="T15" fmla="*/ 224 h 224"/>
                <a:gd name="T16" fmla="*/ 222 w 222"/>
                <a:gd name="T17" fmla="*/ 224 h 224"/>
                <a:gd name="T18" fmla="*/ 222 w 222"/>
                <a:gd name="T19" fmla="*/ 194 h 224"/>
                <a:gd name="T20" fmla="*/ 219 w 222"/>
                <a:gd name="T21" fmla="*/ 163 h 224"/>
                <a:gd name="T22" fmla="*/ 213 w 222"/>
                <a:gd name="T23" fmla="*/ 136 h 224"/>
                <a:gd name="T24" fmla="*/ 205 w 222"/>
                <a:gd name="T25" fmla="*/ 105 h 224"/>
                <a:gd name="T26" fmla="*/ 197 w 222"/>
                <a:gd name="T27" fmla="*/ 78 h 224"/>
                <a:gd name="T28" fmla="*/ 188 w 222"/>
                <a:gd name="T29" fmla="*/ 50 h 224"/>
                <a:gd name="T30" fmla="*/ 175 w 222"/>
                <a:gd name="T31" fmla="*/ 25 h 224"/>
                <a:gd name="T32" fmla="*/ 164 w 222"/>
                <a:gd name="T33" fmla="*/ 0 h 224"/>
                <a:gd name="T34" fmla="*/ 164 w 222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24">
                  <a:moveTo>
                    <a:pt x="1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2" y="108"/>
                  </a:lnTo>
                  <a:lnTo>
                    <a:pt x="28" y="163"/>
                  </a:lnTo>
                  <a:lnTo>
                    <a:pt x="28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2" y="194"/>
                  </a:lnTo>
                  <a:lnTo>
                    <a:pt x="219" y="163"/>
                  </a:lnTo>
                  <a:lnTo>
                    <a:pt x="213" y="136"/>
                  </a:lnTo>
                  <a:lnTo>
                    <a:pt x="205" y="105"/>
                  </a:lnTo>
                  <a:lnTo>
                    <a:pt x="197" y="78"/>
                  </a:lnTo>
                  <a:lnTo>
                    <a:pt x="188" y="50"/>
                  </a:lnTo>
                  <a:lnTo>
                    <a:pt x="175" y="25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4" name="Freeform 12"/>
            <p:cNvSpPr>
              <a:spLocks/>
            </p:cNvSpPr>
            <p:nvPr/>
          </p:nvSpPr>
          <p:spPr bwMode="auto">
            <a:xfrm>
              <a:off x="3156" y="2581"/>
              <a:ext cx="166" cy="191"/>
            </a:xfrm>
            <a:custGeom>
              <a:avLst/>
              <a:gdLst>
                <a:gd name="T0" fmla="*/ 166 w 166"/>
                <a:gd name="T1" fmla="*/ 191 h 191"/>
                <a:gd name="T2" fmla="*/ 166 w 166"/>
                <a:gd name="T3" fmla="*/ 191 h 191"/>
                <a:gd name="T4" fmla="*/ 152 w 166"/>
                <a:gd name="T5" fmla="*/ 158 h 191"/>
                <a:gd name="T6" fmla="*/ 139 w 166"/>
                <a:gd name="T7" fmla="*/ 130 h 191"/>
                <a:gd name="T8" fmla="*/ 139 w 166"/>
                <a:gd name="T9" fmla="*/ 130 h 191"/>
                <a:gd name="T10" fmla="*/ 125 w 166"/>
                <a:gd name="T11" fmla="*/ 102 h 191"/>
                <a:gd name="T12" fmla="*/ 108 w 166"/>
                <a:gd name="T13" fmla="*/ 78 h 191"/>
                <a:gd name="T14" fmla="*/ 92 w 166"/>
                <a:gd name="T15" fmla="*/ 55 h 191"/>
                <a:gd name="T16" fmla="*/ 72 w 166"/>
                <a:gd name="T17" fmla="*/ 39 h 191"/>
                <a:gd name="T18" fmla="*/ 56 w 166"/>
                <a:gd name="T19" fmla="*/ 22 h 191"/>
                <a:gd name="T20" fmla="*/ 36 w 166"/>
                <a:gd name="T21" fmla="*/ 11 h 191"/>
                <a:gd name="T22" fmla="*/ 17 w 166"/>
                <a:gd name="T23" fmla="*/ 3 h 191"/>
                <a:gd name="T24" fmla="*/ 0 w 166"/>
                <a:gd name="T25" fmla="*/ 0 h 191"/>
                <a:gd name="T26" fmla="*/ 0 w 166"/>
                <a:gd name="T27" fmla="*/ 191 h 191"/>
                <a:gd name="T28" fmla="*/ 166 w 166"/>
                <a:gd name="T2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91">
                  <a:moveTo>
                    <a:pt x="166" y="191"/>
                  </a:moveTo>
                  <a:lnTo>
                    <a:pt x="166" y="191"/>
                  </a:lnTo>
                  <a:lnTo>
                    <a:pt x="152" y="158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5" y="102"/>
                  </a:lnTo>
                  <a:lnTo>
                    <a:pt x="108" y="78"/>
                  </a:lnTo>
                  <a:lnTo>
                    <a:pt x="92" y="55"/>
                  </a:lnTo>
                  <a:lnTo>
                    <a:pt x="72" y="39"/>
                  </a:lnTo>
                  <a:lnTo>
                    <a:pt x="56" y="22"/>
                  </a:lnTo>
                  <a:lnTo>
                    <a:pt x="36" y="11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166" y="19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5" name="Freeform 13"/>
            <p:cNvSpPr>
              <a:spLocks/>
            </p:cNvSpPr>
            <p:nvPr/>
          </p:nvSpPr>
          <p:spPr bwMode="auto">
            <a:xfrm>
              <a:off x="3372" y="3090"/>
              <a:ext cx="230" cy="225"/>
            </a:xfrm>
            <a:custGeom>
              <a:avLst/>
              <a:gdLst>
                <a:gd name="T0" fmla="*/ 39 w 230"/>
                <a:gd name="T1" fmla="*/ 0 h 225"/>
                <a:gd name="T2" fmla="*/ 39 w 230"/>
                <a:gd name="T3" fmla="*/ 0 h 225"/>
                <a:gd name="T4" fmla="*/ 33 w 230"/>
                <a:gd name="T5" fmla="*/ 61 h 225"/>
                <a:gd name="T6" fmla="*/ 25 w 230"/>
                <a:gd name="T7" fmla="*/ 119 h 225"/>
                <a:gd name="T8" fmla="*/ 14 w 230"/>
                <a:gd name="T9" fmla="*/ 175 h 225"/>
                <a:gd name="T10" fmla="*/ 0 w 230"/>
                <a:gd name="T11" fmla="*/ 225 h 225"/>
                <a:gd name="T12" fmla="*/ 147 w 230"/>
                <a:gd name="T13" fmla="*/ 225 h 225"/>
                <a:gd name="T14" fmla="*/ 147 w 230"/>
                <a:gd name="T15" fmla="*/ 225 h 225"/>
                <a:gd name="T16" fmla="*/ 163 w 230"/>
                <a:gd name="T17" fmla="*/ 200 h 225"/>
                <a:gd name="T18" fmla="*/ 177 w 230"/>
                <a:gd name="T19" fmla="*/ 175 h 225"/>
                <a:gd name="T20" fmla="*/ 191 w 230"/>
                <a:gd name="T21" fmla="*/ 147 h 225"/>
                <a:gd name="T22" fmla="*/ 202 w 230"/>
                <a:gd name="T23" fmla="*/ 119 h 225"/>
                <a:gd name="T24" fmla="*/ 213 w 230"/>
                <a:gd name="T25" fmla="*/ 92 h 225"/>
                <a:gd name="T26" fmla="*/ 222 w 230"/>
                <a:gd name="T27" fmla="*/ 61 h 225"/>
                <a:gd name="T28" fmla="*/ 227 w 230"/>
                <a:gd name="T29" fmla="*/ 31 h 225"/>
                <a:gd name="T30" fmla="*/ 230 w 230"/>
                <a:gd name="T31" fmla="*/ 0 h 225"/>
                <a:gd name="T32" fmla="*/ 39 w 230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225">
                  <a:moveTo>
                    <a:pt x="39" y="0"/>
                  </a:moveTo>
                  <a:lnTo>
                    <a:pt x="39" y="0"/>
                  </a:lnTo>
                  <a:lnTo>
                    <a:pt x="33" y="61"/>
                  </a:lnTo>
                  <a:lnTo>
                    <a:pt x="25" y="119"/>
                  </a:lnTo>
                  <a:lnTo>
                    <a:pt x="14" y="175"/>
                  </a:lnTo>
                  <a:lnTo>
                    <a:pt x="0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63" y="200"/>
                  </a:lnTo>
                  <a:lnTo>
                    <a:pt x="177" y="175"/>
                  </a:lnTo>
                  <a:lnTo>
                    <a:pt x="191" y="147"/>
                  </a:lnTo>
                  <a:lnTo>
                    <a:pt x="202" y="119"/>
                  </a:lnTo>
                  <a:lnTo>
                    <a:pt x="213" y="92"/>
                  </a:lnTo>
                  <a:lnTo>
                    <a:pt x="222" y="61"/>
                  </a:lnTo>
                  <a:lnTo>
                    <a:pt x="227" y="31"/>
                  </a:lnTo>
                  <a:lnTo>
                    <a:pt x="2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6" name="Freeform 14"/>
            <p:cNvSpPr>
              <a:spLocks/>
            </p:cNvSpPr>
            <p:nvPr/>
          </p:nvSpPr>
          <p:spPr bwMode="auto">
            <a:xfrm>
              <a:off x="2962" y="2584"/>
              <a:ext cx="147" cy="188"/>
            </a:xfrm>
            <a:custGeom>
              <a:avLst/>
              <a:gdLst>
                <a:gd name="T0" fmla="*/ 0 w 147"/>
                <a:gd name="T1" fmla="*/ 188 h 188"/>
                <a:gd name="T2" fmla="*/ 147 w 147"/>
                <a:gd name="T3" fmla="*/ 188 h 188"/>
                <a:gd name="T4" fmla="*/ 147 w 147"/>
                <a:gd name="T5" fmla="*/ 0 h 188"/>
                <a:gd name="T6" fmla="*/ 147 w 147"/>
                <a:gd name="T7" fmla="*/ 0 h 188"/>
                <a:gd name="T8" fmla="*/ 131 w 147"/>
                <a:gd name="T9" fmla="*/ 8 h 188"/>
                <a:gd name="T10" fmla="*/ 114 w 147"/>
                <a:gd name="T11" fmla="*/ 16 h 188"/>
                <a:gd name="T12" fmla="*/ 97 w 147"/>
                <a:gd name="T13" fmla="*/ 30 h 188"/>
                <a:gd name="T14" fmla="*/ 83 w 147"/>
                <a:gd name="T15" fmla="*/ 44 h 188"/>
                <a:gd name="T16" fmla="*/ 67 w 147"/>
                <a:gd name="T17" fmla="*/ 61 h 188"/>
                <a:gd name="T18" fmla="*/ 53 w 147"/>
                <a:gd name="T19" fmla="*/ 80 h 188"/>
                <a:gd name="T20" fmla="*/ 39 w 147"/>
                <a:gd name="T21" fmla="*/ 102 h 188"/>
                <a:gd name="T22" fmla="*/ 25 w 147"/>
                <a:gd name="T23" fmla="*/ 127 h 188"/>
                <a:gd name="T24" fmla="*/ 25 w 147"/>
                <a:gd name="T25" fmla="*/ 127 h 188"/>
                <a:gd name="T26" fmla="*/ 11 w 147"/>
                <a:gd name="T27" fmla="*/ 155 h 188"/>
                <a:gd name="T28" fmla="*/ 0 w 147"/>
                <a:gd name="T29" fmla="*/ 188 h 188"/>
                <a:gd name="T30" fmla="*/ 0 w 147"/>
                <a:gd name="T3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88">
                  <a:moveTo>
                    <a:pt x="0" y="188"/>
                  </a:moveTo>
                  <a:lnTo>
                    <a:pt x="147" y="188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1" y="8"/>
                  </a:lnTo>
                  <a:lnTo>
                    <a:pt x="114" y="16"/>
                  </a:lnTo>
                  <a:lnTo>
                    <a:pt x="97" y="30"/>
                  </a:lnTo>
                  <a:lnTo>
                    <a:pt x="83" y="44"/>
                  </a:lnTo>
                  <a:lnTo>
                    <a:pt x="67" y="61"/>
                  </a:lnTo>
                  <a:lnTo>
                    <a:pt x="53" y="80"/>
                  </a:lnTo>
                  <a:lnTo>
                    <a:pt x="39" y="10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1" y="155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7" name="Freeform 15"/>
            <p:cNvSpPr>
              <a:spLocks/>
            </p:cNvSpPr>
            <p:nvPr/>
          </p:nvSpPr>
          <p:spPr bwMode="auto">
            <a:xfrm>
              <a:off x="2799" y="3362"/>
              <a:ext cx="208" cy="127"/>
            </a:xfrm>
            <a:custGeom>
              <a:avLst/>
              <a:gdLst>
                <a:gd name="T0" fmla="*/ 208 w 208"/>
                <a:gd name="T1" fmla="*/ 127 h 127"/>
                <a:gd name="T2" fmla="*/ 208 w 208"/>
                <a:gd name="T3" fmla="*/ 127 h 127"/>
                <a:gd name="T4" fmla="*/ 191 w 208"/>
                <a:gd name="T5" fmla="*/ 108 h 127"/>
                <a:gd name="T6" fmla="*/ 174 w 208"/>
                <a:gd name="T7" fmla="*/ 88 h 127"/>
                <a:gd name="T8" fmla="*/ 161 w 208"/>
                <a:gd name="T9" fmla="*/ 63 h 127"/>
                <a:gd name="T10" fmla="*/ 147 w 208"/>
                <a:gd name="T11" fmla="*/ 38 h 127"/>
                <a:gd name="T12" fmla="*/ 147 w 208"/>
                <a:gd name="T13" fmla="*/ 38 h 127"/>
                <a:gd name="T14" fmla="*/ 130 w 208"/>
                <a:gd name="T15" fmla="*/ 0 h 127"/>
                <a:gd name="T16" fmla="*/ 0 w 208"/>
                <a:gd name="T17" fmla="*/ 0 h 127"/>
                <a:gd name="T18" fmla="*/ 0 w 208"/>
                <a:gd name="T19" fmla="*/ 0 h 127"/>
                <a:gd name="T20" fmla="*/ 11 w 208"/>
                <a:gd name="T21" fmla="*/ 11 h 127"/>
                <a:gd name="T22" fmla="*/ 11 w 208"/>
                <a:gd name="T23" fmla="*/ 11 h 127"/>
                <a:gd name="T24" fmla="*/ 33 w 208"/>
                <a:gd name="T25" fmla="*/ 30 h 127"/>
                <a:gd name="T26" fmla="*/ 55 w 208"/>
                <a:gd name="T27" fmla="*/ 49 h 127"/>
                <a:gd name="T28" fmla="*/ 78 w 208"/>
                <a:gd name="T29" fmla="*/ 66 h 127"/>
                <a:gd name="T30" fmla="*/ 102 w 208"/>
                <a:gd name="T31" fmla="*/ 83 h 127"/>
                <a:gd name="T32" fmla="*/ 127 w 208"/>
                <a:gd name="T33" fmla="*/ 96 h 127"/>
                <a:gd name="T34" fmla="*/ 152 w 208"/>
                <a:gd name="T35" fmla="*/ 108 h 127"/>
                <a:gd name="T36" fmla="*/ 180 w 208"/>
                <a:gd name="T37" fmla="*/ 119 h 127"/>
                <a:gd name="T38" fmla="*/ 208 w 208"/>
                <a:gd name="T39" fmla="*/ 127 h 127"/>
                <a:gd name="T40" fmla="*/ 208 w 208"/>
                <a:gd name="T4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127">
                  <a:moveTo>
                    <a:pt x="208" y="127"/>
                  </a:moveTo>
                  <a:lnTo>
                    <a:pt x="208" y="127"/>
                  </a:lnTo>
                  <a:lnTo>
                    <a:pt x="191" y="108"/>
                  </a:lnTo>
                  <a:lnTo>
                    <a:pt x="174" y="88"/>
                  </a:lnTo>
                  <a:lnTo>
                    <a:pt x="161" y="63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33" y="30"/>
                  </a:lnTo>
                  <a:lnTo>
                    <a:pt x="55" y="49"/>
                  </a:lnTo>
                  <a:lnTo>
                    <a:pt x="78" y="66"/>
                  </a:lnTo>
                  <a:lnTo>
                    <a:pt x="102" y="83"/>
                  </a:lnTo>
                  <a:lnTo>
                    <a:pt x="127" y="96"/>
                  </a:lnTo>
                  <a:lnTo>
                    <a:pt x="152" y="108"/>
                  </a:lnTo>
                  <a:lnTo>
                    <a:pt x="180" y="119"/>
                  </a:lnTo>
                  <a:lnTo>
                    <a:pt x="208" y="127"/>
                  </a:lnTo>
                  <a:lnTo>
                    <a:pt x="208" y="127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8" name="Freeform 16"/>
            <p:cNvSpPr>
              <a:spLocks/>
            </p:cNvSpPr>
            <p:nvPr/>
          </p:nvSpPr>
          <p:spPr bwMode="auto">
            <a:xfrm>
              <a:off x="3156" y="3362"/>
              <a:ext cx="147" cy="146"/>
            </a:xfrm>
            <a:custGeom>
              <a:avLst/>
              <a:gdLst>
                <a:gd name="T0" fmla="*/ 147 w 147"/>
                <a:gd name="T1" fmla="*/ 0 h 146"/>
                <a:gd name="T2" fmla="*/ 0 w 147"/>
                <a:gd name="T3" fmla="*/ 0 h 146"/>
                <a:gd name="T4" fmla="*/ 0 w 147"/>
                <a:gd name="T5" fmla="*/ 146 h 146"/>
                <a:gd name="T6" fmla="*/ 0 w 147"/>
                <a:gd name="T7" fmla="*/ 146 h 146"/>
                <a:gd name="T8" fmla="*/ 17 w 147"/>
                <a:gd name="T9" fmla="*/ 144 h 146"/>
                <a:gd name="T10" fmla="*/ 36 w 147"/>
                <a:gd name="T11" fmla="*/ 135 h 146"/>
                <a:gd name="T12" fmla="*/ 56 w 147"/>
                <a:gd name="T13" fmla="*/ 124 h 146"/>
                <a:gd name="T14" fmla="*/ 72 w 147"/>
                <a:gd name="T15" fmla="*/ 108 h 146"/>
                <a:gd name="T16" fmla="*/ 92 w 147"/>
                <a:gd name="T17" fmla="*/ 91 h 146"/>
                <a:gd name="T18" fmla="*/ 108 w 147"/>
                <a:gd name="T19" fmla="*/ 69 h 146"/>
                <a:gd name="T20" fmla="*/ 125 w 147"/>
                <a:gd name="T21" fmla="*/ 44 h 146"/>
                <a:gd name="T22" fmla="*/ 139 w 147"/>
                <a:gd name="T23" fmla="*/ 16 h 146"/>
                <a:gd name="T24" fmla="*/ 139 w 147"/>
                <a:gd name="T25" fmla="*/ 16 h 146"/>
                <a:gd name="T26" fmla="*/ 147 w 147"/>
                <a:gd name="T27" fmla="*/ 0 h 146"/>
                <a:gd name="T28" fmla="*/ 147 w 147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46">
                  <a:moveTo>
                    <a:pt x="147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7" y="144"/>
                  </a:lnTo>
                  <a:lnTo>
                    <a:pt x="36" y="135"/>
                  </a:lnTo>
                  <a:lnTo>
                    <a:pt x="56" y="124"/>
                  </a:lnTo>
                  <a:lnTo>
                    <a:pt x="72" y="108"/>
                  </a:lnTo>
                  <a:lnTo>
                    <a:pt x="92" y="91"/>
                  </a:lnTo>
                  <a:lnTo>
                    <a:pt x="108" y="69"/>
                  </a:lnTo>
                  <a:lnTo>
                    <a:pt x="125" y="4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9" name="Freeform 17"/>
            <p:cNvSpPr>
              <a:spLocks/>
            </p:cNvSpPr>
            <p:nvPr/>
          </p:nvSpPr>
          <p:spPr bwMode="auto">
            <a:xfrm>
              <a:off x="2918" y="2819"/>
              <a:ext cx="191" cy="224"/>
            </a:xfrm>
            <a:custGeom>
              <a:avLst/>
              <a:gdLst>
                <a:gd name="T0" fmla="*/ 191 w 191"/>
                <a:gd name="T1" fmla="*/ 224 h 224"/>
                <a:gd name="T2" fmla="*/ 191 w 191"/>
                <a:gd name="T3" fmla="*/ 0 h 224"/>
                <a:gd name="T4" fmla="*/ 28 w 191"/>
                <a:gd name="T5" fmla="*/ 0 h 224"/>
                <a:gd name="T6" fmla="*/ 28 w 191"/>
                <a:gd name="T7" fmla="*/ 0 h 224"/>
                <a:gd name="T8" fmla="*/ 17 w 191"/>
                <a:gd name="T9" fmla="*/ 50 h 224"/>
                <a:gd name="T10" fmla="*/ 8 w 191"/>
                <a:gd name="T11" fmla="*/ 105 h 224"/>
                <a:gd name="T12" fmla="*/ 3 w 191"/>
                <a:gd name="T13" fmla="*/ 163 h 224"/>
                <a:gd name="T14" fmla="*/ 0 w 191"/>
                <a:gd name="T15" fmla="*/ 224 h 224"/>
                <a:gd name="T16" fmla="*/ 191 w 191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4">
                  <a:moveTo>
                    <a:pt x="191" y="224"/>
                  </a:moveTo>
                  <a:lnTo>
                    <a:pt x="19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0"/>
                  </a:lnTo>
                  <a:lnTo>
                    <a:pt x="8" y="105"/>
                  </a:lnTo>
                  <a:lnTo>
                    <a:pt x="3" y="163"/>
                  </a:lnTo>
                  <a:lnTo>
                    <a:pt x="0" y="224"/>
                  </a:lnTo>
                  <a:lnTo>
                    <a:pt x="191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0" name="Freeform 18"/>
            <p:cNvSpPr>
              <a:spLocks/>
            </p:cNvSpPr>
            <p:nvPr/>
          </p:nvSpPr>
          <p:spPr bwMode="auto">
            <a:xfrm>
              <a:off x="3278" y="2600"/>
              <a:ext cx="238" cy="172"/>
            </a:xfrm>
            <a:custGeom>
              <a:avLst/>
              <a:gdLst>
                <a:gd name="T0" fmla="*/ 0 w 238"/>
                <a:gd name="T1" fmla="*/ 0 h 172"/>
                <a:gd name="T2" fmla="*/ 0 w 238"/>
                <a:gd name="T3" fmla="*/ 0 h 172"/>
                <a:gd name="T4" fmla="*/ 17 w 238"/>
                <a:gd name="T5" fmla="*/ 20 h 172"/>
                <a:gd name="T6" fmla="*/ 30 w 238"/>
                <a:gd name="T7" fmla="*/ 42 h 172"/>
                <a:gd name="T8" fmla="*/ 44 w 238"/>
                <a:gd name="T9" fmla="*/ 64 h 172"/>
                <a:gd name="T10" fmla="*/ 58 w 238"/>
                <a:gd name="T11" fmla="*/ 89 h 172"/>
                <a:gd name="T12" fmla="*/ 58 w 238"/>
                <a:gd name="T13" fmla="*/ 89 h 172"/>
                <a:gd name="T14" fmla="*/ 78 w 238"/>
                <a:gd name="T15" fmla="*/ 128 h 172"/>
                <a:gd name="T16" fmla="*/ 94 w 238"/>
                <a:gd name="T17" fmla="*/ 172 h 172"/>
                <a:gd name="T18" fmla="*/ 238 w 238"/>
                <a:gd name="T19" fmla="*/ 172 h 172"/>
                <a:gd name="T20" fmla="*/ 238 w 238"/>
                <a:gd name="T21" fmla="*/ 172 h 172"/>
                <a:gd name="T22" fmla="*/ 216 w 238"/>
                <a:gd name="T23" fmla="*/ 142 h 172"/>
                <a:gd name="T24" fmla="*/ 191 w 238"/>
                <a:gd name="T25" fmla="*/ 117 h 172"/>
                <a:gd name="T26" fmla="*/ 191 w 238"/>
                <a:gd name="T27" fmla="*/ 117 h 172"/>
                <a:gd name="T28" fmla="*/ 169 w 238"/>
                <a:gd name="T29" fmla="*/ 97 h 172"/>
                <a:gd name="T30" fmla="*/ 150 w 238"/>
                <a:gd name="T31" fmla="*/ 78 h 172"/>
                <a:gd name="T32" fmla="*/ 127 w 238"/>
                <a:gd name="T33" fmla="*/ 61 h 172"/>
                <a:gd name="T34" fmla="*/ 102 w 238"/>
                <a:gd name="T35" fmla="*/ 48 h 172"/>
                <a:gd name="T36" fmla="*/ 78 w 238"/>
                <a:gd name="T37" fmla="*/ 34 h 172"/>
                <a:gd name="T38" fmla="*/ 53 w 238"/>
                <a:gd name="T39" fmla="*/ 20 h 172"/>
                <a:gd name="T40" fmla="*/ 25 w 238"/>
                <a:gd name="T41" fmla="*/ 9 h 172"/>
                <a:gd name="T42" fmla="*/ 0 w 238"/>
                <a:gd name="T43" fmla="*/ 0 h 172"/>
                <a:gd name="T44" fmla="*/ 0 w 238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172">
                  <a:moveTo>
                    <a:pt x="0" y="0"/>
                  </a:moveTo>
                  <a:lnTo>
                    <a:pt x="0" y="0"/>
                  </a:lnTo>
                  <a:lnTo>
                    <a:pt x="17" y="20"/>
                  </a:lnTo>
                  <a:lnTo>
                    <a:pt x="30" y="42"/>
                  </a:lnTo>
                  <a:lnTo>
                    <a:pt x="44" y="64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78" y="128"/>
                  </a:lnTo>
                  <a:lnTo>
                    <a:pt x="94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16" y="142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69" y="97"/>
                  </a:lnTo>
                  <a:lnTo>
                    <a:pt x="150" y="78"/>
                  </a:lnTo>
                  <a:lnTo>
                    <a:pt x="127" y="61"/>
                  </a:lnTo>
                  <a:lnTo>
                    <a:pt x="102" y="48"/>
                  </a:lnTo>
                  <a:lnTo>
                    <a:pt x="78" y="34"/>
                  </a:lnTo>
                  <a:lnTo>
                    <a:pt x="53" y="20"/>
                  </a:lnTo>
                  <a:lnTo>
                    <a:pt x="2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1" name="Freeform 19"/>
            <p:cNvSpPr>
              <a:spLocks/>
            </p:cNvSpPr>
            <p:nvPr/>
          </p:nvSpPr>
          <p:spPr bwMode="auto">
            <a:xfrm>
              <a:off x="2677" y="3090"/>
              <a:ext cx="236" cy="225"/>
            </a:xfrm>
            <a:custGeom>
              <a:avLst/>
              <a:gdLst>
                <a:gd name="T0" fmla="*/ 236 w 236"/>
                <a:gd name="T1" fmla="*/ 225 h 225"/>
                <a:gd name="T2" fmla="*/ 236 w 236"/>
                <a:gd name="T3" fmla="*/ 225 h 225"/>
                <a:gd name="T4" fmla="*/ 219 w 236"/>
                <a:gd name="T5" fmla="*/ 175 h 225"/>
                <a:gd name="T6" fmla="*/ 208 w 236"/>
                <a:gd name="T7" fmla="*/ 119 h 225"/>
                <a:gd name="T8" fmla="*/ 200 w 236"/>
                <a:gd name="T9" fmla="*/ 61 h 225"/>
                <a:gd name="T10" fmla="*/ 194 w 236"/>
                <a:gd name="T11" fmla="*/ 0 h 225"/>
                <a:gd name="T12" fmla="*/ 0 w 236"/>
                <a:gd name="T13" fmla="*/ 0 h 225"/>
                <a:gd name="T14" fmla="*/ 0 w 236"/>
                <a:gd name="T15" fmla="*/ 0 h 225"/>
                <a:gd name="T16" fmla="*/ 3 w 236"/>
                <a:gd name="T17" fmla="*/ 31 h 225"/>
                <a:gd name="T18" fmla="*/ 11 w 236"/>
                <a:gd name="T19" fmla="*/ 61 h 225"/>
                <a:gd name="T20" fmla="*/ 20 w 236"/>
                <a:gd name="T21" fmla="*/ 92 h 225"/>
                <a:gd name="T22" fmla="*/ 28 w 236"/>
                <a:gd name="T23" fmla="*/ 119 h 225"/>
                <a:gd name="T24" fmla="*/ 39 w 236"/>
                <a:gd name="T25" fmla="*/ 147 h 225"/>
                <a:gd name="T26" fmla="*/ 53 w 236"/>
                <a:gd name="T27" fmla="*/ 175 h 225"/>
                <a:gd name="T28" fmla="*/ 69 w 236"/>
                <a:gd name="T29" fmla="*/ 200 h 225"/>
                <a:gd name="T30" fmla="*/ 86 w 236"/>
                <a:gd name="T31" fmla="*/ 225 h 225"/>
                <a:gd name="T32" fmla="*/ 236 w 236"/>
                <a:gd name="T3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25">
                  <a:moveTo>
                    <a:pt x="236" y="225"/>
                  </a:moveTo>
                  <a:lnTo>
                    <a:pt x="236" y="225"/>
                  </a:lnTo>
                  <a:lnTo>
                    <a:pt x="219" y="175"/>
                  </a:lnTo>
                  <a:lnTo>
                    <a:pt x="208" y="119"/>
                  </a:lnTo>
                  <a:lnTo>
                    <a:pt x="200" y="61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1"/>
                  </a:lnTo>
                  <a:lnTo>
                    <a:pt x="11" y="61"/>
                  </a:lnTo>
                  <a:lnTo>
                    <a:pt x="20" y="92"/>
                  </a:lnTo>
                  <a:lnTo>
                    <a:pt x="28" y="119"/>
                  </a:lnTo>
                  <a:lnTo>
                    <a:pt x="39" y="147"/>
                  </a:lnTo>
                  <a:lnTo>
                    <a:pt x="53" y="175"/>
                  </a:lnTo>
                  <a:lnTo>
                    <a:pt x="69" y="200"/>
                  </a:lnTo>
                  <a:lnTo>
                    <a:pt x="86" y="225"/>
                  </a:lnTo>
                  <a:lnTo>
                    <a:pt x="236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2" name="Freeform 20"/>
            <p:cNvSpPr>
              <a:spLocks/>
            </p:cNvSpPr>
            <p:nvPr/>
          </p:nvSpPr>
          <p:spPr bwMode="auto">
            <a:xfrm>
              <a:off x="2674" y="2819"/>
              <a:ext cx="225" cy="224"/>
            </a:xfrm>
            <a:custGeom>
              <a:avLst/>
              <a:gdLst>
                <a:gd name="T0" fmla="*/ 197 w 225"/>
                <a:gd name="T1" fmla="*/ 224 h 224"/>
                <a:gd name="T2" fmla="*/ 197 w 225"/>
                <a:gd name="T3" fmla="*/ 224 h 224"/>
                <a:gd name="T4" fmla="*/ 200 w 225"/>
                <a:gd name="T5" fmla="*/ 163 h 224"/>
                <a:gd name="T6" fmla="*/ 205 w 225"/>
                <a:gd name="T7" fmla="*/ 108 h 224"/>
                <a:gd name="T8" fmla="*/ 214 w 225"/>
                <a:gd name="T9" fmla="*/ 53 h 224"/>
                <a:gd name="T10" fmla="*/ 225 w 225"/>
                <a:gd name="T11" fmla="*/ 0 h 224"/>
                <a:gd name="T12" fmla="*/ 61 w 225"/>
                <a:gd name="T13" fmla="*/ 0 h 224"/>
                <a:gd name="T14" fmla="*/ 61 w 225"/>
                <a:gd name="T15" fmla="*/ 0 h 224"/>
                <a:gd name="T16" fmla="*/ 48 w 225"/>
                <a:gd name="T17" fmla="*/ 25 h 224"/>
                <a:gd name="T18" fmla="*/ 36 w 225"/>
                <a:gd name="T19" fmla="*/ 50 h 224"/>
                <a:gd name="T20" fmla="*/ 25 w 225"/>
                <a:gd name="T21" fmla="*/ 78 h 224"/>
                <a:gd name="T22" fmla="*/ 17 w 225"/>
                <a:gd name="T23" fmla="*/ 105 h 224"/>
                <a:gd name="T24" fmla="*/ 9 w 225"/>
                <a:gd name="T25" fmla="*/ 136 h 224"/>
                <a:gd name="T26" fmla="*/ 6 w 225"/>
                <a:gd name="T27" fmla="*/ 163 h 224"/>
                <a:gd name="T28" fmla="*/ 3 w 225"/>
                <a:gd name="T29" fmla="*/ 194 h 224"/>
                <a:gd name="T30" fmla="*/ 0 w 225"/>
                <a:gd name="T31" fmla="*/ 224 h 224"/>
                <a:gd name="T32" fmla="*/ 197 w 225"/>
                <a:gd name="T3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4">
                  <a:moveTo>
                    <a:pt x="197" y="224"/>
                  </a:moveTo>
                  <a:lnTo>
                    <a:pt x="197" y="224"/>
                  </a:lnTo>
                  <a:lnTo>
                    <a:pt x="200" y="163"/>
                  </a:lnTo>
                  <a:lnTo>
                    <a:pt x="205" y="108"/>
                  </a:lnTo>
                  <a:lnTo>
                    <a:pt x="214" y="53"/>
                  </a:lnTo>
                  <a:lnTo>
                    <a:pt x="22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25"/>
                  </a:lnTo>
                  <a:lnTo>
                    <a:pt x="36" y="50"/>
                  </a:lnTo>
                  <a:lnTo>
                    <a:pt x="25" y="78"/>
                  </a:lnTo>
                  <a:lnTo>
                    <a:pt x="17" y="105"/>
                  </a:lnTo>
                  <a:lnTo>
                    <a:pt x="9" y="136"/>
                  </a:lnTo>
                  <a:lnTo>
                    <a:pt x="6" y="163"/>
                  </a:lnTo>
                  <a:lnTo>
                    <a:pt x="3" y="194"/>
                  </a:lnTo>
                  <a:lnTo>
                    <a:pt x="0" y="224"/>
                  </a:lnTo>
                  <a:lnTo>
                    <a:pt x="197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3" name="Freeform 21"/>
            <p:cNvSpPr>
              <a:spLocks/>
            </p:cNvSpPr>
            <p:nvPr/>
          </p:nvSpPr>
          <p:spPr bwMode="auto">
            <a:xfrm>
              <a:off x="3156" y="2819"/>
              <a:ext cx="211" cy="224"/>
            </a:xfrm>
            <a:custGeom>
              <a:avLst/>
              <a:gdLst>
                <a:gd name="T0" fmla="*/ 0 w 211"/>
                <a:gd name="T1" fmla="*/ 0 h 224"/>
                <a:gd name="T2" fmla="*/ 0 w 211"/>
                <a:gd name="T3" fmla="*/ 224 h 224"/>
                <a:gd name="T4" fmla="*/ 211 w 211"/>
                <a:gd name="T5" fmla="*/ 224 h 224"/>
                <a:gd name="T6" fmla="*/ 211 w 211"/>
                <a:gd name="T7" fmla="*/ 224 h 224"/>
                <a:gd name="T8" fmla="*/ 208 w 211"/>
                <a:gd name="T9" fmla="*/ 163 h 224"/>
                <a:gd name="T10" fmla="*/ 202 w 211"/>
                <a:gd name="T11" fmla="*/ 105 h 224"/>
                <a:gd name="T12" fmla="*/ 194 w 211"/>
                <a:gd name="T13" fmla="*/ 50 h 224"/>
                <a:gd name="T14" fmla="*/ 180 w 211"/>
                <a:gd name="T15" fmla="*/ 0 h 224"/>
                <a:gd name="T16" fmla="*/ 0 w 211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24">
                  <a:moveTo>
                    <a:pt x="0" y="0"/>
                  </a:moveTo>
                  <a:lnTo>
                    <a:pt x="0" y="224"/>
                  </a:lnTo>
                  <a:lnTo>
                    <a:pt x="211" y="224"/>
                  </a:lnTo>
                  <a:lnTo>
                    <a:pt x="211" y="224"/>
                  </a:lnTo>
                  <a:lnTo>
                    <a:pt x="208" y="163"/>
                  </a:lnTo>
                  <a:lnTo>
                    <a:pt x="202" y="105"/>
                  </a:lnTo>
                  <a:lnTo>
                    <a:pt x="194" y="50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4" name="Freeform 22"/>
            <p:cNvSpPr>
              <a:spLocks/>
            </p:cNvSpPr>
            <p:nvPr/>
          </p:nvSpPr>
          <p:spPr bwMode="auto">
            <a:xfrm>
              <a:off x="2763" y="2600"/>
              <a:ext cx="244" cy="172"/>
            </a:xfrm>
            <a:custGeom>
              <a:avLst/>
              <a:gdLst>
                <a:gd name="T0" fmla="*/ 150 w 244"/>
                <a:gd name="T1" fmla="*/ 172 h 172"/>
                <a:gd name="T2" fmla="*/ 150 w 244"/>
                <a:gd name="T3" fmla="*/ 172 h 172"/>
                <a:gd name="T4" fmla="*/ 166 w 244"/>
                <a:gd name="T5" fmla="*/ 128 h 172"/>
                <a:gd name="T6" fmla="*/ 183 w 244"/>
                <a:gd name="T7" fmla="*/ 89 h 172"/>
                <a:gd name="T8" fmla="*/ 183 w 244"/>
                <a:gd name="T9" fmla="*/ 89 h 172"/>
                <a:gd name="T10" fmla="*/ 197 w 244"/>
                <a:gd name="T11" fmla="*/ 64 h 172"/>
                <a:gd name="T12" fmla="*/ 210 w 244"/>
                <a:gd name="T13" fmla="*/ 39 h 172"/>
                <a:gd name="T14" fmla="*/ 227 w 244"/>
                <a:gd name="T15" fmla="*/ 20 h 172"/>
                <a:gd name="T16" fmla="*/ 244 w 244"/>
                <a:gd name="T17" fmla="*/ 0 h 172"/>
                <a:gd name="T18" fmla="*/ 244 w 244"/>
                <a:gd name="T19" fmla="*/ 0 h 172"/>
                <a:gd name="T20" fmla="*/ 216 w 244"/>
                <a:gd name="T21" fmla="*/ 9 h 172"/>
                <a:gd name="T22" fmla="*/ 188 w 244"/>
                <a:gd name="T23" fmla="*/ 20 h 172"/>
                <a:gd name="T24" fmla="*/ 163 w 244"/>
                <a:gd name="T25" fmla="*/ 31 h 172"/>
                <a:gd name="T26" fmla="*/ 138 w 244"/>
                <a:gd name="T27" fmla="*/ 45 h 172"/>
                <a:gd name="T28" fmla="*/ 114 w 244"/>
                <a:gd name="T29" fmla="*/ 61 h 172"/>
                <a:gd name="T30" fmla="*/ 91 w 244"/>
                <a:gd name="T31" fmla="*/ 78 h 172"/>
                <a:gd name="T32" fmla="*/ 69 w 244"/>
                <a:gd name="T33" fmla="*/ 97 h 172"/>
                <a:gd name="T34" fmla="*/ 47 w 244"/>
                <a:gd name="T35" fmla="*/ 117 h 172"/>
                <a:gd name="T36" fmla="*/ 47 w 244"/>
                <a:gd name="T37" fmla="*/ 117 h 172"/>
                <a:gd name="T38" fmla="*/ 22 w 244"/>
                <a:gd name="T39" fmla="*/ 142 h 172"/>
                <a:gd name="T40" fmla="*/ 0 w 244"/>
                <a:gd name="T41" fmla="*/ 172 h 172"/>
                <a:gd name="T42" fmla="*/ 150 w 244"/>
                <a:gd name="T4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172">
                  <a:moveTo>
                    <a:pt x="150" y="172"/>
                  </a:moveTo>
                  <a:lnTo>
                    <a:pt x="150" y="172"/>
                  </a:lnTo>
                  <a:lnTo>
                    <a:pt x="166" y="128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97" y="64"/>
                  </a:lnTo>
                  <a:lnTo>
                    <a:pt x="210" y="39"/>
                  </a:lnTo>
                  <a:lnTo>
                    <a:pt x="227" y="2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16" y="9"/>
                  </a:lnTo>
                  <a:lnTo>
                    <a:pt x="188" y="20"/>
                  </a:lnTo>
                  <a:lnTo>
                    <a:pt x="163" y="31"/>
                  </a:lnTo>
                  <a:lnTo>
                    <a:pt x="138" y="45"/>
                  </a:lnTo>
                  <a:lnTo>
                    <a:pt x="114" y="61"/>
                  </a:lnTo>
                  <a:lnTo>
                    <a:pt x="91" y="78"/>
                  </a:lnTo>
                  <a:lnTo>
                    <a:pt x="69" y="97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22" y="142"/>
                  </a:lnTo>
                  <a:lnTo>
                    <a:pt x="0" y="172"/>
                  </a:lnTo>
                  <a:lnTo>
                    <a:pt x="150" y="172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5" name="Freeform 23"/>
            <p:cNvSpPr>
              <a:spLocks/>
            </p:cNvSpPr>
            <p:nvPr/>
          </p:nvSpPr>
          <p:spPr bwMode="auto">
            <a:xfrm>
              <a:off x="2918" y="3090"/>
              <a:ext cx="191" cy="225"/>
            </a:xfrm>
            <a:custGeom>
              <a:avLst/>
              <a:gdLst>
                <a:gd name="T0" fmla="*/ 191 w 191"/>
                <a:gd name="T1" fmla="*/ 225 h 225"/>
                <a:gd name="T2" fmla="*/ 191 w 191"/>
                <a:gd name="T3" fmla="*/ 0 h 225"/>
                <a:gd name="T4" fmla="*/ 0 w 191"/>
                <a:gd name="T5" fmla="*/ 0 h 225"/>
                <a:gd name="T6" fmla="*/ 0 w 191"/>
                <a:gd name="T7" fmla="*/ 0 h 225"/>
                <a:gd name="T8" fmla="*/ 6 w 191"/>
                <a:gd name="T9" fmla="*/ 61 h 225"/>
                <a:gd name="T10" fmla="*/ 14 w 191"/>
                <a:gd name="T11" fmla="*/ 119 h 225"/>
                <a:gd name="T12" fmla="*/ 28 w 191"/>
                <a:gd name="T13" fmla="*/ 175 h 225"/>
                <a:gd name="T14" fmla="*/ 42 w 191"/>
                <a:gd name="T15" fmla="*/ 225 h 225"/>
                <a:gd name="T16" fmla="*/ 191 w 191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5">
                  <a:moveTo>
                    <a:pt x="191" y="225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1"/>
                  </a:lnTo>
                  <a:lnTo>
                    <a:pt x="14" y="119"/>
                  </a:lnTo>
                  <a:lnTo>
                    <a:pt x="28" y="175"/>
                  </a:lnTo>
                  <a:lnTo>
                    <a:pt x="42" y="225"/>
                  </a:lnTo>
                  <a:lnTo>
                    <a:pt x="191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6" name="Freeform 24"/>
            <p:cNvSpPr>
              <a:spLocks/>
            </p:cNvSpPr>
            <p:nvPr/>
          </p:nvSpPr>
          <p:spPr bwMode="auto">
            <a:xfrm>
              <a:off x="3156" y="3090"/>
              <a:ext cx="208" cy="225"/>
            </a:xfrm>
            <a:custGeom>
              <a:avLst/>
              <a:gdLst>
                <a:gd name="T0" fmla="*/ 0 w 208"/>
                <a:gd name="T1" fmla="*/ 0 h 225"/>
                <a:gd name="T2" fmla="*/ 0 w 208"/>
                <a:gd name="T3" fmla="*/ 225 h 225"/>
                <a:gd name="T4" fmla="*/ 166 w 208"/>
                <a:gd name="T5" fmla="*/ 225 h 225"/>
                <a:gd name="T6" fmla="*/ 166 w 208"/>
                <a:gd name="T7" fmla="*/ 225 h 225"/>
                <a:gd name="T8" fmla="*/ 183 w 208"/>
                <a:gd name="T9" fmla="*/ 175 h 225"/>
                <a:gd name="T10" fmla="*/ 194 w 208"/>
                <a:gd name="T11" fmla="*/ 119 h 225"/>
                <a:gd name="T12" fmla="*/ 202 w 208"/>
                <a:gd name="T13" fmla="*/ 61 h 225"/>
                <a:gd name="T14" fmla="*/ 208 w 208"/>
                <a:gd name="T15" fmla="*/ 0 h 225"/>
                <a:gd name="T16" fmla="*/ 0 w 20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25">
                  <a:moveTo>
                    <a:pt x="0" y="0"/>
                  </a:moveTo>
                  <a:lnTo>
                    <a:pt x="0" y="225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83" y="175"/>
                  </a:lnTo>
                  <a:lnTo>
                    <a:pt x="194" y="119"/>
                  </a:lnTo>
                  <a:lnTo>
                    <a:pt x="202" y="61"/>
                  </a:lnTo>
                  <a:lnTo>
                    <a:pt x="2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7" name="Freeform 25"/>
            <p:cNvSpPr>
              <a:spLocks/>
            </p:cNvSpPr>
            <p:nvPr/>
          </p:nvSpPr>
          <p:spPr bwMode="auto">
            <a:xfrm>
              <a:off x="2979" y="3362"/>
              <a:ext cx="130" cy="141"/>
            </a:xfrm>
            <a:custGeom>
              <a:avLst/>
              <a:gdLst>
                <a:gd name="T0" fmla="*/ 130 w 130"/>
                <a:gd name="T1" fmla="*/ 141 h 141"/>
                <a:gd name="T2" fmla="*/ 130 w 130"/>
                <a:gd name="T3" fmla="*/ 0 h 141"/>
                <a:gd name="T4" fmla="*/ 0 w 130"/>
                <a:gd name="T5" fmla="*/ 0 h 141"/>
                <a:gd name="T6" fmla="*/ 0 w 130"/>
                <a:gd name="T7" fmla="*/ 0 h 141"/>
                <a:gd name="T8" fmla="*/ 8 w 130"/>
                <a:gd name="T9" fmla="*/ 16 h 141"/>
                <a:gd name="T10" fmla="*/ 8 w 130"/>
                <a:gd name="T11" fmla="*/ 16 h 141"/>
                <a:gd name="T12" fmla="*/ 22 w 130"/>
                <a:gd name="T13" fmla="*/ 41 h 141"/>
                <a:gd name="T14" fmla="*/ 36 w 130"/>
                <a:gd name="T15" fmla="*/ 63 h 141"/>
                <a:gd name="T16" fmla="*/ 50 w 130"/>
                <a:gd name="T17" fmla="*/ 83 h 141"/>
                <a:gd name="T18" fmla="*/ 66 w 130"/>
                <a:gd name="T19" fmla="*/ 99 h 141"/>
                <a:gd name="T20" fmla="*/ 80 w 130"/>
                <a:gd name="T21" fmla="*/ 113 h 141"/>
                <a:gd name="T22" fmla="*/ 97 w 130"/>
                <a:gd name="T23" fmla="*/ 127 h 141"/>
                <a:gd name="T24" fmla="*/ 114 w 130"/>
                <a:gd name="T25" fmla="*/ 135 h 141"/>
                <a:gd name="T26" fmla="*/ 130 w 130"/>
                <a:gd name="T27" fmla="*/ 141 h 141"/>
                <a:gd name="T28" fmla="*/ 130 w 130"/>
                <a:gd name="T2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41">
                  <a:moveTo>
                    <a:pt x="130" y="141"/>
                  </a:move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2" y="41"/>
                  </a:lnTo>
                  <a:lnTo>
                    <a:pt x="36" y="63"/>
                  </a:lnTo>
                  <a:lnTo>
                    <a:pt x="50" y="83"/>
                  </a:lnTo>
                  <a:lnTo>
                    <a:pt x="66" y="99"/>
                  </a:lnTo>
                  <a:lnTo>
                    <a:pt x="80" y="113"/>
                  </a:lnTo>
                  <a:lnTo>
                    <a:pt x="97" y="127"/>
                  </a:lnTo>
                  <a:lnTo>
                    <a:pt x="114" y="135"/>
                  </a:lnTo>
                  <a:lnTo>
                    <a:pt x="130" y="141"/>
                  </a:lnTo>
                  <a:lnTo>
                    <a:pt x="130" y="14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8" name="Freeform 26"/>
            <p:cNvSpPr>
              <a:spLocks noEditPoints="1"/>
            </p:cNvSpPr>
            <p:nvPr/>
          </p:nvSpPr>
          <p:spPr bwMode="auto">
            <a:xfrm>
              <a:off x="2605" y="2515"/>
              <a:ext cx="1061" cy="1054"/>
            </a:xfrm>
            <a:custGeom>
              <a:avLst/>
              <a:gdLst>
                <a:gd name="T0" fmla="*/ 526 w 1061"/>
                <a:gd name="T1" fmla="*/ 0 h 1054"/>
                <a:gd name="T2" fmla="*/ 440 w 1061"/>
                <a:gd name="T3" fmla="*/ 27 h 1054"/>
                <a:gd name="T4" fmla="*/ 247 w 1061"/>
                <a:gd name="T5" fmla="*/ 108 h 1054"/>
                <a:gd name="T6" fmla="*/ 103 w 1061"/>
                <a:gd name="T7" fmla="*/ 257 h 1054"/>
                <a:gd name="T8" fmla="*/ 75 w 1061"/>
                <a:gd name="T9" fmla="*/ 279 h 1054"/>
                <a:gd name="T10" fmla="*/ 39 w 1061"/>
                <a:gd name="T11" fmla="*/ 407 h 1054"/>
                <a:gd name="T12" fmla="*/ 14 w 1061"/>
                <a:gd name="T13" fmla="*/ 531 h 1054"/>
                <a:gd name="T14" fmla="*/ 14 w 1061"/>
                <a:gd name="T15" fmla="*/ 573 h 1054"/>
                <a:gd name="T16" fmla="*/ 53 w 1061"/>
                <a:gd name="T17" fmla="*/ 697 h 1054"/>
                <a:gd name="T18" fmla="*/ 100 w 1061"/>
                <a:gd name="T19" fmla="*/ 824 h 1054"/>
                <a:gd name="T20" fmla="*/ 133 w 1061"/>
                <a:gd name="T21" fmla="*/ 847 h 1054"/>
                <a:gd name="T22" fmla="*/ 449 w 1061"/>
                <a:gd name="T23" fmla="*/ 1035 h 1054"/>
                <a:gd name="T24" fmla="*/ 526 w 1061"/>
                <a:gd name="T25" fmla="*/ 1054 h 1054"/>
                <a:gd name="T26" fmla="*/ 662 w 1061"/>
                <a:gd name="T27" fmla="*/ 1024 h 1054"/>
                <a:gd name="T28" fmla="*/ 947 w 1061"/>
                <a:gd name="T29" fmla="*/ 847 h 1054"/>
                <a:gd name="T30" fmla="*/ 969 w 1061"/>
                <a:gd name="T31" fmla="*/ 816 h 1054"/>
                <a:gd name="T32" fmla="*/ 1027 w 1061"/>
                <a:gd name="T33" fmla="*/ 667 h 1054"/>
                <a:gd name="T34" fmla="*/ 1061 w 1061"/>
                <a:gd name="T35" fmla="*/ 559 h 1054"/>
                <a:gd name="T36" fmla="*/ 1047 w 1061"/>
                <a:gd name="T37" fmla="*/ 531 h 1054"/>
                <a:gd name="T38" fmla="*/ 1025 w 1061"/>
                <a:gd name="T39" fmla="*/ 379 h 1054"/>
                <a:gd name="T40" fmla="*/ 997 w 1061"/>
                <a:gd name="T41" fmla="*/ 279 h 1054"/>
                <a:gd name="T42" fmla="*/ 950 w 1061"/>
                <a:gd name="T43" fmla="*/ 232 h 1054"/>
                <a:gd name="T44" fmla="*/ 792 w 1061"/>
                <a:gd name="T45" fmla="*/ 88 h 1054"/>
                <a:gd name="T46" fmla="*/ 582 w 1061"/>
                <a:gd name="T47" fmla="*/ 22 h 1054"/>
                <a:gd name="T48" fmla="*/ 792 w 1061"/>
                <a:gd name="T49" fmla="*/ 357 h 1054"/>
                <a:gd name="T50" fmla="*/ 983 w 1061"/>
                <a:gd name="T51" fmla="*/ 409 h 1054"/>
                <a:gd name="T52" fmla="*/ 690 w 1061"/>
                <a:gd name="T53" fmla="*/ 196 h 1054"/>
                <a:gd name="T54" fmla="*/ 587 w 1061"/>
                <a:gd name="T55" fmla="*/ 77 h 1054"/>
                <a:gd name="T56" fmla="*/ 690 w 1061"/>
                <a:gd name="T57" fmla="*/ 196 h 1054"/>
                <a:gd name="T58" fmla="*/ 382 w 1061"/>
                <a:gd name="T59" fmla="*/ 196 h 1054"/>
                <a:gd name="T60" fmla="*/ 488 w 1061"/>
                <a:gd name="T61" fmla="*/ 77 h 1054"/>
                <a:gd name="T62" fmla="*/ 316 w 1061"/>
                <a:gd name="T63" fmla="*/ 467 h 1054"/>
                <a:gd name="T64" fmla="*/ 355 w 1061"/>
                <a:gd name="T65" fmla="*/ 800 h 1054"/>
                <a:gd name="T66" fmla="*/ 504 w 1061"/>
                <a:gd name="T67" fmla="*/ 847 h 1054"/>
                <a:gd name="T68" fmla="*/ 424 w 1061"/>
                <a:gd name="T69" fmla="*/ 930 h 1054"/>
                <a:gd name="T70" fmla="*/ 551 w 1061"/>
                <a:gd name="T71" fmla="*/ 993 h 1054"/>
                <a:gd name="T72" fmla="*/ 659 w 1061"/>
                <a:gd name="T73" fmla="*/ 916 h 1054"/>
                <a:gd name="T74" fmla="*/ 551 w 1061"/>
                <a:gd name="T75" fmla="*/ 993 h 1054"/>
                <a:gd name="T76" fmla="*/ 734 w 1061"/>
                <a:gd name="T77" fmla="*/ 750 h 1054"/>
                <a:gd name="T78" fmla="*/ 745 w 1061"/>
                <a:gd name="T79" fmla="*/ 354 h 1054"/>
                <a:gd name="T80" fmla="*/ 751 w 1061"/>
                <a:gd name="T81" fmla="*/ 213 h 1054"/>
                <a:gd name="T82" fmla="*/ 673 w 1061"/>
                <a:gd name="T83" fmla="*/ 85 h 1054"/>
                <a:gd name="T84" fmla="*/ 842 w 1061"/>
                <a:gd name="T85" fmla="*/ 182 h 1054"/>
                <a:gd name="T86" fmla="*/ 402 w 1061"/>
                <a:gd name="T87" fmla="*/ 85 h 1054"/>
                <a:gd name="T88" fmla="*/ 308 w 1061"/>
                <a:gd name="T89" fmla="*/ 257 h 1054"/>
                <a:gd name="T90" fmla="*/ 249 w 1061"/>
                <a:gd name="T91" fmla="*/ 163 h 1054"/>
                <a:gd name="T92" fmla="*/ 402 w 1061"/>
                <a:gd name="T93" fmla="*/ 85 h 1054"/>
                <a:gd name="T94" fmla="*/ 69 w 1061"/>
                <a:gd name="T95" fmla="*/ 528 h 1054"/>
                <a:gd name="T96" fmla="*/ 105 w 1061"/>
                <a:gd name="T97" fmla="*/ 354 h 1054"/>
                <a:gd name="T98" fmla="*/ 280 w 1061"/>
                <a:gd name="T99" fmla="*/ 694 h 1054"/>
                <a:gd name="T100" fmla="*/ 111 w 1061"/>
                <a:gd name="T101" fmla="*/ 722 h 1054"/>
                <a:gd name="T102" fmla="*/ 324 w 1061"/>
                <a:gd name="T103" fmla="*/ 847 h 1054"/>
                <a:gd name="T104" fmla="*/ 402 w 1061"/>
                <a:gd name="T105" fmla="*/ 974 h 1054"/>
                <a:gd name="T106" fmla="*/ 249 w 1061"/>
                <a:gd name="T107" fmla="*/ 896 h 1054"/>
                <a:gd name="T108" fmla="*/ 673 w 1061"/>
                <a:gd name="T109" fmla="*/ 974 h 1054"/>
                <a:gd name="T110" fmla="*/ 875 w 1061"/>
                <a:gd name="T111" fmla="*/ 847 h 1054"/>
                <a:gd name="T112" fmla="*/ 775 w 1061"/>
                <a:gd name="T113" fmla="*/ 927 h 1054"/>
                <a:gd name="T114" fmla="*/ 767 w 1061"/>
                <a:gd name="T115" fmla="*/ 800 h 1054"/>
                <a:gd name="T116" fmla="*/ 994 w 1061"/>
                <a:gd name="T117" fmla="*/ 606 h 1054"/>
                <a:gd name="T118" fmla="*/ 914 w 1061"/>
                <a:gd name="T119" fmla="*/ 80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1" h="1054">
                  <a:moveTo>
                    <a:pt x="548" y="19"/>
                  </a:moveTo>
                  <a:lnTo>
                    <a:pt x="548" y="19"/>
                  </a:lnTo>
                  <a:lnTo>
                    <a:pt x="546" y="11"/>
                  </a:lnTo>
                  <a:lnTo>
                    <a:pt x="543" y="5"/>
                  </a:lnTo>
                  <a:lnTo>
                    <a:pt x="535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18" y="2"/>
                  </a:lnTo>
                  <a:lnTo>
                    <a:pt x="512" y="5"/>
                  </a:lnTo>
                  <a:lnTo>
                    <a:pt x="507" y="11"/>
                  </a:lnTo>
                  <a:lnTo>
                    <a:pt x="504" y="19"/>
                  </a:lnTo>
                  <a:lnTo>
                    <a:pt x="504" y="19"/>
                  </a:lnTo>
                  <a:lnTo>
                    <a:pt x="474" y="22"/>
                  </a:lnTo>
                  <a:lnTo>
                    <a:pt x="440" y="27"/>
                  </a:lnTo>
                  <a:lnTo>
                    <a:pt x="413" y="33"/>
                  </a:lnTo>
                  <a:lnTo>
                    <a:pt x="382" y="41"/>
                  </a:lnTo>
                  <a:lnTo>
                    <a:pt x="355" y="52"/>
                  </a:lnTo>
                  <a:lnTo>
                    <a:pt x="324" y="63"/>
                  </a:lnTo>
                  <a:lnTo>
                    <a:pt x="299" y="77"/>
                  </a:lnTo>
                  <a:lnTo>
                    <a:pt x="272" y="91"/>
                  </a:lnTo>
                  <a:lnTo>
                    <a:pt x="247" y="108"/>
                  </a:lnTo>
                  <a:lnTo>
                    <a:pt x="222" y="124"/>
                  </a:lnTo>
                  <a:lnTo>
                    <a:pt x="200" y="144"/>
                  </a:lnTo>
                  <a:lnTo>
                    <a:pt x="177" y="163"/>
                  </a:lnTo>
                  <a:lnTo>
                    <a:pt x="158" y="185"/>
                  </a:lnTo>
                  <a:lnTo>
                    <a:pt x="139" y="207"/>
                  </a:lnTo>
                  <a:lnTo>
                    <a:pt x="119" y="232"/>
                  </a:lnTo>
                  <a:lnTo>
                    <a:pt x="103" y="257"/>
                  </a:lnTo>
                  <a:lnTo>
                    <a:pt x="97" y="257"/>
                  </a:lnTo>
                  <a:lnTo>
                    <a:pt x="97" y="257"/>
                  </a:lnTo>
                  <a:lnTo>
                    <a:pt x="89" y="257"/>
                  </a:lnTo>
                  <a:lnTo>
                    <a:pt x="81" y="263"/>
                  </a:lnTo>
                  <a:lnTo>
                    <a:pt x="78" y="271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8" y="288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67" y="321"/>
                  </a:lnTo>
                  <a:lnTo>
                    <a:pt x="56" y="348"/>
                  </a:lnTo>
                  <a:lnTo>
                    <a:pt x="47" y="376"/>
                  </a:lnTo>
                  <a:lnTo>
                    <a:pt x="39" y="407"/>
                  </a:lnTo>
                  <a:lnTo>
                    <a:pt x="33" y="437"/>
                  </a:lnTo>
                  <a:lnTo>
                    <a:pt x="28" y="467"/>
                  </a:lnTo>
                  <a:lnTo>
                    <a:pt x="25" y="49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14" y="531"/>
                  </a:lnTo>
                  <a:lnTo>
                    <a:pt x="6" y="534"/>
                  </a:lnTo>
                  <a:lnTo>
                    <a:pt x="0" y="54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62"/>
                  </a:lnTo>
                  <a:lnTo>
                    <a:pt x="6" y="567"/>
                  </a:lnTo>
                  <a:lnTo>
                    <a:pt x="14" y="573"/>
                  </a:lnTo>
                  <a:lnTo>
                    <a:pt x="22" y="575"/>
                  </a:lnTo>
                  <a:lnTo>
                    <a:pt x="25" y="575"/>
                  </a:lnTo>
                  <a:lnTo>
                    <a:pt x="25" y="575"/>
                  </a:lnTo>
                  <a:lnTo>
                    <a:pt x="28" y="606"/>
                  </a:lnTo>
                  <a:lnTo>
                    <a:pt x="36" y="636"/>
                  </a:lnTo>
                  <a:lnTo>
                    <a:pt x="42" y="667"/>
                  </a:lnTo>
                  <a:lnTo>
                    <a:pt x="53" y="697"/>
                  </a:lnTo>
                  <a:lnTo>
                    <a:pt x="64" y="728"/>
                  </a:lnTo>
                  <a:lnTo>
                    <a:pt x="75" y="755"/>
                  </a:lnTo>
                  <a:lnTo>
                    <a:pt x="89" y="780"/>
                  </a:lnTo>
                  <a:lnTo>
                    <a:pt x="105" y="808"/>
                  </a:lnTo>
                  <a:lnTo>
                    <a:pt x="105" y="808"/>
                  </a:lnTo>
                  <a:lnTo>
                    <a:pt x="100" y="813"/>
                  </a:lnTo>
                  <a:lnTo>
                    <a:pt x="100" y="824"/>
                  </a:lnTo>
                  <a:lnTo>
                    <a:pt x="100" y="824"/>
                  </a:lnTo>
                  <a:lnTo>
                    <a:pt x="100" y="833"/>
                  </a:lnTo>
                  <a:lnTo>
                    <a:pt x="105" y="841"/>
                  </a:lnTo>
                  <a:lnTo>
                    <a:pt x="114" y="844"/>
                  </a:lnTo>
                  <a:lnTo>
                    <a:pt x="122" y="847"/>
                  </a:lnTo>
                  <a:lnTo>
                    <a:pt x="133" y="847"/>
                  </a:lnTo>
                  <a:lnTo>
                    <a:pt x="133" y="847"/>
                  </a:lnTo>
                  <a:lnTo>
                    <a:pt x="169" y="885"/>
                  </a:lnTo>
                  <a:lnTo>
                    <a:pt x="208" y="921"/>
                  </a:lnTo>
                  <a:lnTo>
                    <a:pt x="249" y="955"/>
                  </a:lnTo>
                  <a:lnTo>
                    <a:pt x="296" y="982"/>
                  </a:lnTo>
                  <a:lnTo>
                    <a:pt x="344" y="1004"/>
                  </a:lnTo>
                  <a:lnTo>
                    <a:pt x="396" y="1021"/>
                  </a:lnTo>
                  <a:lnTo>
                    <a:pt x="449" y="1035"/>
                  </a:lnTo>
                  <a:lnTo>
                    <a:pt x="504" y="1040"/>
                  </a:lnTo>
                  <a:lnTo>
                    <a:pt x="504" y="1040"/>
                  </a:lnTo>
                  <a:lnTo>
                    <a:pt x="510" y="1046"/>
                  </a:lnTo>
                  <a:lnTo>
                    <a:pt x="512" y="1051"/>
                  </a:lnTo>
                  <a:lnTo>
                    <a:pt x="521" y="1054"/>
                  </a:lnTo>
                  <a:lnTo>
                    <a:pt x="526" y="1054"/>
                  </a:lnTo>
                  <a:lnTo>
                    <a:pt x="526" y="1054"/>
                  </a:lnTo>
                  <a:lnTo>
                    <a:pt x="535" y="1054"/>
                  </a:lnTo>
                  <a:lnTo>
                    <a:pt x="540" y="1051"/>
                  </a:lnTo>
                  <a:lnTo>
                    <a:pt x="546" y="1046"/>
                  </a:lnTo>
                  <a:lnTo>
                    <a:pt x="548" y="1040"/>
                  </a:lnTo>
                  <a:lnTo>
                    <a:pt x="548" y="1040"/>
                  </a:lnTo>
                  <a:lnTo>
                    <a:pt x="607" y="1035"/>
                  </a:lnTo>
                  <a:lnTo>
                    <a:pt x="662" y="1024"/>
                  </a:lnTo>
                  <a:lnTo>
                    <a:pt x="715" y="1007"/>
                  </a:lnTo>
                  <a:lnTo>
                    <a:pt x="767" y="985"/>
                  </a:lnTo>
                  <a:lnTo>
                    <a:pt x="814" y="957"/>
                  </a:lnTo>
                  <a:lnTo>
                    <a:pt x="858" y="924"/>
                  </a:lnTo>
                  <a:lnTo>
                    <a:pt x="900" y="888"/>
                  </a:lnTo>
                  <a:lnTo>
                    <a:pt x="936" y="847"/>
                  </a:lnTo>
                  <a:lnTo>
                    <a:pt x="947" y="847"/>
                  </a:lnTo>
                  <a:lnTo>
                    <a:pt x="947" y="847"/>
                  </a:lnTo>
                  <a:lnTo>
                    <a:pt x="955" y="844"/>
                  </a:lnTo>
                  <a:lnTo>
                    <a:pt x="964" y="841"/>
                  </a:lnTo>
                  <a:lnTo>
                    <a:pt x="966" y="833"/>
                  </a:lnTo>
                  <a:lnTo>
                    <a:pt x="969" y="824"/>
                  </a:lnTo>
                  <a:lnTo>
                    <a:pt x="969" y="824"/>
                  </a:lnTo>
                  <a:lnTo>
                    <a:pt x="969" y="816"/>
                  </a:lnTo>
                  <a:lnTo>
                    <a:pt x="964" y="808"/>
                  </a:lnTo>
                  <a:lnTo>
                    <a:pt x="964" y="808"/>
                  </a:lnTo>
                  <a:lnTo>
                    <a:pt x="980" y="783"/>
                  </a:lnTo>
                  <a:lnTo>
                    <a:pt x="994" y="755"/>
                  </a:lnTo>
                  <a:lnTo>
                    <a:pt x="1008" y="728"/>
                  </a:lnTo>
                  <a:lnTo>
                    <a:pt x="1019" y="697"/>
                  </a:lnTo>
                  <a:lnTo>
                    <a:pt x="1027" y="667"/>
                  </a:lnTo>
                  <a:lnTo>
                    <a:pt x="1036" y="636"/>
                  </a:lnTo>
                  <a:lnTo>
                    <a:pt x="1041" y="606"/>
                  </a:lnTo>
                  <a:lnTo>
                    <a:pt x="1044" y="575"/>
                  </a:lnTo>
                  <a:lnTo>
                    <a:pt x="1044" y="575"/>
                  </a:lnTo>
                  <a:lnTo>
                    <a:pt x="1052" y="570"/>
                  </a:lnTo>
                  <a:lnTo>
                    <a:pt x="1058" y="567"/>
                  </a:lnTo>
                  <a:lnTo>
                    <a:pt x="1061" y="559"/>
                  </a:lnTo>
                  <a:lnTo>
                    <a:pt x="1061" y="550"/>
                  </a:lnTo>
                  <a:lnTo>
                    <a:pt x="1061" y="550"/>
                  </a:lnTo>
                  <a:lnTo>
                    <a:pt x="1061" y="545"/>
                  </a:lnTo>
                  <a:lnTo>
                    <a:pt x="1058" y="539"/>
                  </a:lnTo>
                  <a:lnTo>
                    <a:pt x="1052" y="534"/>
                  </a:lnTo>
                  <a:lnTo>
                    <a:pt x="1047" y="531"/>
                  </a:lnTo>
                  <a:lnTo>
                    <a:pt x="1047" y="531"/>
                  </a:lnTo>
                  <a:lnTo>
                    <a:pt x="1047" y="528"/>
                  </a:lnTo>
                  <a:lnTo>
                    <a:pt x="1047" y="528"/>
                  </a:lnTo>
                  <a:lnTo>
                    <a:pt x="1044" y="498"/>
                  </a:lnTo>
                  <a:lnTo>
                    <a:pt x="1041" y="467"/>
                  </a:lnTo>
                  <a:lnTo>
                    <a:pt x="1038" y="437"/>
                  </a:lnTo>
                  <a:lnTo>
                    <a:pt x="1033" y="407"/>
                  </a:lnTo>
                  <a:lnTo>
                    <a:pt x="1025" y="379"/>
                  </a:lnTo>
                  <a:lnTo>
                    <a:pt x="1014" y="351"/>
                  </a:lnTo>
                  <a:lnTo>
                    <a:pt x="1002" y="323"/>
                  </a:lnTo>
                  <a:lnTo>
                    <a:pt x="991" y="296"/>
                  </a:lnTo>
                  <a:lnTo>
                    <a:pt x="991" y="296"/>
                  </a:lnTo>
                  <a:lnTo>
                    <a:pt x="997" y="290"/>
                  </a:lnTo>
                  <a:lnTo>
                    <a:pt x="997" y="279"/>
                  </a:lnTo>
                  <a:lnTo>
                    <a:pt x="997" y="279"/>
                  </a:lnTo>
                  <a:lnTo>
                    <a:pt x="997" y="271"/>
                  </a:lnTo>
                  <a:lnTo>
                    <a:pt x="991" y="263"/>
                  </a:lnTo>
                  <a:lnTo>
                    <a:pt x="983" y="257"/>
                  </a:lnTo>
                  <a:lnTo>
                    <a:pt x="975" y="257"/>
                  </a:lnTo>
                  <a:lnTo>
                    <a:pt x="966" y="257"/>
                  </a:lnTo>
                  <a:lnTo>
                    <a:pt x="966" y="257"/>
                  </a:lnTo>
                  <a:lnTo>
                    <a:pt x="950" y="232"/>
                  </a:lnTo>
                  <a:lnTo>
                    <a:pt x="930" y="207"/>
                  </a:lnTo>
                  <a:lnTo>
                    <a:pt x="911" y="182"/>
                  </a:lnTo>
                  <a:lnTo>
                    <a:pt x="889" y="160"/>
                  </a:lnTo>
                  <a:lnTo>
                    <a:pt x="867" y="141"/>
                  </a:lnTo>
                  <a:lnTo>
                    <a:pt x="842" y="121"/>
                  </a:lnTo>
                  <a:lnTo>
                    <a:pt x="817" y="105"/>
                  </a:lnTo>
                  <a:lnTo>
                    <a:pt x="792" y="88"/>
                  </a:lnTo>
                  <a:lnTo>
                    <a:pt x="764" y="72"/>
                  </a:lnTo>
                  <a:lnTo>
                    <a:pt x="737" y="61"/>
                  </a:lnTo>
                  <a:lnTo>
                    <a:pt x="706" y="49"/>
                  </a:lnTo>
                  <a:lnTo>
                    <a:pt x="676" y="38"/>
                  </a:lnTo>
                  <a:lnTo>
                    <a:pt x="645" y="30"/>
                  </a:lnTo>
                  <a:lnTo>
                    <a:pt x="615" y="25"/>
                  </a:lnTo>
                  <a:lnTo>
                    <a:pt x="582" y="22"/>
                  </a:lnTo>
                  <a:lnTo>
                    <a:pt x="548" y="19"/>
                  </a:lnTo>
                  <a:lnTo>
                    <a:pt x="548" y="19"/>
                  </a:lnTo>
                  <a:close/>
                  <a:moveTo>
                    <a:pt x="806" y="528"/>
                  </a:moveTo>
                  <a:lnTo>
                    <a:pt x="806" y="528"/>
                  </a:lnTo>
                  <a:lnTo>
                    <a:pt x="806" y="467"/>
                  </a:lnTo>
                  <a:lnTo>
                    <a:pt x="800" y="412"/>
                  </a:lnTo>
                  <a:lnTo>
                    <a:pt x="792" y="357"/>
                  </a:lnTo>
                  <a:lnTo>
                    <a:pt x="778" y="304"/>
                  </a:lnTo>
                  <a:lnTo>
                    <a:pt x="942" y="304"/>
                  </a:lnTo>
                  <a:lnTo>
                    <a:pt x="942" y="304"/>
                  </a:lnTo>
                  <a:lnTo>
                    <a:pt x="953" y="329"/>
                  </a:lnTo>
                  <a:lnTo>
                    <a:pt x="966" y="354"/>
                  </a:lnTo>
                  <a:lnTo>
                    <a:pt x="975" y="382"/>
                  </a:lnTo>
                  <a:lnTo>
                    <a:pt x="983" y="409"/>
                  </a:lnTo>
                  <a:lnTo>
                    <a:pt x="991" y="440"/>
                  </a:lnTo>
                  <a:lnTo>
                    <a:pt x="997" y="467"/>
                  </a:lnTo>
                  <a:lnTo>
                    <a:pt x="1000" y="498"/>
                  </a:lnTo>
                  <a:lnTo>
                    <a:pt x="1000" y="528"/>
                  </a:lnTo>
                  <a:lnTo>
                    <a:pt x="806" y="528"/>
                  </a:lnTo>
                  <a:close/>
                  <a:moveTo>
                    <a:pt x="690" y="196"/>
                  </a:moveTo>
                  <a:lnTo>
                    <a:pt x="690" y="196"/>
                  </a:lnTo>
                  <a:lnTo>
                    <a:pt x="703" y="224"/>
                  </a:lnTo>
                  <a:lnTo>
                    <a:pt x="717" y="257"/>
                  </a:lnTo>
                  <a:lnTo>
                    <a:pt x="551" y="257"/>
                  </a:lnTo>
                  <a:lnTo>
                    <a:pt x="551" y="66"/>
                  </a:lnTo>
                  <a:lnTo>
                    <a:pt x="551" y="66"/>
                  </a:lnTo>
                  <a:lnTo>
                    <a:pt x="568" y="69"/>
                  </a:lnTo>
                  <a:lnTo>
                    <a:pt x="587" y="77"/>
                  </a:lnTo>
                  <a:lnTo>
                    <a:pt x="607" y="88"/>
                  </a:lnTo>
                  <a:lnTo>
                    <a:pt x="623" y="105"/>
                  </a:lnTo>
                  <a:lnTo>
                    <a:pt x="643" y="121"/>
                  </a:lnTo>
                  <a:lnTo>
                    <a:pt x="659" y="144"/>
                  </a:lnTo>
                  <a:lnTo>
                    <a:pt x="676" y="168"/>
                  </a:lnTo>
                  <a:lnTo>
                    <a:pt x="690" y="196"/>
                  </a:lnTo>
                  <a:lnTo>
                    <a:pt x="690" y="196"/>
                  </a:lnTo>
                  <a:close/>
                  <a:moveTo>
                    <a:pt x="504" y="69"/>
                  </a:moveTo>
                  <a:lnTo>
                    <a:pt x="504" y="257"/>
                  </a:lnTo>
                  <a:lnTo>
                    <a:pt x="357" y="257"/>
                  </a:lnTo>
                  <a:lnTo>
                    <a:pt x="357" y="257"/>
                  </a:lnTo>
                  <a:lnTo>
                    <a:pt x="368" y="22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6" y="171"/>
                  </a:lnTo>
                  <a:lnTo>
                    <a:pt x="410" y="149"/>
                  </a:lnTo>
                  <a:lnTo>
                    <a:pt x="424" y="130"/>
                  </a:lnTo>
                  <a:lnTo>
                    <a:pt x="440" y="113"/>
                  </a:lnTo>
                  <a:lnTo>
                    <a:pt x="454" y="99"/>
                  </a:lnTo>
                  <a:lnTo>
                    <a:pt x="471" y="85"/>
                  </a:lnTo>
                  <a:lnTo>
                    <a:pt x="488" y="77"/>
                  </a:lnTo>
                  <a:lnTo>
                    <a:pt x="504" y="69"/>
                  </a:lnTo>
                  <a:lnTo>
                    <a:pt x="504" y="69"/>
                  </a:lnTo>
                  <a:close/>
                  <a:moveTo>
                    <a:pt x="504" y="304"/>
                  </a:moveTo>
                  <a:lnTo>
                    <a:pt x="504" y="528"/>
                  </a:lnTo>
                  <a:lnTo>
                    <a:pt x="313" y="528"/>
                  </a:lnTo>
                  <a:lnTo>
                    <a:pt x="313" y="528"/>
                  </a:lnTo>
                  <a:lnTo>
                    <a:pt x="316" y="467"/>
                  </a:lnTo>
                  <a:lnTo>
                    <a:pt x="321" y="409"/>
                  </a:lnTo>
                  <a:lnTo>
                    <a:pt x="330" y="354"/>
                  </a:lnTo>
                  <a:lnTo>
                    <a:pt x="341" y="304"/>
                  </a:lnTo>
                  <a:lnTo>
                    <a:pt x="504" y="304"/>
                  </a:lnTo>
                  <a:close/>
                  <a:moveTo>
                    <a:pt x="504" y="575"/>
                  </a:moveTo>
                  <a:lnTo>
                    <a:pt x="504" y="800"/>
                  </a:lnTo>
                  <a:lnTo>
                    <a:pt x="355" y="800"/>
                  </a:lnTo>
                  <a:lnTo>
                    <a:pt x="355" y="800"/>
                  </a:lnTo>
                  <a:lnTo>
                    <a:pt x="341" y="750"/>
                  </a:lnTo>
                  <a:lnTo>
                    <a:pt x="327" y="694"/>
                  </a:lnTo>
                  <a:lnTo>
                    <a:pt x="319" y="636"/>
                  </a:lnTo>
                  <a:lnTo>
                    <a:pt x="313" y="575"/>
                  </a:lnTo>
                  <a:lnTo>
                    <a:pt x="504" y="575"/>
                  </a:lnTo>
                  <a:close/>
                  <a:moveTo>
                    <a:pt x="504" y="847"/>
                  </a:moveTo>
                  <a:lnTo>
                    <a:pt x="504" y="988"/>
                  </a:lnTo>
                  <a:lnTo>
                    <a:pt x="504" y="988"/>
                  </a:lnTo>
                  <a:lnTo>
                    <a:pt x="488" y="982"/>
                  </a:lnTo>
                  <a:lnTo>
                    <a:pt x="471" y="974"/>
                  </a:lnTo>
                  <a:lnTo>
                    <a:pt x="454" y="960"/>
                  </a:lnTo>
                  <a:lnTo>
                    <a:pt x="440" y="946"/>
                  </a:lnTo>
                  <a:lnTo>
                    <a:pt x="424" y="930"/>
                  </a:lnTo>
                  <a:lnTo>
                    <a:pt x="410" y="910"/>
                  </a:lnTo>
                  <a:lnTo>
                    <a:pt x="396" y="888"/>
                  </a:lnTo>
                  <a:lnTo>
                    <a:pt x="382" y="863"/>
                  </a:lnTo>
                  <a:lnTo>
                    <a:pt x="382" y="863"/>
                  </a:lnTo>
                  <a:lnTo>
                    <a:pt x="374" y="847"/>
                  </a:lnTo>
                  <a:lnTo>
                    <a:pt x="504" y="847"/>
                  </a:lnTo>
                  <a:close/>
                  <a:moveTo>
                    <a:pt x="551" y="993"/>
                  </a:moveTo>
                  <a:lnTo>
                    <a:pt x="551" y="847"/>
                  </a:lnTo>
                  <a:lnTo>
                    <a:pt x="698" y="847"/>
                  </a:lnTo>
                  <a:lnTo>
                    <a:pt x="698" y="847"/>
                  </a:lnTo>
                  <a:lnTo>
                    <a:pt x="690" y="863"/>
                  </a:lnTo>
                  <a:lnTo>
                    <a:pt x="690" y="863"/>
                  </a:lnTo>
                  <a:lnTo>
                    <a:pt x="676" y="891"/>
                  </a:lnTo>
                  <a:lnTo>
                    <a:pt x="659" y="916"/>
                  </a:lnTo>
                  <a:lnTo>
                    <a:pt x="643" y="938"/>
                  </a:lnTo>
                  <a:lnTo>
                    <a:pt x="623" y="955"/>
                  </a:lnTo>
                  <a:lnTo>
                    <a:pt x="607" y="971"/>
                  </a:lnTo>
                  <a:lnTo>
                    <a:pt x="587" y="982"/>
                  </a:lnTo>
                  <a:lnTo>
                    <a:pt x="568" y="991"/>
                  </a:lnTo>
                  <a:lnTo>
                    <a:pt x="551" y="993"/>
                  </a:lnTo>
                  <a:lnTo>
                    <a:pt x="551" y="993"/>
                  </a:lnTo>
                  <a:close/>
                  <a:moveTo>
                    <a:pt x="551" y="800"/>
                  </a:moveTo>
                  <a:lnTo>
                    <a:pt x="551" y="575"/>
                  </a:lnTo>
                  <a:lnTo>
                    <a:pt x="759" y="575"/>
                  </a:lnTo>
                  <a:lnTo>
                    <a:pt x="759" y="575"/>
                  </a:lnTo>
                  <a:lnTo>
                    <a:pt x="753" y="636"/>
                  </a:lnTo>
                  <a:lnTo>
                    <a:pt x="745" y="694"/>
                  </a:lnTo>
                  <a:lnTo>
                    <a:pt x="734" y="750"/>
                  </a:lnTo>
                  <a:lnTo>
                    <a:pt x="717" y="800"/>
                  </a:lnTo>
                  <a:lnTo>
                    <a:pt x="551" y="800"/>
                  </a:lnTo>
                  <a:close/>
                  <a:moveTo>
                    <a:pt x="551" y="528"/>
                  </a:moveTo>
                  <a:lnTo>
                    <a:pt x="551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45" y="354"/>
                  </a:lnTo>
                  <a:lnTo>
                    <a:pt x="753" y="409"/>
                  </a:lnTo>
                  <a:lnTo>
                    <a:pt x="759" y="467"/>
                  </a:lnTo>
                  <a:lnTo>
                    <a:pt x="762" y="528"/>
                  </a:lnTo>
                  <a:lnTo>
                    <a:pt x="551" y="528"/>
                  </a:lnTo>
                  <a:close/>
                  <a:moveTo>
                    <a:pt x="767" y="257"/>
                  </a:moveTo>
                  <a:lnTo>
                    <a:pt x="767" y="257"/>
                  </a:lnTo>
                  <a:lnTo>
                    <a:pt x="751" y="213"/>
                  </a:lnTo>
                  <a:lnTo>
                    <a:pt x="731" y="174"/>
                  </a:lnTo>
                  <a:lnTo>
                    <a:pt x="731" y="174"/>
                  </a:lnTo>
                  <a:lnTo>
                    <a:pt x="717" y="149"/>
                  </a:lnTo>
                  <a:lnTo>
                    <a:pt x="703" y="127"/>
                  </a:lnTo>
                  <a:lnTo>
                    <a:pt x="690" y="105"/>
                  </a:lnTo>
                  <a:lnTo>
                    <a:pt x="673" y="85"/>
                  </a:lnTo>
                  <a:lnTo>
                    <a:pt x="673" y="85"/>
                  </a:lnTo>
                  <a:lnTo>
                    <a:pt x="698" y="94"/>
                  </a:lnTo>
                  <a:lnTo>
                    <a:pt x="726" y="105"/>
                  </a:lnTo>
                  <a:lnTo>
                    <a:pt x="751" y="119"/>
                  </a:lnTo>
                  <a:lnTo>
                    <a:pt x="775" y="133"/>
                  </a:lnTo>
                  <a:lnTo>
                    <a:pt x="800" y="146"/>
                  </a:lnTo>
                  <a:lnTo>
                    <a:pt x="823" y="163"/>
                  </a:lnTo>
                  <a:lnTo>
                    <a:pt x="842" y="182"/>
                  </a:lnTo>
                  <a:lnTo>
                    <a:pt x="864" y="202"/>
                  </a:lnTo>
                  <a:lnTo>
                    <a:pt x="864" y="202"/>
                  </a:lnTo>
                  <a:lnTo>
                    <a:pt x="889" y="227"/>
                  </a:lnTo>
                  <a:lnTo>
                    <a:pt x="911" y="257"/>
                  </a:lnTo>
                  <a:lnTo>
                    <a:pt x="767" y="257"/>
                  </a:lnTo>
                  <a:close/>
                  <a:moveTo>
                    <a:pt x="402" y="85"/>
                  </a:moveTo>
                  <a:lnTo>
                    <a:pt x="402" y="85"/>
                  </a:lnTo>
                  <a:lnTo>
                    <a:pt x="385" y="105"/>
                  </a:lnTo>
                  <a:lnTo>
                    <a:pt x="368" y="124"/>
                  </a:lnTo>
                  <a:lnTo>
                    <a:pt x="355" y="149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24" y="213"/>
                  </a:lnTo>
                  <a:lnTo>
                    <a:pt x="308" y="257"/>
                  </a:lnTo>
                  <a:lnTo>
                    <a:pt x="158" y="257"/>
                  </a:lnTo>
                  <a:lnTo>
                    <a:pt x="158" y="257"/>
                  </a:lnTo>
                  <a:lnTo>
                    <a:pt x="180" y="227"/>
                  </a:lnTo>
                  <a:lnTo>
                    <a:pt x="205" y="202"/>
                  </a:lnTo>
                  <a:lnTo>
                    <a:pt x="205" y="202"/>
                  </a:lnTo>
                  <a:lnTo>
                    <a:pt x="227" y="182"/>
                  </a:lnTo>
                  <a:lnTo>
                    <a:pt x="249" y="163"/>
                  </a:lnTo>
                  <a:lnTo>
                    <a:pt x="272" y="146"/>
                  </a:lnTo>
                  <a:lnTo>
                    <a:pt x="296" y="130"/>
                  </a:lnTo>
                  <a:lnTo>
                    <a:pt x="321" y="116"/>
                  </a:lnTo>
                  <a:lnTo>
                    <a:pt x="346" y="105"/>
                  </a:lnTo>
                  <a:lnTo>
                    <a:pt x="374" y="94"/>
                  </a:lnTo>
                  <a:lnTo>
                    <a:pt x="402" y="85"/>
                  </a:lnTo>
                  <a:lnTo>
                    <a:pt x="402" y="85"/>
                  </a:lnTo>
                  <a:close/>
                  <a:moveTo>
                    <a:pt x="294" y="304"/>
                  </a:moveTo>
                  <a:lnTo>
                    <a:pt x="294" y="304"/>
                  </a:lnTo>
                  <a:lnTo>
                    <a:pt x="283" y="357"/>
                  </a:lnTo>
                  <a:lnTo>
                    <a:pt x="274" y="412"/>
                  </a:lnTo>
                  <a:lnTo>
                    <a:pt x="269" y="467"/>
                  </a:lnTo>
                  <a:lnTo>
                    <a:pt x="266" y="528"/>
                  </a:lnTo>
                  <a:lnTo>
                    <a:pt x="69" y="528"/>
                  </a:lnTo>
                  <a:lnTo>
                    <a:pt x="69" y="528"/>
                  </a:lnTo>
                  <a:lnTo>
                    <a:pt x="72" y="498"/>
                  </a:lnTo>
                  <a:lnTo>
                    <a:pt x="75" y="467"/>
                  </a:lnTo>
                  <a:lnTo>
                    <a:pt x="78" y="440"/>
                  </a:lnTo>
                  <a:lnTo>
                    <a:pt x="86" y="409"/>
                  </a:lnTo>
                  <a:lnTo>
                    <a:pt x="94" y="382"/>
                  </a:lnTo>
                  <a:lnTo>
                    <a:pt x="105" y="354"/>
                  </a:lnTo>
                  <a:lnTo>
                    <a:pt x="117" y="329"/>
                  </a:lnTo>
                  <a:lnTo>
                    <a:pt x="130" y="304"/>
                  </a:lnTo>
                  <a:lnTo>
                    <a:pt x="294" y="304"/>
                  </a:lnTo>
                  <a:close/>
                  <a:moveTo>
                    <a:pt x="266" y="575"/>
                  </a:moveTo>
                  <a:lnTo>
                    <a:pt x="266" y="575"/>
                  </a:lnTo>
                  <a:lnTo>
                    <a:pt x="272" y="636"/>
                  </a:lnTo>
                  <a:lnTo>
                    <a:pt x="280" y="694"/>
                  </a:lnTo>
                  <a:lnTo>
                    <a:pt x="291" y="750"/>
                  </a:lnTo>
                  <a:lnTo>
                    <a:pt x="308" y="800"/>
                  </a:lnTo>
                  <a:lnTo>
                    <a:pt x="158" y="800"/>
                  </a:lnTo>
                  <a:lnTo>
                    <a:pt x="158" y="800"/>
                  </a:lnTo>
                  <a:lnTo>
                    <a:pt x="141" y="775"/>
                  </a:lnTo>
                  <a:lnTo>
                    <a:pt x="125" y="750"/>
                  </a:lnTo>
                  <a:lnTo>
                    <a:pt x="111" y="722"/>
                  </a:lnTo>
                  <a:lnTo>
                    <a:pt x="100" y="694"/>
                  </a:lnTo>
                  <a:lnTo>
                    <a:pt x="92" y="667"/>
                  </a:lnTo>
                  <a:lnTo>
                    <a:pt x="83" y="636"/>
                  </a:lnTo>
                  <a:lnTo>
                    <a:pt x="75" y="606"/>
                  </a:lnTo>
                  <a:lnTo>
                    <a:pt x="72" y="575"/>
                  </a:lnTo>
                  <a:lnTo>
                    <a:pt x="266" y="575"/>
                  </a:lnTo>
                  <a:close/>
                  <a:moveTo>
                    <a:pt x="324" y="847"/>
                  </a:moveTo>
                  <a:lnTo>
                    <a:pt x="324" y="847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55" y="910"/>
                  </a:lnTo>
                  <a:lnTo>
                    <a:pt x="368" y="935"/>
                  </a:lnTo>
                  <a:lnTo>
                    <a:pt x="385" y="955"/>
                  </a:lnTo>
                  <a:lnTo>
                    <a:pt x="402" y="974"/>
                  </a:lnTo>
                  <a:lnTo>
                    <a:pt x="402" y="974"/>
                  </a:lnTo>
                  <a:lnTo>
                    <a:pt x="374" y="966"/>
                  </a:lnTo>
                  <a:lnTo>
                    <a:pt x="346" y="955"/>
                  </a:lnTo>
                  <a:lnTo>
                    <a:pt x="321" y="943"/>
                  </a:lnTo>
                  <a:lnTo>
                    <a:pt x="296" y="930"/>
                  </a:lnTo>
                  <a:lnTo>
                    <a:pt x="272" y="913"/>
                  </a:lnTo>
                  <a:lnTo>
                    <a:pt x="249" y="896"/>
                  </a:lnTo>
                  <a:lnTo>
                    <a:pt x="227" y="877"/>
                  </a:lnTo>
                  <a:lnTo>
                    <a:pt x="205" y="858"/>
                  </a:lnTo>
                  <a:lnTo>
                    <a:pt x="205" y="858"/>
                  </a:lnTo>
                  <a:lnTo>
                    <a:pt x="194" y="847"/>
                  </a:lnTo>
                  <a:lnTo>
                    <a:pt x="324" y="847"/>
                  </a:lnTo>
                  <a:close/>
                  <a:moveTo>
                    <a:pt x="673" y="974"/>
                  </a:moveTo>
                  <a:lnTo>
                    <a:pt x="673" y="974"/>
                  </a:lnTo>
                  <a:lnTo>
                    <a:pt x="690" y="955"/>
                  </a:lnTo>
                  <a:lnTo>
                    <a:pt x="703" y="932"/>
                  </a:lnTo>
                  <a:lnTo>
                    <a:pt x="717" y="910"/>
                  </a:lnTo>
                  <a:lnTo>
                    <a:pt x="731" y="885"/>
                  </a:lnTo>
                  <a:lnTo>
                    <a:pt x="731" y="885"/>
                  </a:lnTo>
                  <a:lnTo>
                    <a:pt x="751" y="847"/>
                  </a:lnTo>
                  <a:lnTo>
                    <a:pt x="875" y="847"/>
                  </a:lnTo>
                  <a:lnTo>
                    <a:pt x="875" y="847"/>
                  </a:lnTo>
                  <a:lnTo>
                    <a:pt x="864" y="858"/>
                  </a:lnTo>
                  <a:lnTo>
                    <a:pt x="864" y="858"/>
                  </a:lnTo>
                  <a:lnTo>
                    <a:pt x="842" y="877"/>
                  </a:lnTo>
                  <a:lnTo>
                    <a:pt x="823" y="896"/>
                  </a:lnTo>
                  <a:lnTo>
                    <a:pt x="800" y="913"/>
                  </a:lnTo>
                  <a:lnTo>
                    <a:pt x="775" y="927"/>
                  </a:lnTo>
                  <a:lnTo>
                    <a:pt x="751" y="941"/>
                  </a:lnTo>
                  <a:lnTo>
                    <a:pt x="726" y="955"/>
                  </a:lnTo>
                  <a:lnTo>
                    <a:pt x="698" y="966"/>
                  </a:lnTo>
                  <a:lnTo>
                    <a:pt x="673" y="974"/>
                  </a:lnTo>
                  <a:lnTo>
                    <a:pt x="673" y="974"/>
                  </a:lnTo>
                  <a:close/>
                  <a:moveTo>
                    <a:pt x="767" y="800"/>
                  </a:moveTo>
                  <a:lnTo>
                    <a:pt x="767" y="800"/>
                  </a:lnTo>
                  <a:lnTo>
                    <a:pt x="781" y="750"/>
                  </a:lnTo>
                  <a:lnTo>
                    <a:pt x="792" y="694"/>
                  </a:lnTo>
                  <a:lnTo>
                    <a:pt x="800" y="636"/>
                  </a:lnTo>
                  <a:lnTo>
                    <a:pt x="806" y="575"/>
                  </a:lnTo>
                  <a:lnTo>
                    <a:pt x="997" y="575"/>
                  </a:lnTo>
                  <a:lnTo>
                    <a:pt x="997" y="575"/>
                  </a:lnTo>
                  <a:lnTo>
                    <a:pt x="994" y="606"/>
                  </a:lnTo>
                  <a:lnTo>
                    <a:pt x="989" y="636"/>
                  </a:lnTo>
                  <a:lnTo>
                    <a:pt x="980" y="667"/>
                  </a:lnTo>
                  <a:lnTo>
                    <a:pt x="969" y="694"/>
                  </a:lnTo>
                  <a:lnTo>
                    <a:pt x="958" y="722"/>
                  </a:lnTo>
                  <a:lnTo>
                    <a:pt x="944" y="750"/>
                  </a:lnTo>
                  <a:lnTo>
                    <a:pt x="930" y="775"/>
                  </a:lnTo>
                  <a:lnTo>
                    <a:pt x="914" y="800"/>
                  </a:lnTo>
                  <a:lnTo>
                    <a:pt x="767" y="80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04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zjednodušuje procesy</a:t>
            </a:r>
          </a:p>
          <a:p>
            <a:r>
              <a:rPr lang="cs-CZ" dirty="0" smtClean="0"/>
              <a:t>spolupráce</a:t>
            </a:r>
          </a:p>
          <a:p>
            <a:r>
              <a:rPr lang="cs-CZ" dirty="0" smtClean="0"/>
              <a:t>modulární</a:t>
            </a:r>
          </a:p>
          <a:p>
            <a:r>
              <a:rPr lang="cs-CZ" dirty="0" err="1" smtClean="0"/>
              <a:t>opensource</a:t>
            </a:r>
            <a:endParaRPr lang="cs-CZ" dirty="0" smtClean="0"/>
          </a:p>
          <a:p>
            <a:pPr lvl="1"/>
            <a:r>
              <a:rPr lang="cs-CZ" dirty="0" smtClean="0"/>
              <a:t>KOHA, Evergreen</a:t>
            </a:r>
          </a:p>
          <a:p>
            <a:r>
              <a:rPr lang="cs-CZ" dirty="0" smtClean="0"/>
              <a:t>Klasické</a:t>
            </a:r>
          </a:p>
          <a:p>
            <a:pPr lvl="1"/>
            <a:r>
              <a:rPr lang="cs-CZ" dirty="0" err="1" smtClean="0"/>
              <a:t>Aleph</a:t>
            </a:r>
            <a:r>
              <a:rPr lang="cs-CZ" dirty="0" smtClean="0"/>
              <a:t>, Lanius, KP-</a:t>
            </a:r>
            <a:r>
              <a:rPr lang="cs-CZ" dirty="0" err="1" smtClean="0"/>
              <a:t>Win</a:t>
            </a:r>
            <a:r>
              <a:rPr lang="cs-CZ" dirty="0" smtClean="0"/>
              <a:t>, ARL</a:t>
            </a:r>
          </a:p>
          <a:p>
            <a:r>
              <a:rPr lang="cs-CZ" dirty="0" err="1" smtClean="0"/>
              <a:t>Cloudové</a:t>
            </a:r>
            <a:endParaRPr lang="cs-CZ" dirty="0" smtClean="0"/>
          </a:p>
          <a:p>
            <a:pPr lvl="1"/>
            <a:r>
              <a:rPr lang="cs-CZ" dirty="0" err="1" smtClean="0"/>
              <a:t>Tritius</a:t>
            </a:r>
            <a:r>
              <a:rPr lang="cs-CZ" dirty="0" smtClean="0"/>
              <a:t>, Alma...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025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ukázky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ukázky výpůjčního systému KOHA</a:t>
            </a:r>
          </a:p>
          <a:p>
            <a:pPr lvl="1"/>
            <a:r>
              <a:rPr lang="cs-CZ" dirty="0" smtClean="0"/>
              <a:t>půjčování</a:t>
            </a:r>
          </a:p>
          <a:p>
            <a:pPr lvl="1"/>
            <a:r>
              <a:rPr lang="cs-CZ" dirty="0" smtClean="0"/>
              <a:t>vracení</a:t>
            </a:r>
          </a:p>
          <a:p>
            <a:pPr lvl="1"/>
            <a:r>
              <a:rPr lang="cs-CZ" dirty="0" smtClean="0"/>
              <a:t>správa čtenáře</a:t>
            </a:r>
          </a:p>
          <a:p>
            <a:pPr lvl="1"/>
            <a:r>
              <a:rPr lang="cs-CZ" dirty="0" smtClean="0"/>
              <a:t>prolongace</a:t>
            </a:r>
          </a:p>
          <a:p>
            <a:pPr lvl="1"/>
            <a:r>
              <a:rPr lang="cs-CZ" dirty="0" smtClean="0"/>
              <a:t>upomínky</a:t>
            </a:r>
          </a:p>
          <a:p>
            <a:pPr lvl="1"/>
            <a:r>
              <a:rPr lang="cs-CZ" dirty="0" smtClean="0"/>
              <a:t>rezervace</a:t>
            </a:r>
          </a:p>
          <a:p>
            <a:pPr lvl="1"/>
            <a:r>
              <a:rPr lang="cs-CZ" dirty="0" smtClean="0"/>
              <a:t>odesílání </a:t>
            </a:r>
            <a:r>
              <a:rPr lang="cs-CZ" dirty="0" smtClean="0"/>
              <a:t>e-mailů</a:t>
            </a:r>
          </a:p>
          <a:p>
            <a:r>
              <a:rPr lang="cs-CZ" dirty="0"/>
              <a:t>ú</a:t>
            </a:r>
            <a:r>
              <a:rPr lang="cs-CZ" dirty="0" smtClean="0"/>
              <a:t>kol – katalogizace</a:t>
            </a:r>
          </a:p>
          <a:p>
            <a:pPr lvl="1"/>
            <a:r>
              <a:rPr lang="cs-CZ" dirty="0" smtClean="0"/>
              <a:t>práce s MARC záznamem</a:t>
            </a:r>
          </a:p>
          <a:p>
            <a:pPr lvl="1"/>
            <a:r>
              <a:rPr lang="cs-CZ" dirty="0" smtClean="0">
                <a:hlinkClick r:id="rId2"/>
              </a:rPr>
              <a:t>soubor k vyplnění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89217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Závěr</a:t>
            </a:r>
            <a:endParaRPr lang="en-US" altLang="cs-CZ" sz="32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smtClean="0"/>
              <a:t>Děkuji Vám za pozornost</a:t>
            </a:r>
            <a:endParaRPr lang="en-US" altLang="cs-CZ" b="1" smtClean="0"/>
          </a:p>
        </p:txBody>
      </p:sp>
      <p:pic>
        <p:nvPicPr>
          <p:cNvPr id="17412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5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/>
              <a:t>Martin Krčál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 smtClean="0"/>
              <a:t>krcal@phil.muni.cz</a:t>
            </a:r>
            <a:endParaRPr lang="cs-CZ" alt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Právní úprava VS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knihovní zákon</a:t>
            </a:r>
          </a:p>
          <a:p>
            <a:pPr lvl="1"/>
            <a:r>
              <a:rPr lang="cs-CZ" altLang="cs-CZ"/>
              <a:t>obecně</a:t>
            </a:r>
          </a:p>
          <a:p>
            <a:r>
              <a:rPr lang="cs-CZ" altLang="cs-CZ"/>
              <a:t>občanský zákoník</a:t>
            </a:r>
          </a:p>
          <a:p>
            <a:pPr lvl="1"/>
            <a:r>
              <a:rPr lang="cs-CZ" altLang="cs-CZ"/>
              <a:t>vztah čtenář-knihovna</a:t>
            </a:r>
          </a:p>
          <a:p>
            <a:r>
              <a:rPr lang="cs-CZ" altLang="cs-CZ"/>
              <a:t>knihovní a výpůjční řád knihovny</a:t>
            </a:r>
          </a:p>
          <a:p>
            <a:pPr lvl="1"/>
            <a:r>
              <a:rPr lang="cs-CZ" altLang="cs-CZ"/>
              <a:t>není-li něco definováno, řídí se OZ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56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Knihovní řád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základní pravidla pro využívání knihovního fondu a služeb</a:t>
            </a:r>
          </a:p>
          <a:p>
            <a:r>
              <a:rPr lang="cs-CZ" altLang="cs-CZ" dirty="0"/>
              <a:t>pro různé typy knihoven</a:t>
            </a:r>
          </a:p>
          <a:p>
            <a:r>
              <a:rPr lang="cs-CZ" altLang="cs-CZ" dirty="0"/>
              <a:t>vzory KŘ na webu </a:t>
            </a:r>
            <a:r>
              <a:rPr lang="cs-CZ" altLang="cs-CZ" dirty="0" smtClean="0"/>
              <a:t>NKP</a:t>
            </a:r>
          </a:p>
          <a:p>
            <a:r>
              <a:rPr lang="cs-CZ" altLang="cs-CZ" dirty="0" smtClean="0">
                <a:solidFill>
                  <a:srgbClr val="FFC000"/>
                </a:solidFill>
              </a:rPr>
              <a:t>ukázka řádu KJM</a:t>
            </a:r>
            <a:endParaRPr lang="cs-CZ" altLang="cs-CZ" dirty="0">
              <a:solidFill>
                <a:srgbClr val="FFC000"/>
              </a:solidFill>
            </a:endParaRPr>
          </a:p>
          <a:p>
            <a:pPr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388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KŘ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uživatelé</a:t>
            </a:r>
          </a:p>
          <a:p>
            <a:pPr lvl="1"/>
            <a:r>
              <a:rPr lang="cs-CZ" altLang="cs-CZ"/>
              <a:t>kdo se může stát uživatelem, za jakých podmínek, dělení uživatelů, způsob registrace, platby za registraci</a:t>
            </a:r>
          </a:p>
          <a:p>
            <a:r>
              <a:rPr lang="cs-CZ" altLang="cs-CZ"/>
              <a:t>přehled služeb</a:t>
            </a:r>
          </a:p>
          <a:p>
            <a:pPr lvl="1"/>
            <a:r>
              <a:rPr lang="cs-CZ" altLang="cs-CZ"/>
              <a:t>charakteristika, jaké služby jakému okruhu uživatelů, délka výpůjček, poplatky, sankce, podmínky</a:t>
            </a:r>
          </a:p>
          <a:p>
            <a:r>
              <a:rPr lang="cs-CZ" altLang="cs-CZ"/>
              <a:t>práva a povinnosti uživatelů</a:t>
            </a:r>
          </a:p>
          <a:p>
            <a:r>
              <a:rPr lang="cs-CZ" altLang="cs-CZ"/>
              <a:t>pravidla využívání studoven a ICT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19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čtenáře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vypůjčit si dokument</a:t>
            </a:r>
          </a:p>
          <a:p>
            <a:pPr lvl="1"/>
            <a:r>
              <a:rPr lang="cs-CZ" altLang="cs-CZ"/>
              <a:t>užívat jej sám (v rámci rodiny)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chránit vypůjčený dokument před poškozením, ztrátou, zničením</a:t>
            </a:r>
          </a:p>
          <a:p>
            <a:pPr lvl="1"/>
            <a:r>
              <a:rPr lang="cs-CZ" altLang="cs-CZ"/>
              <a:t>okamžitě ohlásit poškození, ztrátu, zničení</a:t>
            </a:r>
          </a:p>
          <a:p>
            <a:pPr lvl="1"/>
            <a:r>
              <a:rPr lang="cs-CZ" altLang="cs-CZ"/>
              <a:t>dodržovat výpůjční lhůtu, platit upomínky</a:t>
            </a:r>
          </a:p>
          <a:p>
            <a:pPr lvl="1"/>
            <a:r>
              <a:rPr lang="cs-CZ" altLang="cs-CZ"/>
              <a:t>na žádost knihovny dokument vrátit dříve (pokud byl zapůjčen bezplatně)</a:t>
            </a:r>
          </a:p>
        </p:txBody>
      </p:sp>
      <p:pic>
        <p:nvPicPr>
          <p:cNvPr id="647172" name="Picture 4" descr="MC90039075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87325"/>
            <a:ext cx="202247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knihovny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požadovat vrácení dokumentu i před ukončením výpůjčky (bezplatné půjčení)</a:t>
            </a:r>
          </a:p>
          <a:p>
            <a:pPr lvl="1"/>
            <a:r>
              <a:rPr lang="cs-CZ" altLang="cs-CZ"/>
              <a:t>vybírat upomínky za pozdní vrácení</a:t>
            </a:r>
          </a:p>
          <a:p>
            <a:pPr lvl="1"/>
            <a:r>
              <a:rPr lang="cs-CZ" altLang="cs-CZ"/>
              <a:t>neprodloužit výpůjčku (v případě zájmu dalších uživatelů)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vyžadovat vrácení dokumentu po uplynutí výpůjční lhůty</a:t>
            </a:r>
          </a:p>
          <a:p>
            <a:pPr lvl="1"/>
            <a:r>
              <a:rPr lang="cs-CZ" altLang="cs-CZ"/>
              <a:t>vymáhat náhradu ztracené nebo poškozené výpůjčky (i soudně)</a:t>
            </a:r>
          </a:p>
        </p:txBody>
      </p:sp>
      <p:pic>
        <p:nvPicPr>
          <p:cNvPr id="651268" name="Picture 4" descr="MC90005675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787525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Právo na náhradu škody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promlčí se 2 roky ode dne, kdy:</a:t>
            </a:r>
          </a:p>
          <a:p>
            <a:pPr lvl="1"/>
            <a:r>
              <a:rPr lang="cs-CZ" altLang="cs-CZ"/>
              <a:t>čtenář ohlásil ztrátu nebo poškození výpůjčky</a:t>
            </a:r>
          </a:p>
          <a:p>
            <a:pPr lvl="1"/>
            <a:r>
              <a:rPr lang="cs-CZ" altLang="cs-CZ"/>
              <a:t>knihovna prokázala čtenáři ztrátu nebo poškození výpůjčky</a:t>
            </a:r>
          </a:p>
          <a:p>
            <a:r>
              <a:rPr lang="cs-CZ" altLang="cs-CZ"/>
              <a:t>povinnost hlídat termíny!!!</a:t>
            </a:r>
          </a:p>
        </p:txBody>
      </p:sp>
      <p:pic>
        <p:nvPicPr>
          <p:cNvPr id="652292" name="Picture 4" descr="MC90035400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65625"/>
            <a:ext cx="1760538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půjčování</a:t>
            </a:r>
          </a:p>
        </p:txBody>
      </p:sp>
      <p:pic>
        <p:nvPicPr>
          <p:cNvPr id="71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43376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0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fedd1d072d0bab5dd68991aa46461ff51ec77eb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3583</TotalTime>
  <Words>544</Words>
  <Application>Microsoft Office PowerPoint</Application>
  <PresentationFormat>Předvádění na obrazovce (4:3)</PresentationFormat>
  <Paragraphs>148</Paragraphs>
  <Slides>23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template</vt:lpstr>
      <vt:lpstr>Výpůjční služby a KS</vt:lpstr>
      <vt:lpstr>Výpůjční služby</vt:lpstr>
      <vt:lpstr>Právní úprava VS</vt:lpstr>
      <vt:lpstr>Knihovní řád</vt:lpstr>
      <vt:lpstr>Obsah KŘ</vt:lpstr>
      <vt:lpstr>Práva a povinnosti čtenáře</vt:lpstr>
      <vt:lpstr>Práva a povinnosti knihovny</vt:lpstr>
      <vt:lpstr>Právo na náhradu škody</vt:lpstr>
      <vt:lpstr>Zajištění půjčování</vt:lpstr>
      <vt:lpstr>Zajištění vracení</vt:lpstr>
      <vt:lpstr>Tiskárny čárového kódu + SW</vt:lpstr>
      <vt:lpstr>Termotiskárny</vt:lpstr>
      <vt:lpstr>Práce s lístkem</vt:lpstr>
      <vt:lpstr>Dělení VS</vt:lpstr>
      <vt:lpstr>Absenční výpůjčky</vt:lpstr>
      <vt:lpstr>Prolongace = prodloužení</vt:lpstr>
      <vt:lpstr>Rezervace dokumentů</vt:lpstr>
      <vt:lpstr>Upomínky</vt:lpstr>
      <vt:lpstr>Prezenční výpůjčky</vt:lpstr>
      <vt:lpstr>Cirkulace</vt:lpstr>
      <vt:lpstr>Knihovní systém</vt:lpstr>
      <vt:lpstr>Praktické ukázky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165</cp:revision>
  <dcterms:created xsi:type="dcterms:W3CDTF">2008-06-02T21:04:14Z</dcterms:created>
  <dcterms:modified xsi:type="dcterms:W3CDTF">2016-03-15T11:26:02Z</dcterms:modified>
</cp:coreProperties>
</file>