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304" r:id="rId4"/>
    <p:sldId id="340" r:id="rId5"/>
    <p:sldId id="339" r:id="rId6"/>
    <p:sldId id="341" r:id="rId7"/>
    <p:sldId id="342" r:id="rId8"/>
    <p:sldId id="346" r:id="rId9"/>
    <p:sldId id="347" r:id="rId10"/>
    <p:sldId id="349" r:id="rId11"/>
    <p:sldId id="350" r:id="rId12"/>
    <p:sldId id="344" r:id="rId13"/>
    <p:sldId id="25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8784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13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0676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Design služeb</a:t>
            </a:r>
            <a:endParaRPr lang="uk-UA" altLang="cs-CZ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6. </a:t>
            </a:r>
            <a:r>
              <a:rPr lang="cs-CZ" altLang="cs-CZ" sz="1800" b="1" dirty="0" smtClean="0">
                <a:latin typeface="Tahoma" pitchFamily="34" charset="0"/>
              </a:rPr>
              <a:t>dubna </a:t>
            </a:r>
            <a:r>
              <a:rPr lang="cs-CZ" altLang="cs-CZ" sz="1800" b="1" dirty="0" smtClean="0">
                <a:latin typeface="Tahoma" pitchFamily="34" charset="0"/>
              </a:rPr>
              <a:t>2016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aneb jak dělat skvělé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Pobýt na pobočce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ptát se uživatelů přímo na pobočce</a:t>
            </a:r>
          </a:p>
          <a:p>
            <a:r>
              <a:rPr lang="cs-CZ" altLang="cs-CZ" smtClean="0"/>
              <a:t>pozorovat jejich chování</a:t>
            </a:r>
          </a:p>
          <a:p>
            <a:r>
              <a:rPr lang="cs-CZ" altLang="cs-CZ" smtClean="0"/>
              <a:t>zjišťovat pocity, frustrace,…</a:t>
            </a:r>
          </a:p>
          <a:p>
            <a:r>
              <a:rPr lang="cs-CZ" altLang="cs-CZ" smtClean="0"/>
              <a:t>odstup od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Služba jako proces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rozdělte služby do fází</a:t>
            </a:r>
          </a:p>
          <a:p>
            <a:r>
              <a:rPr lang="cs-CZ" altLang="cs-CZ" smtClean="0"/>
              <a:t>testujte po částech i jako celek</a:t>
            </a:r>
          </a:p>
          <a:p>
            <a:r>
              <a:rPr lang="cs-CZ" altLang="cs-CZ" smtClean="0"/>
              <a:t>příběh služby = vyprávějte příběh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zkuste navrhnout novou službu</a:t>
            </a:r>
          </a:p>
          <a:p>
            <a:pPr lvl="1" eaLnBrk="1" hangingPunct="1"/>
            <a:r>
              <a:rPr lang="cs-CZ" altLang="cs-CZ" smtClean="0"/>
              <a:t>online výpůjčky</a:t>
            </a:r>
          </a:p>
          <a:p>
            <a:pPr lvl="1" eaLnBrk="1" hangingPunct="1"/>
            <a:r>
              <a:rPr lang="cs-CZ" altLang="cs-CZ" smtClean="0"/>
              <a:t>CoD</a:t>
            </a:r>
          </a:p>
          <a:p>
            <a:pPr lvl="1" eaLnBrk="1" hangingPunct="1"/>
            <a:r>
              <a:rPr lang="cs-CZ" altLang="cs-CZ" smtClean="0"/>
              <a:t>službu MVS</a:t>
            </a:r>
          </a:p>
          <a:p>
            <a:pPr lvl="1" eaLnBrk="1" hangingPunct="1"/>
            <a:r>
              <a:rPr lang="cs-CZ" altLang="cs-CZ" smtClean="0"/>
              <a:t>něco jiného???</a:t>
            </a:r>
          </a:p>
          <a:p>
            <a:pPr eaLnBrk="1" hangingPunct="1"/>
            <a:r>
              <a:rPr lang="cs-CZ" altLang="cs-CZ" smtClean="0"/>
              <a:t>popište celý proces</a:t>
            </a:r>
          </a:p>
          <a:p>
            <a:pPr lvl="1" eaLnBrk="1" hangingPunct="1"/>
            <a:r>
              <a:rPr lang="cs-CZ" altLang="cs-CZ" smtClean="0"/>
              <a:t>jednotlivé fáze</a:t>
            </a:r>
          </a:p>
          <a:p>
            <a:pPr lvl="1" eaLnBrk="1" hangingPunct="1"/>
            <a:r>
              <a:rPr lang="cs-CZ" altLang="cs-CZ" smtClean="0"/>
              <a:t>kontaktní body</a:t>
            </a:r>
          </a:p>
          <a:p>
            <a:pPr lvl="1" eaLnBrk="1" hangingPunct="1"/>
            <a:r>
              <a:rPr lang="cs-CZ" altLang="cs-CZ" smtClean="0"/>
              <a:t>možné problémy a jejich řešení</a:t>
            </a:r>
          </a:p>
          <a:p>
            <a:pPr lvl="1" eaLnBrk="1" hangingPunct="1"/>
            <a:r>
              <a:rPr lang="cs-CZ" alt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Boj na více frontách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1619250" y="198913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Facebook</a:t>
            </a:r>
          </a:p>
        </p:txBody>
      </p:sp>
      <p:sp>
        <p:nvSpPr>
          <p:cNvPr id="6148" name="TextovéPole 5"/>
          <p:cNvSpPr txBox="1">
            <a:spLocks noChangeArrowheads="1"/>
          </p:cNvSpPr>
          <p:nvPr/>
        </p:nvSpPr>
        <p:spPr bwMode="auto">
          <a:xfrm>
            <a:off x="1763713" y="263683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Twitter</a:t>
            </a:r>
          </a:p>
        </p:txBody>
      </p:sp>
      <p:sp>
        <p:nvSpPr>
          <p:cNvPr id="6149" name="TextovéPole 6"/>
          <p:cNvSpPr txBox="1">
            <a:spLocks noChangeArrowheads="1"/>
          </p:cNvSpPr>
          <p:nvPr/>
        </p:nvSpPr>
        <p:spPr bwMode="auto">
          <a:xfrm>
            <a:off x="1476375" y="33924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Blogy</a:t>
            </a:r>
          </a:p>
        </p:txBody>
      </p:sp>
      <p:sp>
        <p:nvSpPr>
          <p:cNvPr id="6150" name="TextovéPole 7"/>
          <p:cNvSpPr txBox="1">
            <a:spLocks noChangeArrowheads="1"/>
          </p:cNvSpPr>
          <p:nvPr/>
        </p:nvSpPr>
        <p:spPr bwMode="auto">
          <a:xfrm>
            <a:off x="2574925" y="33226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 knihovny</a:t>
            </a:r>
          </a:p>
        </p:txBody>
      </p:sp>
      <p:sp>
        <p:nvSpPr>
          <p:cNvPr id="6151" name="TextovéPole 8"/>
          <p:cNvSpPr txBox="1">
            <a:spLocks noChangeArrowheads="1"/>
          </p:cNvSpPr>
          <p:nvPr/>
        </p:nvSpPr>
        <p:spPr bwMode="auto">
          <a:xfrm>
            <a:off x="3257550" y="2452688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webináře</a:t>
            </a:r>
          </a:p>
        </p:txBody>
      </p:sp>
      <p:sp>
        <p:nvSpPr>
          <p:cNvPr id="6152" name="TextovéPole 9"/>
          <p:cNvSpPr txBox="1">
            <a:spLocks noChangeArrowheads="1"/>
          </p:cNvSpPr>
          <p:nvPr/>
        </p:nvSpPr>
        <p:spPr bwMode="auto">
          <a:xfrm>
            <a:off x="3230563" y="17589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e-kurzy</a:t>
            </a:r>
          </a:p>
        </p:txBody>
      </p:sp>
      <p:sp>
        <p:nvSpPr>
          <p:cNvPr id="6153" name="TextovéPole 10"/>
          <p:cNvSpPr txBox="1">
            <a:spLocks noChangeArrowheads="1"/>
          </p:cNvSpPr>
          <p:nvPr/>
        </p:nvSpPr>
        <p:spPr bwMode="auto">
          <a:xfrm>
            <a:off x="7056438" y="565150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výpůjční pult</a:t>
            </a:r>
          </a:p>
        </p:txBody>
      </p:sp>
      <p:sp>
        <p:nvSpPr>
          <p:cNvPr id="6154" name="TextovéPole 11"/>
          <p:cNvSpPr txBox="1">
            <a:spLocks noChangeArrowheads="1"/>
          </p:cNvSpPr>
          <p:nvPr/>
        </p:nvSpPr>
        <p:spPr bwMode="auto">
          <a:xfrm>
            <a:off x="1619250" y="4864100"/>
            <a:ext cx="2089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zaměstnanci</a:t>
            </a:r>
          </a:p>
        </p:txBody>
      </p:sp>
      <p:sp>
        <p:nvSpPr>
          <p:cNvPr id="6155" name="TextovéPole 12"/>
          <p:cNvSpPr txBox="1">
            <a:spLocks noChangeArrowheads="1"/>
          </p:cNvSpPr>
          <p:nvPr/>
        </p:nvSpPr>
        <p:spPr bwMode="auto">
          <a:xfrm>
            <a:off x="2433638" y="541813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tištěné materiály</a:t>
            </a:r>
          </a:p>
        </p:txBody>
      </p:sp>
      <p:sp>
        <p:nvSpPr>
          <p:cNvPr id="6156" name="TextovéPole 13"/>
          <p:cNvSpPr txBox="1">
            <a:spLocks noChangeArrowheads="1"/>
          </p:cNvSpPr>
          <p:nvPr/>
        </p:nvSpPr>
        <p:spPr bwMode="auto">
          <a:xfrm>
            <a:off x="4410075" y="37036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akce knihovny</a:t>
            </a:r>
          </a:p>
        </p:txBody>
      </p:sp>
      <p:sp>
        <p:nvSpPr>
          <p:cNvPr id="6157" name="TextovéPole 14"/>
          <p:cNvSpPr txBox="1">
            <a:spLocks noChangeArrowheads="1"/>
          </p:cNvSpPr>
          <p:nvPr/>
        </p:nvSpPr>
        <p:spPr bwMode="auto">
          <a:xfrm>
            <a:off x="5176838" y="1795463"/>
            <a:ext cx="3563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média (TV, rozhlas, periodika,…)</a:t>
            </a:r>
          </a:p>
        </p:txBody>
      </p:sp>
      <p:sp>
        <p:nvSpPr>
          <p:cNvPr id="6158" name="TextovéPole 15"/>
          <p:cNvSpPr txBox="1">
            <a:spLocks noChangeArrowheads="1"/>
          </p:cNvSpPr>
          <p:nvPr/>
        </p:nvSpPr>
        <p:spPr bwMode="auto">
          <a:xfrm>
            <a:off x="4795838" y="603567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pošta</a:t>
            </a:r>
          </a:p>
        </p:txBody>
      </p:sp>
      <p:sp>
        <p:nvSpPr>
          <p:cNvPr id="6159" name="TextovéPole 16"/>
          <p:cNvSpPr txBox="1">
            <a:spLocks noChangeArrowheads="1"/>
          </p:cNvSpPr>
          <p:nvPr/>
        </p:nvSpPr>
        <p:spPr bwMode="auto">
          <a:xfrm>
            <a:off x="4133850" y="4532313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videa</a:t>
            </a:r>
          </a:p>
        </p:txBody>
      </p:sp>
      <p:sp>
        <p:nvSpPr>
          <p:cNvPr id="6160" name="TextovéPole 17"/>
          <p:cNvSpPr txBox="1">
            <a:spLocks noChangeArrowheads="1"/>
          </p:cNvSpPr>
          <p:nvPr/>
        </p:nvSpPr>
        <p:spPr bwMode="auto">
          <a:xfrm>
            <a:off x="4591050" y="5048250"/>
            <a:ext cx="208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prezentace</a:t>
            </a:r>
          </a:p>
        </p:txBody>
      </p:sp>
      <p:sp>
        <p:nvSpPr>
          <p:cNvPr id="6161" name="TextovéPole 18"/>
          <p:cNvSpPr txBox="1">
            <a:spLocks noChangeArrowheads="1"/>
          </p:cNvSpPr>
          <p:nvPr/>
        </p:nvSpPr>
        <p:spPr bwMode="auto">
          <a:xfrm>
            <a:off x="4795838" y="268922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frontální výuka</a:t>
            </a:r>
          </a:p>
        </p:txBody>
      </p:sp>
      <p:sp>
        <p:nvSpPr>
          <p:cNvPr id="6162" name="TextovéPole 19"/>
          <p:cNvSpPr txBox="1">
            <a:spLocks noChangeArrowheads="1"/>
          </p:cNvSpPr>
          <p:nvPr/>
        </p:nvSpPr>
        <p:spPr bwMode="auto">
          <a:xfrm>
            <a:off x="6759575" y="61801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studovny</a:t>
            </a:r>
          </a:p>
        </p:txBody>
      </p:sp>
      <p:sp>
        <p:nvSpPr>
          <p:cNvPr id="6163" name="TextovéPole 20"/>
          <p:cNvSpPr txBox="1">
            <a:spLocks noChangeArrowheads="1"/>
          </p:cNvSpPr>
          <p:nvPr/>
        </p:nvSpPr>
        <p:spPr bwMode="auto">
          <a:xfrm>
            <a:off x="6497638" y="351948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plocha počítačů</a:t>
            </a:r>
          </a:p>
        </p:txBody>
      </p:sp>
      <p:sp>
        <p:nvSpPr>
          <p:cNvPr id="6164" name="TextovéPole 21"/>
          <p:cNvSpPr txBox="1">
            <a:spLocks noChangeArrowheads="1"/>
          </p:cNvSpPr>
          <p:nvPr/>
        </p:nvSpPr>
        <p:spPr bwMode="auto">
          <a:xfrm>
            <a:off x="5940425" y="4335463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nástěnky</a:t>
            </a:r>
          </a:p>
        </p:txBody>
      </p:sp>
      <p:sp>
        <p:nvSpPr>
          <p:cNvPr id="6165" name="TextovéPole 22"/>
          <p:cNvSpPr txBox="1">
            <a:spLocks noChangeArrowheads="1"/>
          </p:cNvSpPr>
          <p:nvPr/>
        </p:nvSpPr>
        <p:spPr bwMode="auto">
          <a:xfrm>
            <a:off x="6678613" y="5124450"/>
            <a:ext cx="208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budova</a:t>
            </a:r>
          </a:p>
        </p:txBody>
      </p:sp>
      <p:sp>
        <p:nvSpPr>
          <p:cNvPr id="6166" name="TextovéPole 23"/>
          <p:cNvSpPr txBox="1">
            <a:spLocks noChangeArrowheads="1"/>
          </p:cNvSpPr>
          <p:nvPr/>
        </p:nvSpPr>
        <p:spPr bwMode="auto">
          <a:xfrm>
            <a:off x="1763713" y="4138613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přátelé knihovny</a:t>
            </a:r>
          </a:p>
        </p:txBody>
      </p:sp>
      <p:sp>
        <p:nvSpPr>
          <p:cNvPr id="6167" name="TextovéPole 3"/>
          <p:cNvSpPr txBox="1">
            <a:spLocks noChangeArrowheads="1"/>
          </p:cNvSpPr>
          <p:nvPr/>
        </p:nvSpPr>
        <p:spPr bwMode="auto">
          <a:xfrm>
            <a:off x="6386513" y="565150"/>
            <a:ext cx="2536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školy, radnice,</a:t>
            </a:r>
          </a:p>
          <a:p>
            <a:pPr eaLnBrk="1" hangingPunct="1"/>
            <a:r>
              <a:rPr lang="cs-CZ" altLang="cs-CZ"/>
              <a:t>spřátelené instituce,…</a:t>
            </a:r>
          </a:p>
        </p:txBody>
      </p:sp>
      <p:sp>
        <p:nvSpPr>
          <p:cNvPr id="6168" name="TextovéPole 25"/>
          <p:cNvSpPr txBox="1">
            <a:spLocks noChangeArrowheads="1"/>
          </p:cNvSpPr>
          <p:nvPr/>
        </p:nvSpPr>
        <p:spPr bwMode="auto">
          <a:xfrm>
            <a:off x="1619250" y="61198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newslettery</a:t>
            </a:r>
          </a:p>
        </p:txBody>
      </p:sp>
      <p:sp>
        <p:nvSpPr>
          <p:cNvPr id="6169" name="TextovéPole 26"/>
          <p:cNvSpPr txBox="1">
            <a:spLocks noChangeArrowheads="1"/>
          </p:cNvSpPr>
          <p:nvPr/>
        </p:nvSpPr>
        <p:spPr bwMode="auto">
          <a:xfrm>
            <a:off x="3257550" y="609758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RSS</a:t>
            </a:r>
          </a:p>
        </p:txBody>
      </p:sp>
      <p:sp>
        <p:nvSpPr>
          <p:cNvPr id="6170" name="TextovéPole 27"/>
          <p:cNvSpPr txBox="1">
            <a:spLocks noChangeArrowheads="1"/>
          </p:cNvSpPr>
          <p:nvPr/>
        </p:nvSpPr>
        <p:spPr bwMode="auto">
          <a:xfrm>
            <a:off x="5259388" y="55832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komixy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Musíme dělat všechno?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Rozhodně ne!!!</a:t>
            </a:r>
          </a:p>
          <a:p>
            <a:pPr eaLnBrk="1" hangingPunct="1"/>
            <a:r>
              <a:rPr lang="cs-CZ" altLang="cs-CZ" sz="2800" smtClean="0"/>
              <a:t>Když už něco děláme, tak pořádně!!!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Vzbudit očekávání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ale nezklamat!!!</a:t>
            </a:r>
          </a:p>
          <a:p>
            <a:pPr eaLnBrk="1" hangingPunct="1"/>
            <a:r>
              <a:rPr lang="cs-CZ" altLang="cs-CZ" smtClean="0"/>
              <a:t>pocit spokojenosti po projítí službou</a:t>
            </a:r>
          </a:p>
          <a:p>
            <a:pPr eaLnBrk="1" hangingPunct="1"/>
            <a:r>
              <a:rPr lang="cs-CZ" altLang="cs-CZ" smtClean="0"/>
              <a:t>jednoduše vyřešit </a:t>
            </a:r>
            <a:r>
              <a:rPr lang="cs-CZ" altLang="cs-CZ" b="1" smtClean="0"/>
              <a:t>problém</a:t>
            </a:r>
            <a:r>
              <a:rPr lang="cs-CZ" altLang="cs-CZ" smtClean="0"/>
              <a:t> uživatele</a:t>
            </a:r>
          </a:p>
          <a:p>
            <a:pPr eaLnBrk="1" hangingPunct="1"/>
            <a:r>
              <a:rPr lang="cs-CZ" altLang="cs-CZ" smtClean="0"/>
              <a:t>do spokojenosti se promítá i očekávání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Uživatel knihovny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mějte ho rádi!!!</a:t>
            </a:r>
          </a:p>
          <a:p>
            <a:pPr lvl="1" eaLnBrk="1" hangingPunct="1"/>
            <a:r>
              <a:rPr lang="cs-CZ" altLang="cs-CZ" smtClean="0"/>
              <a:t>musíte být „drsní“ a nepříjemní???</a:t>
            </a:r>
          </a:p>
          <a:p>
            <a:pPr lvl="1" eaLnBrk="1" hangingPunct="1"/>
            <a:r>
              <a:rPr lang="cs-CZ" altLang="cs-CZ" smtClean="0"/>
              <a:t>chcete si to na výpůjčním pultu jen odsedět nebo mu pomoci???</a:t>
            </a:r>
          </a:p>
          <a:p>
            <a:pPr lvl="1" eaLnBrk="1" hangingPunct="1"/>
            <a:r>
              <a:rPr lang="cs-CZ" altLang="cs-CZ" smtClean="0"/>
              <a:t>jak byste se cítili na místě uživatele???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co uživatel chce</a:t>
            </a:r>
          </a:p>
          <a:p>
            <a:pPr lvl="1" eaLnBrk="1" hangingPunct="1">
              <a:defRPr/>
            </a:pPr>
            <a:r>
              <a:rPr lang="cs-CZ" dirty="0" smtClean="0"/>
              <a:t>znát jeho potřeby</a:t>
            </a:r>
          </a:p>
          <a:p>
            <a:pPr lvl="1" eaLnBrk="1" hangingPunct="1">
              <a:defRPr/>
            </a:pPr>
            <a:r>
              <a:rPr lang="cs-CZ" dirty="0" smtClean="0"/>
              <a:t>mluvit s ním</a:t>
            </a:r>
          </a:p>
          <a:p>
            <a:pPr lvl="1" eaLnBrk="1" hangingPunct="1">
              <a:defRPr/>
            </a:pPr>
            <a:r>
              <a:rPr lang="cs-CZ" dirty="0" smtClean="0"/>
              <a:t>krizové situace – empatie</a:t>
            </a:r>
          </a:p>
          <a:p>
            <a:pPr lvl="1" eaLnBrk="1" hangingPunct="1">
              <a:defRPr/>
            </a:pPr>
            <a:r>
              <a:rPr lang="cs-CZ" dirty="0" smtClean="0"/>
              <a:t>jít mimo „tabulky“ – udělat něco navíc</a:t>
            </a:r>
          </a:p>
          <a:p>
            <a:pPr lvl="1" eaLnBrk="1" hangingPunct="1">
              <a:defRPr/>
            </a:pPr>
            <a:r>
              <a:rPr lang="cs-CZ" dirty="0" smtClean="0"/>
              <a:t>jak potřeby zohlednit ve službě</a:t>
            </a:r>
          </a:p>
          <a:p>
            <a:pPr eaLnBrk="1" hangingPunct="1">
              <a:defRPr/>
            </a:pPr>
            <a:r>
              <a:rPr lang="cs-CZ" dirty="0" smtClean="0"/>
              <a:t>poznejte svého uživatele</a:t>
            </a:r>
          </a:p>
          <a:p>
            <a:pPr lvl="1" eaLnBrk="1" hangingPunct="1">
              <a:defRPr/>
            </a:pPr>
            <a:r>
              <a:rPr lang="cs-CZ" dirty="0" smtClean="0"/>
              <a:t>scénáře konkrétních jednotlivců (persony)</a:t>
            </a:r>
          </a:p>
          <a:p>
            <a:pPr lvl="2" eaLnBrk="1" hangingPunct="1">
              <a:defRPr/>
            </a:pPr>
            <a:r>
              <a:rPr lang="cs-CZ" dirty="0" smtClean="0"/>
              <a:t>žena, mateřská dovolená, 25 let, 2 děti, malé město, do knihovny chodí 1x měsíčně, přečte 2 knihy za měsíc,…</a:t>
            </a:r>
          </a:p>
          <a:p>
            <a:pPr lvl="2" eaLnBrk="1" hangingPunct="1">
              <a:defRPr/>
            </a:pPr>
            <a:r>
              <a:rPr lang="cs-CZ" dirty="0" smtClean="0"/>
              <a:t>co nejvíce popsat, zvyky, chování,…</a:t>
            </a:r>
          </a:p>
          <a:p>
            <a:pPr lvl="2" eaLnBrk="1" hangingPunct="1">
              <a:defRPr/>
            </a:pPr>
            <a:r>
              <a:rPr lang="cs-CZ" dirty="0" smtClean="0"/>
              <a:t>představte si skutečnou osobu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bezvadné fungování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spolehlivost</a:t>
            </a:r>
          </a:p>
          <a:p>
            <a:pPr eaLnBrk="1" hangingPunct="1"/>
            <a:r>
              <a:rPr lang="cs-CZ" altLang="cs-CZ" smtClean="0"/>
              <a:t>návaznost fází služby</a:t>
            </a:r>
          </a:p>
          <a:p>
            <a:pPr eaLnBrk="1" hangingPunct="1"/>
            <a:r>
              <a:rPr lang="cs-CZ" altLang="cs-CZ" smtClean="0"/>
              <a:t>nekomplikovanost služby</a:t>
            </a:r>
          </a:p>
          <a:p>
            <a:pPr eaLnBrk="1" hangingPunct="1"/>
            <a:r>
              <a:rPr lang="cs-CZ" altLang="cs-CZ" smtClean="0"/>
              <a:t>použitelnost</a:t>
            </a:r>
          </a:p>
          <a:p>
            <a:pPr eaLnBrk="1" hangingPunct="1"/>
            <a:r>
              <a:rPr lang="cs-CZ" altLang="cs-CZ" smtClean="0"/>
              <a:t>vliv různých oborů</a:t>
            </a:r>
          </a:p>
          <a:p>
            <a:pPr lvl="1" eaLnBrk="1" hangingPunct="1"/>
            <a:r>
              <a:rPr lang="cs-CZ" altLang="cs-CZ" smtClean="0"/>
              <a:t>psychologie</a:t>
            </a:r>
          </a:p>
          <a:p>
            <a:pPr lvl="1" eaLnBrk="1" hangingPunct="1"/>
            <a:r>
              <a:rPr lang="cs-CZ" altLang="cs-CZ" smtClean="0"/>
              <a:t>sociologie</a:t>
            </a:r>
          </a:p>
          <a:p>
            <a:pPr lvl="1" eaLnBrk="1" hangingPunct="1"/>
            <a:r>
              <a:rPr lang="cs-CZ" altLang="cs-CZ" smtClean="0"/>
              <a:t>umění</a:t>
            </a:r>
          </a:p>
          <a:p>
            <a:pPr lvl="1" eaLnBrk="1" hangingPunct="1"/>
            <a:r>
              <a:rPr lang="cs-CZ" altLang="cs-CZ" smtClean="0"/>
              <a:t>technologie</a:t>
            </a:r>
          </a:p>
          <a:p>
            <a:pPr lvl="1" eaLnBrk="1" hangingPunct="1"/>
            <a:r>
              <a:rPr lang="cs-CZ" altLang="cs-CZ" smtClean="0"/>
              <a:t>…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Cesta službou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vyzkoušet službu v praxi</a:t>
            </a:r>
          </a:p>
          <a:p>
            <a:pPr eaLnBrk="1" hangingPunct="1"/>
            <a:r>
              <a:rPr lang="cs-CZ" altLang="cs-CZ" smtClean="0"/>
              <a:t>anonymně</a:t>
            </a:r>
          </a:p>
          <a:p>
            <a:pPr eaLnBrk="1" hangingPunct="1"/>
            <a:r>
              <a:rPr lang="cs-CZ" altLang="cs-CZ" smtClean="0"/>
              <a:t>fáze:</a:t>
            </a:r>
          </a:p>
          <a:p>
            <a:pPr lvl="1" eaLnBrk="1" hangingPunct="1"/>
            <a:r>
              <a:rPr lang="cs-CZ" altLang="cs-CZ" smtClean="0"/>
              <a:t>definovat cíl služby a cestu k němu</a:t>
            </a:r>
          </a:p>
          <a:p>
            <a:pPr lvl="1" eaLnBrk="1" hangingPunct="1"/>
            <a:r>
              <a:rPr lang="cs-CZ" altLang="cs-CZ" smtClean="0"/>
              <a:t>uživatel</a:t>
            </a:r>
          </a:p>
          <a:p>
            <a:pPr lvl="1" eaLnBrk="1" hangingPunct="1"/>
            <a:r>
              <a:rPr lang="cs-CZ" altLang="cs-CZ" smtClean="0"/>
              <a:t>samotná cesta službou (proces)</a:t>
            </a:r>
          </a:p>
          <a:p>
            <a:pPr lvl="2" eaLnBrk="1" hangingPunct="1"/>
            <a:r>
              <a:rPr lang="cs-CZ" altLang="cs-CZ" smtClean="0"/>
              <a:t>prototyp</a:t>
            </a:r>
          </a:p>
          <a:p>
            <a:pPr lvl="2" eaLnBrk="1" hangingPunct="1"/>
            <a:r>
              <a:rPr lang="cs-CZ" altLang="cs-CZ" smtClean="0"/>
              <a:t>spuštění</a:t>
            </a:r>
          </a:p>
          <a:p>
            <a:pPr lvl="1" eaLnBrk="1" hangingPunct="1"/>
            <a:r>
              <a:rPr lang="cs-CZ" altLang="cs-CZ" smtClean="0"/>
              <a:t>drobné úpravy, inovace (Kaizen)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Metody zkoumání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rozhovory s uživateli</a:t>
            </a:r>
          </a:p>
          <a:p>
            <a:pPr eaLnBrk="1" hangingPunct="1">
              <a:defRPr/>
            </a:pPr>
            <a:r>
              <a:rPr lang="cs-CZ" dirty="0" smtClean="0"/>
              <a:t>dotazníky</a:t>
            </a:r>
          </a:p>
          <a:p>
            <a:pPr eaLnBrk="1" hangingPunct="1">
              <a:defRPr/>
            </a:pPr>
            <a:r>
              <a:rPr lang="cs-CZ" dirty="0" smtClean="0"/>
              <a:t>hlasování</a:t>
            </a:r>
          </a:p>
          <a:p>
            <a:pPr eaLnBrk="1" hangingPunct="1">
              <a:defRPr/>
            </a:pPr>
            <a:r>
              <a:rPr lang="cs-CZ" dirty="0" smtClean="0"/>
              <a:t>náměty a připomínky</a:t>
            </a:r>
          </a:p>
          <a:p>
            <a:pPr eaLnBrk="1" hangingPunct="1">
              <a:defRPr/>
            </a:pPr>
            <a:r>
              <a:rPr lang="cs-CZ" dirty="0" smtClean="0"/>
              <a:t>uživatelské testování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3525</TotalTime>
  <Words>354</Words>
  <Application>Microsoft Office PowerPoint</Application>
  <PresentationFormat>Předvádění na obrazovce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Verdana</vt:lpstr>
      <vt:lpstr>Wingdings</vt:lpstr>
      <vt:lpstr>template</vt:lpstr>
      <vt:lpstr>Design služeb</vt:lpstr>
      <vt:lpstr>Boj na více frontách</vt:lpstr>
      <vt:lpstr>Musíme dělat všechno?</vt:lpstr>
      <vt:lpstr>Vzbudit očekávání</vt:lpstr>
      <vt:lpstr>Uživatel knihovny</vt:lpstr>
      <vt:lpstr>Skvělá služba = komunikace</vt:lpstr>
      <vt:lpstr>Skvělá služba = bezvadné fungování</vt:lpstr>
      <vt:lpstr>Cesta službou</vt:lpstr>
      <vt:lpstr>Metody zkoumání</vt:lpstr>
      <vt:lpstr>Pobýt na pobočce</vt:lpstr>
      <vt:lpstr>Služba jako proces</vt:lpstr>
      <vt:lpstr>Praktický úkol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156</cp:revision>
  <dcterms:created xsi:type="dcterms:W3CDTF">2008-06-02T21:04:14Z</dcterms:created>
  <dcterms:modified xsi:type="dcterms:W3CDTF">2016-04-05T18:57:43Z</dcterms:modified>
</cp:coreProperties>
</file>