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</p:sldIdLst>
  <p:sldSz cx="12188825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7" autoAdjust="0"/>
    <p:restoredTop sz="94660"/>
  </p:normalViewPr>
  <p:slideViewPr>
    <p:cSldViewPr>
      <p:cViewPr varScale="1">
        <p:scale>
          <a:sx n="49" d="100"/>
          <a:sy n="49" d="100"/>
        </p:scale>
        <p:origin x="850" y="6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19.2.2016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19.2.2016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olný tvar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19.2.2016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19.2.2016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19.2.2016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19.2.2016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19.2.2016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19.2.2016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noProof="0" smtClean="0"/>
              <a:pPr/>
              <a:t>19.2.2016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kreativni-uceni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Informační společnost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VIKBB66</a:t>
            </a:r>
          </a:p>
          <a:p>
            <a:r>
              <a:rPr lang="cs-CZ" dirty="0" smtClean="0"/>
              <a:t>Michal Černý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479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543" y="1797819"/>
            <a:ext cx="6963258" cy="40241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to (ne)mluví?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2648" y="1791211"/>
            <a:ext cx="2408706" cy="302024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123" y="1826043"/>
            <a:ext cx="2418720" cy="328526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7977" y="2794986"/>
            <a:ext cx="5142161" cy="25139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3150" y="5308931"/>
            <a:ext cx="5418314" cy="112365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2844" y="350435"/>
            <a:ext cx="5065980" cy="179023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127" y="5670787"/>
            <a:ext cx="4951710" cy="89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8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81" y="3668730"/>
            <a:ext cx="7087267" cy="30726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to mluví?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07564" y="1384723"/>
            <a:ext cx="4243279" cy="43502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81" y="1523156"/>
            <a:ext cx="5479124" cy="203667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4598" y="4399014"/>
            <a:ext cx="924606" cy="131876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2539" y="4399014"/>
            <a:ext cx="976051" cy="13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5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čekáte Vy?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96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514196" indent="-514196">
              <a:buFont typeface="+mj-lt"/>
              <a:buAutoNum type="arabicPeriod"/>
            </a:pPr>
            <a:r>
              <a:rPr lang="cs-CZ" dirty="0"/>
              <a:t>Komunikace; písmo a řeč</a:t>
            </a:r>
          </a:p>
          <a:p>
            <a:pPr marL="514196" indent="-514196">
              <a:buFont typeface="+mj-lt"/>
              <a:buAutoNum type="arabicPeriod"/>
            </a:pPr>
            <a:r>
              <a:rPr lang="cs-CZ" dirty="0"/>
              <a:t>Historie informatiky</a:t>
            </a:r>
          </a:p>
          <a:p>
            <a:pPr marL="514196" indent="-514196">
              <a:buFont typeface="+mj-lt"/>
              <a:buAutoNum type="arabicPeriod"/>
            </a:pPr>
            <a:r>
              <a:rPr lang="cs-CZ" dirty="0"/>
              <a:t>Informační revoluce</a:t>
            </a:r>
          </a:p>
          <a:p>
            <a:pPr marL="514196" indent="-514196">
              <a:buFont typeface="+mj-lt"/>
              <a:buAutoNum type="arabicPeriod"/>
            </a:pPr>
            <a:r>
              <a:rPr lang="cs-CZ" dirty="0"/>
              <a:t>Technologické změny</a:t>
            </a:r>
          </a:p>
          <a:p>
            <a:pPr marL="514196" indent="-514196">
              <a:buFont typeface="+mj-lt"/>
              <a:buAutoNum type="arabicPeriod"/>
            </a:pPr>
            <a:r>
              <a:rPr lang="cs-CZ" dirty="0"/>
              <a:t>Ekonomické změny, změny v managementu</a:t>
            </a:r>
          </a:p>
          <a:p>
            <a:pPr marL="514196" indent="-514196">
              <a:buFont typeface="+mj-lt"/>
              <a:buAutoNum type="arabicPeriod"/>
            </a:pPr>
            <a:r>
              <a:rPr lang="cs-CZ" dirty="0"/>
              <a:t>Společenské změny, nová povolání</a:t>
            </a:r>
          </a:p>
          <a:p>
            <a:pPr marL="514196" indent="-514196">
              <a:buFont typeface="+mj-lt"/>
              <a:buAutoNum type="arabicPeriod"/>
            </a:pPr>
            <a:r>
              <a:rPr lang="cs-CZ" dirty="0"/>
              <a:t>Změny v umění a kultuře</a:t>
            </a:r>
          </a:p>
          <a:p>
            <a:pPr marL="514196" indent="-514196">
              <a:buFont typeface="+mj-lt"/>
              <a:buAutoNum type="arabicPeriod"/>
            </a:pPr>
            <a:r>
              <a:rPr lang="cs-CZ" dirty="0"/>
              <a:t>Sociální informatika</a:t>
            </a:r>
          </a:p>
          <a:p>
            <a:pPr marL="514196" indent="-514196">
              <a:buFont typeface="+mj-lt"/>
              <a:buAutoNum type="arabicPeriod"/>
            </a:pPr>
            <a:r>
              <a:rPr lang="cs-CZ" dirty="0"/>
              <a:t>Učící se společnost</a:t>
            </a:r>
          </a:p>
          <a:p>
            <a:pPr marL="514196" indent="-514196">
              <a:buFont typeface="+mj-lt"/>
              <a:buAutoNum type="arabicPeriod"/>
            </a:pPr>
            <a:r>
              <a:rPr lang="cs-CZ" dirty="0"/>
              <a:t>Nové formy vzdělanosti</a:t>
            </a:r>
          </a:p>
          <a:p>
            <a:pPr marL="514196" indent="-514196">
              <a:buFont typeface="+mj-lt"/>
              <a:buAutoNum type="arabicPeriod"/>
            </a:pPr>
            <a:r>
              <a:rPr lang="cs-CZ" dirty="0"/>
              <a:t>Učitel a student v 21. století</a:t>
            </a:r>
          </a:p>
          <a:p>
            <a:pPr marL="514196" indent="-514196">
              <a:buFont typeface="+mj-lt"/>
              <a:buAutoNum type="arabicPeriod"/>
            </a:pPr>
            <a:r>
              <a:rPr lang="cs-CZ" dirty="0"/>
              <a:t>Etické problémy a dilemata</a:t>
            </a:r>
          </a:p>
          <a:p>
            <a:pPr marL="514196" indent="-514196">
              <a:buFont typeface="+mj-lt"/>
              <a:buAutoNum type="arabicPeriod"/>
            </a:pPr>
            <a:r>
              <a:rPr lang="cs-CZ" dirty="0"/>
              <a:t>Filosofické problémy a informační společnost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946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Formy a paradigmata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Kurz je koncipován strukturalisticky</a:t>
            </a:r>
          </a:p>
          <a:p>
            <a:r>
              <a:rPr lang="cs-CZ" dirty="0" smtClean="0"/>
              <a:t>Forma: přednášky + diskuse + video</a:t>
            </a:r>
          </a:p>
          <a:p>
            <a:r>
              <a:rPr lang="cs-CZ" dirty="0" smtClean="0"/>
              <a:t>Z čeho se učit?</a:t>
            </a:r>
          </a:p>
          <a:p>
            <a:r>
              <a:rPr lang="cs-CZ" dirty="0" smtClean="0"/>
              <a:t>Jde v něm o sondu do myšlení, hermeneutiku, interpretaci než o fakta</a:t>
            </a:r>
          </a:p>
          <a:p>
            <a:r>
              <a:rPr lang="cs-CZ" dirty="0" smtClean="0"/>
              <a:t>Témata nemusí být pevná</a:t>
            </a:r>
          </a:p>
          <a:p>
            <a:r>
              <a:rPr lang="cs-CZ" dirty="0" smtClean="0"/>
              <a:t>Kurz je interdisciplinární:</a:t>
            </a:r>
          </a:p>
          <a:p>
            <a:pPr lvl="1"/>
            <a:r>
              <a:rPr lang="cs-CZ" dirty="0" smtClean="0"/>
              <a:t>Informatika </a:t>
            </a:r>
          </a:p>
          <a:p>
            <a:pPr lvl="1"/>
            <a:r>
              <a:rPr lang="cs-CZ" dirty="0" smtClean="0"/>
              <a:t>Sociologie</a:t>
            </a:r>
          </a:p>
          <a:p>
            <a:pPr lvl="1"/>
            <a:r>
              <a:rPr lang="cs-CZ" dirty="0" smtClean="0"/>
              <a:t>Informační věda</a:t>
            </a:r>
          </a:p>
          <a:p>
            <a:pPr lvl="1"/>
            <a:r>
              <a:rPr lang="cs-CZ" dirty="0" smtClean="0"/>
              <a:t>Pedagogika</a:t>
            </a:r>
          </a:p>
          <a:p>
            <a:pPr lvl="1"/>
            <a:r>
              <a:rPr lang="cs-CZ" dirty="0" smtClean="0"/>
              <a:t>Filosofie</a:t>
            </a:r>
          </a:p>
          <a:p>
            <a:pPr lvl="1"/>
            <a:r>
              <a:rPr lang="cs-CZ" dirty="0" smtClean="0"/>
              <a:t>Ekonomie</a:t>
            </a:r>
          </a:p>
          <a:p>
            <a:pPr lvl="1"/>
            <a:r>
              <a:rPr lang="cs-CZ" dirty="0" smtClean="0"/>
              <a:t>Historiografie a historie</a:t>
            </a:r>
          </a:p>
          <a:p>
            <a:pPr lvl="1"/>
            <a:r>
              <a:rPr lang="cs-CZ" dirty="0" smtClean="0"/>
              <a:t>Uměnovědy</a:t>
            </a:r>
          </a:p>
          <a:p>
            <a:pPr lvl="1"/>
            <a:r>
              <a:rPr lang="cs-CZ" dirty="0" smtClean="0"/>
              <a:t>…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77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Možnosti ukončení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196" indent="-514196">
              <a:buFont typeface="+mj-lt"/>
              <a:buAutoNum type="arabicPeriod"/>
            </a:pPr>
            <a:r>
              <a:rPr lang="cs-CZ" dirty="0" smtClean="0"/>
              <a:t>Článek na Inflow (nebo jinde) – po mé supervizi</a:t>
            </a:r>
          </a:p>
          <a:p>
            <a:pPr marL="514196" indent="-514196">
              <a:buFont typeface="+mj-lt"/>
              <a:buAutoNum type="arabicPeriod"/>
            </a:pPr>
            <a:r>
              <a:rPr lang="cs-CZ" dirty="0" smtClean="0"/>
              <a:t>Ústní zkouška (rozprava nad tématem a vybraným problémem)</a:t>
            </a:r>
          </a:p>
          <a:p>
            <a:pPr marL="514196" indent="-514196">
              <a:buFont typeface="+mj-lt"/>
              <a:buAutoNum type="arabicPeriod"/>
            </a:pPr>
            <a:r>
              <a:rPr lang="cs-CZ" dirty="0" smtClean="0"/>
              <a:t>Projekt na podporu informační a učící se společnosti – po mém schválení</a:t>
            </a:r>
          </a:p>
          <a:p>
            <a:pPr lvl="1"/>
            <a:r>
              <a:rPr lang="cs-CZ" dirty="0" smtClean="0">
                <a:hlinkClick r:id="rId2"/>
              </a:rPr>
              <a:t>http://kreativni-uceni.cz/</a:t>
            </a:r>
            <a:endParaRPr lang="cs-CZ" dirty="0" smtClean="0"/>
          </a:p>
          <a:p>
            <a:pPr lvl="1"/>
            <a:r>
              <a:rPr lang="cs-CZ" dirty="0" smtClean="0"/>
              <a:t>Digitální knihovna</a:t>
            </a:r>
          </a:p>
          <a:p>
            <a:pPr lvl="1"/>
            <a:r>
              <a:rPr lang="cs-CZ" dirty="0" smtClean="0"/>
              <a:t>Kurátorské projekty</a:t>
            </a:r>
          </a:p>
          <a:p>
            <a:pPr lvl="1"/>
            <a:r>
              <a:rPr lang="cs-CZ" dirty="0" smtClean="0"/>
              <a:t>Edu projekty</a:t>
            </a:r>
          </a:p>
          <a:p>
            <a:pPr lvl="1"/>
            <a:r>
              <a:rPr lang="cs-CZ" dirty="0" smtClean="0"/>
              <a:t>…</a:t>
            </a:r>
          </a:p>
          <a:p>
            <a:pPr lvl="1"/>
            <a:endParaRPr lang="cs-CZ" dirty="0"/>
          </a:p>
          <a:p>
            <a:r>
              <a:rPr lang="cs-CZ" dirty="0" smtClean="0"/>
              <a:t>Zápočet nedostane ten, kdo řekne že Jonák nebo TDKIV definují IS….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435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Oborové téma k informační vědě</a:t>
            </a:r>
          </a:p>
          <a:p>
            <a:r>
              <a:rPr lang="cs-CZ" dirty="0" smtClean="0"/>
              <a:t>Široce interpretovatelné</a:t>
            </a:r>
          </a:p>
          <a:p>
            <a:r>
              <a:rPr lang="cs-CZ" dirty="0" smtClean="0"/>
              <a:t>Zajímavé problémy</a:t>
            </a:r>
          </a:p>
          <a:p>
            <a:r>
              <a:rPr lang="cs-CZ" dirty="0" smtClean="0"/>
              <a:t>Impakt</a:t>
            </a:r>
          </a:p>
          <a:p>
            <a:r>
              <a:rPr lang="cs-CZ" dirty="0" smtClean="0"/>
              <a:t>Prožitek</a:t>
            </a:r>
          </a:p>
          <a:p>
            <a:r>
              <a:rPr lang="cs-CZ" dirty="0" smtClean="0"/>
              <a:t>Osobní motivace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957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Dotazy, připomínky, komentáře…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5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3c63bf68e31b775bf16f7f25bc9c43f968efadc"/>
</p:tagLst>
</file>

<file path=ppt/theme/theme1.xml><?xml version="1.0" encoding="utf-8"?>
<a:theme xmlns:a="http://schemas.openxmlformats.org/drawingml/2006/main" name="Continental_World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2E3B38-6996-436F-8E98-B17EFA621C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– celý svět (širokoúhlá)</Template>
  <TotalTime>0</TotalTime>
  <Words>168</Words>
  <Application>Microsoft Office PowerPoint</Application>
  <PresentationFormat>Vlastní</PresentationFormat>
  <Paragraphs>55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</vt:lpstr>
      <vt:lpstr>Continental_World_16x9</vt:lpstr>
      <vt:lpstr>Informační společnost</vt:lpstr>
      <vt:lpstr>Kdo to (ne)mluví?</vt:lpstr>
      <vt:lpstr>Kdo to mluví?</vt:lpstr>
      <vt:lpstr>Co čekáte Vy?</vt:lpstr>
      <vt:lpstr>Osnova</vt:lpstr>
      <vt:lpstr>Formy a paradigmata</vt:lpstr>
      <vt:lpstr>Možnosti ukončení</vt:lpstr>
      <vt:lpstr>Motivace</vt:lpstr>
      <vt:lpstr>Dotazy, připomínky, komentáře…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2016-02-19T12:29:25Z</dcterms:created>
  <dcterms:modified xsi:type="dcterms:W3CDTF">2016-02-19T12:53:42Z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