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7"/>
  </p:notesMasterIdLst>
  <p:handoutMasterIdLst>
    <p:handoutMasterId r:id="rId28"/>
  </p:handoutMasterIdLst>
  <p:sldIdLst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283" r:id="rId26"/>
  </p:sldIdLst>
  <p:sldSz cx="12188825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94" d="100"/>
          <a:sy n="94" d="100"/>
        </p:scale>
        <p:origin x="269" y="8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21.3.2016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21.3.2016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21.3.2016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21.3.2016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revoluce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VIKBB66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73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Nárůst počtu publikací a publikujících (druhá renesance).</a:t>
            </a:r>
          </a:p>
          <a:p>
            <a:r>
              <a:rPr lang="cs-CZ" dirty="0" smtClean="0"/>
              <a:t>Lidová tvořivost ala Fler.cz</a:t>
            </a:r>
          </a:p>
          <a:p>
            <a:r>
              <a:rPr lang="cs-CZ" dirty="0" smtClean="0"/>
              <a:t>Sociální sítě pro umělce, možnost globální tvorby, inspirace a interakce. Od dvora </a:t>
            </a:r>
            <a:r>
              <a:rPr lang="cs-CZ" dirty="0"/>
              <a:t>Rudolfa II. v </a:t>
            </a:r>
            <a:r>
              <a:rPr lang="cs-CZ" dirty="0" smtClean="0"/>
              <a:t>Praze k </a:t>
            </a:r>
            <a:r>
              <a:rPr lang="cs-CZ" dirty="0" err="1" smtClean="0"/>
              <a:t>DeivantArt</a:t>
            </a:r>
            <a:r>
              <a:rPr lang="cs-CZ" dirty="0" smtClean="0"/>
              <a:t>.</a:t>
            </a:r>
          </a:p>
          <a:p>
            <a:r>
              <a:rPr lang="cs-CZ" dirty="0" smtClean="0"/>
              <a:t>Umění může zasáhnout více lidí.</a:t>
            </a:r>
          </a:p>
          <a:p>
            <a:r>
              <a:rPr lang="cs-CZ" dirty="0" smtClean="0"/>
              <a:t>Servery pro fotografy, pisálky, kameramany,…</a:t>
            </a:r>
          </a:p>
          <a:p>
            <a:r>
              <a:rPr lang="cs-CZ" dirty="0" smtClean="0"/>
              <a:t>Umělcem se může stát každý =&gt; postmoderní kultura.</a:t>
            </a:r>
          </a:p>
          <a:p>
            <a:r>
              <a:rPr lang="cs-CZ" dirty="0" smtClean="0"/>
              <a:t>Design a umění v průmyslu, hrách, GUI, HCI,…</a:t>
            </a:r>
          </a:p>
          <a:p>
            <a:r>
              <a:rPr lang="cs-CZ" dirty="0" smtClean="0"/>
              <a:t>Nové formy umění – </a:t>
            </a:r>
            <a:r>
              <a:rPr lang="cs-CZ" dirty="0" err="1" smtClean="0"/>
              <a:t>esingles</a:t>
            </a:r>
            <a:r>
              <a:rPr lang="cs-CZ" dirty="0" smtClean="0"/>
              <a:t>, digitální </a:t>
            </a:r>
            <a:r>
              <a:rPr lang="cs-CZ" dirty="0" err="1" smtClean="0"/>
              <a:t>storytelling</a:t>
            </a:r>
            <a:r>
              <a:rPr lang="cs-CZ" dirty="0" smtClean="0"/>
              <a:t>,…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58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Demokracie </a:t>
            </a:r>
            <a:r>
              <a:rPr lang="cs-CZ" dirty="0"/>
              <a:t>a </a:t>
            </a:r>
            <a:r>
              <a:rPr lang="cs-CZ" dirty="0" smtClean="0"/>
              <a:t>e-Citizen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Možnost snadné publikace vlastních postojů.</a:t>
            </a:r>
          </a:p>
          <a:p>
            <a:r>
              <a:rPr lang="cs-CZ" dirty="0" smtClean="0"/>
              <a:t>Globální zájmy a témata.</a:t>
            </a:r>
          </a:p>
          <a:p>
            <a:r>
              <a:rPr lang="cs-CZ" dirty="0" smtClean="0"/>
              <a:t>Organizace demonstrací prostřednictvím sociálních sítí.</a:t>
            </a:r>
          </a:p>
          <a:p>
            <a:endParaRPr lang="cs-CZ" dirty="0"/>
          </a:p>
          <a:p>
            <a:r>
              <a:rPr lang="cs-CZ" dirty="0"/>
              <a:t>Možnosti </a:t>
            </a:r>
            <a:r>
              <a:rPr lang="cs-CZ" dirty="0" err="1" smtClean="0"/>
              <a:t>eCitizen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Dostupnost zdravotní dokumentace.</a:t>
            </a:r>
          </a:p>
          <a:p>
            <a:pPr lvl="1"/>
            <a:r>
              <a:rPr lang="cs-CZ" dirty="0" smtClean="0"/>
              <a:t>Možnost volit online.</a:t>
            </a:r>
          </a:p>
          <a:p>
            <a:pPr lvl="1"/>
            <a:r>
              <a:rPr lang="cs-CZ" dirty="0" smtClean="0"/>
              <a:t>Rozvoj referend.</a:t>
            </a:r>
          </a:p>
          <a:p>
            <a:pPr lvl="1"/>
            <a:r>
              <a:rPr lang="cs-CZ" dirty="0" smtClean="0"/>
              <a:t>Přístup do národních IS.</a:t>
            </a:r>
          </a:p>
          <a:p>
            <a:pPr lvl="1"/>
            <a:r>
              <a:rPr lang="cs-CZ" dirty="0" smtClean="0"/>
              <a:t>Snazší podnikání.</a:t>
            </a:r>
          </a:p>
          <a:p>
            <a:pPr lvl="1"/>
            <a:r>
              <a:rPr lang="cs-CZ" dirty="0" smtClean="0"/>
              <a:t>Rychlá a levná komunikace s úřady.</a:t>
            </a:r>
          </a:p>
        </p:txBody>
      </p:sp>
    </p:spTree>
    <p:extLst>
      <p:ext uri="{BB962C8B-B14F-4D97-AF65-F5344CB8AC3E}">
        <p14:creationId xmlns:p14="http://schemas.microsoft.com/office/powerpoint/2010/main" val="13215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Khan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endParaRPr lang="cs-CZ" dirty="0" smtClean="0"/>
          </a:p>
          <a:p>
            <a:pPr lvl="1"/>
            <a:r>
              <a:rPr lang="cs-CZ" dirty="0" smtClean="0"/>
              <a:t>TED</a:t>
            </a:r>
          </a:p>
          <a:p>
            <a:pPr lvl="1"/>
            <a:r>
              <a:rPr lang="cs-CZ" dirty="0" err="1" smtClean="0"/>
              <a:t>Coursera</a:t>
            </a:r>
            <a:endParaRPr lang="cs-CZ" dirty="0" smtClean="0"/>
          </a:p>
          <a:p>
            <a:pPr lvl="1"/>
            <a:r>
              <a:rPr lang="cs-CZ" dirty="0" smtClean="0"/>
              <a:t>Boj s nízkou gramotností</a:t>
            </a:r>
          </a:p>
          <a:p>
            <a:pPr lvl="1"/>
            <a:r>
              <a:rPr lang="cs-CZ" dirty="0" smtClean="0"/>
              <a:t>Globalizace vzdělání.</a:t>
            </a:r>
          </a:p>
          <a:p>
            <a:pPr lvl="1"/>
            <a:endParaRPr lang="cs-CZ" dirty="0"/>
          </a:p>
          <a:p>
            <a:r>
              <a:rPr lang="cs-CZ" dirty="0" smtClean="0"/>
              <a:t>Rozvoj neformálního a celoživotního vzdělávání (knihovny?).</a:t>
            </a:r>
          </a:p>
          <a:p>
            <a:r>
              <a:rPr lang="cs-CZ" dirty="0" smtClean="0"/>
              <a:t>Dynamické změny.</a:t>
            </a:r>
          </a:p>
          <a:p>
            <a:r>
              <a:rPr lang="cs-CZ" dirty="0" smtClean="0"/>
              <a:t>Individualizované vzdělávání, zpracování emocí.</a:t>
            </a:r>
          </a:p>
          <a:p>
            <a:r>
              <a:rPr lang="cs-CZ" dirty="0" smtClean="0"/>
              <a:t>Rozvoj nových oborů a interdisciplinarita.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06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svět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3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svět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Post-PC věk</a:t>
            </a:r>
          </a:p>
          <a:p>
            <a:r>
              <a:rPr lang="cs-CZ" dirty="0" smtClean="0"/>
              <a:t>Řada přidružených problémů:</a:t>
            </a:r>
          </a:p>
          <a:p>
            <a:pPr lvl="1"/>
            <a:r>
              <a:rPr lang="cs-CZ" dirty="0" smtClean="0"/>
              <a:t>Ochrana soukromí</a:t>
            </a:r>
          </a:p>
          <a:p>
            <a:pPr lvl="1"/>
            <a:r>
              <a:rPr lang="cs-CZ" dirty="0" smtClean="0"/>
              <a:t>Zpracování emocí</a:t>
            </a:r>
          </a:p>
          <a:p>
            <a:pPr lvl="1"/>
            <a:r>
              <a:rPr lang="cs-CZ" dirty="0" err="1" smtClean="0">
                <a:effectLst/>
              </a:rPr>
              <a:t>Wearables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/>
              <a:t>Sémantické technologie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92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9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23" y="610333"/>
            <a:ext cx="10318062" cy="5938453"/>
          </a:xfrm>
        </p:spPr>
      </p:pic>
    </p:spTree>
    <p:extLst>
      <p:ext uri="{BB962C8B-B14F-4D97-AF65-F5344CB8AC3E}">
        <p14:creationId xmlns:p14="http://schemas.microsoft.com/office/powerpoint/2010/main" val="265956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31" y="610334"/>
            <a:ext cx="8956962" cy="5938453"/>
          </a:xfrm>
        </p:spPr>
      </p:pic>
    </p:spTree>
    <p:extLst>
      <p:ext uri="{BB962C8B-B14F-4D97-AF65-F5344CB8AC3E}">
        <p14:creationId xmlns:p14="http://schemas.microsoft.com/office/powerpoint/2010/main" val="366191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Digitální trendy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44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Deloitte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CIO jako integrátor a manažer, ředitel inovací, integrací, ICT.</a:t>
            </a:r>
          </a:p>
          <a:p>
            <a:r>
              <a:rPr lang="cs-CZ" dirty="0" smtClean="0"/>
              <a:t>API ekonomika</a:t>
            </a:r>
          </a:p>
          <a:p>
            <a:r>
              <a:rPr lang="cs-CZ" dirty="0" smtClean="0"/>
              <a:t>Ambient </a:t>
            </a:r>
            <a:r>
              <a:rPr lang="cs-CZ" dirty="0" err="1" smtClean="0"/>
              <a:t>computing</a:t>
            </a:r>
            <a:r>
              <a:rPr lang="cs-CZ" dirty="0" smtClean="0"/>
              <a:t> – integrace ICT, </a:t>
            </a:r>
            <a:r>
              <a:rPr lang="cs-CZ" dirty="0" err="1" smtClean="0"/>
              <a:t>cloudu</a:t>
            </a:r>
            <a:r>
              <a:rPr lang="cs-CZ" dirty="0" smtClean="0"/>
              <a:t> a internetu věcí, senzorických sítí a moderních výpočetních nástrojů</a:t>
            </a:r>
          </a:p>
          <a:p>
            <a:r>
              <a:rPr lang="cs-CZ" dirty="0" smtClean="0"/>
              <a:t>Software definující vše – procesy, práci s daty, ekonomické příležitosti, vzdělávání, …</a:t>
            </a:r>
          </a:p>
          <a:p>
            <a:r>
              <a:rPr lang="cs-CZ" dirty="0" smtClean="0"/>
              <a:t>Rozvoj stávající infrastruktury – nové technologie musí navazovat a kooperovat se stávajícími</a:t>
            </a:r>
          </a:p>
          <a:p>
            <a:r>
              <a:rPr lang="cs-CZ" dirty="0" err="1"/>
              <a:t>Amplified</a:t>
            </a:r>
            <a:r>
              <a:rPr lang="cs-CZ" dirty="0"/>
              <a:t> </a:t>
            </a:r>
            <a:r>
              <a:rPr lang="cs-CZ" dirty="0" err="1" smtClean="0"/>
              <a:t>intelligence</a:t>
            </a:r>
            <a:r>
              <a:rPr lang="cs-CZ" dirty="0" smtClean="0"/>
              <a:t> – umělá inteligence a analytiky</a:t>
            </a:r>
          </a:p>
          <a:p>
            <a:r>
              <a:rPr lang="cs-CZ" dirty="0" smtClean="0"/>
              <a:t>Hledání IT pracovníka budoucnosti a nedostatek technického talentu</a:t>
            </a:r>
          </a:p>
          <a:p>
            <a:r>
              <a:rPr lang="cs-CZ" dirty="0" smtClean="0"/>
              <a:t>Exponenciální růst – budoucnost bude překvapením, nelze ji predikovat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3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intro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„Podle </a:t>
            </a:r>
            <a:r>
              <a:rPr lang="cs-CZ" dirty="0"/>
              <a:t>jedné z upravených verzí </a:t>
            </a:r>
            <a:r>
              <a:rPr lang="cs-CZ" dirty="0" err="1"/>
              <a:t>Moorova</a:t>
            </a:r>
            <a:r>
              <a:rPr lang="cs-CZ" dirty="0"/>
              <a:t> zákona dochází každých osmnáct měsíců ke zdvojnásobení výkonu za stejnou cenu či naopak k poklesu ceny počítačů (či čipů) na polovinu při nezměněném </a:t>
            </a:r>
            <a:r>
              <a:rPr lang="cs-CZ" dirty="0" smtClean="0"/>
              <a:t>výkonu.“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72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</a:t>
            </a:r>
            <a:r>
              <a:rPr lang="cs-CZ" dirty="0" err="1" smtClean="0"/>
              <a:t>tbusinessedge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Internet všeho</a:t>
            </a:r>
          </a:p>
          <a:p>
            <a:r>
              <a:rPr lang="cs-CZ" dirty="0" smtClean="0"/>
              <a:t>Internet věcí</a:t>
            </a:r>
          </a:p>
          <a:p>
            <a:r>
              <a:rPr lang="cs-CZ" dirty="0" smtClean="0"/>
              <a:t>3D tisk</a:t>
            </a:r>
          </a:p>
          <a:p>
            <a:r>
              <a:rPr lang="cs-CZ" dirty="0" smtClean="0"/>
              <a:t>Rozvoj analytických nástrojů</a:t>
            </a:r>
          </a:p>
          <a:p>
            <a:r>
              <a:rPr lang="cs-CZ" dirty="0" err="1" smtClean="0"/>
              <a:t>Context-Rich</a:t>
            </a:r>
            <a:r>
              <a:rPr lang="cs-CZ" dirty="0" smtClean="0"/>
              <a:t> systémy</a:t>
            </a:r>
          </a:p>
          <a:p>
            <a:r>
              <a:rPr lang="cs-CZ" dirty="0" smtClean="0"/>
              <a:t>Chytré stroje</a:t>
            </a:r>
          </a:p>
          <a:p>
            <a:r>
              <a:rPr lang="cs-CZ" dirty="0" err="1" smtClean="0"/>
              <a:t>Cloud</a:t>
            </a:r>
            <a:r>
              <a:rPr lang="cs-CZ" dirty="0" smtClean="0"/>
              <a:t> / 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endParaRPr lang="cs-CZ" dirty="0" smtClean="0"/>
          </a:p>
          <a:p>
            <a:r>
              <a:rPr lang="cs-CZ" dirty="0" smtClean="0"/>
              <a:t>Softwarem definované aplikace a infrastruktura</a:t>
            </a:r>
          </a:p>
          <a:p>
            <a:r>
              <a:rPr lang="cs-CZ" dirty="0" smtClean="0"/>
              <a:t>Webová </a:t>
            </a:r>
            <a:r>
              <a:rPr lang="cs-CZ" dirty="0" err="1" smtClean="0"/>
              <a:t>škálovatelsnost</a:t>
            </a:r>
            <a:r>
              <a:rPr lang="cs-CZ" dirty="0" smtClean="0"/>
              <a:t> </a:t>
            </a:r>
            <a:r>
              <a:rPr lang="cs-CZ" dirty="0" smtClean="0"/>
              <a:t>ICT / využití webové infrastruktury</a:t>
            </a:r>
          </a:p>
          <a:p>
            <a:r>
              <a:rPr lang="cs-CZ" dirty="0" smtClean="0"/>
              <a:t>Bezpečnostní politika a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1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</a:t>
            </a:r>
            <a:r>
              <a:rPr lang="cs-CZ" dirty="0" err="1" smtClean="0"/>
              <a:t>nformation</a:t>
            </a:r>
            <a:r>
              <a:rPr lang="cs-CZ" dirty="0" smtClean="0"/>
              <a:t>-management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Přizpůsobitelnost a tablety</a:t>
            </a:r>
          </a:p>
          <a:p>
            <a:r>
              <a:rPr lang="cs-CZ" dirty="0" smtClean="0"/>
              <a:t>Datová centra</a:t>
            </a:r>
          </a:p>
          <a:p>
            <a:r>
              <a:rPr lang="cs-CZ" dirty="0" smtClean="0"/>
              <a:t>Nový přístup k řízení zdrojů</a:t>
            </a:r>
          </a:p>
          <a:p>
            <a:r>
              <a:rPr lang="cs-CZ" dirty="0" smtClean="0"/>
              <a:t>Mobilita</a:t>
            </a:r>
          </a:p>
          <a:p>
            <a:r>
              <a:rPr lang="cs-CZ" dirty="0" smtClean="0"/>
              <a:t>Hybridní </a:t>
            </a:r>
            <a:r>
              <a:rPr lang="cs-CZ" dirty="0" err="1" smtClean="0"/>
              <a:t>cloudy</a:t>
            </a:r>
            <a:endParaRPr lang="cs-CZ" dirty="0" smtClean="0"/>
          </a:p>
          <a:p>
            <a:r>
              <a:rPr lang="cs-CZ" dirty="0" err="1" smtClean="0"/>
              <a:t>Fabric</a:t>
            </a:r>
            <a:r>
              <a:rPr lang="cs-CZ" dirty="0" smtClean="0"/>
              <a:t> Data </a:t>
            </a:r>
            <a:r>
              <a:rPr lang="cs-CZ" dirty="0" err="1" smtClean="0"/>
              <a:t>Centers</a:t>
            </a:r>
            <a:endParaRPr lang="cs-CZ" dirty="0" smtClean="0"/>
          </a:p>
          <a:p>
            <a:r>
              <a:rPr lang="cs-CZ" dirty="0" smtClean="0"/>
              <a:t>Komplexnost IT</a:t>
            </a:r>
          </a:p>
          <a:p>
            <a:r>
              <a:rPr lang="cs-CZ" dirty="0" smtClean="0"/>
              <a:t>Big data, big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smtClean="0"/>
              <a:t>Konec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desk</a:t>
            </a:r>
            <a:endParaRPr lang="cs-CZ" dirty="0" smtClean="0"/>
          </a:p>
          <a:p>
            <a:r>
              <a:rPr lang="cs-CZ" dirty="0" smtClean="0"/>
              <a:t>Virtuální a softwarem definované sítě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8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Tablety a 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Hlasové ovládání</a:t>
            </a:r>
          </a:p>
          <a:p>
            <a:r>
              <a:rPr lang="cs-CZ" dirty="0" smtClean="0"/>
              <a:t>Bezpečnostní politika</a:t>
            </a:r>
          </a:p>
          <a:p>
            <a:r>
              <a:rPr lang="cs-CZ" dirty="0" smtClean="0"/>
              <a:t>Komunikace s externími zařízeními</a:t>
            </a:r>
          </a:p>
          <a:p>
            <a:r>
              <a:rPr lang="cs-CZ" dirty="0" smtClean="0"/>
              <a:t>NFC</a:t>
            </a:r>
          </a:p>
          <a:p>
            <a:r>
              <a:rPr lang="cs-CZ" dirty="0" err="1" smtClean="0"/>
              <a:t>iBacon</a:t>
            </a:r>
            <a:endParaRPr lang="cs-CZ" dirty="0" smtClean="0"/>
          </a:p>
          <a:p>
            <a:r>
              <a:rPr lang="cs-CZ" dirty="0" smtClean="0"/>
              <a:t>Sítě vyšších generací</a:t>
            </a:r>
          </a:p>
          <a:p>
            <a:r>
              <a:rPr lang="cs-CZ" dirty="0" smtClean="0"/>
              <a:t>Interoperabilita s dalšími zařízeními</a:t>
            </a:r>
          </a:p>
          <a:p>
            <a:r>
              <a:rPr lang="cs-CZ" dirty="0" smtClean="0"/>
              <a:t>Hry a herní průmysl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57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Tablety a 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HTLM5 aplikace, API, </a:t>
            </a:r>
            <a:r>
              <a:rPr lang="cs-CZ" dirty="0" err="1" smtClean="0"/>
              <a:t>Frameworky</a:t>
            </a:r>
            <a:r>
              <a:rPr lang="cs-CZ" dirty="0" smtClean="0"/>
              <a:t>,…</a:t>
            </a:r>
          </a:p>
          <a:p>
            <a:r>
              <a:rPr lang="cs-CZ" dirty="0" err="1" smtClean="0"/>
              <a:t>Cloud</a:t>
            </a:r>
            <a:endParaRPr lang="cs-CZ" dirty="0" smtClean="0"/>
          </a:p>
          <a:p>
            <a:r>
              <a:rPr lang="cs-CZ" dirty="0" smtClean="0"/>
              <a:t>Bezpečnost (šifrování dat na disku)</a:t>
            </a:r>
          </a:p>
          <a:p>
            <a:r>
              <a:rPr lang="cs-CZ" dirty="0" err="1" smtClean="0"/>
              <a:t>Asistivní</a:t>
            </a:r>
            <a:r>
              <a:rPr lang="cs-CZ" dirty="0" smtClean="0"/>
              <a:t> technologie</a:t>
            </a:r>
          </a:p>
          <a:p>
            <a:r>
              <a:rPr lang="cs-CZ" dirty="0" smtClean="0"/>
              <a:t>Počítačové zpracování hlasu, překlady</a:t>
            </a:r>
          </a:p>
          <a:p>
            <a:r>
              <a:rPr lang="cs-CZ" dirty="0" smtClean="0"/>
              <a:t>Rozšířená realita</a:t>
            </a:r>
          </a:p>
          <a:p>
            <a:r>
              <a:rPr lang="cs-CZ" dirty="0" smtClean="0"/>
              <a:t>BYOD</a:t>
            </a:r>
          </a:p>
          <a:p>
            <a:r>
              <a:rPr lang="cs-CZ" dirty="0" smtClean="0"/>
              <a:t>Přizpůsobitelnost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00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Jonák: </a:t>
            </a:r>
            <a:r>
              <a:rPr lang="cs-CZ" i="1" dirty="0" smtClean="0"/>
              <a:t>„Společnost založená na integraci informačních a komunikačních technologií do všech oblastí společenského života v takové míře, že zásadně mění společenské vztahy a procesy. Nárůst informačních zdrojů a komunikačních toků vzrůstá do té míry, že ho nelze zvládat dosavadními informačními a komunikačními technologiemi.“</a:t>
            </a:r>
          </a:p>
          <a:p>
            <a:r>
              <a:rPr lang="cs-CZ" dirty="0" smtClean="0"/>
              <a:t>Zlatuška: </a:t>
            </a:r>
            <a:r>
              <a:rPr lang="cs-CZ" i="1" dirty="0" smtClean="0"/>
              <a:t>„Informační společnost je charakterizována podstatným využíváním digitálního zpracovávání, uchovávání a přenosu informací. Ze zpracování informací se stává významná ekonomická aktivita, která jednak prostupuje tradičními ekonomickými či společenskými aktivitami a jednak vytváří zcela nové příležitosti a činnosti, které podstatně ovlivňují charakter společnosti.“</a:t>
            </a:r>
          </a:p>
          <a:p>
            <a:r>
              <a:rPr lang="cs-CZ" dirty="0" smtClean="0"/>
              <a:t>Cejpek: „</a:t>
            </a:r>
            <a:r>
              <a:rPr lang="cs-CZ" i="1" dirty="0"/>
              <a:t>Informatizace společnosti velmi výrazně zvětšuje objem potenciálních informací. Umožňuje vytvářet na stále větších plochách obrovské, dříve netušené zásobárny zaznamenaných znalostí a zkušeností, stále většími rychlostmi je podle předem stanovených hledisek třídit a vyvolávat z nich ty, o nichž se domníváme, že je potřebujeme</a:t>
            </a:r>
            <a:r>
              <a:rPr lang="cs-CZ" i="1" dirty="0" smtClean="0"/>
              <a:t>.“</a:t>
            </a:r>
          </a:p>
          <a:p>
            <a:r>
              <a:rPr lang="cs-CZ" dirty="0" smtClean="0"/>
              <a:t>Šlapák:</a:t>
            </a:r>
            <a:r>
              <a:rPr lang="cs-CZ" i="1" dirty="0" smtClean="0"/>
              <a:t> „Informační společnost, o které se v současnosti tolik hovoří a říká se, že v ní žijeme, můžeme charakterizovat stručně i tak, že postupy dosahování zisku jsou v ní založeny na intenzivním a inteligentním používání informací, což myslím vyjadřuje podstatu ekonomického nazírání na informační společnost, které osobně řadím tzv. „až na první místo“.“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5411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1975 poprvé použit pojem informační společnost (Francie).</a:t>
            </a:r>
          </a:p>
          <a:p>
            <a:r>
              <a:rPr lang="cs-CZ" dirty="0"/>
              <a:t>1983 v Japonsku plán </a:t>
            </a:r>
            <a:r>
              <a:rPr lang="cs-CZ" dirty="0" err="1"/>
              <a:t>Teletopie</a:t>
            </a:r>
            <a:r>
              <a:rPr lang="cs-CZ" dirty="0"/>
              <a:t>.</a:t>
            </a:r>
          </a:p>
          <a:p>
            <a:r>
              <a:rPr lang="cs-CZ" dirty="0"/>
              <a:t>1988 v USA NTIA Telecom 2000.</a:t>
            </a:r>
          </a:p>
          <a:p>
            <a:r>
              <a:rPr lang="cs-CZ" dirty="0"/>
              <a:t>1994 Evropský akční plán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….</a:t>
            </a:r>
          </a:p>
          <a:p>
            <a:r>
              <a:rPr lang="cs-CZ" dirty="0" smtClean="0"/>
              <a:t>Digitální agenda 2020 (EU+ČR)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22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Rysy informační společnosti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72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Změny, kterých jsme svědky, je možné chápat ve čtyřech základních rovinách, které mají na ekonomiku bezprostřední dopad:</a:t>
            </a:r>
          </a:p>
          <a:p>
            <a:pPr lvl="1"/>
            <a:r>
              <a:rPr lang="cs-CZ" dirty="0"/>
              <a:t>ve struktuře ekonomiky a ekonomických subjektů,</a:t>
            </a:r>
          </a:p>
          <a:p>
            <a:pPr lvl="1"/>
            <a:r>
              <a:rPr lang="cs-CZ" dirty="0"/>
              <a:t>v povaze práce a její praktické náplni,</a:t>
            </a:r>
          </a:p>
          <a:p>
            <a:pPr lvl="1"/>
            <a:r>
              <a:rPr lang="cs-CZ" dirty="0"/>
              <a:t>v nových pracovních místech a struktuře trhu práce vůbec,</a:t>
            </a:r>
          </a:p>
          <a:p>
            <a:pPr lvl="1"/>
            <a:r>
              <a:rPr lang="cs-CZ" dirty="0"/>
              <a:t>ve zcela nových (či pozměněných) potřebách v systému formálního i neformálního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42452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025" y="1629269"/>
            <a:ext cx="8111905" cy="3311505"/>
          </a:xfrm>
          <a:prstGeom prst="rect">
            <a:avLst/>
          </a:prstGeom>
          <a:noFill/>
          <a:ln>
            <a:noFill/>
          </a:ln>
          <a:effectLst>
            <a:glow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19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Ekonomické cykly </a:t>
            </a:r>
            <a:r>
              <a:rPr lang="cs-CZ" dirty="0" smtClean="0"/>
              <a:t>(Joseph </a:t>
            </a:r>
            <a:r>
              <a:rPr lang="cs-CZ" dirty="0"/>
              <a:t>Alois </a:t>
            </a:r>
            <a:r>
              <a:rPr lang="cs-CZ" dirty="0" err="1" smtClean="0"/>
              <a:t>Schumpeter</a:t>
            </a:r>
            <a:r>
              <a:rPr lang="cs-CZ" dirty="0" smtClean="0"/>
              <a:t>), lze </a:t>
            </a:r>
            <a:r>
              <a:rPr lang="cs-CZ" dirty="0"/>
              <a:t>chápat ve dvou </a:t>
            </a:r>
            <a:r>
              <a:rPr lang="cs-CZ" dirty="0" smtClean="0"/>
              <a:t>rovinách:</a:t>
            </a:r>
          </a:p>
          <a:p>
            <a:r>
              <a:rPr lang="cs-CZ" b="1" dirty="0" smtClean="0"/>
              <a:t>Makroekonomicky</a:t>
            </a:r>
            <a:r>
              <a:rPr lang="cs-CZ" dirty="0"/>
              <a:t>, kdy můžeme hovořit o období uhlí a páry, železnic a elektřiny s tím, že dnes bychom k nim mohli přiřadit také éru mikroprocesorů a dnes snad informační stádium vývoje ekonomiky. Je zřejmé, že dochází k jejich zkracování, což jen ukazuje, jak rychlý je vědecký a technický </a:t>
            </a:r>
            <a:r>
              <a:rPr lang="cs-CZ" dirty="0" smtClean="0"/>
              <a:t>vývoj.</a:t>
            </a:r>
          </a:p>
          <a:p>
            <a:r>
              <a:rPr lang="cs-CZ" dirty="0" smtClean="0"/>
              <a:t>Druhou </a:t>
            </a:r>
            <a:r>
              <a:rPr lang="cs-CZ" dirty="0"/>
              <a:t>možnou rovinou je chápání cyklů na úrovni </a:t>
            </a:r>
            <a:r>
              <a:rPr lang="cs-CZ" b="1" dirty="0"/>
              <a:t>mikroekonomie</a:t>
            </a:r>
            <a:r>
              <a:rPr lang="cs-CZ" dirty="0"/>
              <a:t>, kde dochází nejen k jejich zrychlování, ale také překrývání.</a:t>
            </a:r>
          </a:p>
        </p:txBody>
      </p:sp>
    </p:spTree>
    <p:extLst>
      <p:ext uri="{BB962C8B-B14F-4D97-AF65-F5344CB8AC3E}">
        <p14:creationId xmlns:p14="http://schemas.microsoft.com/office/powerpoint/2010/main" val="251868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Znalostní a informační management.</a:t>
            </a:r>
          </a:p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Změna struktury firem a organizací na </a:t>
            </a:r>
            <a:r>
              <a:rPr lang="cs-CZ" dirty="0" err="1"/>
              <a:t>adhorkratické</a:t>
            </a:r>
            <a:r>
              <a:rPr lang="cs-CZ" dirty="0"/>
              <a:t> dynamické </a:t>
            </a:r>
            <a:r>
              <a:rPr lang="cs-CZ" dirty="0" smtClean="0"/>
              <a:t>struktury.</a:t>
            </a:r>
          </a:p>
          <a:p>
            <a:r>
              <a:rPr lang="cs-CZ" dirty="0" smtClean="0"/>
              <a:t>Možnost nadnárodních týmů,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, organizace na dálku.</a:t>
            </a:r>
          </a:p>
          <a:p>
            <a:r>
              <a:rPr lang="cs-CZ" dirty="0" smtClean="0"/>
              <a:t>Problémy s kulturním paradigmatem.</a:t>
            </a:r>
          </a:p>
          <a:p>
            <a:r>
              <a:rPr lang="cs-CZ" dirty="0" smtClean="0"/>
              <a:t>Mění se firemní kultura a identita.</a:t>
            </a:r>
          </a:p>
          <a:p>
            <a:r>
              <a:rPr lang="cs-CZ" dirty="0" smtClean="0"/>
              <a:t>Možnosti analýzy sociálních sítí na pracovišti.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73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d821fc8c22d30f4b673a2a29a5575f71094a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825</Words>
  <Application>Microsoft Office PowerPoint</Application>
  <PresentationFormat>Vlastní</PresentationFormat>
  <Paragraphs>130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Century Gothic</vt:lpstr>
      <vt:lpstr>Continental_World_16x9</vt:lpstr>
      <vt:lpstr>Informační revoluce</vt:lpstr>
      <vt:lpstr>Motivační intro</vt:lpstr>
      <vt:lpstr>Informační společnost</vt:lpstr>
      <vt:lpstr>Informační společnost</vt:lpstr>
      <vt:lpstr>Rysy informační společnosti</vt:lpstr>
      <vt:lpstr>Ekonomika</vt:lpstr>
      <vt:lpstr>Ekonomika</vt:lpstr>
      <vt:lpstr>Ekonomika</vt:lpstr>
      <vt:lpstr>Management</vt:lpstr>
      <vt:lpstr>Kultura</vt:lpstr>
      <vt:lpstr>Demokracie a e-Citizen</vt:lpstr>
      <vt:lpstr>Vzdělání</vt:lpstr>
      <vt:lpstr>Digitální svět</vt:lpstr>
      <vt:lpstr>Digitální svět</vt:lpstr>
      <vt:lpstr>Gartner</vt:lpstr>
      <vt:lpstr>Prezentace aplikace PowerPoint</vt:lpstr>
      <vt:lpstr>Prezentace aplikace PowerPoint</vt:lpstr>
      <vt:lpstr>Digitální trendy</vt:lpstr>
      <vt:lpstr>Deloitte</vt:lpstr>
      <vt:lpstr>Itbusinessedge</vt:lpstr>
      <vt:lpstr>Information-management</vt:lpstr>
      <vt:lpstr>Tablety a trendy</vt:lpstr>
      <vt:lpstr>Tablety a trendy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2016-03-21T13:57:42Z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