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2"/>
  </p:notesMasterIdLst>
  <p:handoutMasterIdLst>
    <p:handoutMasterId r:id="rId33"/>
  </p:handoutMasterIdLst>
  <p:sldIdLst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283" r:id="rId31"/>
  </p:sldIdLst>
  <p:sldSz cx="12188825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7" autoAdjust="0"/>
    <p:restoredTop sz="94660"/>
  </p:normalViewPr>
  <p:slideViewPr>
    <p:cSldViewPr>
      <p:cViewPr varScale="1">
        <p:scale>
          <a:sx n="49" d="100"/>
          <a:sy n="49" d="100"/>
        </p:scale>
        <p:origin x="850" y="62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t>25.2.2016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t>25.2.2016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olný tvar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25.2.2016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25.2.2016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25.2.2016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25.2.2016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25.2.2016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25.2.2016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25.2.2016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25.2.2016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25.2.2016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25.2.2016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noProof="0" smtClean="0"/>
              <a:pPr/>
              <a:t>25.2.2016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Ekonomické změny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VIKBB66</a:t>
            </a:r>
          </a:p>
          <a:p>
            <a:r>
              <a:rPr lang="cs-CZ" dirty="0"/>
              <a:t>Michal Černý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05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Poznámky k produktivitě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Robert </a:t>
            </a:r>
            <a:r>
              <a:rPr lang="cs-CZ" dirty="0" err="1" smtClean="0"/>
              <a:t>Solow</a:t>
            </a:r>
            <a:r>
              <a:rPr lang="cs-CZ" dirty="0" smtClean="0"/>
              <a:t> (1987): „Po čítačový věk můžete vidět všude, jen ne ve statistikách produktivity.“</a:t>
            </a:r>
          </a:p>
          <a:p>
            <a:r>
              <a:rPr lang="cs-CZ" dirty="0" smtClean="0"/>
              <a:t>Jen málo závisí na ekonomické politice (v demokratickém tržním hospodářství)</a:t>
            </a:r>
          </a:p>
          <a:p>
            <a:r>
              <a:rPr lang="cs-CZ" dirty="0" smtClean="0"/>
              <a:t>Technologický pokrok na politice závisí také relativně málo (byť infrastruktura, podnikatelské prostředí atp. dělají mnoho)</a:t>
            </a:r>
          </a:p>
          <a:p>
            <a:r>
              <a:rPr lang="cs-CZ" dirty="0" smtClean="0"/>
              <a:t>Determinanty produktivity:</a:t>
            </a:r>
          </a:p>
          <a:p>
            <a:pPr lvl="1"/>
            <a:r>
              <a:rPr lang="cs-CZ" dirty="0" smtClean="0"/>
              <a:t>Fyzické artefakty</a:t>
            </a:r>
          </a:p>
          <a:p>
            <a:pPr lvl="1"/>
            <a:r>
              <a:rPr lang="cs-CZ" dirty="0" smtClean="0"/>
              <a:t>Zdroje</a:t>
            </a:r>
          </a:p>
          <a:p>
            <a:pPr lvl="1"/>
            <a:r>
              <a:rPr lang="cs-CZ" dirty="0" smtClean="0"/>
              <a:t>Know-how</a:t>
            </a:r>
          </a:p>
          <a:p>
            <a:pPr lvl="1"/>
            <a:r>
              <a:rPr lang="cs-CZ" dirty="0" smtClean="0"/>
              <a:t>Lidské zdroje (vzdělání, zaměstnanost, atp.)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155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Nejhodnotnější firmy světa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090" y="1826043"/>
            <a:ext cx="5486644" cy="392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organisací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94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Střední management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Nejvíce ohrožený změnami</a:t>
            </a:r>
          </a:p>
          <a:p>
            <a:r>
              <a:rPr lang="cs-CZ" dirty="0" smtClean="0"/>
              <a:t>Nejméně flexibilní</a:t>
            </a:r>
          </a:p>
          <a:p>
            <a:r>
              <a:rPr lang="cs-CZ" dirty="0" smtClean="0"/>
              <a:t>Nepřinášejí invence ani originalitu</a:t>
            </a:r>
          </a:p>
          <a:p>
            <a:r>
              <a:rPr lang="cs-CZ" dirty="0" smtClean="0"/>
              <a:t>Většina „jiných modelů řízení“ se jich dotýká nejvíce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357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Přísně hierarchická 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Rodinné firmy, mafiánské klany, industriální společnosti</a:t>
            </a:r>
          </a:p>
          <a:p>
            <a:r>
              <a:rPr lang="cs-CZ" dirty="0" smtClean="0"/>
              <a:t>Jasný kariérní žebříček</a:t>
            </a:r>
          </a:p>
          <a:p>
            <a:r>
              <a:rPr lang="cs-CZ" dirty="0" smtClean="0"/>
              <a:t>Jasný soubor nadřízených a podřízených</a:t>
            </a:r>
          </a:p>
          <a:p>
            <a:r>
              <a:rPr lang="cs-CZ" dirty="0" smtClean="0"/>
              <a:t>Pocit jistoty a firemní kultury</a:t>
            </a:r>
          </a:p>
          <a:p>
            <a:r>
              <a:rPr lang="cs-CZ" dirty="0" smtClean="0"/>
              <a:t>…</a:t>
            </a:r>
          </a:p>
          <a:p>
            <a:r>
              <a:rPr lang="cs-CZ" dirty="0" smtClean="0"/>
              <a:t>Ale:</a:t>
            </a:r>
          </a:p>
          <a:p>
            <a:pPr lvl="1"/>
            <a:r>
              <a:rPr lang="cs-CZ" dirty="0" smtClean="0"/>
              <a:t>Málo flexibilní</a:t>
            </a:r>
          </a:p>
          <a:p>
            <a:pPr lvl="1"/>
            <a:r>
              <a:rPr lang="cs-CZ" dirty="0" smtClean="0"/>
              <a:t>Pomalu se adaptující</a:t>
            </a:r>
          </a:p>
          <a:p>
            <a:pPr lvl="1"/>
            <a:r>
              <a:rPr lang="cs-CZ" dirty="0" smtClean="0"/>
              <a:t>Nefunguje v síťové či distribuované struktuře nebo je v ní velice nákladná</a:t>
            </a:r>
          </a:p>
        </p:txBody>
      </p:sp>
    </p:spTree>
    <p:extLst>
      <p:ext uri="{BB962C8B-B14F-4D97-AF65-F5344CB8AC3E}">
        <p14:creationId xmlns:p14="http://schemas.microsoft.com/office/powerpoint/2010/main" val="180512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Nehierarchické</a:t>
            </a:r>
            <a:r>
              <a:rPr lang="cs-CZ" dirty="0" smtClean="0"/>
              <a:t> struktury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Překryvová struktura</a:t>
            </a:r>
          </a:p>
          <a:p>
            <a:r>
              <a:rPr lang="cs-CZ" dirty="0" smtClean="0"/>
              <a:t>Ad hoc síťové struktury</a:t>
            </a:r>
          </a:p>
          <a:p>
            <a:r>
              <a:rPr lang="cs-CZ" dirty="0" smtClean="0"/>
              <a:t>Týmová či projektová struktura</a:t>
            </a:r>
          </a:p>
          <a:p>
            <a:r>
              <a:rPr lang="cs-CZ" dirty="0" smtClean="0"/>
              <a:t>Gridová struktura</a:t>
            </a:r>
          </a:p>
          <a:p>
            <a:endParaRPr lang="cs-CZ" dirty="0"/>
          </a:p>
          <a:p>
            <a:r>
              <a:rPr lang="cs-CZ" dirty="0" smtClean="0"/>
              <a:t>Obecně jde o zploštění, ale to samo o sobě nestačí:</a:t>
            </a:r>
          </a:p>
          <a:p>
            <a:pPr lvl="1"/>
            <a:r>
              <a:rPr lang="cs-CZ" dirty="0" smtClean="0"/>
              <a:t>Nutná změna struktury</a:t>
            </a:r>
          </a:p>
          <a:p>
            <a:pPr lvl="1"/>
            <a:r>
              <a:rPr lang="cs-CZ" dirty="0" smtClean="0"/>
              <a:t>Nutná změna infrastruktury</a:t>
            </a:r>
          </a:p>
          <a:p>
            <a:pPr lvl="1"/>
            <a:r>
              <a:rPr lang="cs-CZ" dirty="0" smtClean="0"/>
              <a:t>Nutná změna komunikace</a:t>
            </a:r>
          </a:p>
          <a:p>
            <a:pPr lvl="1"/>
            <a:r>
              <a:rPr lang="cs-CZ" dirty="0" smtClean="0"/>
              <a:t>Nutná změna důvěry a kontroly</a:t>
            </a:r>
          </a:p>
          <a:p>
            <a:pPr lvl="1"/>
            <a:r>
              <a:rPr lang="cs-CZ" dirty="0" smtClean="0"/>
              <a:t>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067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Změna trhového vidění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Jednotlivé národní či lokální trhy</a:t>
            </a:r>
          </a:p>
          <a:p>
            <a:r>
              <a:rPr lang="cs-CZ" dirty="0" smtClean="0"/>
              <a:t>Globální trh</a:t>
            </a:r>
          </a:p>
          <a:p>
            <a:r>
              <a:rPr lang="cs-CZ" dirty="0" smtClean="0"/>
              <a:t>Segment globálního trhu</a:t>
            </a:r>
          </a:p>
          <a:p>
            <a:r>
              <a:rPr lang="cs-CZ" dirty="0" smtClean="0"/>
              <a:t>Globální niky</a:t>
            </a:r>
          </a:p>
          <a:p>
            <a:r>
              <a:rPr lang="cs-CZ" dirty="0" smtClean="0"/>
              <a:t>Adaptace na potřeby uživatele</a:t>
            </a:r>
          </a:p>
          <a:p>
            <a:endParaRPr lang="cs-CZ" dirty="0"/>
          </a:p>
          <a:p>
            <a:r>
              <a:rPr lang="cs-CZ" dirty="0" smtClean="0"/>
              <a:t>Čím užší oblast a větší přizpůsobení se, tím lépe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980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manažerské pozice a oblasti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Datový management</a:t>
            </a:r>
          </a:p>
          <a:p>
            <a:r>
              <a:rPr lang="cs-CZ" dirty="0" smtClean="0"/>
              <a:t>Informační management</a:t>
            </a:r>
          </a:p>
          <a:p>
            <a:r>
              <a:rPr lang="cs-CZ" dirty="0" smtClean="0"/>
              <a:t>Znalostní management</a:t>
            </a:r>
          </a:p>
          <a:p>
            <a:r>
              <a:rPr lang="cs-CZ" dirty="0" smtClean="0"/>
              <a:t>PR</a:t>
            </a:r>
          </a:p>
          <a:p>
            <a:r>
              <a:rPr lang="cs-CZ" dirty="0" smtClean="0"/>
              <a:t>HR</a:t>
            </a:r>
          </a:p>
          <a:p>
            <a:r>
              <a:rPr lang="cs-CZ" dirty="0" smtClean="0"/>
              <a:t>Manažer kreativity</a:t>
            </a:r>
          </a:p>
          <a:p>
            <a:r>
              <a:rPr lang="cs-CZ" dirty="0" smtClean="0"/>
              <a:t>Mentoři a kouči</a:t>
            </a:r>
          </a:p>
          <a:p>
            <a:r>
              <a:rPr lang="cs-CZ" dirty="0" smtClean="0"/>
              <a:t>Firemní vzdělavatelé</a:t>
            </a:r>
          </a:p>
          <a:p>
            <a:r>
              <a:rPr lang="cs-CZ" dirty="0" smtClean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584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Patenty a patentové spory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520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-500 </a:t>
            </a:r>
            <a:r>
              <a:rPr lang="cs-CZ" dirty="0" err="1" smtClean="0"/>
              <a:t>Sybaris</a:t>
            </a:r>
            <a:r>
              <a:rPr lang="cs-CZ" dirty="0" smtClean="0"/>
              <a:t> - podpora tvůrčí činnosti.</a:t>
            </a:r>
          </a:p>
          <a:p>
            <a:r>
              <a:rPr lang="cs-CZ" dirty="0" smtClean="0"/>
              <a:t>1421 Architekt </a:t>
            </a:r>
            <a:r>
              <a:rPr lang="cs-CZ" dirty="0" err="1" smtClean="0"/>
              <a:t>Arno</a:t>
            </a:r>
            <a:r>
              <a:rPr lang="cs-CZ" dirty="0" smtClean="0"/>
              <a:t>: člun se zdvihacím zařízením(3 roky)</a:t>
            </a:r>
          </a:p>
          <a:p>
            <a:r>
              <a:rPr lang="cs-CZ" dirty="0" smtClean="0"/>
              <a:t>1474 v Benátkách patentní úřad</a:t>
            </a:r>
          </a:p>
          <a:p>
            <a:r>
              <a:rPr lang="cs-CZ" dirty="0" smtClean="0"/>
              <a:t>1623 je v Anglii zaveden Statut dominantního postavení</a:t>
            </a:r>
          </a:p>
          <a:p>
            <a:r>
              <a:rPr lang="cs-CZ" dirty="0" smtClean="0"/>
              <a:t>1918 patentová válka o letadla v USA končí dohodou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854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 a příčiny změn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Nové technologie</a:t>
            </a:r>
          </a:p>
          <a:p>
            <a:r>
              <a:rPr lang="cs-CZ" dirty="0" smtClean="0"/>
              <a:t>Chování lidí, nové formy zábavy</a:t>
            </a:r>
          </a:p>
          <a:p>
            <a:r>
              <a:rPr lang="cs-CZ" dirty="0" smtClean="0"/>
              <a:t>Nové sektory</a:t>
            </a:r>
          </a:p>
          <a:p>
            <a:r>
              <a:rPr lang="cs-CZ" dirty="0" smtClean="0"/>
              <a:t>Informační revoluce</a:t>
            </a:r>
          </a:p>
          <a:p>
            <a:r>
              <a:rPr lang="cs-CZ" dirty="0" smtClean="0"/>
              <a:t>Vznik nového prostoru pro inovace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553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České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 České republice udělování patentů upravuje zákon č. 527/1990. Podle něj se patenty udělují na vynálezy, které jsou nové, jsou výsledkem vynálezecké činnosti a jsou průmyslově využitelné.</a:t>
            </a:r>
          </a:p>
          <a:p>
            <a:r>
              <a:rPr lang="cs-CZ" dirty="0" smtClean="0"/>
              <a:t>Majitel patentu má výlučné právo vynález využívat, poskytnout souhlas k využívání vynálezu jiným osobám a má právo převést patent na jinou </a:t>
            </a:r>
            <a:r>
              <a:rPr lang="cs-CZ" dirty="0" err="1" smtClean="0"/>
              <a:t>osobu.Proto</a:t>
            </a:r>
            <a:r>
              <a:rPr lang="cs-CZ" dirty="0" smtClean="0"/>
              <a:t>, aby patent zůstal v platnosti, je nutno platit tzv. udržovací poplatky, a to v každém státu zvlášť. Maximální možná délka patentové ochrany je 20 let.</a:t>
            </a:r>
          </a:p>
          <a:p>
            <a:r>
              <a:rPr lang="cs-CZ" dirty="0" smtClean="0"/>
              <a:t>Problém mezinárodních patentů</a:t>
            </a:r>
          </a:p>
          <a:p>
            <a:r>
              <a:rPr lang="cs-CZ" dirty="0" smtClean="0"/>
              <a:t>Patent vs. užitní vzor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856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Patent D618,677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Patent D618,677 se týká čelní strany telefonu, kterou kryje skleněný kryt s otvory pro reproduktor a tlačítka. Tento patent Samsung porušil na všech svých telefonech kromě </a:t>
            </a:r>
            <a:r>
              <a:rPr lang="cs-CZ" dirty="0" err="1" smtClean="0"/>
              <a:t>Galaxy</a:t>
            </a:r>
            <a:r>
              <a:rPr lang="cs-CZ" dirty="0" smtClean="0"/>
              <a:t> </a:t>
            </a:r>
            <a:r>
              <a:rPr lang="cs-CZ" dirty="0" err="1" smtClean="0"/>
              <a:t>Ace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197" y="2710872"/>
            <a:ext cx="2538646" cy="34653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702" y="3484165"/>
            <a:ext cx="2232166" cy="316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4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Patenty u </a:t>
            </a:r>
            <a:r>
              <a:rPr lang="cs-CZ" dirty="0" err="1" smtClean="0"/>
              <a:t>smartphone</a:t>
            </a:r>
            <a:r>
              <a:rPr lang="cs-CZ" dirty="0" smtClean="0"/>
              <a:t> (2013)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3000     patentů na fotoaparát</a:t>
            </a:r>
          </a:p>
          <a:p>
            <a:r>
              <a:rPr lang="cs-CZ" dirty="0" smtClean="0"/>
              <a:t>9 000     patentů na zpracování snímků</a:t>
            </a:r>
          </a:p>
          <a:p>
            <a:r>
              <a:rPr lang="cs-CZ" dirty="0" smtClean="0"/>
              <a:t>16 000   patentů na přenosové technologie</a:t>
            </a:r>
          </a:p>
          <a:p>
            <a:r>
              <a:rPr lang="cs-CZ" dirty="0" smtClean="0"/>
              <a:t>5 000     patentů na řízení spotřeby</a:t>
            </a:r>
          </a:p>
          <a:p>
            <a:r>
              <a:rPr lang="cs-CZ" dirty="0" smtClean="0"/>
              <a:t>21 000   patentů na displej</a:t>
            </a:r>
          </a:p>
          <a:p>
            <a:r>
              <a:rPr lang="cs-CZ" dirty="0" smtClean="0"/>
              <a:t>6 000     patentů na přístup k datům</a:t>
            </a:r>
          </a:p>
          <a:p>
            <a:r>
              <a:rPr lang="cs-CZ" dirty="0" smtClean="0"/>
              <a:t>20 000   patentů na telefonování</a:t>
            </a:r>
          </a:p>
          <a:p>
            <a:r>
              <a:rPr lang="cs-CZ" dirty="0" smtClean="0"/>
              <a:t>29 000   patentů na operační systém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390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Microsoft a Windows </a:t>
            </a:r>
            <a:r>
              <a:rPr lang="cs-CZ" dirty="0" err="1" smtClean="0"/>
              <a:t>Phone</a:t>
            </a:r>
            <a:r>
              <a:rPr lang="cs-CZ" dirty="0" smtClean="0"/>
              <a:t> (2013)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7981" y="1826042"/>
            <a:ext cx="5482344" cy="4350205"/>
          </a:xfrm>
        </p:spPr>
        <p:txBody>
          <a:bodyPr/>
          <a:lstStyle/>
          <a:p>
            <a:r>
              <a:rPr lang="pt-BR" dirty="0" smtClean="0"/>
              <a:t>21 MIL.     Příjem z vlastního OS</a:t>
            </a:r>
            <a:endParaRPr lang="cs-CZ" dirty="0" smtClean="0"/>
          </a:p>
          <a:p>
            <a:r>
              <a:rPr lang="pt-BR" dirty="0" smtClean="0"/>
              <a:t>60 MIL.     Příjem z licencí od HTC za Android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624" y="1630094"/>
            <a:ext cx="4746155" cy="490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2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Top držitelé patentů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185 004    Microsoft získal první patent už v roce 1988. Word a DOS začaly být chráněny autorským právem.</a:t>
            </a:r>
          </a:p>
          <a:p>
            <a:r>
              <a:rPr lang="cs-CZ" dirty="0" smtClean="0"/>
              <a:t>128 727    Za posledních sedmdesát let získal Samsung patenty na mobilní telefony i z oblasti strojírenství.</a:t>
            </a:r>
          </a:p>
          <a:p>
            <a:r>
              <a:rPr lang="cs-CZ" dirty="0" smtClean="0"/>
              <a:t>109 650    V posledních dvaceti letech patří Canon k jedné ze tří firem s největším počtem přihlášených patentů.</a:t>
            </a:r>
          </a:p>
          <a:p>
            <a:r>
              <a:rPr lang="cs-CZ" dirty="0" smtClean="0"/>
              <a:t>101 502    HP vlastní například zajímavé patenty firmy Palm a má i vlastní systém </a:t>
            </a:r>
            <a:r>
              <a:rPr lang="cs-CZ" dirty="0" err="1" smtClean="0"/>
              <a:t>WebOS</a:t>
            </a:r>
            <a:r>
              <a:rPr lang="cs-CZ" dirty="0" smtClean="0"/>
              <a:t>.  </a:t>
            </a:r>
          </a:p>
          <a:p>
            <a:r>
              <a:rPr lang="cs-CZ" dirty="0" smtClean="0"/>
              <a:t>96 610    V roce 2011 získal Intel patent s názvem Vynásobení dvou čísel" OE je důležitý pro zrychlení procesorů.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549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Investice do patentů / společností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Google koupil </a:t>
            </a:r>
            <a:r>
              <a:rPr lang="cs-CZ" dirty="0" err="1" smtClean="0"/>
              <a:t>Motorolu</a:t>
            </a:r>
            <a:r>
              <a:rPr lang="cs-CZ" dirty="0" smtClean="0"/>
              <a:t> za 12,5 miliardy dolarů a získal asi 17 000 různých patentů (á 735 000 USD)</a:t>
            </a:r>
          </a:p>
          <a:p>
            <a:r>
              <a:rPr lang="cs-CZ" dirty="0" smtClean="0"/>
              <a:t>Firmy Apple, Ericsson, EMC, RIM, Microsoft a Sony zakoupily společně patenty krachujícího </a:t>
            </a:r>
            <a:r>
              <a:rPr lang="cs-CZ" dirty="0" err="1" smtClean="0"/>
              <a:t>Nortelu</a:t>
            </a:r>
            <a:r>
              <a:rPr lang="cs-CZ" dirty="0" smtClean="0"/>
              <a:t> 4,5 miliardy USD (á 750 000 USD)</a:t>
            </a:r>
          </a:p>
          <a:p>
            <a:r>
              <a:rPr lang="cs-CZ" dirty="0" smtClean="0"/>
              <a:t>Novell prodal za 450 miliónu USD patenty  firmám Microsoft, Apple, EMC (á 500 000 USD).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847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013" y="381794"/>
            <a:ext cx="8160799" cy="609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9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819" y="353226"/>
            <a:ext cx="8113187" cy="615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9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Cesta z krize?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Patenty zrušit úplně</a:t>
            </a:r>
          </a:p>
          <a:p>
            <a:r>
              <a:rPr lang="cs-CZ" dirty="0" smtClean="0"/>
              <a:t>Mechanismy na omezení patentových </a:t>
            </a:r>
            <a:r>
              <a:rPr lang="cs-CZ" dirty="0" err="1" smtClean="0"/>
              <a:t>trolů</a:t>
            </a:r>
            <a:endParaRPr lang="cs-CZ" dirty="0" smtClean="0"/>
          </a:p>
          <a:p>
            <a:r>
              <a:rPr lang="cs-CZ" dirty="0" smtClean="0"/>
              <a:t>Přijít s novým právním rámcem</a:t>
            </a:r>
          </a:p>
          <a:p>
            <a:r>
              <a:rPr lang="cs-CZ" dirty="0" smtClean="0"/>
              <a:t>Zkrátit dobu platnosti patentů</a:t>
            </a:r>
          </a:p>
          <a:p>
            <a:r>
              <a:rPr lang="cs-CZ" dirty="0" smtClean="0"/>
              <a:t>Sjednotit mezinárodní prostředí (i na úrovni EU problém)</a:t>
            </a:r>
          </a:p>
          <a:p>
            <a:r>
              <a:rPr lang="cs-CZ" dirty="0" smtClean="0"/>
              <a:t>Vytvořit státní institut udělování licencí (= licence se prodává státu za cenu dohodnutou v nějaké arbitráži)</a:t>
            </a:r>
          </a:p>
          <a:p>
            <a:r>
              <a:rPr lang="cs-CZ" dirty="0" smtClean="0"/>
              <a:t>???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315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Dotazy, připomínky, komentáře…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5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Oblasti změn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Ve struktuře ekonomiky:</a:t>
            </a:r>
          </a:p>
          <a:p>
            <a:pPr lvl="1"/>
            <a:r>
              <a:rPr lang="cs-CZ" dirty="0" smtClean="0"/>
              <a:t>Od zemědělství k průmyslu</a:t>
            </a:r>
          </a:p>
          <a:p>
            <a:pPr lvl="1"/>
            <a:r>
              <a:rPr lang="cs-CZ" dirty="0" smtClean="0"/>
              <a:t>Od průmyslu ke službám</a:t>
            </a:r>
          </a:p>
          <a:p>
            <a:r>
              <a:rPr lang="cs-CZ" dirty="0" smtClean="0"/>
              <a:t>V povaze práce:</a:t>
            </a:r>
          </a:p>
          <a:p>
            <a:pPr lvl="1"/>
            <a:r>
              <a:rPr lang="cs-CZ" dirty="0" smtClean="0"/>
              <a:t>Od výrobních linek k počítačům, ale nejen k nim</a:t>
            </a:r>
          </a:p>
          <a:p>
            <a:pPr lvl="1"/>
            <a:r>
              <a:rPr lang="cs-CZ" dirty="0" smtClean="0"/>
              <a:t>Staré profese doplněné o nové technologie (policie používá tablety na focení přestupků, automatická detekce SPZ, měření rychlost…)</a:t>
            </a:r>
          </a:p>
          <a:p>
            <a:pPr lvl="1"/>
            <a:r>
              <a:rPr lang="cs-CZ" dirty="0" smtClean="0"/>
              <a:t>Změna struktury firem: gridové, projektové, </a:t>
            </a:r>
            <a:r>
              <a:rPr lang="cs-CZ" dirty="0" err="1" smtClean="0"/>
              <a:t>adhokratické</a:t>
            </a:r>
            <a:r>
              <a:rPr lang="cs-CZ" dirty="0" smtClean="0"/>
              <a:t> řízení</a:t>
            </a:r>
          </a:p>
          <a:p>
            <a:r>
              <a:rPr lang="cs-CZ" dirty="0" smtClean="0"/>
              <a:t>V pracovních místech:</a:t>
            </a:r>
          </a:p>
          <a:p>
            <a:pPr lvl="1"/>
            <a:r>
              <a:rPr lang="cs-CZ" dirty="0" smtClean="0"/>
              <a:t>Nové profese: UX, web designer, produktový manažer…</a:t>
            </a:r>
          </a:p>
          <a:p>
            <a:pPr lvl="1"/>
            <a:r>
              <a:rPr lang="cs-CZ" dirty="0" smtClean="0"/>
              <a:t>Staré profese s novou náplní: programátor, programátor CNC strojů, sazeč,…</a:t>
            </a:r>
          </a:p>
          <a:p>
            <a:r>
              <a:rPr lang="cs-CZ" dirty="0" smtClean="0"/>
              <a:t>V oblasti vzdělávání a přípravy na práci</a:t>
            </a:r>
          </a:p>
          <a:p>
            <a:pPr lvl="1"/>
            <a:r>
              <a:rPr lang="cs-CZ" dirty="0" smtClean="0"/>
              <a:t>Viz přednášky 8-10</a:t>
            </a:r>
          </a:p>
        </p:txBody>
      </p:sp>
    </p:spTree>
    <p:extLst>
      <p:ext uri="{BB962C8B-B14F-4D97-AF65-F5344CB8AC3E}">
        <p14:creationId xmlns:p14="http://schemas.microsoft.com/office/powerpoint/2010/main" val="17717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Zaměstnanost v USA dle sektorů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4859" y="1826042"/>
            <a:ext cx="6919107" cy="435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Nerovnoměrnost a globalizace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Práce je rozdělená nerovnoměrně:</a:t>
            </a:r>
          </a:p>
          <a:p>
            <a:pPr lvl="1"/>
            <a:r>
              <a:rPr lang="cs-CZ" dirty="0" smtClean="0"/>
              <a:t>Severní polokoule je mnohem bohatší než jižní, </a:t>
            </a:r>
            <a:r>
              <a:rPr lang="cs-CZ" dirty="0" err="1" smtClean="0"/>
              <a:t>EU+USA+Can</a:t>
            </a:r>
            <a:r>
              <a:rPr lang="cs-CZ" dirty="0" smtClean="0"/>
              <a:t> jsou mnohem bohatší než zbytek, velké chudé regiony. Ale po roce 1991 konec </a:t>
            </a:r>
            <a:r>
              <a:rPr lang="cs-CZ" dirty="0" err="1" smtClean="0"/>
              <a:t>biopolárního</a:t>
            </a:r>
            <a:r>
              <a:rPr lang="cs-CZ" dirty="0" smtClean="0"/>
              <a:t> světa.</a:t>
            </a:r>
          </a:p>
          <a:p>
            <a:pPr lvl="1"/>
            <a:r>
              <a:rPr lang="cs-CZ" dirty="0" smtClean="0"/>
              <a:t>Různé společenské vrstvy mají různý podíl na ekonomickém výkonu (sociální statut je provázán s povoláním)-</a:t>
            </a:r>
          </a:p>
          <a:p>
            <a:pPr lvl="1"/>
            <a:r>
              <a:rPr lang="cs-CZ" dirty="0" smtClean="0"/>
              <a:t>Roste demografická nerovnoměrnost: bohatí jsou stále bohatší</a:t>
            </a:r>
          </a:p>
          <a:p>
            <a:pPr lvl="1"/>
            <a:r>
              <a:rPr lang="cs-CZ" dirty="0" smtClean="0"/>
              <a:t>Nerovnost mezi pohlavími</a:t>
            </a:r>
          </a:p>
          <a:p>
            <a:pPr lvl="1"/>
            <a:r>
              <a:rPr lang="cs-CZ" dirty="0" smtClean="0"/>
              <a:t>Nerovnost mezi etnickými skupinami</a:t>
            </a:r>
          </a:p>
          <a:p>
            <a:pPr lvl="1"/>
            <a:r>
              <a:rPr lang="cs-CZ" dirty="0" smtClean="0"/>
              <a:t>Nerovný přístup ke vzdělání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443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Rober</a:t>
            </a:r>
            <a:r>
              <a:rPr lang="cs-CZ" dirty="0" smtClean="0"/>
              <a:t> Reich: Dílo národů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Symboličtí analytici: „lidé informační společnosti“</a:t>
            </a:r>
          </a:p>
          <a:p>
            <a:r>
              <a:rPr lang="cs-CZ" dirty="0" smtClean="0"/>
              <a:t>Rutinní provozní služby: dělají práci, která se špatně dá nahradit stroji či algoritmizovat (např. instalatér, údržbář,…)</a:t>
            </a:r>
          </a:p>
          <a:p>
            <a:r>
              <a:rPr lang="cs-CZ" dirty="0" smtClean="0"/>
              <a:t>Osobní služby: lidé jsou ochotni platit i za služby, které by bylo možné dělat automaticky (kadeřníci, trenér golfu), jen proto, že jsou to lidé</a:t>
            </a:r>
          </a:p>
          <a:p>
            <a:endParaRPr lang="cs-CZ" dirty="0"/>
          </a:p>
          <a:p>
            <a:r>
              <a:rPr lang="cs-CZ" dirty="0" smtClean="0"/>
              <a:t>Ostatní profese nebudou potřeba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548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Symboličtí analytici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Programátoři, vývojáři</a:t>
            </a:r>
          </a:p>
          <a:p>
            <a:r>
              <a:rPr lang="cs-CZ" dirty="0" smtClean="0"/>
              <a:t>Učitelé</a:t>
            </a:r>
          </a:p>
          <a:p>
            <a:r>
              <a:rPr lang="cs-CZ" dirty="0" smtClean="0"/>
              <a:t>Ekonomové a analytici</a:t>
            </a:r>
          </a:p>
          <a:p>
            <a:r>
              <a:rPr lang="cs-CZ" dirty="0" smtClean="0"/>
              <a:t>Investiční bankéři</a:t>
            </a:r>
          </a:p>
          <a:p>
            <a:r>
              <a:rPr lang="cs-CZ" dirty="0" smtClean="0"/>
              <a:t>Právníci</a:t>
            </a:r>
          </a:p>
          <a:p>
            <a:r>
              <a:rPr lang="cs-CZ" dirty="0" smtClean="0"/>
              <a:t>Novináři</a:t>
            </a:r>
          </a:p>
          <a:p>
            <a:r>
              <a:rPr lang="cs-CZ" dirty="0" smtClean="0"/>
              <a:t>PR a HR</a:t>
            </a:r>
          </a:p>
          <a:p>
            <a:r>
              <a:rPr lang="cs-CZ" dirty="0" smtClean="0"/>
              <a:t>Vedoucí lidí</a:t>
            </a:r>
          </a:p>
          <a:p>
            <a:r>
              <a:rPr lang="cs-CZ" dirty="0" smtClean="0"/>
              <a:t>Stratégové</a:t>
            </a:r>
          </a:p>
          <a:p>
            <a:r>
              <a:rPr lang="cs-CZ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936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Manažerská místa v USA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034" y="1691141"/>
            <a:ext cx="6879528" cy="458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4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Měření produktivity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Užívání technologií zvyšuje produktivitu (na počítači člověk píše rychleji než psacím strojem nebo rukou, kopírka uspoří velké množství času atp.)</a:t>
            </a:r>
          </a:p>
          <a:p>
            <a:r>
              <a:rPr lang="cs-CZ" dirty="0" smtClean="0"/>
              <a:t>Jak ale produktivitu měřit. </a:t>
            </a:r>
            <a:r>
              <a:rPr lang="cs-CZ" dirty="0" smtClean="0"/>
              <a:t>Co je produktivita? Jaké je jeví vztah ke kvalitě?</a:t>
            </a:r>
            <a:endParaRPr lang="cs-CZ" dirty="0" smtClean="0"/>
          </a:p>
          <a:p>
            <a:r>
              <a:rPr lang="cs-CZ" dirty="0" smtClean="0"/>
              <a:t>Úspora v oblasti administrativy je sporná, administrativních zaměstnanců je stále více -&gt; byrokratizace společnosti (Proč? Jde to jinak?)</a:t>
            </a:r>
          </a:p>
          <a:p>
            <a:r>
              <a:rPr lang="cs-CZ" dirty="0" smtClean="0"/>
              <a:t>Lidé stále více odpočívají (a mají stále více psychických problémů), ale současně roste HDP i „produktivita“.</a:t>
            </a:r>
          </a:p>
        </p:txBody>
      </p:sp>
    </p:spTree>
    <p:extLst>
      <p:ext uri="{BB962C8B-B14F-4D97-AF65-F5344CB8AC3E}">
        <p14:creationId xmlns:p14="http://schemas.microsoft.com/office/powerpoint/2010/main" val="176334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15dc54df1120fe42af8678618ce21798ccf190"/>
</p:tagLst>
</file>

<file path=ppt/theme/theme1.xml><?xml version="1.0" encoding="utf-8"?>
<a:theme xmlns:a="http://schemas.openxmlformats.org/drawingml/2006/main" name="Continental_World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2E3B38-6996-436F-8E98-B17EFA621C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– celý svět (širokoúhlá)</Template>
  <TotalTime>0</TotalTime>
  <Words>1076</Words>
  <Application>Microsoft Office PowerPoint</Application>
  <PresentationFormat>Vlastní</PresentationFormat>
  <Paragraphs>155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2" baseType="lpstr">
      <vt:lpstr>Arial</vt:lpstr>
      <vt:lpstr>Century Gothic</vt:lpstr>
      <vt:lpstr>Continental_World_16x9</vt:lpstr>
      <vt:lpstr>Ekonomické změny</vt:lpstr>
      <vt:lpstr>Motivace a příčiny změn</vt:lpstr>
      <vt:lpstr>Oblasti změn</vt:lpstr>
      <vt:lpstr>Zaměstnanost v USA dle sektorů</vt:lpstr>
      <vt:lpstr>Nerovnoměrnost a globalizace</vt:lpstr>
      <vt:lpstr>Rober Reich: Dílo národů</vt:lpstr>
      <vt:lpstr>Symboličtí analytici</vt:lpstr>
      <vt:lpstr>Manažerská místa v USA</vt:lpstr>
      <vt:lpstr>Měření produktivity</vt:lpstr>
      <vt:lpstr>Poznámky k produktivitě</vt:lpstr>
      <vt:lpstr>Nejhodnotnější firmy světa</vt:lpstr>
      <vt:lpstr>Struktura organisací</vt:lpstr>
      <vt:lpstr>Střední management</vt:lpstr>
      <vt:lpstr>Přísně hierarchická struktura</vt:lpstr>
      <vt:lpstr>Nehierarchické struktury </vt:lpstr>
      <vt:lpstr>Změna trhového vidění</vt:lpstr>
      <vt:lpstr>Nové manažerské pozice a oblasti</vt:lpstr>
      <vt:lpstr>Patenty a patentové spory</vt:lpstr>
      <vt:lpstr>Historie</vt:lpstr>
      <vt:lpstr>České prostředí</vt:lpstr>
      <vt:lpstr>Patent D618,677</vt:lpstr>
      <vt:lpstr>Patenty u smartphone (2013)</vt:lpstr>
      <vt:lpstr>Microsoft a Windows Phone (2013)</vt:lpstr>
      <vt:lpstr>Top držitelé patentů</vt:lpstr>
      <vt:lpstr>Investice do patentů / společností</vt:lpstr>
      <vt:lpstr>Prezentace aplikace PowerPoint</vt:lpstr>
      <vt:lpstr>Prezentace aplikace PowerPoint</vt:lpstr>
      <vt:lpstr>Cesta z krize?</vt:lpstr>
      <vt:lpstr>Dotazy, připomínky, komentáře…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2016-02-19T12:29:25Z</dcterms:created>
  <dcterms:modified xsi:type="dcterms:W3CDTF">2016-02-25T13:03:14Z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