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4" r:id="rId3"/>
    <p:sldId id="283" r:id="rId4"/>
    <p:sldId id="257" r:id="rId5"/>
    <p:sldId id="258" r:id="rId6"/>
    <p:sldId id="266" r:id="rId7"/>
    <p:sldId id="259" r:id="rId8"/>
    <p:sldId id="260" r:id="rId9"/>
    <p:sldId id="261" r:id="rId10"/>
    <p:sldId id="262" r:id="rId11"/>
    <p:sldId id="263" r:id="rId12"/>
    <p:sldId id="264" r:id="rId13"/>
    <p:sldId id="267" r:id="rId14"/>
    <p:sldId id="268" r:id="rId15"/>
    <p:sldId id="265" r:id="rId16"/>
    <p:sldId id="269" r:id="rId17"/>
    <p:sldId id="270" r:id="rId18"/>
    <p:sldId id="295" r:id="rId19"/>
    <p:sldId id="272" r:id="rId20"/>
    <p:sldId id="296" r:id="rId21"/>
    <p:sldId id="273" r:id="rId22"/>
    <p:sldId id="284" r:id="rId23"/>
    <p:sldId id="274" r:id="rId24"/>
    <p:sldId id="275" r:id="rId25"/>
    <p:sldId id="291" r:id="rId26"/>
    <p:sldId id="292" r:id="rId27"/>
    <p:sldId id="301" r:id="rId28"/>
    <p:sldId id="277" r:id="rId29"/>
    <p:sldId id="302" r:id="rId30"/>
    <p:sldId id="298" r:id="rId31"/>
    <p:sldId id="305" r:id="rId32"/>
    <p:sldId id="290" r:id="rId33"/>
    <p:sldId id="281" r:id="rId34"/>
    <p:sldId id="299" r:id="rId35"/>
    <p:sldId id="285" r:id="rId36"/>
    <p:sldId id="286" r:id="rId37"/>
    <p:sldId id="287" r:id="rId38"/>
    <p:sldId id="282" r:id="rId39"/>
    <p:sldId id="288" r:id="rId40"/>
    <p:sldId id="289" r:id="rId41"/>
    <p:sldId id="303" r:id="rId42"/>
    <p:sldId id="306" r:id="rId43"/>
    <p:sldId id="304" r:id="rId44"/>
    <p:sldId id="300" r:id="rId4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EE36-0B0D-4B38-9588-FBE55DBE3115}" type="datetimeFigureOut">
              <a:rPr lang="cs-CZ" smtClean="0"/>
              <a:t>26.4.2016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2574B-F9B7-416E-AE58-8B773200D57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760627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EE36-0B0D-4B38-9588-FBE55DBE3115}" type="datetimeFigureOut">
              <a:rPr lang="cs-CZ" smtClean="0"/>
              <a:t>26.4.2016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2574B-F9B7-416E-AE58-8B773200D57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2026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EE36-0B0D-4B38-9588-FBE55DBE3115}" type="datetimeFigureOut">
              <a:rPr lang="cs-CZ" smtClean="0"/>
              <a:t>26.4.2016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2574B-F9B7-416E-AE58-8B773200D57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92855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EE36-0B0D-4B38-9588-FBE55DBE3115}" type="datetimeFigureOut">
              <a:rPr lang="cs-CZ" smtClean="0"/>
              <a:t>26.4.2016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2574B-F9B7-416E-AE58-8B773200D57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061961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EE36-0B0D-4B38-9588-FBE55DBE3115}" type="datetimeFigureOut">
              <a:rPr lang="cs-CZ" smtClean="0"/>
              <a:t>26.4.2016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2574B-F9B7-416E-AE58-8B773200D57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19860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EE36-0B0D-4B38-9588-FBE55DBE3115}" type="datetimeFigureOut">
              <a:rPr lang="cs-CZ" smtClean="0"/>
              <a:t>26.4.2016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2574B-F9B7-416E-AE58-8B773200D57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93660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EE36-0B0D-4B38-9588-FBE55DBE3115}" type="datetimeFigureOut">
              <a:rPr lang="cs-CZ" smtClean="0"/>
              <a:t>26.4.2016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2574B-F9B7-416E-AE58-8B773200D57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911117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EE36-0B0D-4B38-9588-FBE55DBE3115}" type="datetimeFigureOut">
              <a:rPr lang="cs-CZ" smtClean="0"/>
              <a:t>26.4.2016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2574B-F9B7-416E-AE58-8B773200D57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21762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EE36-0B0D-4B38-9588-FBE55DBE3115}" type="datetimeFigureOut">
              <a:rPr lang="cs-CZ" smtClean="0"/>
              <a:t>26.4.2016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2574B-F9B7-416E-AE58-8B773200D57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45602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EE36-0B0D-4B38-9588-FBE55DBE3115}" type="datetimeFigureOut">
              <a:rPr lang="cs-CZ" smtClean="0"/>
              <a:t>26.4.2016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2574B-F9B7-416E-AE58-8B773200D57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760572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EE36-0B0D-4B38-9588-FBE55DBE3115}" type="datetimeFigureOut">
              <a:rPr lang="cs-CZ" smtClean="0"/>
              <a:t>26.4.2016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2574B-F9B7-416E-AE58-8B773200D57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780094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04EE36-0B0D-4B38-9588-FBE55DBE3115}" type="datetimeFigureOut">
              <a:rPr lang="cs-CZ" smtClean="0"/>
              <a:t>26.4.2016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B2574B-F9B7-416E-AE58-8B773200D57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473790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ln w="38100">
            <a:solidFill>
              <a:srgbClr val="FFC000"/>
            </a:solidFill>
          </a:ln>
        </p:spPr>
        <p:txBody>
          <a:bodyPr/>
          <a:lstStyle/>
          <a:p>
            <a:r>
              <a:rPr lang="cs-CZ" b="1" dirty="0" smtClean="0"/>
              <a:t>Plánování a příprava výuky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Design vzdělávacího procesu</a:t>
            </a:r>
          </a:p>
          <a:p>
            <a:endParaRPr lang="cs-CZ" sz="2400" dirty="0"/>
          </a:p>
          <a:p>
            <a:r>
              <a:rPr lang="cs-CZ" sz="2400" dirty="0" smtClean="0"/>
              <a:t>19. duben 2016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448322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 w="38100">
            <a:solidFill>
              <a:srgbClr val="FFC000"/>
            </a:solidFill>
          </a:ln>
        </p:spPr>
        <p:txBody>
          <a:bodyPr/>
          <a:lstStyle/>
          <a:p>
            <a:r>
              <a:rPr lang="cs-CZ" dirty="0" smtClean="0"/>
              <a:t>Typy přípravy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r>
              <a:rPr lang="cs-CZ" dirty="0" smtClean="0"/>
              <a:t>A.) „Blesková příprava“</a:t>
            </a:r>
            <a:endParaRPr lang="cs-CZ" dirty="0"/>
          </a:p>
          <a:p>
            <a:pPr lvl="1"/>
            <a:r>
              <a:rPr lang="cs-CZ" dirty="0" smtClean="0"/>
              <a:t>odpovídá </a:t>
            </a:r>
            <a:r>
              <a:rPr lang="cs-CZ" dirty="0"/>
              <a:t>na otázky </a:t>
            </a:r>
            <a:r>
              <a:rPr lang="cs-CZ" i="1" dirty="0"/>
              <a:t>Co?, Jak?</a:t>
            </a:r>
            <a:endParaRPr lang="cs-CZ" dirty="0"/>
          </a:p>
          <a:p>
            <a:pPr lvl="1"/>
            <a:r>
              <a:rPr lang="cs-CZ" dirty="0" smtClean="0"/>
              <a:t>učitel </a:t>
            </a:r>
            <a:r>
              <a:rPr lang="cs-CZ" dirty="0"/>
              <a:t>vymezí obsah, promyslí metody a prostředky</a:t>
            </a:r>
          </a:p>
          <a:p>
            <a:pPr lvl="1"/>
            <a:r>
              <a:rPr lang="cs-CZ" dirty="0" smtClean="0"/>
              <a:t>u výukových cílů </a:t>
            </a:r>
            <a:r>
              <a:rPr lang="cs-CZ" dirty="0"/>
              <a:t>předpokládá, že jsou zakomponovány do obsahu učiva uvedeného v učebnici</a:t>
            </a:r>
          </a:p>
          <a:p>
            <a:pPr lvl="1"/>
            <a:r>
              <a:rPr lang="cs-CZ" dirty="0" smtClean="0"/>
              <a:t>pečliví </a:t>
            </a:r>
            <a:r>
              <a:rPr lang="cs-CZ" dirty="0"/>
              <a:t>učitelé z nedostatku času tohoto typu přípravy někdy využijí</a:t>
            </a:r>
          </a:p>
        </p:txBody>
      </p:sp>
    </p:spTree>
    <p:extLst>
      <p:ext uri="{BB962C8B-B14F-4D97-AF65-F5344CB8AC3E}">
        <p14:creationId xmlns:p14="http://schemas.microsoft.com/office/powerpoint/2010/main" val="3448429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 w="38100">
            <a:solidFill>
              <a:srgbClr val="FFC000"/>
            </a:solidFill>
          </a:ln>
        </p:spPr>
        <p:txBody>
          <a:bodyPr/>
          <a:lstStyle/>
          <a:p>
            <a:r>
              <a:rPr lang="cs-CZ" dirty="0" smtClean="0"/>
              <a:t>Typy přípravy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dirty="0" smtClean="0"/>
              <a:t>B) </a:t>
            </a:r>
          </a:p>
          <a:p>
            <a:pPr lvl="1"/>
            <a:r>
              <a:rPr lang="cs-CZ" dirty="0" smtClean="0"/>
              <a:t>odpovídá </a:t>
            </a:r>
            <a:r>
              <a:rPr lang="cs-CZ" dirty="0"/>
              <a:t>na otázky </a:t>
            </a:r>
            <a:r>
              <a:rPr lang="cs-CZ" i="1" dirty="0"/>
              <a:t>Co již bylo?, Čeho chci dosáhnout?, Jak a čím toho dosáhnout?, Jaké bude mít tato hodina pokračování?</a:t>
            </a:r>
            <a:endParaRPr lang="cs-CZ" dirty="0"/>
          </a:p>
          <a:p>
            <a:pPr lvl="1"/>
            <a:r>
              <a:rPr lang="cs-CZ" dirty="0" smtClean="0"/>
              <a:t>při </a:t>
            </a:r>
            <a:r>
              <a:rPr lang="cs-CZ" dirty="0"/>
              <a:t>takto pojaté přípravě již </a:t>
            </a:r>
            <a:r>
              <a:rPr lang="cs-CZ" dirty="0" smtClean="0"/>
              <a:t>učitel:</a:t>
            </a:r>
          </a:p>
          <a:p>
            <a:pPr lvl="2"/>
            <a:r>
              <a:rPr lang="cs-CZ" dirty="0" smtClean="0"/>
              <a:t>pracuje </a:t>
            </a:r>
            <a:r>
              <a:rPr lang="cs-CZ" dirty="0"/>
              <a:t>s cíli popisujícími, čemu se mají žáci naučit a na jaké </a:t>
            </a:r>
            <a:r>
              <a:rPr lang="cs-CZ" dirty="0" smtClean="0"/>
              <a:t>úrovni</a:t>
            </a:r>
          </a:p>
          <a:p>
            <a:pPr lvl="2"/>
            <a:r>
              <a:rPr lang="cs-CZ" dirty="0" smtClean="0"/>
              <a:t>zařazuje </a:t>
            </a:r>
            <a:r>
              <a:rPr lang="cs-CZ" dirty="0"/>
              <a:t>vyučovací jednotku do obsahových a časových souvislostí s tím, co bylo, a tím, co bude</a:t>
            </a:r>
          </a:p>
          <a:p>
            <a:pPr lvl="1"/>
            <a:r>
              <a:rPr lang="cs-CZ" dirty="0" smtClean="0"/>
              <a:t>to </a:t>
            </a:r>
            <a:r>
              <a:rPr lang="cs-CZ" dirty="0"/>
              <a:t>se prakticky projevuje např. opakováním učiva z minulé vyučovací jednotky, zadáním úkolu na </a:t>
            </a:r>
            <a:r>
              <a:rPr lang="cs-CZ" dirty="0" smtClean="0"/>
              <a:t>příští hodinu</a:t>
            </a:r>
            <a:endParaRPr lang="cs-CZ" dirty="0"/>
          </a:p>
          <a:p>
            <a:pPr lvl="1"/>
            <a:r>
              <a:rPr lang="cs-CZ" dirty="0" smtClean="0"/>
              <a:t>nejčastější typ přípravy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28788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 w="38100">
            <a:solidFill>
              <a:srgbClr val="FFC000"/>
            </a:solidFill>
          </a:ln>
        </p:spPr>
        <p:txBody>
          <a:bodyPr/>
          <a:lstStyle/>
          <a:p>
            <a:r>
              <a:rPr lang="cs-CZ" dirty="0" smtClean="0"/>
              <a:t>Typy přípravy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cs-CZ" dirty="0" smtClean="0"/>
              <a:t>C) nejnáročnější</a:t>
            </a:r>
            <a:endParaRPr lang="cs-CZ" dirty="0"/>
          </a:p>
          <a:p>
            <a:r>
              <a:rPr lang="cs-CZ" i="1" dirty="0" smtClean="0"/>
              <a:t>Otázky</a:t>
            </a:r>
          </a:p>
          <a:p>
            <a:pPr lvl="1"/>
            <a:r>
              <a:rPr lang="cs-CZ" sz="3300" b="1" i="1" dirty="0" smtClean="0"/>
              <a:t>Cíle</a:t>
            </a:r>
            <a:r>
              <a:rPr lang="cs-CZ" sz="3300" i="1" dirty="0" smtClean="0"/>
              <a:t> </a:t>
            </a:r>
            <a:r>
              <a:rPr lang="cs-CZ" sz="3300" i="1" dirty="0"/>
              <a:t>– co chci, čeho zamýšlím dosáhnout?, </a:t>
            </a:r>
            <a:r>
              <a:rPr lang="cs-CZ" sz="3300" i="1" dirty="0" smtClean="0"/>
              <a:t>Jakými </a:t>
            </a:r>
            <a:r>
              <a:rPr lang="cs-CZ" sz="3300" i="1" dirty="0"/>
              <a:t>prostředky chci těchto cílů dosáhnout?</a:t>
            </a:r>
            <a:r>
              <a:rPr lang="cs-CZ" sz="3300" dirty="0"/>
              <a:t> (obsah učiva, volba vyučovacích metod, didaktických pomůcek, metodický postup</a:t>
            </a:r>
            <a:r>
              <a:rPr lang="cs-CZ" sz="3300" dirty="0" smtClean="0"/>
              <a:t>)</a:t>
            </a:r>
            <a:endParaRPr lang="cs-CZ" sz="3300" dirty="0"/>
          </a:p>
          <a:p>
            <a:pPr lvl="1"/>
            <a:r>
              <a:rPr lang="cs-CZ" sz="3300" b="1" i="1" dirty="0"/>
              <a:t>Zvláštní didaktická hlediska </a:t>
            </a:r>
            <a:r>
              <a:rPr lang="cs-CZ" sz="3300" dirty="0"/>
              <a:t>(jaké mají žáci o tématu předběžné znalosti, co z učiva bude pro žáky nejobtížnější, jak budu žáky aktivizovat, jak zajistím časovou a obsahovou kontinuitu obsahu učiva, jaké učební úlohy je potřeba připravit k procvičování a upevňování učiva), </a:t>
            </a:r>
          </a:p>
          <a:p>
            <a:pPr lvl="1"/>
            <a:r>
              <a:rPr lang="cs-CZ" sz="3300" b="1" i="1" dirty="0"/>
              <a:t>Výchovné možnosti</a:t>
            </a:r>
            <a:r>
              <a:rPr lang="cs-CZ" sz="3300" b="1" dirty="0"/>
              <a:t> </a:t>
            </a:r>
            <a:r>
              <a:rPr lang="cs-CZ" sz="3300" dirty="0"/>
              <a:t>(jak mohu učiva i v průběhu vyučování výchovně využít), </a:t>
            </a:r>
          </a:p>
          <a:p>
            <a:pPr lvl="1"/>
            <a:r>
              <a:rPr lang="cs-CZ" sz="3300" b="1" i="1" dirty="0"/>
              <a:t>Organizace vyučovací jednotky </a:t>
            </a:r>
            <a:r>
              <a:rPr lang="cs-CZ" sz="3300" dirty="0"/>
              <a:t>(které pracovní podmínky si musím zabezpečit), </a:t>
            </a:r>
          </a:p>
          <a:p>
            <a:pPr lvl="1"/>
            <a:r>
              <a:rPr lang="cs-CZ" sz="3300" b="1" i="1" dirty="0"/>
              <a:t>Časový projekt </a:t>
            </a:r>
            <a:r>
              <a:rPr lang="cs-CZ" sz="3300" i="1" dirty="0"/>
              <a:t>vyučovací jednotky </a:t>
            </a:r>
            <a:r>
              <a:rPr lang="cs-CZ" sz="3300" dirty="0"/>
              <a:t>(kolik času mohu věnovat jednotlivým fázím vyučovací jednotky, kolik času si vyžádá domácí příprava žáků na další vyučovací jednotku), </a:t>
            </a:r>
          </a:p>
          <a:p>
            <a:pPr lvl="1"/>
            <a:r>
              <a:rPr lang="cs-CZ" sz="3300" b="1" i="1" dirty="0" smtClean="0"/>
              <a:t>Realizace přípravy </a:t>
            </a:r>
            <a:r>
              <a:rPr lang="cs-CZ" sz="3300" dirty="0"/>
              <a:t>(jak budu zajišťovat pracovní součinnost žáků, jak budu zjišťovat pracovní výsledky žáků) </a:t>
            </a:r>
          </a:p>
          <a:p>
            <a:pPr marL="0" indent="0">
              <a:buNone/>
            </a:pPr>
            <a:r>
              <a:rPr lang="cs-CZ" b="1" dirty="0" smtClean="0"/>
              <a:t>= komplexní didaktická analýza </a:t>
            </a:r>
            <a:r>
              <a:rPr lang="cs-CZ" b="1" dirty="0"/>
              <a:t>učiva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55165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 w="38100">
            <a:solidFill>
              <a:srgbClr val="FFC000"/>
            </a:solidFill>
          </a:ln>
        </p:spPr>
        <p:txBody>
          <a:bodyPr/>
          <a:lstStyle/>
          <a:p>
            <a:r>
              <a:rPr lang="cs-CZ" dirty="0" smtClean="0"/>
              <a:t>Sedmero přípravy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cs-CZ" dirty="0" smtClean="0"/>
              <a:t>Písemná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Obsahuje časový harmonogram vyučovací hodiny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Zahrnuje základní otázky ke zkoušení, diagnostice kompetencí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Upřesňuje materiálně-didaktických prostředků ve výuce použitých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V bodech uvádí obsah výkladu a zápisu (na tabuli)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Obsahuje shrnutí učiva – základní otázky k fixaci učiva, učební aktivity sloužící ke shrnutí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Doplněna zadáním domácího úkolu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22387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 w="38100">
            <a:solidFill>
              <a:srgbClr val="FFC000"/>
            </a:solidFill>
          </a:ln>
        </p:spPr>
        <p:txBody>
          <a:bodyPr>
            <a:normAutofit fontScale="90000"/>
          </a:bodyPr>
          <a:lstStyle/>
          <a:p>
            <a:r>
              <a:rPr lang="cs-CZ" dirty="0" smtClean="0"/>
              <a:t>Příklad „,metodického listu přípravy“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Tematický celek v ŠVP:</a:t>
            </a:r>
          </a:p>
          <a:p>
            <a:r>
              <a:rPr lang="cs-CZ" dirty="0" smtClean="0"/>
              <a:t>Předmět:</a:t>
            </a:r>
          </a:p>
          <a:p>
            <a:r>
              <a:rPr lang="cs-CZ" dirty="0" smtClean="0"/>
              <a:t>Téma:</a:t>
            </a:r>
          </a:p>
          <a:p>
            <a:r>
              <a:rPr lang="cs-CZ" dirty="0" smtClean="0"/>
              <a:t>Vzdělávací cíl tématu:</a:t>
            </a:r>
          </a:p>
          <a:p>
            <a:r>
              <a:rPr lang="cs-CZ" dirty="0" smtClean="0"/>
              <a:t>Použité metody, formy a pomůcky:</a:t>
            </a:r>
          </a:p>
          <a:p>
            <a:r>
              <a:rPr lang="cs-CZ" dirty="0" smtClean="0"/>
              <a:t>Fáze hodiny, orientační časový harmonogram:</a:t>
            </a:r>
          </a:p>
          <a:p>
            <a:pPr lvl="1"/>
            <a:r>
              <a:rPr lang="cs-CZ" dirty="0" smtClean="0"/>
              <a:t>1. Opakování (10 minut)</a:t>
            </a:r>
          </a:p>
          <a:p>
            <a:pPr lvl="1"/>
            <a:r>
              <a:rPr lang="cs-CZ" dirty="0" smtClean="0"/>
              <a:t>2. Expozice nové látky (15 minut)</a:t>
            </a:r>
          </a:p>
          <a:p>
            <a:pPr lvl="2"/>
            <a:r>
              <a:rPr lang="cs-CZ" dirty="0" smtClean="0"/>
              <a:t>Zápis (do sešitu) / vytištění, nalepení, vložení, poslání na společné úložiště …</a:t>
            </a:r>
          </a:p>
          <a:p>
            <a:pPr lvl="1"/>
            <a:r>
              <a:rPr lang="cs-CZ" dirty="0" smtClean="0"/>
              <a:t>3. Řešení problémových úloh (15 minut)</a:t>
            </a:r>
          </a:p>
          <a:p>
            <a:pPr lvl="1"/>
            <a:r>
              <a:rPr lang="cs-CZ" dirty="0" smtClean="0"/>
              <a:t>4. Zhodnocení práce žáků, pochvaly za aktivitu a správné uvažování (5 minut)</a:t>
            </a:r>
          </a:p>
          <a:p>
            <a:pPr marL="5715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70914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 w="38100">
            <a:solidFill>
              <a:srgbClr val="FFC000"/>
            </a:solidFill>
          </a:ln>
        </p:spPr>
        <p:txBody>
          <a:bodyPr/>
          <a:lstStyle/>
          <a:p>
            <a:r>
              <a:rPr lang="cs-CZ" dirty="0" smtClean="0"/>
              <a:t>Příprava – shrnující informace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cs-CZ" dirty="0" smtClean="0"/>
              <a:t>Při </a:t>
            </a:r>
            <a:r>
              <a:rPr lang="cs-CZ" dirty="0"/>
              <a:t>přípravě učitele na výuku jde o profesionální, reflektované plánování:</a:t>
            </a:r>
          </a:p>
          <a:p>
            <a:pPr lvl="0"/>
            <a:r>
              <a:rPr lang="cs-CZ" dirty="0"/>
              <a:t>výběru z učiva</a:t>
            </a:r>
          </a:p>
          <a:p>
            <a:pPr lvl="0"/>
            <a:r>
              <a:rPr lang="cs-CZ" dirty="0"/>
              <a:t>učebních činností žáka</a:t>
            </a:r>
          </a:p>
          <a:p>
            <a:pPr lvl="0"/>
            <a:r>
              <a:rPr lang="cs-CZ" dirty="0"/>
              <a:t>činností učitele, které zvýší šanci, že se žák učivu </a:t>
            </a:r>
            <a:r>
              <a:rPr lang="cs-CZ" dirty="0" smtClean="0"/>
              <a:t>naučí</a:t>
            </a:r>
          </a:p>
          <a:p>
            <a:pPr lvl="0"/>
            <a:endParaRPr lang="cs-CZ" dirty="0"/>
          </a:p>
          <a:p>
            <a:r>
              <a:rPr lang="cs-CZ" dirty="0" smtClean="0"/>
              <a:t>Vodítkem </a:t>
            </a:r>
            <a:r>
              <a:rPr lang="cs-CZ" dirty="0"/>
              <a:t>při </a:t>
            </a:r>
            <a:r>
              <a:rPr lang="cs-CZ" dirty="0" smtClean="0"/>
              <a:t>plánování </a:t>
            </a:r>
            <a:r>
              <a:rPr lang="cs-CZ" dirty="0"/>
              <a:t>je </a:t>
            </a:r>
            <a:r>
              <a:rPr lang="cs-CZ" dirty="0">
                <a:solidFill>
                  <a:srgbClr val="C00000"/>
                </a:solidFill>
              </a:rPr>
              <a:t>popis žádoucích cílových kompetencí </a:t>
            </a:r>
            <a:r>
              <a:rPr lang="cs-CZ" dirty="0" smtClean="0">
                <a:solidFill>
                  <a:srgbClr val="C00000"/>
                </a:solidFill>
              </a:rPr>
              <a:t>žáka</a:t>
            </a:r>
          </a:p>
          <a:p>
            <a:r>
              <a:rPr lang="cs-CZ" dirty="0" smtClean="0">
                <a:solidFill>
                  <a:srgbClr val="C00000"/>
                </a:solidFill>
              </a:rPr>
              <a:t>Plánování </a:t>
            </a:r>
            <a:r>
              <a:rPr lang="cs-CZ" dirty="0">
                <a:solidFill>
                  <a:srgbClr val="C00000"/>
                </a:solidFill>
              </a:rPr>
              <a:t>výuky tedy není hledáním odpovědi na otázku, co bude dělat učitel, a rozhodně by tím neměla příprava začínat</a:t>
            </a:r>
          </a:p>
          <a:p>
            <a:pPr lvl="0"/>
            <a:r>
              <a:rPr lang="cs-CZ" dirty="0" smtClean="0"/>
              <a:t>Učitel </a:t>
            </a:r>
            <a:r>
              <a:rPr lang="cs-CZ" dirty="0"/>
              <a:t>při plánování výuky rozhoduje, zda vše, co je v osnovách a učebnici, je důležité, a zda tam něco důležitého nechybí</a:t>
            </a:r>
          </a:p>
          <a:p>
            <a:pPr lvl="0"/>
            <a:r>
              <a:rPr lang="cs-CZ" dirty="0" smtClean="0"/>
              <a:t>Učitel </a:t>
            </a:r>
            <a:r>
              <a:rPr lang="cs-CZ" dirty="0"/>
              <a:t>hledá, jaké činnosti žáků vedou k učení žáka a umožní dosažení cílů</a:t>
            </a:r>
          </a:p>
          <a:p>
            <a:pPr lvl="0"/>
            <a:r>
              <a:rPr lang="cs-CZ" dirty="0" smtClean="0"/>
              <a:t>Poté co má </a:t>
            </a:r>
            <a:r>
              <a:rPr lang="cs-CZ" dirty="0"/>
              <a:t>učitel jasno, co budou v hodině dělat žáci, odvodí z toho, co bude dělat on</a:t>
            </a:r>
          </a:p>
          <a:p>
            <a:pPr lvl="0"/>
            <a:r>
              <a:rPr lang="cs-CZ" dirty="0" smtClean="0"/>
              <a:t>Po </a:t>
            </a:r>
            <a:r>
              <a:rPr lang="cs-CZ" dirty="0"/>
              <a:t>vyučování se ke svému plánu vrací, hodnotí, zda bylo cílů dosaženo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35856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 w="38100">
            <a:solidFill>
              <a:srgbClr val="FFC000"/>
            </a:solidFill>
          </a:ln>
        </p:spPr>
        <p:txBody>
          <a:bodyPr/>
          <a:lstStyle/>
          <a:p>
            <a:r>
              <a:rPr lang="cs-CZ" dirty="0" smtClean="0"/>
              <a:t>Otázky ve výuce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Otázka: </a:t>
            </a:r>
          </a:p>
          <a:p>
            <a:pPr lvl="1"/>
            <a:r>
              <a:rPr lang="cs-CZ" dirty="0" smtClean="0"/>
              <a:t>jeden ze základních prostředků pedagogické komunikace</a:t>
            </a:r>
          </a:p>
          <a:p>
            <a:pPr lvl="1"/>
            <a:r>
              <a:rPr lang="cs-CZ" dirty="0" smtClean="0"/>
              <a:t>prostředek plnění výchovně-vzdělávacích cílů</a:t>
            </a:r>
          </a:p>
          <a:p>
            <a:pPr lvl="1"/>
            <a:endParaRPr lang="cs-CZ" dirty="0" smtClean="0"/>
          </a:p>
          <a:p>
            <a:pPr marL="514350" indent="-457200"/>
            <a:r>
              <a:rPr lang="cs-CZ" dirty="0" smtClean="0"/>
              <a:t>Požadavky na otázku:</a:t>
            </a:r>
          </a:p>
          <a:p>
            <a:pPr marL="914400" lvl="1" indent="-457200"/>
            <a:r>
              <a:rPr lang="cs-CZ" dirty="0" smtClean="0">
                <a:solidFill>
                  <a:srgbClr val="C00000"/>
                </a:solidFill>
              </a:rPr>
              <a:t>Přiměřená</a:t>
            </a:r>
            <a:r>
              <a:rPr lang="cs-CZ" dirty="0" smtClean="0"/>
              <a:t> (odráží znalosti, dovednosti a schopnosti žáků)</a:t>
            </a:r>
          </a:p>
          <a:p>
            <a:pPr marL="914400" lvl="1" indent="-457200"/>
            <a:r>
              <a:rPr lang="cs-CZ" dirty="0" smtClean="0">
                <a:solidFill>
                  <a:srgbClr val="C00000"/>
                </a:solidFill>
              </a:rPr>
              <a:t>Srozumitelná </a:t>
            </a:r>
            <a:r>
              <a:rPr lang="cs-CZ" dirty="0"/>
              <a:t>–</a:t>
            </a:r>
            <a:r>
              <a:rPr lang="cs-CZ" dirty="0" smtClean="0"/>
              <a:t> </a:t>
            </a:r>
            <a:r>
              <a:rPr lang="cs-CZ" dirty="0" smtClean="0">
                <a:solidFill>
                  <a:srgbClr val="C00000"/>
                </a:solidFill>
              </a:rPr>
              <a:t>stručná</a:t>
            </a:r>
          </a:p>
          <a:p>
            <a:pPr marL="914400" lvl="1" indent="-457200"/>
            <a:r>
              <a:rPr lang="cs-CZ" dirty="0" smtClean="0">
                <a:solidFill>
                  <a:srgbClr val="C00000"/>
                </a:solidFill>
              </a:rPr>
              <a:t>Jednoznačná</a:t>
            </a:r>
            <a:r>
              <a:rPr lang="cs-CZ" dirty="0" smtClean="0"/>
              <a:t> (připouští 1 způsob odpovědi) / více možných odpovědí – učitel všechny respektuje bez ohledu na svůj vlastní názor</a:t>
            </a:r>
          </a:p>
          <a:p>
            <a:pPr marL="914400" lvl="1" indent="-457200"/>
            <a:r>
              <a:rPr lang="cs-CZ" dirty="0" smtClean="0">
                <a:solidFill>
                  <a:srgbClr val="C00000"/>
                </a:solidFill>
              </a:rPr>
              <a:t>Věcně správná a přesná</a:t>
            </a:r>
          </a:p>
          <a:p>
            <a:pPr marL="914400" lvl="1" indent="-457200"/>
            <a:r>
              <a:rPr lang="cs-CZ" dirty="0" smtClean="0">
                <a:solidFill>
                  <a:srgbClr val="C00000"/>
                </a:solidFill>
              </a:rPr>
              <a:t>Jazykově správná</a:t>
            </a:r>
            <a:endParaRPr lang="cs-CZ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7501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 w="38100">
            <a:solidFill>
              <a:srgbClr val="FFC000"/>
            </a:solidFill>
          </a:ln>
        </p:spPr>
        <p:txBody>
          <a:bodyPr/>
          <a:lstStyle/>
          <a:p>
            <a:r>
              <a:rPr lang="cs-CZ" dirty="0" smtClean="0"/>
              <a:t>Třídění otázek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Mnoho typů…</a:t>
            </a:r>
          </a:p>
          <a:p>
            <a:endParaRPr lang="cs-CZ" dirty="0"/>
          </a:p>
          <a:p>
            <a:r>
              <a:rPr lang="cs-CZ" dirty="0" smtClean="0"/>
              <a:t>Otázky </a:t>
            </a:r>
            <a:r>
              <a:rPr lang="cs-CZ" dirty="0" smtClean="0">
                <a:solidFill>
                  <a:srgbClr val="C00000"/>
                </a:solidFill>
              </a:rPr>
              <a:t>reproduktivní:</a:t>
            </a:r>
          </a:p>
          <a:p>
            <a:pPr lvl="1"/>
            <a:r>
              <a:rPr lang="cs-CZ" dirty="0" smtClean="0"/>
              <a:t>Vyžadují po žákovi paměťové učení, zapamatování učiva; </a:t>
            </a:r>
            <a:r>
              <a:rPr lang="cs-CZ" dirty="0" err="1" smtClean="0"/>
              <a:t>NEvyžadují</a:t>
            </a:r>
            <a:r>
              <a:rPr lang="cs-CZ" dirty="0" smtClean="0"/>
              <a:t> myšlenkové operace s učivem</a:t>
            </a:r>
          </a:p>
          <a:p>
            <a:r>
              <a:rPr lang="cs-CZ" dirty="0" smtClean="0"/>
              <a:t>Otázky </a:t>
            </a:r>
            <a:r>
              <a:rPr lang="cs-CZ" dirty="0" smtClean="0">
                <a:solidFill>
                  <a:srgbClr val="C00000"/>
                </a:solidFill>
              </a:rPr>
              <a:t>produktivní:</a:t>
            </a:r>
          </a:p>
          <a:p>
            <a:pPr lvl="1"/>
            <a:r>
              <a:rPr lang="cs-CZ" dirty="0" smtClean="0"/>
              <a:t>Vyžadují myšlenkové operace s učivem, argumentaci, zhodnocení učiva žákem </a:t>
            </a:r>
          </a:p>
          <a:p>
            <a:pPr lvl="1"/>
            <a:endParaRPr lang="cs-CZ" dirty="0" smtClean="0"/>
          </a:p>
          <a:p>
            <a:pPr marL="514350" indent="-457200"/>
            <a:r>
              <a:rPr lang="cs-CZ" dirty="0" smtClean="0"/>
              <a:t>Příklady: 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08262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298378"/>
          </a:xfrm>
        </p:spPr>
        <p:txBody>
          <a:bodyPr>
            <a:normAutofit/>
          </a:bodyPr>
          <a:lstStyle/>
          <a:p>
            <a:r>
              <a:rPr lang="cs-CZ" dirty="0" smtClean="0">
                <a:solidFill>
                  <a:srgbClr val="C00000"/>
                </a:solidFill>
              </a:rPr>
              <a:t>Otázky ve vztahu k </a:t>
            </a:r>
            <a:r>
              <a:rPr lang="cs-CZ" dirty="0" err="1" smtClean="0">
                <a:solidFill>
                  <a:srgbClr val="C00000"/>
                </a:solidFill>
              </a:rPr>
              <a:t>Bloomově</a:t>
            </a:r>
            <a:r>
              <a:rPr lang="cs-CZ" dirty="0" smtClean="0">
                <a:solidFill>
                  <a:srgbClr val="C00000"/>
                </a:solidFill>
              </a:rPr>
              <a:t> taxonomii vzdělávacích cílů </a:t>
            </a:r>
            <a:endParaRPr lang="cs-CZ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4811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74979"/>
          </a:xfrm>
          <a:ln w="38100">
            <a:solidFill>
              <a:srgbClr val="FFC000"/>
            </a:solidFill>
          </a:ln>
        </p:spPr>
        <p:txBody>
          <a:bodyPr/>
          <a:lstStyle/>
          <a:p>
            <a:r>
              <a:rPr lang="cs-CZ" dirty="0" smtClean="0"/>
              <a:t>Výukové cíle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/>
          <a:lstStyle/>
          <a:p>
            <a:endParaRPr lang="cs-CZ" sz="2800" dirty="0" smtClean="0"/>
          </a:p>
          <a:p>
            <a:r>
              <a:rPr lang="cs-CZ" sz="2800" dirty="0" smtClean="0"/>
              <a:t>Co je to výchovně-vzdělávací / výukový cíl</a:t>
            </a:r>
          </a:p>
          <a:p>
            <a:r>
              <a:rPr lang="cs-CZ" sz="2800" dirty="0" smtClean="0"/>
              <a:t>Význam výukových cílů</a:t>
            </a:r>
          </a:p>
          <a:p>
            <a:r>
              <a:rPr lang="cs-CZ" sz="2800" dirty="0" smtClean="0"/>
              <a:t>Význam stanovení cílů výuky</a:t>
            </a:r>
          </a:p>
          <a:p>
            <a:r>
              <a:rPr lang="cs-CZ" sz="2800" dirty="0" smtClean="0"/>
              <a:t>Efektivní formulace výukových cílů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82983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514402"/>
          </a:xfrm>
        </p:spPr>
        <p:txBody>
          <a:bodyPr>
            <a:normAutofit/>
          </a:bodyPr>
          <a:lstStyle/>
          <a:p>
            <a:r>
              <a:rPr lang="cs-CZ" dirty="0" smtClean="0">
                <a:solidFill>
                  <a:srgbClr val="C00000"/>
                </a:solidFill>
              </a:rPr>
              <a:t>Co všechno by měla obsahovat příprava učitele na konkrétní vyučovací hodinu?</a:t>
            </a:r>
            <a:endParaRPr lang="cs-CZ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359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 w="38100">
            <a:solidFill>
              <a:srgbClr val="FFC000"/>
            </a:solidFill>
          </a:ln>
        </p:spPr>
        <p:txBody>
          <a:bodyPr/>
          <a:lstStyle/>
          <a:p>
            <a:r>
              <a:rPr lang="cs-CZ" dirty="0"/>
              <a:t>Výchovně-vzdělávací cíl</a:t>
            </a:r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1844824"/>
            <a:ext cx="5709046" cy="48882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88368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 w="38100">
            <a:solidFill>
              <a:srgbClr val="FFC000"/>
            </a:solidFill>
          </a:ln>
        </p:spPr>
        <p:txBody>
          <a:bodyPr/>
          <a:lstStyle/>
          <a:p>
            <a:r>
              <a:rPr lang="cs-CZ" dirty="0" smtClean="0"/>
              <a:t>Výchovně-vzdělávací cíl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smtClean="0"/>
              <a:t>To, čeho chceme procesem vyučování dosáhnout</a:t>
            </a:r>
          </a:p>
          <a:p>
            <a:pPr lvl="1"/>
            <a:r>
              <a:rPr lang="cs-CZ" dirty="0" smtClean="0"/>
              <a:t>Účel, záměr výuky, výstup, výsledek výuky</a:t>
            </a:r>
          </a:p>
          <a:p>
            <a:r>
              <a:rPr lang="cs-CZ" dirty="0" err="1" smtClean="0">
                <a:solidFill>
                  <a:srgbClr val="C00000"/>
                </a:solidFill>
              </a:rPr>
              <a:t>Kurikulární</a:t>
            </a:r>
            <a:r>
              <a:rPr lang="cs-CZ" dirty="0" smtClean="0">
                <a:solidFill>
                  <a:srgbClr val="C00000"/>
                </a:solidFill>
              </a:rPr>
              <a:t> reforma – vymezování cílů v podobě kompetencí </a:t>
            </a:r>
          </a:p>
          <a:p>
            <a:pPr lvl="1"/>
            <a:r>
              <a:rPr lang="cs-CZ" dirty="0" smtClean="0"/>
              <a:t>Jaké znalosti a dovednosti by měl žák mít po absolvování povinné školní docházky</a:t>
            </a:r>
          </a:p>
          <a:p>
            <a:pPr lvl="1"/>
            <a:endParaRPr lang="cs-CZ" dirty="0" smtClean="0"/>
          </a:p>
          <a:p>
            <a:pPr marL="514350" indent="-457200"/>
            <a:r>
              <a:rPr lang="cs-CZ" dirty="0" smtClean="0"/>
              <a:t>Základní dělení</a:t>
            </a:r>
          </a:p>
          <a:p>
            <a:pPr marL="914400" lvl="1" indent="-457200"/>
            <a:r>
              <a:rPr lang="cs-CZ" dirty="0" smtClean="0"/>
              <a:t>Dlouhodobé / Krátkodobé</a:t>
            </a:r>
          </a:p>
          <a:p>
            <a:pPr marL="914400" lvl="1" indent="-457200"/>
            <a:r>
              <a:rPr lang="cs-CZ" dirty="0" smtClean="0">
                <a:solidFill>
                  <a:srgbClr val="C00000"/>
                </a:solidFill>
              </a:rPr>
              <a:t>Obecné </a:t>
            </a:r>
            <a:r>
              <a:rPr lang="cs-CZ" dirty="0" smtClean="0"/>
              <a:t>(zlepšovat schopnost porozumění odbornému textu)  / </a:t>
            </a:r>
            <a:r>
              <a:rPr lang="cs-CZ" dirty="0" smtClean="0">
                <a:solidFill>
                  <a:srgbClr val="C00000"/>
                </a:solidFill>
              </a:rPr>
              <a:t>Dílčí</a:t>
            </a:r>
            <a:r>
              <a:rPr lang="cs-CZ" dirty="0" smtClean="0"/>
              <a:t> (konkrétní výstupy, úkoly, učební požadavky)</a:t>
            </a:r>
          </a:p>
          <a:p>
            <a:pPr marL="514350" indent="-457200"/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180665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 w="38100">
            <a:solidFill>
              <a:srgbClr val="FFC000"/>
            </a:solidFill>
          </a:ln>
        </p:spPr>
        <p:txBody>
          <a:bodyPr/>
          <a:lstStyle/>
          <a:p>
            <a:r>
              <a:rPr lang="cs-CZ" dirty="0"/>
              <a:t>Výchovně-vzdělávací </a:t>
            </a:r>
            <a:r>
              <a:rPr lang="cs-CZ" dirty="0" smtClean="0"/>
              <a:t>cíle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" indent="0">
              <a:buNone/>
            </a:pPr>
            <a:r>
              <a:rPr lang="cs-CZ" dirty="0"/>
              <a:t>Zahrnují </a:t>
            </a:r>
          </a:p>
          <a:p>
            <a:pPr marL="514350" indent="-457200"/>
            <a:r>
              <a:rPr lang="cs-CZ" dirty="0">
                <a:solidFill>
                  <a:srgbClr val="C00000"/>
                </a:solidFill>
              </a:rPr>
              <a:t>POZNATKY</a:t>
            </a:r>
            <a:r>
              <a:rPr lang="cs-CZ" dirty="0"/>
              <a:t> o daném tématu</a:t>
            </a:r>
          </a:p>
          <a:p>
            <a:pPr marL="514350" indent="-457200"/>
            <a:r>
              <a:rPr lang="cs-CZ" dirty="0">
                <a:solidFill>
                  <a:srgbClr val="C00000"/>
                </a:solidFill>
              </a:rPr>
              <a:t>POROZUMĚNÍ</a:t>
            </a:r>
            <a:r>
              <a:rPr lang="cs-CZ" dirty="0"/>
              <a:t> tématu</a:t>
            </a:r>
          </a:p>
          <a:p>
            <a:pPr marL="514350" indent="-457200"/>
            <a:r>
              <a:rPr lang="cs-CZ" dirty="0">
                <a:solidFill>
                  <a:srgbClr val="C00000"/>
                </a:solidFill>
              </a:rPr>
              <a:t>HODNOTY a POSTOJE </a:t>
            </a:r>
            <a:r>
              <a:rPr lang="cs-CZ" dirty="0"/>
              <a:t>vztahující se k tématu</a:t>
            </a:r>
          </a:p>
          <a:p>
            <a:pPr marL="514350" indent="-457200"/>
            <a:r>
              <a:rPr lang="cs-CZ" dirty="0">
                <a:solidFill>
                  <a:srgbClr val="C00000"/>
                </a:solidFill>
              </a:rPr>
              <a:t>PRODUKTIVNÍ</a:t>
            </a:r>
            <a:r>
              <a:rPr lang="cs-CZ" dirty="0"/>
              <a:t> činnosti</a:t>
            </a:r>
          </a:p>
          <a:p>
            <a:pPr marL="514350" indent="-457200"/>
            <a:r>
              <a:rPr lang="cs-CZ" dirty="0">
                <a:solidFill>
                  <a:srgbClr val="C00000"/>
                </a:solidFill>
              </a:rPr>
              <a:t>PRAKTICKÉ </a:t>
            </a:r>
            <a:r>
              <a:rPr lang="cs-CZ" dirty="0"/>
              <a:t>dovednosti 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72146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 w="38100">
            <a:solidFill>
              <a:srgbClr val="FFC000"/>
            </a:solidFill>
          </a:ln>
        </p:spPr>
        <p:txBody>
          <a:bodyPr/>
          <a:lstStyle/>
          <a:p>
            <a:r>
              <a:rPr lang="cs-CZ" dirty="0" smtClean="0"/>
              <a:t>Historický pohled na výukové cíle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…</a:t>
            </a:r>
          </a:p>
          <a:p>
            <a:r>
              <a:rPr lang="cs-CZ" dirty="0" smtClean="0"/>
              <a:t>Pojetí současného školství v ČR:</a:t>
            </a:r>
          </a:p>
          <a:p>
            <a:pPr lvl="1"/>
            <a:r>
              <a:rPr lang="cs-CZ" dirty="0" smtClean="0"/>
              <a:t>Návaznost na reformní pedagogiku, pedocentrismus, alternativní školství, zahraniční koncepce </a:t>
            </a:r>
          </a:p>
          <a:p>
            <a:pPr lvl="1"/>
            <a:r>
              <a:rPr lang="cs-CZ" dirty="0" smtClean="0"/>
              <a:t>Rozvoj celé osobnosti žáka v duchu Komenského tezí</a:t>
            </a:r>
          </a:p>
          <a:p>
            <a:pPr lvl="1"/>
            <a:r>
              <a:rPr lang="cs-CZ" dirty="0" smtClean="0"/>
              <a:t>Všestranný harmonický rozvoj osobnosti</a:t>
            </a:r>
          </a:p>
          <a:p>
            <a:pPr lvl="1"/>
            <a:r>
              <a:rPr lang="cs-CZ" dirty="0" smtClean="0"/>
              <a:t>Naplňovány tři druhy cílů: </a:t>
            </a:r>
          </a:p>
          <a:p>
            <a:pPr lvl="2"/>
            <a:r>
              <a:rPr lang="cs-CZ" dirty="0" smtClean="0"/>
              <a:t>Kognitivní</a:t>
            </a:r>
          </a:p>
          <a:p>
            <a:pPr lvl="2"/>
            <a:r>
              <a:rPr lang="cs-CZ" dirty="0" smtClean="0"/>
              <a:t>Afektivní</a:t>
            </a:r>
          </a:p>
          <a:p>
            <a:pPr lvl="2"/>
            <a:r>
              <a:rPr lang="cs-CZ" dirty="0" smtClean="0"/>
              <a:t>Psychomotorický</a:t>
            </a:r>
            <a:endParaRPr lang="cs-CZ" dirty="0"/>
          </a:p>
          <a:p>
            <a:pPr lvl="2"/>
            <a:endParaRPr lang="cs-CZ" dirty="0" smtClean="0"/>
          </a:p>
          <a:p>
            <a:pPr lvl="2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82998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 w="38100">
            <a:solidFill>
              <a:srgbClr val="FFC000"/>
            </a:solidFill>
          </a:ln>
        </p:spPr>
        <p:txBody>
          <a:bodyPr/>
          <a:lstStyle/>
          <a:p>
            <a:r>
              <a:rPr lang="cs-CZ" dirty="0" smtClean="0"/>
              <a:t>Dělení cílů výuky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Různé přístupy</a:t>
            </a:r>
          </a:p>
          <a:p>
            <a:r>
              <a:rPr lang="cs-CZ" dirty="0" smtClean="0"/>
              <a:t>…</a:t>
            </a:r>
          </a:p>
          <a:p>
            <a:r>
              <a:rPr lang="cs-CZ" dirty="0" smtClean="0"/>
              <a:t>Podle oblasti rozvoje žákovy osobnosti:</a:t>
            </a:r>
          </a:p>
          <a:p>
            <a:pPr marL="971550" lvl="1" indent="-514350">
              <a:buFont typeface="+mj-lt"/>
              <a:buAutoNum type="arabicPeriod"/>
            </a:pPr>
            <a:r>
              <a:rPr lang="cs-CZ" dirty="0" smtClean="0">
                <a:solidFill>
                  <a:srgbClr val="C00000"/>
                </a:solidFill>
              </a:rPr>
              <a:t>Kognitivní </a:t>
            </a:r>
            <a:r>
              <a:rPr lang="cs-CZ" dirty="0" smtClean="0"/>
              <a:t>(vzdělávací)</a:t>
            </a:r>
          </a:p>
          <a:p>
            <a:pPr marL="1371600" lvl="2" indent="-514350"/>
            <a:r>
              <a:rPr lang="cs-CZ" dirty="0" smtClean="0"/>
              <a:t>Osvojování vědomostí a intelektuální dovednosti</a:t>
            </a:r>
          </a:p>
          <a:p>
            <a:pPr marL="971550" lvl="1" indent="-514350">
              <a:buFont typeface="+mj-lt"/>
              <a:buAutoNum type="arabicPeriod"/>
            </a:pPr>
            <a:r>
              <a:rPr lang="cs-CZ" dirty="0" smtClean="0">
                <a:solidFill>
                  <a:srgbClr val="C00000"/>
                </a:solidFill>
              </a:rPr>
              <a:t>Afektivní</a:t>
            </a:r>
            <a:r>
              <a:rPr lang="cs-CZ" dirty="0" smtClean="0"/>
              <a:t> (postojové)</a:t>
            </a:r>
          </a:p>
          <a:p>
            <a:pPr marL="1371600" lvl="2" indent="-514350"/>
            <a:r>
              <a:rPr lang="cs-CZ" dirty="0" smtClean="0"/>
              <a:t>Osvojování postojů, vytváření hodnotové orientace</a:t>
            </a:r>
          </a:p>
          <a:p>
            <a:pPr marL="971550" lvl="1" indent="-514350">
              <a:buFont typeface="+mj-lt"/>
              <a:buAutoNum type="arabicPeriod"/>
            </a:pPr>
            <a:r>
              <a:rPr lang="cs-CZ" dirty="0" smtClean="0">
                <a:solidFill>
                  <a:srgbClr val="C00000"/>
                </a:solidFill>
              </a:rPr>
              <a:t>Psychomotorické</a:t>
            </a:r>
            <a:r>
              <a:rPr lang="cs-CZ" dirty="0" smtClean="0"/>
              <a:t> („výcvikové“)</a:t>
            </a:r>
          </a:p>
          <a:p>
            <a:pPr marL="1371600" lvl="2" indent="-514350"/>
            <a:r>
              <a:rPr lang="cs-CZ" dirty="0" smtClean="0"/>
              <a:t>Pohybové, řečové, při psaní, při manipulaci s předměty a nástroji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55554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 w="38100">
            <a:solidFill>
              <a:srgbClr val="FFC000"/>
            </a:solidFill>
          </a:ln>
        </p:spPr>
        <p:txBody>
          <a:bodyPr/>
          <a:lstStyle/>
          <a:p>
            <a:r>
              <a:rPr lang="cs-CZ" dirty="0" smtClean="0"/>
              <a:t>Požadavky na výukové cíle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>
                <a:solidFill>
                  <a:srgbClr val="C00000"/>
                </a:solidFill>
              </a:rPr>
              <a:t>  Komplexní </a:t>
            </a:r>
            <a:r>
              <a:rPr lang="cs-CZ" dirty="0" smtClean="0"/>
              <a:t>(rozvíjí se ve všech 3 složkách  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  (kognitivní, afektivní, psychomotorické)</a:t>
            </a:r>
          </a:p>
          <a:p>
            <a:pPr marL="514350" indent="-457200"/>
            <a:r>
              <a:rPr lang="cs-CZ" dirty="0" smtClean="0">
                <a:solidFill>
                  <a:srgbClr val="C00000"/>
                </a:solidFill>
              </a:rPr>
              <a:t>Konzistentní </a:t>
            </a:r>
            <a:r>
              <a:rPr lang="cs-CZ" dirty="0" smtClean="0"/>
              <a:t>(soudržnost a </a:t>
            </a:r>
            <a:r>
              <a:rPr lang="cs-CZ" dirty="0" err="1" smtClean="0"/>
              <a:t>provazba</a:t>
            </a:r>
            <a:r>
              <a:rPr lang="cs-CZ" dirty="0" smtClean="0"/>
              <a:t> mezi vyššími a nižšími cíli)</a:t>
            </a:r>
          </a:p>
          <a:p>
            <a:pPr marL="514350" indent="-457200"/>
            <a:r>
              <a:rPr lang="cs-CZ" dirty="0" smtClean="0">
                <a:solidFill>
                  <a:srgbClr val="C00000"/>
                </a:solidFill>
              </a:rPr>
              <a:t>Kontrolovatelné </a:t>
            </a:r>
            <a:r>
              <a:rPr lang="cs-CZ" dirty="0" smtClean="0"/>
              <a:t>(cíl má vlastnost umožňující kontrolu jeho plnění)</a:t>
            </a:r>
          </a:p>
          <a:p>
            <a:pPr marL="514350" indent="-457200"/>
            <a:r>
              <a:rPr lang="cs-CZ" dirty="0" smtClean="0">
                <a:solidFill>
                  <a:srgbClr val="C00000"/>
                </a:solidFill>
              </a:rPr>
              <a:t>Přiměřené</a:t>
            </a:r>
            <a:r>
              <a:rPr lang="cs-CZ" dirty="0" smtClean="0"/>
              <a:t> (cíl v souladu s požadavky výuky, možnostmi učitele, možnostmi žáka)</a:t>
            </a:r>
          </a:p>
          <a:p>
            <a:pPr marL="514350" indent="-457200"/>
            <a:r>
              <a:rPr lang="cs-CZ" dirty="0" smtClean="0">
                <a:solidFill>
                  <a:srgbClr val="C00000"/>
                </a:solidFill>
              </a:rPr>
              <a:t>Jednoznačné</a:t>
            </a:r>
            <a:r>
              <a:rPr lang="cs-CZ" dirty="0" smtClean="0"/>
              <a:t> (nepřípustný rozdílný výklad o požadovaných změnách u učitele a žáků)</a:t>
            </a:r>
          </a:p>
          <a:p>
            <a:pPr marL="514350" indent="-457200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14630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 w="38100">
            <a:solidFill>
              <a:srgbClr val="FFC000"/>
            </a:solidFill>
          </a:ln>
        </p:spPr>
        <p:txBody>
          <a:bodyPr/>
          <a:lstStyle/>
          <a:p>
            <a:r>
              <a:rPr lang="cs-CZ" dirty="0" smtClean="0"/>
              <a:t>Chyby ve vymezování cílů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smtClean="0">
                <a:solidFill>
                  <a:srgbClr val="C00000"/>
                </a:solidFill>
              </a:rPr>
              <a:t>Ztotožnění cíle s tématem hodiny </a:t>
            </a:r>
          </a:p>
          <a:p>
            <a:pPr lvl="1"/>
            <a:r>
              <a:rPr lang="cs-CZ" dirty="0" smtClean="0"/>
              <a:t>Př.: české národní obrození</a:t>
            </a:r>
          </a:p>
          <a:p>
            <a:pPr lvl="1"/>
            <a:endParaRPr lang="cs-CZ" dirty="0"/>
          </a:p>
          <a:p>
            <a:r>
              <a:rPr lang="cs-CZ" dirty="0" smtClean="0">
                <a:solidFill>
                  <a:srgbClr val="C00000"/>
                </a:solidFill>
              </a:rPr>
              <a:t>Záměna cíle s popisem činnosti učitele</a:t>
            </a:r>
          </a:p>
          <a:p>
            <a:pPr lvl="1"/>
            <a:r>
              <a:rPr lang="cs-CZ" dirty="0" smtClean="0"/>
              <a:t>Př.: vysvětlit pojem „internet“</a:t>
            </a:r>
          </a:p>
          <a:p>
            <a:pPr lvl="1"/>
            <a:endParaRPr lang="cs-CZ" dirty="0"/>
          </a:p>
          <a:p>
            <a:r>
              <a:rPr lang="cs-CZ" dirty="0" smtClean="0">
                <a:solidFill>
                  <a:srgbClr val="C00000"/>
                </a:solidFill>
              </a:rPr>
              <a:t>Příliš obecná </a:t>
            </a:r>
            <a:r>
              <a:rPr lang="cs-CZ" dirty="0" smtClean="0"/>
              <a:t>vymezení cílů</a:t>
            </a:r>
          </a:p>
          <a:p>
            <a:endParaRPr lang="cs-CZ" dirty="0" smtClean="0"/>
          </a:p>
          <a:p>
            <a:r>
              <a:rPr lang="cs-CZ" dirty="0" smtClean="0">
                <a:solidFill>
                  <a:srgbClr val="C00000"/>
                </a:solidFill>
              </a:rPr>
              <a:t>Není stanovena kvalita </a:t>
            </a:r>
            <a:r>
              <a:rPr lang="cs-CZ" dirty="0" smtClean="0"/>
              <a:t>či jiná kritéria žákova </a:t>
            </a:r>
            <a:r>
              <a:rPr lang="cs-CZ" dirty="0" smtClean="0">
                <a:solidFill>
                  <a:srgbClr val="C00000"/>
                </a:solidFill>
              </a:rPr>
              <a:t>výstupu </a:t>
            </a:r>
          </a:p>
          <a:p>
            <a:pPr lvl="1"/>
            <a:r>
              <a:rPr lang="cs-CZ" dirty="0" smtClean="0"/>
              <a:t>Př.: poznej ptáky – poznej ptáky, kteří u nás přezimují 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34273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 w="38100">
            <a:solidFill>
              <a:srgbClr val="FFC000"/>
            </a:solidFill>
          </a:ln>
        </p:spPr>
        <p:txBody>
          <a:bodyPr/>
          <a:lstStyle/>
          <a:p>
            <a:r>
              <a:rPr lang="cs-CZ" dirty="0" smtClean="0"/>
              <a:t>Nastavování výukových cílů</a:t>
            </a:r>
            <a:endParaRPr lang="cs-CZ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63424" y="2348880"/>
            <a:ext cx="7417151" cy="34953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16462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 w="38100">
            <a:solidFill>
              <a:srgbClr val="FFC000"/>
            </a:solidFill>
          </a:ln>
        </p:spPr>
        <p:txBody>
          <a:bodyPr/>
          <a:lstStyle/>
          <a:p>
            <a:r>
              <a:rPr lang="cs-CZ" dirty="0" smtClean="0"/>
              <a:t>Taxonomie výukových cílů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Taxonomie- uspořádání podle náročnosti od nižší po vyšší náročnost na výkon žáka</a:t>
            </a:r>
          </a:p>
          <a:p>
            <a:r>
              <a:rPr lang="cs-CZ" sz="2400" dirty="0" smtClean="0"/>
              <a:t>Různé druhy taxonomií podle toho, na které oblasti rozvoje osobnosti žáka se zaměřují </a:t>
            </a:r>
          </a:p>
          <a:p>
            <a:endParaRPr lang="cs-CZ" sz="2400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3717032"/>
            <a:ext cx="5181600" cy="2257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90869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 w="38100">
            <a:solidFill>
              <a:srgbClr val="FFC000"/>
            </a:solidFill>
          </a:ln>
        </p:spPr>
        <p:txBody>
          <a:bodyPr>
            <a:normAutofit fontScale="90000"/>
          </a:bodyPr>
          <a:lstStyle/>
          <a:p>
            <a:r>
              <a:rPr lang="cs-CZ" dirty="0" err="1"/>
              <a:t>Bloomova</a:t>
            </a:r>
            <a:r>
              <a:rPr lang="cs-CZ" dirty="0"/>
              <a:t> taxonomie výukových cílů</a:t>
            </a:r>
          </a:p>
        </p:txBody>
      </p:sp>
      <p:pic>
        <p:nvPicPr>
          <p:cNvPr id="4" name="Picture 2" descr="http://clanky.rvp.cz/wp-content/upload/obrazky/11113/full/2.jpg?172828000000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2132856"/>
            <a:ext cx="7032823" cy="39071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07717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Grp="1" noChangeAspect="1" noChangeArrowheads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24744"/>
            <a:ext cx="8964488" cy="43136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45272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 w="38100">
            <a:solidFill>
              <a:srgbClr val="FFC000"/>
            </a:solidFill>
          </a:ln>
        </p:spPr>
        <p:txBody>
          <a:bodyPr>
            <a:normAutofit fontScale="90000"/>
          </a:bodyPr>
          <a:lstStyle/>
          <a:p>
            <a:r>
              <a:rPr lang="cs-CZ" dirty="0" err="1" smtClean="0"/>
              <a:t>Bloomova</a:t>
            </a:r>
            <a:r>
              <a:rPr lang="cs-CZ" dirty="0" smtClean="0"/>
              <a:t> taxonomie výukových cílů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Zaměřena na kognitivní cíle</a:t>
            </a:r>
          </a:p>
          <a:p>
            <a:r>
              <a:rPr lang="cs-CZ" dirty="0" smtClean="0"/>
              <a:t>50. léta 20. století / revize zač. nového tisíciletí</a:t>
            </a:r>
            <a:endParaRPr lang="cs-CZ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3068960"/>
            <a:ext cx="5586790" cy="33876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13434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 w="38100">
            <a:solidFill>
              <a:srgbClr val="FFC000"/>
            </a:solidFill>
          </a:ln>
        </p:spPr>
        <p:txBody>
          <a:bodyPr/>
          <a:lstStyle/>
          <a:p>
            <a:r>
              <a:rPr lang="cs-CZ" dirty="0" smtClean="0"/>
              <a:t>Proč právě </a:t>
            </a:r>
            <a:r>
              <a:rPr lang="cs-CZ" dirty="0" err="1" smtClean="0"/>
              <a:t>Bloomova</a:t>
            </a:r>
            <a:r>
              <a:rPr lang="cs-CZ" dirty="0" smtClean="0"/>
              <a:t> taxonomie?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cs-CZ" dirty="0"/>
              <a:t>Pomáhá např. v </a:t>
            </a:r>
            <a:r>
              <a:rPr lang="cs-CZ" b="1" dirty="0"/>
              <a:t>sebehodnocení </a:t>
            </a:r>
            <a:r>
              <a:rPr lang="cs-CZ" dirty="0"/>
              <a:t> učitele </a:t>
            </a:r>
            <a:r>
              <a:rPr lang="cs-CZ" i="1" dirty="0"/>
              <a:t>– „Je moje výuka dostatečně náročná?“</a:t>
            </a:r>
          </a:p>
          <a:p>
            <a:pPr lvl="0"/>
            <a:r>
              <a:rPr lang="cs-CZ" dirty="0"/>
              <a:t>Vymezuje, co se mají vaši </a:t>
            </a:r>
            <a:r>
              <a:rPr lang="cs-CZ" dirty="0" smtClean="0"/>
              <a:t>žáci/studenti </a:t>
            </a:r>
            <a:r>
              <a:rPr lang="cs-CZ" dirty="0"/>
              <a:t>naučit (výukové cíle)</a:t>
            </a:r>
          </a:p>
          <a:p>
            <a:pPr lvl="0"/>
            <a:r>
              <a:rPr lang="cs-CZ" dirty="0"/>
              <a:t>Umožňuje </a:t>
            </a:r>
            <a:r>
              <a:rPr lang="cs-CZ" b="1" dirty="0"/>
              <a:t>plánovat  výuku </a:t>
            </a:r>
            <a:r>
              <a:rPr lang="cs-CZ" dirty="0"/>
              <a:t>k dosažení vysoké úrovně vzdělávacích výsledků (vhodné výukové prostředky, učební a vyučovací aktivity</a:t>
            </a:r>
            <a:r>
              <a:rPr lang="cs-CZ" dirty="0" smtClean="0"/>
              <a:t>)</a:t>
            </a:r>
            <a:endParaRPr lang="cs-CZ" dirty="0"/>
          </a:p>
          <a:p>
            <a:pPr lvl="0"/>
            <a:r>
              <a:rPr lang="cs-CZ" dirty="0"/>
              <a:t>Ukazuje </a:t>
            </a:r>
            <a:r>
              <a:rPr lang="cs-CZ" b="1" dirty="0"/>
              <a:t>cestu, jaké zvolit nástroje </a:t>
            </a:r>
            <a:r>
              <a:rPr lang="cs-CZ" dirty="0"/>
              <a:t>a metody hodnocení výsledků výuky</a:t>
            </a:r>
          </a:p>
          <a:p>
            <a:pPr lvl="0"/>
            <a:r>
              <a:rPr lang="cs-CZ" dirty="0"/>
              <a:t>Umožňuje </a:t>
            </a:r>
            <a:r>
              <a:rPr lang="cs-CZ" b="1" dirty="0" err="1"/>
              <a:t>provazbu</a:t>
            </a:r>
            <a:r>
              <a:rPr lang="cs-CZ" b="1" dirty="0"/>
              <a:t> cílů a učiva </a:t>
            </a:r>
            <a:r>
              <a:rPr lang="cs-CZ" dirty="0"/>
              <a:t>s předchozím učivem, k ostatním předmětům oboru, k profesnímu životu studentů</a:t>
            </a:r>
          </a:p>
        </p:txBody>
      </p:sp>
    </p:spTree>
    <p:extLst>
      <p:ext uri="{BB962C8B-B14F-4D97-AF65-F5344CB8AC3E}">
        <p14:creationId xmlns:p14="http://schemas.microsoft.com/office/powerpoint/2010/main" val="3533715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 w="38100">
            <a:solidFill>
              <a:srgbClr val="FFC000"/>
            </a:solidFill>
          </a:ln>
        </p:spPr>
        <p:txBody>
          <a:bodyPr/>
          <a:lstStyle/>
          <a:p>
            <a:r>
              <a:rPr lang="cs-CZ" dirty="0" smtClean="0"/>
              <a:t>Práce s </a:t>
            </a:r>
            <a:r>
              <a:rPr lang="cs-CZ" dirty="0" err="1" smtClean="0"/>
              <a:t>Blooomovou</a:t>
            </a:r>
            <a:r>
              <a:rPr lang="cs-CZ" dirty="0" smtClean="0"/>
              <a:t> taxonomií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Záměr: používat pokud možno </a:t>
            </a:r>
            <a:r>
              <a:rPr lang="cs-CZ" dirty="0" smtClean="0">
                <a:solidFill>
                  <a:srgbClr val="C00000"/>
                </a:solidFill>
              </a:rPr>
              <a:t>všechny hladiny kognitivních cílů</a:t>
            </a:r>
          </a:p>
          <a:p>
            <a:r>
              <a:rPr lang="cs-CZ" dirty="0" smtClean="0"/>
              <a:t>Postupovat </a:t>
            </a:r>
            <a:r>
              <a:rPr lang="cs-CZ" dirty="0" smtClean="0">
                <a:solidFill>
                  <a:srgbClr val="C00000"/>
                </a:solidFill>
              </a:rPr>
              <a:t>od nižší hladiny k vyšší</a:t>
            </a:r>
          </a:p>
          <a:p>
            <a:pPr lvl="1"/>
            <a:r>
              <a:rPr lang="cs-CZ" dirty="0" smtClean="0"/>
              <a:t>K dosažení vyšší cílové kategorie je nezbytné důkladné zvládnutí učiva na nižší úrovni </a:t>
            </a:r>
          </a:p>
          <a:p>
            <a:pPr lvl="1"/>
            <a:r>
              <a:rPr lang="cs-CZ" dirty="0" smtClean="0"/>
              <a:t>„je třeba zapamatovat si, abychom tomu mohli porozumět“ / „je třeba porozumět, abychom mohli aplikovat v </a:t>
            </a:r>
            <a:r>
              <a:rPr lang="cs-CZ" smtClean="0"/>
              <a:t>praxi“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939738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 w="38100">
            <a:solidFill>
              <a:srgbClr val="FFC000"/>
            </a:solidFill>
          </a:ln>
        </p:spPr>
        <p:txBody>
          <a:bodyPr/>
          <a:lstStyle/>
          <a:p>
            <a:r>
              <a:rPr lang="cs-CZ" dirty="0"/>
              <a:t>Práce s </a:t>
            </a:r>
            <a:r>
              <a:rPr lang="cs-CZ" dirty="0" err="1"/>
              <a:t>Blooomovou</a:t>
            </a:r>
            <a:r>
              <a:rPr lang="cs-CZ" dirty="0"/>
              <a:t> taxonomií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1648925"/>
            <a:ext cx="6141665" cy="50152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91451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 w="38100">
            <a:solidFill>
              <a:srgbClr val="FFC000"/>
            </a:solidFill>
          </a:ln>
        </p:spPr>
        <p:txBody>
          <a:bodyPr/>
          <a:lstStyle/>
          <a:p>
            <a:r>
              <a:rPr lang="cs-CZ" dirty="0" smtClean="0"/>
              <a:t>Práce s </a:t>
            </a:r>
            <a:r>
              <a:rPr lang="cs-CZ" dirty="0" err="1" smtClean="0"/>
              <a:t>Bloomovou</a:t>
            </a:r>
            <a:r>
              <a:rPr lang="cs-CZ" dirty="0" smtClean="0"/>
              <a:t> taxonomií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87624" y="2348880"/>
            <a:ext cx="6212365" cy="35022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9167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 w="38100">
            <a:solidFill>
              <a:srgbClr val="FFC000"/>
            </a:solidFill>
          </a:ln>
        </p:spPr>
        <p:txBody>
          <a:bodyPr>
            <a:normAutofit/>
          </a:bodyPr>
          <a:lstStyle/>
          <a:p>
            <a:r>
              <a:rPr lang="cs-CZ" dirty="0" smtClean="0"/>
              <a:t>Cíl 1: </a:t>
            </a:r>
            <a:r>
              <a:rPr lang="cs-CZ" b="1" dirty="0" smtClean="0"/>
              <a:t>Znalost</a:t>
            </a:r>
            <a:r>
              <a:rPr lang="cs-CZ" dirty="0" smtClean="0"/>
              <a:t> (zapamatovat)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 smtClean="0"/>
              <a:t>Zapamatování, vybavení zapamatované informace</a:t>
            </a:r>
          </a:p>
          <a:p>
            <a:r>
              <a:rPr lang="cs-CZ" dirty="0" smtClean="0"/>
              <a:t>Paměťový obsah: </a:t>
            </a:r>
          </a:p>
          <a:p>
            <a:pPr lvl="1"/>
            <a:r>
              <a:rPr lang="cs-CZ" dirty="0"/>
              <a:t>konkrétní poznatky (pojmy, fakta, údaje, symboly atd</a:t>
            </a:r>
            <a:r>
              <a:rPr lang="cs-CZ" dirty="0" smtClean="0"/>
              <a:t>.)</a:t>
            </a:r>
          </a:p>
          <a:p>
            <a:pPr lvl="1"/>
            <a:r>
              <a:rPr lang="cs-CZ" dirty="0" smtClean="0"/>
              <a:t>postupy</a:t>
            </a:r>
            <a:r>
              <a:rPr lang="cs-CZ" dirty="0"/>
              <a:t>, metody a prostředky práce s konkrétními vědomostmi (algoritmy, postupy, vzorce, pravidla, kritéria posuzování a hodnocení jevů, metodologie apod</a:t>
            </a:r>
            <a:r>
              <a:rPr lang="cs-CZ" dirty="0" smtClean="0"/>
              <a:t>.)</a:t>
            </a:r>
          </a:p>
          <a:p>
            <a:pPr lvl="1"/>
            <a:r>
              <a:rPr lang="cs-CZ" dirty="0"/>
              <a:t>všeobecné a abstraktní poznatky (zákony a všeobecné teorie sloužící k vysvětlení velkých celků skutečnosti, soubory kategorií používané ke klasifikaci jevů, vědomostní struktury</a:t>
            </a:r>
            <a:r>
              <a:rPr lang="cs-CZ" dirty="0" smtClean="0"/>
              <a:t>) </a:t>
            </a:r>
          </a:p>
          <a:p>
            <a:pPr marL="457200" lvl="1" indent="0">
              <a:buNone/>
            </a:pPr>
            <a:r>
              <a:rPr lang="cs-CZ" dirty="0" smtClean="0"/>
              <a:t> </a:t>
            </a:r>
          </a:p>
          <a:p>
            <a:r>
              <a:rPr lang="cs-CZ" dirty="0" smtClean="0"/>
              <a:t>Příklad: </a:t>
            </a:r>
          </a:p>
          <a:p>
            <a:pPr lvl="1"/>
            <a:r>
              <a:rPr lang="cs-CZ" dirty="0" smtClean="0"/>
              <a:t>Žák umí definovat pojmy internet, počítač, síť </a:t>
            </a:r>
          </a:p>
          <a:p>
            <a:pPr lvl="1"/>
            <a:r>
              <a:rPr lang="cs-CZ" dirty="0" smtClean="0"/>
              <a:t>Žák řekne Pythagorovu větu</a:t>
            </a:r>
          </a:p>
          <a:p>
            <a:pPr lvl="1"/>
            <a:r>
              <a:rPr lang="cs-CZ" dirty="0" smtClean="0"/>
              <a:t>Žák popíše pojmy: sudokopytník, počítač</a:t>
            </a:r>
          </a:p>
          <a:p>
            <a:pPr lvl="1"/>
            <a:r>
              <a:rPr lang="cs-CZ" dirty="0" smtClean="0"/>
              <a:t>Žák uvede vyjmenovaná slova po „M“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09162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 w="38100">
            <a:solidFill>
              <a:srgbClr val="FFC000"/>
            </a:solidFill>
          </a:ln>
        </p:spPr>
        <p:txBody>
          <a:bodyPr/>
          <a:lstStyle/>
          <a:p>
            <a:r>
              <a:rPr lang="cs-CZ" dirty="0" smtClean="0"/>
              <a:t>Cíl 2: </a:t>
            </a:r>
            <a:r>
              <a:rPr lang="cs-CZ" b="1" dirty="0" smtClean="0"/>
              <a:t>Porozumění 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sz="3400" dirty="0" smtClean="0"/>
              <a:t>Schopnost vyjadřovat se o získaných vědomostech vlastními slovy; z informací učitele udělat jednoduché závěry, informace zestručnit, vytáhnout to podstatné, </a:t>
            </a:r>
            <a:r>
              <a:rPr lang="cs-CZ" sz="3400" dirty="0"/>
              <a:t>zobecnit konkrétní příklady, dojít k vlastním jednoduchým závěrům </a:t>
            </a:r>
            <a:r>
              <a:rPr lang="cs-CZ" sz="3400" dirty="0" smtClean="0"/>
              <a:t>apod.</a:t>
            </a:r>
          </a:p>
          <a:p>
            <a:endParaRPr lang="cs-CZ" sz="3400" dirty="0" smtClean="0"/>
          </a:p>
          <a:p>
            <a:r>
              <a:rPr lang="cs-CZ" sz="3400" dirty="0"/>
              <a:t>Tato úroveň cílů </a:t>
            </a:r>
            <a:r>
              <a:rPr lang="cs-CZ" sz="3400" dirty="0" smtClean="0"/>
              <a:t>považována </a:t>
            </a:r>
            <a:r>
              <a:rPr lang="cs-CZ" sz="3400" dirty="0"/>
              <a:t>za nejnižší úroveň intelektuálních </a:t>
            </a:r>
            <a:r>
              <a:rPr lang="cs-CZ" sz="3400" dirty="0" smtClean="0"/>
              <a:t>schopností </a:t>
            </a:r>
          </a:p>
          <a:p>
            <a:endParaRPr lang="cs-CZ" sz="3400" dirty="0" smtClean="0"/>
          </a:p>
          <a:p>
            <a:r>
              <a:rPr lang="cs-CZ" sz="3400" dirty="0" smtClean="0"/>
              <a:t>Příklad:</a:t>
            </a:r>
          </a:p>
          <a:p>
            <a:pPr lvl="1"/>
            <a:r>
              <a:rPr lang="cs-CZ" dirty="0" smtClean="0"/>
              <a:t>Žák vlastními slovy popíše vliv návykových látek na lidský organismus</a:t>
            </a:r>
          </a:p>
          <a:p>
            <a:pPr lvl="1"/>
            <a:r>
              <a:rPr lang="cs-CZ" dirty="0" smtClean="0"/>
              <a:t>Žák stručně uvede, co ví o období renesance</a:t>
            </a:r>
          </a:p>
          <a:p>
            <a:pPr lvl="1"/>
            <a:r>
              <a:rPr lang="cs-CZ" dirty="0" smtClean="0"/>
              <a:t>Žák vymezí, čím se zabývá datová žurnalistika</a:t>
            </a:r>
          </a:p>
          <a:p>
            <a:pPr lvl="1"/>
            <a:r>
              <a:rPr lang="cs-CZ" dirty="0" smtClean="0"/>
              <a:t>Na konkrétním příkladu žák ilustruje negativní důsledky fungování digitální stopy 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19761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 w="38100">
            <a:solidFill>
              <a:srgbClr val="FFC000"/>
            </a:solidFill>
          </a:ln>
        </p:spPr>
        <p:txBody>
          <a:bodyPr/>
          <a:lstStyle/>
          <a:p>
            <a:r>
              <a:rPr lang="cs-CZ" dirty="0" smtClean="0"/>
              <a:t>Cíl 3: </a:t>
            </a:r>
            <a:r>
              <a:rPr lang="cs-CZ" b="1" dirty="0" smtClean="0"/>
              <a:t>Aplikace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Schopnost žáka užít abstrakci a zobecnění učiva v konkrétních situacích; schopnost rozpoznat</a:t>
            </a:r>
            <a:r>
              <a:rPr lang="cs-CZ" dirty="0"/>
              <a:t>, o jaký druh problémů se jedná a jaké obecné postupy vedou k jeho </a:t>
            </a:r>
            <a:r>
              <a:rPr lang="cs-CZ" dirty="0" smtClean="0"/>
              <a:t>řešení; schopnost takto </a:t>
            </a:r>
            <a:r>
              <a:rPr lang="cs-CZ" dirty="0"/>
              <a:t>používat osvojené techniky, principy, teorie, metody, zákony, postupy, pravidla, zákonitosti apod. </a:t>
            </a:r>
            <a:endParaRPr lang="cs-CZ" dirty="0" smtClean="0"/>
          </a:p>
          <a:p>
            <a:r>
              <a:rPr lang="cs-CZ" dirty="0" smtClean="0"/>
              <a:t>Příklady:	</a:t>
            </a:r>
          </a:p>
          <a:p>
            <a:pPr lvl="1"/>
            <a:r>
              <a:rPr lang="cs-CZ" dirty="0" smtClean="0"/>
              <a:t>Žák načrtne komponenty počítače</a:t>
            </a:r>
          </a:p>
          <a:p>
            <a:pPr lvl="1"/>
            <a:r>
              <a:rPr lang="cs-CZ" dirty="0" smtClean="0"/>
              <a:t>Žák  vyřeší slovní úlohu pomocí trojčlenky </a:t>
            </a:r>
          </a:p>
          <a:p>
            <a:pPr lvl="1"/>
            <a:r>
              <a:rPr lang="cs-CZ" dirty="0" smtClean="0"/>
              <a:t>Žák interpretuje údaje z jednoduchého grafu / statistického přehledu </a:t>
            </a:r>
          </a:p>
          <a:p>
            <a:pPr lvl="1"/>
            <a:r>
              <a:rPr lang="cs-CZ" dirty="0" smtClean="0"/>
              <a:t>Žák uspořádá </a:t>
            </a:r>
            <a:r>
              <a:rPr lang="cs-CZ" dirty="0"/>
              <a:t>trestné činy podle jejich </a:t>
            </a:r>
            <a:r>
              <a:rPr lang="cs-CZ" dirty="0" smtClean="0"/>
              <a:t>závažnosti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24105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ln w="38100">
            <a:solidFill>
              <a:srgbClr val="FFC000"/>
            </a:solidFill>
          </a:ln>
        </p:spPr>
        <p:txBody>
          <a:bodyPr/>
          <a:lstStyle/>
          <a:p>
            <a:r>
              <a:rPr lang="cs-CZ" dirty="0" smtClean="0"/>
              <a:t>Cíl 4: </a:t>
            </a:r>
            <a:r>
              <a:rPr lang="cs-CZ" b="1" dirty="0" smtClean="0"/>
              <a:t>Analýza</a:t>
            </a:r>
            <a:endParaRPr lang="cs-CZ" b="1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smtClean="0"/>
              <a:t>Schopnost žáka rozčlenit učivo / </a:t>
            </a:r>
            <a:r>
              <a:rPr lang="cs-CZ" dirty="0"/>
              <a:t>celek věcí, jevů nebo událostí na jednotlivé části tak, aby postihli jejich vzájemné vztahy a </a:t>
            </a:r>
            <a:r>
              <a:rPr lang="cs-CZ" dirty="0" smtClean="0"/>
              <a:t>souvislosti</a:t>
            </a:r>
          </a:p>
          <a:p>
            <a:r>
              <a:rPr lang="cs-CZ" dirty="0" smtClean="0"/>
              <a:t>Může </a:t>
            </a:r>
            <a:r>
              <a:rPr lang="cs-CZ" dirty="0"/>
              <a:t>jít o rozbor nějaké konkrétní informace, systému nebo </a:t>
            </a:r>
            <a:r>
              <a:rPr lang="cs-CZ" dirty="0" smtClean="0"/>
              <a:t>procesu </a:t>
            </a:r>
          </a:p>
          <a:p>
            <a:r>
              <a:rPr lang="cs-CZ" dirty="0" smtClean="0"/>
              <a:t>Příklad:</a:t>
            </a:r>
          </a:p>
          <a:p>
            <a:pPr lvl="1"/>
            <a:r>
              <a:rPr lang="cs-CZ" dirty="0" smtClean="0"/>
              <a:t>Žák vybere z textu podstatné informace</a:t>
            </a:r>
          </a:p>
          <a:p>
            <a:pPr lvl="1"/>
            <a:r>
              <a:rPr lang="cs-CZ" dirty="0" smtClean="0"/>
              <a:t>Žák popíše funkce nabídky a poptávky na trhu</a:t>
            </a:r>
          </a:p>
          <a:p>
            <a:pPr lvl="1"/>
            <a:r>
              <a:rPr lang="cs-CZ" dirty="0" smtClean="0"/>
              <a:t>Žák vymezí </a:t>
            </a:r>
            <a:r>
              <a:rPr lang="cs-CZ" dirty="0"/>
              <a:t>vztahy mezi jednotlivými částmi státní </a:t>
            </a:r>
            <a:r>
              <a:rPr lang="cs-CZ" dirty="0" smtClean="0"/>
              <a:t>moci</a:t>
            </a:r>
          </a:p>
          <a:p>
            <a:pPr lvl="1"/>
            <a:r>
              <a:rPr lang="cs-CZ" dirty="0" smtClean="0"/>
              <a:t>Žák provede rozbor </a:t>
            </a:r>
            <a:r>
              <a:rPr lang="cs-CZ" dirty="0"/>
              <a:t>faktorů ovlivňujících temperament </a:t>
            </a:r>
            <a:r>
              <a:rPr lang="cs-CZ" dirty="0" smtClean="0"/>
              <a:t>člověka 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07256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 w="38100">
            <a:solidFill>
              <a:srgbClr val="FFC000"/>
            </a:solidFill>
          </a:ln>
        </p:spPr>
        <p:txBody>
          <a:bodyPr/>
          <a:lstStyle/>
          <a:p>
            <a:r>
              <a:rPr lang="cs-CZ" dirty="0" smtClean="0"/>
              <a:t>Cíl 5: </a:t>
            </a:r>
            <a:r>
              <a:rPr lang="cs-CZ" b="1" dirty="0" smtClean="0"/>
              <a:t>Syntéza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Žák vytvoří „originální“ celek na základě dříve poznaného, dříve získaných informací a porozumění</a:t>
            </a:r>
          </a:p>
          <a:p>
            <a:r>
              <a:rPr lang="cs-CZ" dirty="0" smtClean="0"/>
              <a:t>Dovednost složit </a:t>
            </a:r>
            <a:r>
              <a:rPr lang="cs-CZ" dirty="0"/>
              <a:t>prvky a části do originálního celku, se kterým se žák dříve nesetkal, který je pro něj </a:t>
            </a:r>
            <a:r>
              <a:rPr lang="cs-CZ" dirty="0" smtClean="0"/>
              <a:t>nový</a:t>
            </a:r>
          </a:p>
          <a:p>
            <a:r>
              <a:rPr lang="cs-CZ" dirty="0" smtClean="0"/>
              <a:t>Celek - skladba prvků ve vzájemných funkčních vztazích </a:t>
            </a:r>
          </a:p>
          <a:p>
            <a:r>
              <a:rPr lang="cs-CZ" dirty="0" smtClean="0"/>
              <a:t>Příklady:</a:t>
            </a:r>
          </a:p>
          <a:p>
            <a:pPr lvl="1"/>
            <a:r>
              <a:rPr lang="cs-CZ" dirty="0" smtClean="0"/>
              <a:t>Žák vypracuje zprávu   o splnění úkolu v laboratorním cvičení</a:t>
            </a:r>
          </a:p>
          <a:p>
            <a:pPr lvl="1"/>
            <a:r>
              <a:rPr lang="cs-CZ" dirty="0" smtClean="0"/>
              <a:t>Žák vyvodí </a:t>
            </a:r>
            <a:r>
              <a:rPr lang="cs-CZ" dirty="0"/>
              <a:t>všeobecné závěry z jednotlivých příkladů porušování </a:t>
            </a:r>
            <a:r>
              <a:rPr lang="cs-CZ" dirty="0" smtClean="0"/>
              <a:t>autorského zákona.</a:t>
            </a:r>
          </a:p>
          <a:p>
            <a:pPr lvl="1"/>
            <a:r>
              <a:rPr lang="cs-CZ" dirty="0" smtClean="0"/>
              <a:t>Žák zpracuje referát na téma „digitální stopa“.</a:t>
            </a:r>
          </a:p>
          <a:p>
            <a:pPr lvl="1"/>
            <a:r>
              <a:rPr lang="cs-CZ" dirty="0" smtClean="0"/>
              <a:t>Žák navrhne </a:t>
            </a:r>
            <a:r>
              <a:rPr lang="cs-CZ" dirty="0"/>
              <a:t>nové uspořádání třídy tak, aby to usnadnilo komunikaci mezi žáky a </a:t>
            </a:r>
            <a:r>
              <a:rPr lang="cs-CZ" dirty="0" smtClean="0"/>
              <a:t>učitelem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58799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 w="28575">
            <a:solidFill>
              <a:srgbClr val="FFC000"/>
            </a:solidFill>
          </a:ln>
        </p:spPr>
        <p:txBody>
          <a:bodyPr/>
          <a:lstStyle/>
          <a:p>
            <a:r>
              <a:rPr lang="cs-CZ" dirty="0" smtClean="0"/>
              <a:t>Co budeme řešit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Plánování</a:t>
            </a:r>
          </a:p>
          <a:p>
            <a:r>
              <a:rPr lang="cs-CZ" dirty="0" smtClean="0"/>
              <a:t>Příprava</a:t>
            </a:r>
          </a:p>
          <a:p>
            <a:r>
              <a:rPr lang="cs-CZ" dirty="0" smtClean="0"/>
              <a:t>Cíle výuky</a:t>
            </a:r>
          </a:p>
          <a:p>
            <a:pPr lvl="1"/>
            <a:r>
              <a:rPr lang="cs-CZ" dirty="0" smtClean="0"/>
              <a:t>Otázky </a:t>
            </a:r>
          </a:p>
          <a:p>
            <a:pPr lvl="1"/>
            <a:r>
              <a:rPr lang="cs-CZ" dirty="0" smtClean="0"/>
              <a:t>Úlohy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10998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 w="38100">
            <a:solidFill>
              <a:srgbClr val="FFC000"/>
            </a:solidFill>
          </a:ln>
        </p:spPr>
        <p:txBody>
          <a:bodyPr/>
          <a:lstStyle/>
          <a:p>
            <a:r>
              <a:rPr lang="cs-CZ" dirty="0" smtClean="0"/>
              <a:t>Cíl: </a:t>
            </a:r>
            <a:r>
              <a:rPr lang="cs-CZ" b="1" dirty="0" smtClean="0"/>
              <a:t>Hodnotící posouzení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 smtClean="0"/>
              <a:t>Nejvyšší cílová úroveň </a:t>
            </a:r>
            <a:r>
              <a:rPr lang="cs-CZ" dirty="0" err="1" smtClean="0"/>
              <a:t>Bloomovy</a:t>
            </a:r>
            <a:r>
              <a:rPr lang="cs-CZ" dirty="0" smtClean="0"/>
              <a:t> taxonomie</a:t>
            </a:r>
          </a:p>
          <a:p>
            <a:r>
              <a:rPr lang="cs-CZ" dirty="0" smtClean="0"/>
              <a:t>Schopnost posoudit správnost a praktičnost jevů, věcí, procesů</a:t>
            </a:r>
          </a:p>
          <a:p>
            <a:r>
              <a:rPr lang="cs-CZ" dirty="0" smtClean="0"/>
              <a:t>Žák si vytváří vlastní názor, úsudek, závěr o sledovaných objektech svého poznání</a:t>
            </a:r>
          </a:p>
          <a:p>
            <a:r>
              <a:rPr lang="cs-CZ" dirty="0" smtClean="0"/>
              <a:t>Žák je schopen </a:t>
            </a:r>
            <a:r>
              <a:rPr lang="cs-CZ" dirty="0"/>
              <a:t>vyjádřit své hodnotové soudy týkající se různých věcí, jevů, procesů a událostí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Příklad:</a:t>
            </a:r>
          </a:p>
          <a:p>
            <a:pPr lvl="1"/>
            <a:r>
              <a:rPr lang="cs-CZ" dirty="0" smtClean="0"/>
              <a:t>Žák v sebereflexi posoudí kvalitu svého referátu v srovnání s ostatními spolužáky.</a:t>
            </a:r>
          </a:p>
          <a:p>
            <a:pPr lvl="1"/>
            <a:r>
              <a:rPr lang="cs-CZ" dirty="0" smtClean="0"/>
              <a:t>Žák navrhne vylepšení školní budovy podle předem daných kritérií (estetično, finance, …)</a:t>
            </a:r>
          </a:p>
          <a:p>
            <a:pPr lvl="1"/>
            <a:r>
              <a:rPr lang="cs-CZ" dirty="0" smtClean="0"/>
              <a:t>Žák zhodnotí </a:t>
            </a:r>
            <a:r>
              <a:rPr lang="cs-CZ" dirty="0"/>
              <a:t>výsledky činnosti Mezinárodního měnového fondu v afrických zemích, které jsou příjemcem jeho </a:t>
            </a:r>
            <a:r>
              <a:rPr lang="cs-CZ" dirty="0" smtClean="0"/>
              <a:t>pomoci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7324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 w="38100">
            <a:solidFill>
              <a:srgbClr val="FFC000"/>
            </a:solidFill>
          </a:ln>
        </p:spPr>
        <p:txBody>
          <a:bodyPr/>
          <a:lstStyle/>
          <a:p>
            <a:r>
              <a:rPr lang="cs-CZ" dirty="0" err="1" smtClean="0"/>
              <a:t>Provazba</a:t>
            </a:r>
            <a:r>
              <a:rPr lang="cs-CZ" dirty="0" smtClean="0"/>
              <a:t> cílů  s hodnocením</a:t>
            </a:r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6001" y="1844824"/>
            <a:ext cx="5816922" cy="40324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12859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ln w="38100">
            <a:solidFill>
              <a:srgbClr val="FFC000"/>
            </a:solidFill>
          </a:ln>
        </p:spPr>
        <p:txBody>
          <a:bodyPr/>
          <a:lstStyle/>
          <a:p>
            <a:r>
              <a:rPr lang="cs-CZ" dirty="0" smtClean="0"/>
              <a:t>5 kroků postupu vymezování cílů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cs-CZ" b="1" dirty="0" smtClean="0"/>
              <a:t>1) Analýza </a:t>
            </a:r>
            <a:r>
              <a:rPr lang="cs-CZ" b="1" dirty="0"/>
              <a:t>výukového obsahu </a:t>
            </a:r>
            <a:endParaRPr lang="cs-CZ" b="1" dirty="0" smtClean="0"/>
          </a:p>
          <a:p>
            <a:pPr marL="514350" indent="-514350"/>
            <a:r>
              <a:rPr lang="cs-CZ" dirty="0" smtClean="0"/>
              <a:t>stanovení </a:t>
            </a:r>
            <a:r>
              <a:rPr lang="cs-CZ" dirty="0"/>
              <a:t>základních prvků </a:t>
            </a:r>
            <a:r>
              <a:rPr lang="cs-CZ" dirty="0" smtClean="0"/>
              <a:t>učiva (fakta</a:t>
            </a:r>
            <a:r>
              <a:rPr lang="cs-CZ" dirty="0"/>
              <a:t>, pojmy, principy, zákony, postupy řešení </a:t>
            </a:r>
            <a:r>
              <a:rPr lang="cs-CZ" dirty="0" smtClean="0"/>
              <a:t>problémů)</a:t>
            </a:r>
          </a:p>
          <a:p>
            <a:pPr marL="514350" indent="-514350"/>
            <a:r>
              <a:rPr lang="cs-CZ" dirty="0" smtClean="0"/>
              <a:t>vymezení </a:t>
            </a:r>
            <a:r>
              <a:rPr lang="cs-CZ" dirty="0"/>
              <a:t>základního, rozšiřujícího a prohlubujícího učiva atd. </a:t>
            </a:r>
            <a:endParaRPr lang="cs-CZ" dirty="0" smtClean="0"/>
          </a:p>
          <a:p>
            <a:pPr marL="0" indent="0">
              <a:buNone/>
            </a:pPr>
            <a:r>
              <a:rPr lang="cs-CZ" b="1" dirty="0" smtClean="0"/>
              <a:t>2) Vymezení </a:t>
            </a:r>
            <a:r>
              <a:rPr lang="cs-CZ" b="1" dirty="0"/>
              <a:t>cíle </a:t>
            </a:r>
            <a:r>
              <a:rPr lang="cs-CZ" dirty="0"/>
              <a:t>pomocí aktivních sloves, stanovení </a:t>
            </a:r>
            <a:r>
              <a:rPr lang="cs-CZ" b="1" dirty="0"/>
              <a:t>kompetencí</a:t>
            </a:r>
            <a:r>
              <a:rPr lang="cs-CZ" dirty="0"/>
              <a:t>, které si má žák osvojit, konkrétní vymezení požadovaného výkonu </a:t>
            </a:r>
            <a:r>
              <a:rPr lang="cs-CZ" dirty="0" smtClean="0"/>
              <a:t>žáka</a:t>
            </a:r>
          </a:p>
          <a:p>
            <a:pPr marL="0" indent="0">
              <a:buNone/>
            </a:pPr>
            <a:r>
              <a:rPr lang="cs-CZ" b="1" dirty="0" smtClean="0"/>
              <a:t>3) </a:t>
            </a:r>
            <a:r>
              <a:rPr lang="cs-CZ" dirty="0" smtClean="0"/>
              <a:t>Jednoznačné </a:t>
            </a:r>
            <a:r>
              <a:rPr lang="cs-CZ" dirty="0"/>
              <a:t>určení toho, </a:t>
            </a:r>
            <a:r>
              <a:rPr lang="cs-CZ" b="1" dirty="0"/>
              <a:t>co a v jakém rozsahu má žák </a:t>
            </a:r>
            <a:r>
              <a:rPr lang="cs-CZ" b="1" dirty="0" smtClean="0"/>
              <a:t>umět </a:t>
            </a:r>
            <a:r>
              <a:rPr lang="cs-CZ" dirty="0" smtClean="0"/>
              <a:t>(vyžadováno </a:t>
            </a:r>
            <a:r>
              <a:rPr lang="cs-CZ" dirty="0"/>
              <a:t>u </a:t>
            </a:r>
            <a:r>
              <a:rPr lang="cs-CZ" dirty="0" smtClean="0"/>
              <a:t>ověřování </a:t>
            </a:r>
            <a:r>
              <a:rPr lang="cs-CZ" dirty="0"/>
              <a:t>dosažené úrovně osvojení si výukového </a:t>
            </a:r>
            <a:r>
              <a:rPr lang="cs-CZ" dirty="0" smtClean="0"/>
              <a:t>obsahu/zkoušení…)</a:t>
            </a:r>
          </a:p>
          <a:p>
            <a:pPr marL="0" indent="0">
              <a:buNone/>
            </a:pPr>
            <a:r>
              <a:rPr lang="cs-CZ" b="1" dirty="0" smtClean="0"/>
              <a:t>4) Vymezení </a:t>
            </a:r>
            <a:r>
              <a:rPr lang="cs-CZ" b="1" dirty="0"/>
              <a:t>podmínek a prostředků</a:t>
            </a:r>
            <a:r>
              <a:rPr lang="cs-CZ" dirty="0"/>
              <a:t>, pomocí nichž má být požadovaný výkon realizován, aby mohly být všechny požadavky na výkon považovány za </a:t>
            </a:r>
            <a:r>
              <a:rPr lang="cs-CZ" dirty="0" smtClean="0"/>
              <a:t>splněné</a:t>
            </a:r>
          </a:p>
          <a:p>
            <a:pPr marL="0" indent="0">
              <a:buNone/>
            </a:pPr>
            <a:r>
              <a:rPr lang="cs-CZ" b="1" dirty="0" smtClean="0"/>
              <a:t>5) </a:t>
            </a:r>
            <a:r>
              <a:rPr lang="cs-CZ" dirty="0" smtClean="0"/>
              <a:t>Přesné </a:t>
            </a:r>
            <a:r>
              <a:rPr lang="cs-CZ" b="1" dirty="0"/>
              <a:t>stanovení normy požadovaného </a:t>
            </a:r>
            <a:r>
              <a:rPr lang="cs-CZ" b="1" dirty="0" smtClean="0"/>
              <a:t>výkonu </a:t>
            </a:r>
            <a:r>
              <a:rPr lang="cs-CZ" dirty="0" smtClean="0"/>
              <a:t>(v </a:t>
            </a:r>
            <a:r>
              <a:rPr lang="cs-CZ" dirty="0"/>
              <a:t>jaké podobě musí být výkon realizován, aby mohl být považován za dostatečný či </a:t>
            </a:r>
            <a:r>
              <a:rPr lang="cs-CZ" dirty="0" smtClean="0"/>
              <a:t>uspokojivý)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43202704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 w="38100">
            <a:solidFill>
              <a:srgbClr val="FFC000"/>
            </a:solidFill>
          </a:ln>
        </p:spPr>
        <p:txBody>
          <a:bodyPr/>
          <a:lstStyle/>
          <a:p>
            <a:r>
              <a:rPr lang="cs-CZ" dirty="0" smtClean="0"/>
              <a:t>Výukové cíle a kladení otázek</a:t>
            </a:r>
            <a:endParaRPr lang="cs-CZ" dirty="0"/>
          </a:p>
        </p:txBody>
      </p:sp>
      <p:pic>
        <p:nvPicPr>
          <p:cNvPr id="7" name="Zástupný symbol pro obsah 6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1632527"/>
            <a:ext cx="8229600" cy="44613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9495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 w="38100">
            <a:solidFill>
              <a:srgbClr val="FFC000"/>
            </a:solidFill>
          </a:ln>
        </p:spPr>
        <p:txBody>
          <a:bodyPr/>
          <a:lstStyle/>
          <a:p>
            <a:r>
              <a:rPr lang="cs-CZ" dirty="0" smtClean="0"/>
              <a:t>Cíle – otázky </a:t>
            </a:r>
            <a:r>
              <a:rPr lang="cs-CZ" dirty="0"/>
              <a:t>–</a:t>
            </a:r>
            <a:r>
              <a:rPr lang="cs-CZ" dirty="0" smtClean="0"/>
              <a:t> </a:t>
            </a:r>
            <a:r>
              <a:rPr lang="cs-CZ" dirty="0" smtClean="0"/>
              <a:t>úkoly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ÚKOL:</a:t>
            </a:r>
          </a:p>
          <a:p>
            <a:endParaRPr lang="cs-CZ" dirty="0"/>
          </a:p>
          <a:p>
            <a:r>
              <a:rPr lang="cs-CZ" dirty="0" smtClean="0"/>
              <a:t>Najděte pro každou kognitivní hladinu </a:t>
            </a:r>
            <a:r>
              <a:rPr lang="cs-CZ" dirty="0" err="1" smtClean="0"/>
              <a:t>Bloomovy</a:t>
            </a:r>
            <a:r>
              <a:rPr lang="cs-CZ" dirty="0" smtClean="0"/>
              <a:t> taxonomie 1 úkol týkající se předmětu Informační a komunikační technologie – použijte vhodná </a:t>
            </a:r>
            <a:r>
              <a:rPr lang="cs-CZ" dirty="0" smtClean="0"/>
              <a:t>slovesa</a:t>
            </a:r>
          </a:p>
          <a:p>
            <a:r>
              <a:rPr lang="cs-CZ" dirty="0" smtClean="0"/>
              <a:t>Položte k úkolu vhodnou otázku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373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 w="38100">
            <a:solidFill>
              <a:srgbClr val="FFC000"/>
            </a:solidFill>
          </a:ln>
        </p:spPr>
        <p:txBody>
          <a:bodyPr/>
          <a:lstStyle/>
          <a:p>
            <a:r>
              <a:rPr lang="cs-CZ" dirty="0" smtClean="0"/>
              <a:t>Plánování a příprava výuky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b="1" dirty="0" smtClean="0"/>
              <a:t>Didaktická analýza učiva (zásadní část přípravy)</a:t>
            </a:r>
          </a:p>
          <a:p>
            <a:pPr marL="0" indent="0">
              <a:buNone/>
            </a:pPr>
            <a:r>
              <a:rPr lang="cs-CZ" dirty="0" smtClean="0"/>
              <a:t>= rozbor obsahu konkrétní učební látky</a:t>
            </a:r>
          </a:p>
          <a:p>
            <a:r>
              <a:rPr lang="cs-CZ" dirty="0" smtClean="0"/>
              <a:t>Cíl: vystihnout výchovnou a vzdělávací hodnotu učební látky / přetvořit vědecké poznatky na didaktické poznatky (učivo)</a:t>
            </a:r>
          </a:p>
          <a:p>
            <a:r>
              <a:rPr lang="cs-CZ" dirty="0" smtClean="0"/>
              <a:t>Použití:  </a:t>
            </a:r>
          </a:p>
          <a:p>
            <a:pPr lvl="1"/>
            <a:r>
              <a:rPr lang="cs-CZ" dirty="0" smtClean="0"/>
              <a:t>Při vypracování tematického plánu</a:t>
            </a:r>
          </a:p>
          <a:p>
            <a:pPr lvl="1"/>
            <a:r>
              <a:rPr lang="cs-CZ" dirty="0" smtClean="0"/>
              <a:t>Při přípravě na konkrétní vyučovací hodinu </a:t>
            </a:r>
          </a:p>
          <a:p>
            <a:pPr lvl="2"/>
            <a:r>
              <a:rPr lang="cs-CZ" dirty="0" smtClean="0"/>
              <a:t>učebnice, </a:t>
            </a:r>
            <a:r>
              <a:rPr lang="cs-CZ" dirty="0" err="1" smtClean="0"/>
              <a:t>kurikulární</a:t>
            </a:r>
            <a:r>
              <a:rPr lang="cs-CZ" dirty="0" smtClean="0"/>
              <a:t> dokumenty, edukační / metodický materiál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33132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 w="38100">
            <a:solidFill>
              <a:srgbClr val="FFC000"/>
            </a:solidFill>
          </a:ln>
        </p:spPr>
        <p:txBody>
          <a:bodyPr/>
          <a:lstStyle/>
          <a:p>
            <a:r>
              <a:rPr lang="cs-CZ" b="1" dirty="0"/>
              <a:t>Didaktická analýza učiva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u="sng" dirty="0" smtClean="0"/>
              <a:t>Studium </a:t>
            </a:r>
            <a:r>
              <a:rPr lang="cs-CZ" u="sng" dirty="0"/>
              <a:t>učebních </a:t>
            </a:r>
            <a:r>
              <a:rPr lang="cs-CZ" u="sng" dirty="0" smtClean="0"/>
              <a:t>osnov</a:t>
            </a:r>
          </a:p>
          <a:p>
            <a:pPr lvl="1"/>
            <a:r>
              <a:rPr lang="cs-CZ" dirty="0" smtClean="0"/>
              <a:t>v</a:t>
            </a:r>
            <a:r>
              <a:rPr lang="cs-CZ" dirty="0"/>
              <a:t> nich </a:t>
            </a:r>
            <a:r>
              <a:rPr lang="cs-CZ" dirty="0" smtClean="0"/>
              <a:t>zpravidla </a:t>
            </a:r>
            <a:r>
              <a:rPr lang="cs-CZ" dirty="0"/>
              <a:t>formulovány výukové cíle, jichž mají žáci </a:t>
            </a:r>
            <a:r>
              <a:rPr lang="cs-CZ" dirty="0" smtClean="0"/>
              <a:t>dosáhnout</a:t>
            </a:r>
          </a:p>
          <a:p>
            <a:pPr lvl="1"/>
            <a:r>
              <a:rPr lang="cs-CZ" dirty="0" smtClean="0"/>
              <a:t>vedle </a:t>
            </a:r>
            <a:r>
              <a:rPr lang="cs-CZ" dirty="0"/>
              <a:t>osnov </a:t>
            </a:r>
            <a:r>
              <a:rPr lang="cs-CZ" dirty="0" smtClean="0"/>
              <a:t>důležitými </a:t>
            </a:r>
            <a:r>
              <a:rPr lang="cs-CZ" dirty="0" err="1"/>
              <a:t>kurikulárními</a:t>
            </a:r>
            <a:r>
              <a:rPr lang="cs-CZ" dirty="0"/>
              <a:t> dokumenty </a:t>
            </a:r>
            <a:r>
              <a:rPr lang="cs-CZ" dirty="0" smtClean="0"/>
              <a:t>standardy vzdělávání (zatím existují pro základní vzdělávání) </a:t>
            </a:r>
            <a:endParaRPr lang="cs-CZ" dirty="0"/>
          </a:p>
          <a:p>
            <a:r>
              <a:rPr lang="cs-CZ" u="sng" dirty="0" smtClean="0"/>
              <a:t>Studium učebnic</a:t>
            </a:r>
          </a:p>
          <a:p>
            <a:pPr lvl="1"/>
            <a:r>
              <a:rPr lang="cs-CZ" dirty="0" smtClean="0"/>
              <a:t>porovnání obsahu </a:t>
            </a:r>
            <a:r>
              <a:rPr lang="cs-CZ" dirty="0"/>
              <a:t>učebnice s obsahem učiva vymezeným </a:t>
            </a:r>
            <a:r>
              <a:rPr lang="cs-CZ" dirty="0" smtClean="0"/>
              <a:t>osnovami</a:t>
            </a:r>
          </a:p>
          <a:p>
            <a:pPr lvl="1"/>
            <a:r>
              <a:rPr lang="cs-CZ" dirty="0" smtClean="0"/>
              <a:t>v</a:t>
            </a:r>
            <a:r>
              <a:rPr lang="cs-CZ" dirty="0"/>
              <a:t> </a:t>
            </a:r>
            <a:r>
              <a:rPr lang="cs-CZ" dirty="0" smtClean="0"/>
              <a:t>případě nesouladu učitel rozhoduje, kterých </a:t>
            </a:r>
            <a:r>
              <a:rPr lang="cs-CZ" dirty="0"/>
              <a:t>doplňujících materiálů bude používat, aby bylo dosaženo cílů daných </a:t>
            </a:r>
            <a:r>
              <a:rPr lang="cs-CZ" dirty="0" smtClean="0"/>
              <a:t>osnovami</a:t>
            </a:r>
          </a:p>
          <a:p>
            <a:pPr lvl="1"/>
            <a:r>
              <a:rPr lang="cs-CZ" dirty="0" smtClean="0"/>
              <a:t>Vhodný zdroj: dobře </a:t>
            </a:r>
            <a:r>
              <a:rPr lang="cs-CZ" dirty="0"/>
              <a:t>zpracovaná </a:t>
            </a:r>
            <a:r>
              <a:rPr lang="cs-CZ" dirty="0" smtClean="0"/>
              <a:t>metodika (doplněk k učebnici - pro učitele)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8418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  <a:ln w="38100">
            <a:solidFill>
              <a:srgbClr val="FFC000"/>
            </a:solidFill>
          </a:ln>
        </p:spPr>
        <p:txBody>
          <a:bodyPr/>
          <a:lstStyle/>
          <a:p>
            <a:r>
              <a:rPr lang="cs-CZ" dirty="0" smtClean="0"/>
              <a:t>Typy didaktické analýzy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641379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cs-CZ" dirty="0" smtClean="0"/>
              <a:t>1</a:t>
            </a:r>
            <a:r>
              <a:rPr lang="cs-CZ" b="1" dirty="0" smtClean="0"/>
              <a:t>. POJMOVÁ</a:t>
            </a:r>
          </a:p>
          <a:p>
            <a:pPr lvl="1"/>
            <a:r>
              <a:rPr lang="cs-CZ" dirty="0" smtClean="0"/>
              <a:t>Analýza pojmů vztahujících se k danému učivu</a:t>
            </a:r>
          </a:p>
          <a:p>
            <a:pPr lvl="1"/>
            <a:r>
              <a:rPr lang="cs-CZ" dirty="0" smtClean="0"/>
              <a:t>Vytvoření logických struktur pojmů </a:t>
            </a:r>
          </a:p>
          <a:p>
            <a:pPr lvl="1"/>
            <a:r>
              <a:rPr lang="cs-CZ" dirty="0" smtClean="0"/>
              <a:t>Propojení už naučených pojmů s novými</a:t>
            </a:r>
          </a:p>
          <a:p>
            <a:pPr lvl="1"/>
            <a:r>
              <a:rPr lang="cs-CZ" dirty="0" smtClean="0"/>
              <a:t>Vztahy mezi pojmy: nadřazené / podřazené pojmy</a:t>
            </a:r>
          </a:p>
          <a:p>
            <a:pPr lvl="1"/>
            <a:r>
              <a:rPr lang="cs-CZ" dirty="0" smtClean="0"/>
              <a:t>Základní / rozšiřující učivo </a:t>
            </a:r>
          </a:p>
          <a:p>
            <a:pPr lvl="1"/>
            <a:endParaRPr lang="cs-CZ" dirty="0" smtClean="0"/>
          </a:p>
          <a:p>
            <a:pPr marL="0" indent="0">
              <a:buNone/>
            </a:pPr>
            <a:r>
              <a:rPr lang="cs-CZ" b="1" dirty="0" smtClean="0"/>
              <a:t>2. OPERAČNÍ </a:t>
            </a:r>
          </a:p>
          <a:p>
            <a:r>
              <a:rPr lang="cs-CZ" dirty="0" smtClean="0"/>
              <a:t>Analýza činností a operací učitele a žáků s učivem                       dosažení  vzdělávacího cíle</a:t>
            </a:r>
          </a:p>
          <a:p>
            <a:r>
              <a:rPr lang="cs-CZ" dirty="0" smtClean="0"/>
              <a:t>Rozbor takových činností žáků, které budou prostředkem vedoucím k pochopení a osvojení učiva, k rozvoji osobnosti žáka</a:t>
            </a:r>
          </a:p>
          <a:p>
            <a:r>
              <a:rPr lang="cs-CZ" dirty="0" smtClean="0"/>
              <a:t>Př.: analýza učebních úloh  </a:t>
            </a:r>
          </a:p>
          <a:p>
            <a:endParaRPr lang="cs-CZ" dirty="0" smtClean="0"/>
          </a:p>
          <a:p>
            <a:pPr marL="0" indent="0">
              <a:buNone/>
            </a:pPr>
            <a:r>
              <a:rPr lang="cs-CZ" b="1" dirty="0" smtClean="0"/>
              <a:t>3. </a:t>
            </a:r>
            <a:r>
              <a:rPr lang="cs-CZ" b="1" cap="all" dirty="0" smtClean="0"/>
              <a:t>Reflektující mezipředmětové vztahy</a:t>
            </a:r>
          </a:p>
          <a:p>
            <a:r>
              <a:rPr lang="cs-CZ" dirty="0" smtClean="0"/>
              <a:t>cílem ukázat a zprostředkovat žákům učivo fokusem různých předmětů  </a:t>
            </a:r>
            <a:endParaRPr lang="cs-CZ" dirty="0"/>
          </a:p>
        </p:txBody>
      </p:sp>
      <p:sp>
        <p:nvSpPr>
          <p:cNvPr id="4" name="Šipka doprava 3"/>
          <p:cNvSpPr/>
          <p:nvPr/>
        </p:nvSpPr>
        <p:spPr>
          <a:xfrm>
            <a:off x="6084168" y="3805473"/>
            <a:ext cx="1008112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42980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  <a:ln w="38100">
            <a:solidFill>
              <a:srgbClr val="FFC000"/>
            </a:solidFill>
          </a:ln>
        </p:spPr>
        <p:txBody>
          <a:bodyPr>
            <a:normAutofit/>
          </a:bodyPr>
          <a:lstStyle/>
          <a:p>
            <a:r>
              <a:rPr lang="cs-CZ" dirty="0" smtClean="0"/>
              <a:t>Příprava učitele na výuku - fáze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112568"/>
          </a:xfrm>
        </p:spPr>
        <p:txBody>
          <a:bodyPr>
            <a:normAutofit fontScale="55000" lnSpcReduction="20000"/>
          </a:bodyPr>
          <a:lstStyle/>
          <a:p>
            <a:r>
              <a:rPr lang="cs-CZ" dirty="0" smtClean="0"/>
              <a:t>Východiska: ŠVP, tematický učební plán (předmětu) </a:t>
            </a:r>
          </a:p>
          <a:p>
            <a:r>
              <a:rPr lang="cs-CZ" dirty="0" smtClean="0"/>
              <a:t>Příprava plně </a:t>
            </a:r>
            <a:r>
              <a:rPr lang="cs-CZ" dirty="0"/>
              <a:t>záležitostí </a:t>
            </a:r>
            <a:r>
              <a:rPr lang="cs-CZ" dirty="0" smtClean="0"/>
              <a:t>učitele               </a:t>
            </a:r>
            <a:r>
              <a:rPr lang="cs-CZ" dirty="0"/>
              <a:t>vlastní pojetí pedagogické práce </a:t>
            </a:r>
            <a:r>
              <a:rPr lang="cs-CZ" dirty="0" smtClean="0"/>
              <a:t>/ pojetí přípravy</a:t>
            </a:r>
          </a:p>
          <a:p>
            <a:endParaRPr lang="cs-CZ" dirty="0" smtClean="0"/>
          </a:p>
          <a:p>
            <a:pPr marL="571500" indent="-571500">
              <a:buAutoNum type="romanUcPeriod"/>
            </a:pPr>
            <a:r>
              <a:rPr lang="cs-CZ" b="1" dirty="0" smtClean="0"/>
              <a:t>Stanovení cílů výuky</a:t>
            </a:r>
          </a:p>
          <a:p>
            <a:r>
              <a:rPr lang="cs-CZ" dirty="0" smtClean="0">
                <a:solidFill>
                  <a:srgbClr val="C00000"/>
                </a:solidFill>
              </a:rPr>
              <a:t>Základní otázka: Jaké nové vědomosti, dovednosti a postoje si má žák v mé vyučovací hodině osvojit? </a:t>
            </a:r>
          </a:p>
          <a:p>
            <a:r>
              <a:rPr lang="cs-CZ" dirty="0" smtClean="0"/>
              <a:t>Předchozí výuka (subjektivní sebereflexe učitele)</a:t>
            </a:r>
          </a:p>
          <a:p>
            <a:pPr lvl="1"/>
            <a:r>
              <a:rPr lang="cs-CZ" dirty="0" smtClean="0"/>
              <a:t>Co bylo/co nebylo probráno  </a:t>
            </a:r>
          </a:p>
          <a:p>
            <a:pPr lvl="1"/>
            <a:r>
              <a:rPr lang="cs-CZ" dirty="0" smtClean="0"/>
              <a:t>Pochopili / nepochopili žáci probrané učivo správně</a:t>
            </a:r>
          </a:p>
          <a:p>
            <a:pPr lvl="1"/>
            <a:r>
              <a:rPr lang="cs-CZ" dirty="0" smtClean="0"/>
              <a:t>Co je třeba procvičit / zopakovat / opět vysvětlit z probraného učiva</a:t>
            </a:r>
          </a:p>
          <a:p>
            <a:pPr marL="514350" indent="-457200"/>
            <a:r>
              <a:rPr lang="cs-CZ" dirty="0" smtClean="0"/>
              <a:t>Cíle stanoveny konkrétně a s ohledem na požadavky na výukové cíle (učitelova kontrola splnění na konci hodiny)</a:t>
            </a:r>
          </a:p>
          <a:p>
            <a:pPr marL="514350" indent="-457200"/>
            <a:endParaRPr lang="cs-CZ" dirty="0" smtClean="0"/>
          </a:p>
          <a:p>
            <a:pPr marL="57150" indent="0">
              <a:buNone/>
            </a:pPr>
            <a:r>
              <a:rPr lang="cs-CZ" b="1" dirty="0" smtClean="0"/>
              <a:t>II.          Výběr učebních úloh a aktivit</a:t>
            </a:r>
          </a:p>
          <a:p>
            <a:r>
              <a:rPr lang="cs-CZ" dirty="0" smtClean="0"/>
              <a:t>Didaktické zásady</a:t>
            </a:r>
          </a:p>
          <a:p>
            <a:r>
              <a:rPr lang="cs-CZ" dirty="0" smtClean="0"/>
              <a:t>Učební aktivity přiměřené věku, zkušenostem a schopnostem žáků</a:t>
            </a:r>
          </a:p>
          <a:p>
            <a:pPr lvl="1"/>
            <a:r>
              <a:rPr lang="cs-CZ" dirty="0" smtClean="0"/>
              <a:t>Opakovací úlohy (vedou k novým dovednostem)</a:t>
            </a:r>
          </a:p>
          <a:p>
            <a:r>
              <a:rPr lang="cs-CZ" dirty="0" smtClean="0"/>
              <a:t>Aktivity dostatečně různorodé a smysluplné – aktivizace žáků</a:t>
            </a:r>
            <a:endParaRPr lang="cs-CZ" dirty="0"/>
          </a:p>
        </p:txBody>
      </p:sp>
      <p:sp>
        <p:nvSpPr>
          <p:cNvPr id="4" name="Šipka doprava 3"/>
          <p:cNvSpPr/>
          <p:nvPr/>
        </p:nvSpPr>
        <p:spPr>
          <a:xfrm>
            <a:off x="3923928" y="1772816"/>
            <a:ext cx="432048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475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 w="38100">
            <a:solidFill>
              <a:srgbClr val="FFC000"/>
            </a:solidFill>
          </a:ln>
        </p:spPr>
        <p:txBody>
          <a:bodyPr/>
          <a:lstStyle/>
          <a:p>
            <a:r>
              <a:rPr lang="cs-CZ" dirty="0" smtClean="0"/>
              <a:t>Příprava učitele na výuku - fáze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cs-CZ" b="1" dirty="0" smtClean="0"/>
              <a:t>III. Sestavení časového plánu vyučovací hodiny</a:t>
            </a:r>
          </a:p>
          <a:p>
            <a:pPr lvl="1"/>
            <a:r>
              <a:rPr lang="cs-CZ" dirty="0" smtClean="0"/>
              <a:t>Časová posloupnost vybraných učebních úloh a aktivit pro vyučovací hodinu</a:t>
            </a:r>
          </a:p>
          <a:p>
            <a:pPr lvl="1"/>
            <a:r>
              <a:rPr lang="cs-CZ" dirty="0" smtClean="0"/>
              <a:t>Stanovení pořadí aktivit – kolik času jednotlivé úlohy a aktivity zaberou</a:t>
            </a:r>
          </a:p>
          <a:p>
            <a:pPr lvl="1"/>
            <a:r>
              <a:rPr lang="cs-CZ" dirty="0" smtClean="0"/>
              <a:t>Základní / rozšiřující úlohy a aktivity</a:t>
            </a:r>
          </a:p>
          <a:p>
            <a:pPr lvl="1"/>
            <a:endParaRPr lang="cs-CZ" dirty="0" smtClean="0"/>
          </a:p>
          <a:p>
            <a:pPr marL="0" indent="0">
              <a:buNone/>
            </a:pPr>
            <a:r>
              <a:rPr lang="cs-CZ" b="1" dirty="0" smtClean="0"/>
              <a:t>IV. Příprava učebních pomůcek</a:t>
            </a:r>
          </a:p>
          <a:p>
            <a:pPr marL="971550" lvl="1" indent="-571500"/>
            <a:r>
              <a:rPr lang="cs-CZ" dirty="0" smtClean="0"/>
              <a:t>Tvorba pracovních listů, příprava pokusů, příprava modelů, audiovizuální pomůcky …</a:t>
            </a:r>
          </a:p>
          <a:p>
            <a:pPr marL="971550" lvl="1" indent="-571500"/>
            <a:endParaRPr lang="cs-CZ" dirty="0" smtClean="0"/>
          </a:p>
          <a:p>
            <a:pPr marL="0" indent="0">
              <a:buNone/>
            </a:pPr>
            <a:r>
              <a:rPr lang="cs-CZ" b="1" dirty="0" smtClean="0"/>
              <a:t>V. Doladění přípravy</a:t>
            </a:r>
          </a:p>
          <a:p>
            <a:pPr lvl="1"/>
            <a:r>
              <a:rPr lang="cs-CZ" dirty="0" smtClean="0"/>
              <a:t>Způsoby zjišťování zpětné vazby o výsledcích výuky</a:t>
            </a:r>
          </a:p>
          <a:p>
            <a:pPr lvl="1"/>
            <a:r>
              <a:rPr lang="cs-CZ" dirty="0" smtClean="0"/>
              <a:t>Přizpůsobení výuky individuálním potřebám žáků</a:t>
            </a:r>
          </a:p>
          <a:p>
            <a:pPr lvl="1"/>
            <a:r>
              <a:rPr lang="cs-CZ" dirty="0" smtClean="0"/>
              <a:t>Akceptace IVP, SVP … s ohledem na činnosti a úlohy vyučovací hodiny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55733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330</TotalTime>
  <Words>1926</Words>
  <Application>Microsoft Office PowerPoint</Application>
  <PresentationFormat>Předvádění na obrazovce (4:3)</PresentationFormat>
  <Paragraphs>303</Paragraphs>
  <Slides>44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44</vt:i4>
      </vt:variant>
    </vt:vector>
  </HeadingPairs>
  <TitlesOfParts>
    <vt:vector size="47" baseType="lpstr">
      <vt:lpstr>Arial</vt:lpstr>
      <vt:lpstr>Calibri</vt:lpstr>
      <vt:lpstr>Motiv systému Office</vt:lpstr>
      <vt:lpstr>Plánování a příprava výuky</vt:lpstr>
      <vt:lpstr>Co všechno by měla obsahovat příprava učitele na konkrétní vyučovací hodinu?</vt:lpstr>
      <vt:lpstr>Prezentace aplikace PowerPoint</vt:lpstr>
      <vt:lpstr>Co budeme řešit </vt:lpstr>
      <vt:lpstr>Plánování a příprava výuky</vt:lpstr>
      <vt:lpstr>Didaktická analýza učiva</vt:lpstr>
      <vt:lpstr>Typy didaktické analýzy</vt:lpstr>
      <vt:lpstr>Příprava učitele na výuku - fáze</vt:lpstr>
      <vt:lpstr>Příprava učitele na výuku - fáze</vt:lpstr>
      <vt:lpstr>Typy přípravy </vt:lpstr>
      <vt:lpstr>Typy přípravy </vt:lpstr>
      <vt:lpstr>Typy přípravy </vt:lpstr>
      <vt:lpstr>Sedmero přípravy</vt:lpstr>
      <vt:lpstr>Příklad „,metodického listu přípravy“</vt:lpstr>
      <vt:lpstr>Příprava – shrnující informace</vt:lpstr>
      <vt:lpstr>Otázky ve výuce</vt:lpstr>
      <vt:lpstr>Třídění otázek</vt:lpstr>
      <vt:lpstr>Otázky ve vztahu k Bloomově taxonomii vzdělávacích cílů </vt:lpstr>
      <vt:lpstr>Výukové cíle</vt:lpstr>
      <vt:lpstr>Výchovně-vzdělávací cíl</vt:lpstr>
      <vt:lpstr>Výchovně-vzdělávací cíl</vt:lpstr>
      <vt:lpstr>Výchovně-vzdělávací cíle</vt:lpstr>
      <vt:lpstr>Historický pohled na výukové cíle</vt:lpstr>
      <vt:lpstr>Dělení cílů výuky</vt:lpstr>
      <vt:lpstr>Požadavky na výukové cíle</vt:lpstr>
      <vt:lpstr>Chyby ve vymezování cílů</vt:lpstr>
      <vt:lpstr>Nastavování výukových cílů</vt:lpstr>
      <vt:lpstr>Taxonomie výukových cílů</vt:lpstr>
      <vt:lpstr>Bloomova taxonomie výukových cílů</vt:lpstr>
      <vt:lpstr>Bloomova taxonomie výukových cílů</vt:lpstr>
      <vt:lpstr>Proč právě Bloomova taxonomie?</vt:lpstr>
      <vt:lpstr>Práce s Blooomovou taxonomií</vt:lpstr>
      <vt:lpstr>Práce s Blooomovou taxonomií</vt:lpstr>
      <vt:lpstr>Práce s Bloomovou taxonomií</vt:lpstr>
      <vt:lpstr>Cíl 1: Znalost (zapamatovat)</vt:lpstr>
      <vt:lpstr>Cíl 2: Porozumění </vt:lpstr>
      <vt:lpstr>Cíl 3: Aplikace</vt:lpstr>
      <vt:lpstr>Cíl 4: Analýza</vt:lpstr>
      <vt:lpstr>Cíl 5: Syntéza</vt:lpstr>
      <vt:lpstr>Cíl: Hodnotící posouzení</vt:lpstr>
      <vt:lpstr>Provazba cílů  s hodnocením</vt:lpstr>
      <vt:lpstr>5 kroků postupu vymezování cílů</vt:lpstr>
      <vt:lpstr>Výukové cíle a kladení otázek</vt:lpstr>
      <vt:lpstr>Cíle – otázky – úkoly 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user</dc:creator>
  <cp:lastModifiedBy>Pavlína Mazáčová</cp:lastModifiedBy>
  <cp:revision>32</cp:revision>
  <dcterms:created xsi:type="dcterms:W3CDTF">2016-04-17T16:45:57Z</dcterms:created>
  <dcterms:modified xsi:type="dcterms:W3CDTF">2016-04-26T10:07:55Z</dcterms:modified>
</cp:coreProperties>
</file>