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71" r:id="rId8"/>
    <p:sldId id="265" r:id="rId9"/>
    <p:sldId id="266" r:id="rId10"/>
    <p:sldId id="267" r:id="rId11"/>
    <p:sldId id="268" r:id="rId12"/>
    <p:sldId id="269" r:id="rId13"/>
    <p:sldId id="277" r:id="rId14"/>
    <p:sldId id="278" r:id="rId15"/>
    <p:sldId id="270" r:id="rId16"/>
    <p:sldId id="290" r:id="rId17"/>
    <p:sldId id="274" r:id="rId18"/>
    <p:sldId id="279" r:id="rId19"/>
    <p:sldId id="292" r:id="rId20"/>
    <p:sldId id="280" r:id="rId21"/>
    <p:sldId id="281" r:id="rId22"/>
    <p:sldId id="283" r:id="rId23"/>
    <p:sldId id="287" r:id="rId24"/>
    <p:sldId id="289" r:id="rId25"/>
    <p:sldId id="288" r:id="rId26"/>
    <p:sldId id="284" r:id="rId27"/>
    <p:sldId id="285" r:id="rId28"/>
    <p:sldId id="286" r:id="rId29"/>
    <p:sldId id="272" r:id="rId30"/>
    <p:sldId id="273" r:id="rId31"/>
    <p:sldId id="275" r:id="rId32"/>
    <p:sldId id="276" r:id="rId33"/>
    <p:sldId id="293" r:id="rId34"/>
    <p:sldId id="294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7D8-4A6A-49C1-8148-998C5EC113FA}" type="datetimeFigureOut">
              <a:rPr lang="cs-CZ" smtClean="0"/>
              <a:t>31.3.2016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C928-A652-4084-A0BE-6545F623F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022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7D8-4A6A-49C1-8148-998C5EC113FA}" type="datetimeFigureOut">
              <a:rPr lang="cs-CZ" smtClean="0"/>
              <a:t>31.3.2016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C928-A652-4084-A0BE-6545F623F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8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7D8-4A6A-49C1-8148-998C5EC113FA}" type="datetimeFigureOut">
              <a:rPr lang="cs-CZ" smtClean="0"/>
              <a:t>31.3.2016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C928-A652-4084-A0BE-6545F623F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127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7D8-4A6A-49C1-8148-998C5EC113FA}" type="datetimeFigureOut">
              <a:rPr lang="cs-CZ" smtClean="0"/>
              <a:t>31.3.2016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C928-A652-4084-A0BE-6545F623F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37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7D8-4A6A-49C1-8148-998C5EC113FA}" type="datetimeFigureOut">
              <a:rPr lang="cs-CZ" smtClean="0"/>
              <a:t>31.3.2016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C928-A652-4084-A0BE-6545F623F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112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7D8-4A6A-49C1-8148-998C5EC113FA}" type="datetimeFigureOut">
              <a:rPr lang="cs-CZ" smtClean="0"/>
              <a:t>31.3.2016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C928-A652-4084-A0BE-6545F623F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36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7D8-4A6A-49C1-8148-998C5EC113FA}" type="datetimeFigureOut">
              <a:rPr lang="cs-CZ" smtClean="0"/>
              <a:t>31.3.2016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C928-A652-4084-A0BE-6545F623F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3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7D8-4A6A-49C1-8148-998C5EC113FA}" type="datetimeFigureOut">
              <a:rPr lang="cs-CZ" smtClean="0"/>
              <a:t>31.3.2016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C928-A652-4084-A0BE-6545F623F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736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7D8-4A6A-49C1-8148-998C5EC113FA}" type="datetimeFigureOut">
              <a:rPr lang="cs-CZ" smtClean="0"/>
              <a:t>31.3.2016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C928-A652-4084-A0BE-6545F623F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1850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7D8-4A6A-49C1-8148-998C5EC113FA}" type="datetimeFigureOut">
              <a:rPr lang="cs-CZ" smtClean="0"/>
              <a:t>31.3.2016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C928-A652-4084-A0BE-6545F623F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7198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7D8-4A6A-49C1-8148-998C5EC113FA}" type="datetimeFigureOut">
              <a:rPr lang="cs-CZ" smtClean="0"/>
              <a:t>31.3.2016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C928-A652-4084-A0BE-6545F623F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99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6F7D8-4A6A-49C1-8148-998C5EC113FA}" type="datetimeFigureOut">
              <a:rPr lang="cs-CZ" smtClean="0"/>
              <a:t>31.3.2016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2C928-A652-4084-A0BE-6545F623F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97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nuv.cz/ramcove-vzdelavaci-programy/rvp-pro-zakladni-vzdelavani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mt.cz/vzdelavani/skolstvi-v-cr/skolskareforma/klicove-kompetenc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uv.cz/t/rvp-pro-gymnazia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ladezvakci.cz/fileadmin/user_upload/blog/Neformalni_vzdelavani/Klicove_kompetence.pdf" TargetMode="External"/><Relationship Id="rId2" Type="http://schemas.openxmlformats.org/officeDocument/2006/relationships/hyperlink" Target="http://www.nuv.cz/t/rvp-pro-gymnazi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smt.cz/vzdelavani/skolstvi-v-cr/skolskareforma/klicove-kompetenc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dirty="0" smtClean="0"/>
              <a:t>Klíčové kompetence a </a:t>
            </a:r>
            <a:r>
              <a:rPr lang="cs-CZ" dirty="0" err="1" smtClean="0"/>
              <a:t>kurikulární</a:t>
            </a:r>
            <a:r>
              <a:rPr lang="cs-CZ" dirty="0" smtClean="0"/>
              <a:t> dokumenty v ČR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Design vzdělávacího procesu</a:t>
            </a:r>
          </a:p>
          <a:p>
            <a:r>
              <a:rPr lang="cs-CZ" dirty="0" smtClean="0"/>
              <a:t>29. 3. 2016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163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92D050"/>
          </a:solidFill>
        </p:spPr>
        <p:txBody>
          <a:bodyPr/>
          <a:lstStyle/>
          <a:p>
            <a:r>
              <a:rPr lang="cs-CZ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Kompetence v organizaci</a:t>
            </a:r>
            <a:endParaRPr lang="cs-CZ" dirty="0"/>
          </a:p>
        </p:txBody>
      </p:sp>
      <p:pic>
        <p:nvPicPr>
          <p:cNvPr id="6" name="Shape 1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1550" y="1700808"/>
            <a:ext cx="7200900" cy="4781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337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3200" dirty="0" smtClean="0"/>
              <a:t>Kompetenční model v organizaci</a:t>
            </a:r>
            <a:endParaRPr lang="cs-CZ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76734"/>
            <a:ext cx="8368318" cy="516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82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cs-CZ" sz="3600" dirty="0" smtClean="0"/>
              <a:t>Kompetenční model </a:t>
            </a:r>
            <a:r>
              <a:rPr lang="cs-CZ" sz="3600" b="1" dirty="0" smtClean="0"/>
              <a:t>v oblasti zájmového </a:t>
            </a:r>
            <a:br>
              <a:rPr lang="cs-CZ" sz="3600" b="1" dirty="0" smtClean="0"/>
            </a:br>
            <a:r>
              <a:rPr lang="cs-CZ" sz="3600" b="1" dirty="0" smtClean="0"/>
              <a:t>a neformálního vzdělávání </a:t>
            </a:r>
            <a:endParaRPr lang="cs-CZ" sz="3600" dirty="0"/>
          </a:p>
        </p:txBody>
      </p:sp>
      <p:pic>
        <p:nvPicPr>
          <p:cNvPr id="3" name="Shape 2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7544" y="2295128"/>
            <a:ext cx="8280920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18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cs-CZ" sz="3600" dirty="0" err="1"/>
              <a:t>Kurikulární</a:t>
            </a:r>
            <a:r>
              <a:rPr lang="cs-CZ" sz="3600" dirty="0"/>
              <a:t> dokumenty v systému vzdělávání ČR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568352" cy="4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8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cs-CZ" sz="2400" dirty="0" smtClean="0"/>
              <a:t>Národní ústav pro vzdělávání </a:t>
            </a:r>
            <a:r>
              <a:rPr lang="cs-CZ" sz="2400" dirty="0">
                <a:hlinkClick r:id="rId2"/>
              </a:rPr>
              <a:t>http://www.nuv.cz/</a:t>
            </a:r>
            <a:r>
              <a:rPr lang="cs-CZ" sz="2400" dirty="0" smtClean="0"/>
              <a:t>:</a:t>
            </a:r>
            <a:br>
              <a:rPr lang="cs-CZ" sz="2400" dirty="0" smtClean="0"/>
            </a:br>
            <a:r>
              <a:rPr lang="cs-CZ" sz="2400" dirty="0" smtClean="0"/>
              <a:t>rámcové vzdělávací programy</a:t>
            </a:r>
            <a:endParaRPr lang="cs-CZ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7203203" cy="359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47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cs-CZ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Školské a vzdělávací instituce </a:t>
            </a:r>
            <a:r>
              <a:rPr lang="cs-CZ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formálního vzdělávání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03200" lvl="0" indent="0">
              <a:buNone/>
            </a:pPr>
            <a:r>
              <a:rPr lang="cs-CZ" sz="3600" b="1" dirty="0" smtClean="0"/>
              <a:t>Klíčové kompetence (zkratka KK)</a:t>
            </a:r>
          </a:p>
          <a:p>
            <a:pPr lvl="0"/>
            <a:r>
              <a:rPr lang="cs-CZ" dirty="0" smtClean="0"/>
              <a:t>Souhrn vědomostí, dovedností, schopností, postojů a hodnot důležitých pro osobní rozvoj a uplatnění každého člena společnosti</a:t>
            </a:r>
          </a:p>
          <a:p>
            <a:pPr lvl="0"/>
            <a:r>
              <a:rPr lang="cs-CZ" b="1" dirty="0" smtClean="0"/>
              <a:t>Výběr KK </a:t>
            </a:r>
            <a:r>
              <a:rPr lang="cs-CZ" dirty="0" smtClean="0"/>
              <a:t>a jejich pojetí vychází z hodnot obecně přijímaných ve společnosti a z obecně sdílených představ o tom, které kompetence jedince přispívají k jeho vzdělávání, spokojenému a úspěšnému životu a k posilování funkcí občanské společnosti</a:t>
            </a:r>
          </a:p>
          <a:p>
            <a:pPr lvl="0"/>
            <a:r>
              <a:rPr lang="cs-CZ" dirty="0" smtClean="0"/>
              <a:t>Viz:</a:t>
            </a:r>
          </a:p>
          <a:p>
            <a:pPr lvl="1"/>
            <a:r>
              <a:rPr lang="cs-CZ" dirty="0" smtClean="0"/>
              <a:t>Rámcový vzdělávací program pro ZV, GV</a:t>
            </a:r>
          </a:p>
          <a:p>
            <a:pPr lvl="1"/>
            <a:r>
              <a:rPr lang="cs-CZ" dirty="0" smtClean="0"/>
              <a:t>Metodika pro podporu tvorby školních vzdělávacích programů pro zájmové vzdělávání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385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dirty="0" smtClean="0"/>
              <a:t>Klíčové kompetence ve formálním vzdělávání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je to?</a:t>
            </a:r>
          </a:p>
          <a:p>
            <a:r>
              <a:rPr lang="cs-CZ" dirty="0"/>
              <a:t>Proč </a:t>
            </a:r>
            <a:r>
              <a:rPr lang="cs-CZ" dirty="0" smtClean="0"/>
              <a:t>byly (a jsou) </a:t>
            </a:r>
            <a:r>
              <a:rPr lang="cs-CZ" dirty="0"/>
              <a:t>součástí reformy?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521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3600" dirty="0" smtClean="0"/>
              <a:t>Klíčové kompetence (KK)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Předpokladem nabytí klíčových kompetencí = </a:t>
            </a:r>
            <a:r>
              <a:rPr lang="cs-CZ" b="1" dirty="0" smtClean="0">
                <a:latin typeface="Arial" panose="020B0604020202020204" pitchFamily="34" charset="0"/>
              </a:rPr>
              <a:t>důvěra v samostatnost účastníka vzdělávání </a:t>
            </a:r>
            <a:r>
              <a:rPr lang="cs-CZ" dirty="0" smtClean="0">
                <a:latin typeface="Arial" panose="020B0604020202020204" pitchFamily="34" charset="0"/>
              </a:rPr>
              <a:t>a v jeho </a:t>
            </a:r>
            <a:r>
              <a:rPr lang="cs-CZ" b="1" dirty="0" smtClean="0">
                <a:latin typeface="Arial" panose="020B0604020202020204" pitchFamily="34" charset="0"/>
              </a:rPr>
              <a:t>odpovědnost za vlastní učení                        </a:t>
            </a:r>
            <a:r>
              <a:rPr lang="cs-CZ" dirty="0" smtClean="0">
                <a:latin typeface="Arial" panose="020B0604020202020204" pitchFamily="34" charset="0"/>
              </a:rPr>
              <a:t>má možnost spoluutvářet proces svého učení na vlastní odpovědnost, zejména v neformálním učení 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Nabývání klíčových kompetencí - </a:t>
            </a:r>
            <a:r>
              <a:rPr lang="cs-CZ" b="1" dirty="0" smtClean="0">
                <a:latin typeface="Arial" panose="020B0604020202020204" pitchFamily="34" charset="0"/>
              </a:rPr>
              <a:t>celoživotní proces (</a:t>
            </a:r>
            <a:r>
              <a:rPr lang="cs-CZ" dirty="0" smtClean="0">
                <a:latin typeface="Arial" panose="020B0604020202020204" pitchFamily="34" charset="0"/>
              </a:rPr>
              <a:t>nové učení a přeučování)</a:t>
            </a:r>
          </a:p>
          <a:p>
            <a:endParaRPr lang="cs-CZ" dirty="0" smtClean="0">
              <a:latin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</a:rPr>
              <a:t>KK = další vzdělávání přesahující profese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Rozvoj osobnosti </a:t>
            </a:r>
          </a:p>
          <a:p>
            <a:endParaRPr lang="cs-CZ" dirty="0" smtClean="0">
              <a:latin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</a:rPr>
              <a:t>Ovládnout definitivně klíčové kompetence není možné, neboť proces učení, zejména u kompetencí, nelze ukončit jednou provždy.</a:t>
            </a:r>
          </a:p>
          <a:p>
            <a:endParaRPr lang="cs-CZ" dirty="0"/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3419872" y="2276872"/>
            <a:ext cx="957943" cy="87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4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3600" dirty="0" smtClean="0"/>
              <a:t>Klíčové kompetence a RVP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Podrobné informace o klíčových kompetencích ve vzdělávání na základních školách a gymnáziích podle RVP</a:t>
            </a:r>
          </a:p>
          <a:p>
            <a:pPr lvl="1"/>
            <a:r>
              <a:rPr lang="cs-CZ" dirty="0">
                <a:hlinkClick r:id="rId2"/>
              </a:rPr>
              <a:t>http://www.msmt.cz/vzdelavani/skolstvi-v-cr/skolskareforma/klicove-kompetence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096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3600" dirty="0" smtClean="0"/>
              <a:t>Klíčové kompetence systému školství ČR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Pro </a:t>
            </a:r>
            <a:r>
              <a:rPr lang="cs-CZ" dirty="0"/>
              <a:t>předškolní vzdělávání</a:t>
            </a:r>
          </a:p>
          <a:p>
            <a:r>
              <a:rPr lang="cs-CZ" dirty="0"/>
              <a:t>Pro základní vzdělávání</a:t>
            </a:r>
          </a:p>
          <a:p>
            <a:r>
              <a:rPr lang="cs-CZ" dirty="0"/>
              <a:t>Pro gymnázia</a:t>
            </a:r>
          </a:p>
          <a:p>
            <a:r>
              <a:rPr lang="cs-CZ" dirty="0"/>
              <a:t>Pro střední odborné školy</a:t>
            </a:r>
          </a:p>
          <a:p>
            <a:r>
              <a:rPr lang="cs-CZ" dirty="0"/>
              <a:t>Pro základní umělecké školy…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549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Klíčové kompetence pro 21. století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Původ</a:t>
            </a:r>
          </a:p>
          <a:p>
            <a:r>
              <a:rPr lang="cs-CZ" dirty="0" smtClean="0"/>
              <a:t>Funkce</a:t>
            </a:r>
          </a:p>
          <a:p>
            <a:r>
              <a:rPr lang="cs-CZ" dirty="0" smtClean="0"/>
              <a:t>Přehled</a:t>
            </a:r>
          </a:p>
          <a:p>
            <a:r>
              <a:rPr lang="cs-CZ" dirty="0" smtClean="0"/>
              <a:t>Analýza a interpretace </a:t>
            </a:r>
          </a:p>
          <a:p>
            <a:r>
              <a:rPr lang="cs-CZ" dirty="0" err="1" smtClean="0"/>
              <a:t>Provazba</a:t>
            </a:r>
            <a:r>
              <a:rPr lang="cs-CZ" dirty="0" smtClean="0"/>
              <a:t> s cíli vzdělávání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174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Klíčové kompetence – ZV a GV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Základní</a:t>
            </a:r>
            <a:r>
              <a:rPr lang="cs-CZ" dirty="0" smtClean="0"/>
              <a:t> </a:t>
            </a:r>
            <a:r>
              <a:rPr lang="cs-CZ" dirty="0"/>
              <a:t>vzdělávání</a:t>
            </a:r>
          </a:p>
          <a:p>
            <a:endParaRPr lang="cs-CZ" dirty="0"/>
          </a:p>
          <a:p>
            <a:pPr lvl="1"/>
            <a:r>
              <a:rPr lang="cs-CZ" dirty="0"/>
              <a:t>Kompetence k učení </a:t>
            </a:r>
          </a:p>
          <a:p>
            <a:pPr lvl="1"/>
            <a:r>
              <a:rPr lang="cs-CZ" dirty="0"/>
              <a:t>Kompetence k řešení problémů</a:t>
            </a:r>
          </a:p>
          <a:p>
            <a:pPr lvl="1"/>
            <a:r>
              <a:rPr lang="cs-CZ" dirty="0"/>
              <a:t>Kompetence komunikativní</a:t>
            </a:r>
          </a:p>
          <a:p>
            <a:pPr lvl="1"/>
            <a:r>
              <a:rPr lang="cs-CZ" dirty="0"/>
              <a:t>Kompetence sociální a personální</a:t>
            </a:r>
          </a:p>
          <a:p>
            <a:pPr lvl="1"/>
            <a:r>
              <a:rPr lang="cs-CZ" dirty="0"/>
              <a:t>Kompetence občanské</a:t>
            </a:r>
          </a:p>
          <a:p>
            <a:pPr lvl="1"/>
            <a:r>
              <a:rPr lang="cs-CZ" dirty="0"/>
              <a:t>Kompetence </a:t>
            </a:r>
            <a:r>
              <a:rPr lang="cs-CZ" b="1" dirty="0"/>
              <a:t>pracovní</a:t>
            </a:r>
            <a:r>
              <a:rPr lang="cs-CZ" dirty="0"/>
              <a:t> 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cs-CZ" dirty="0">
                <a:solidFill>
                  <a:srgbClr val="00B0F0"/>
                </a:solidFill>
              </a:rPr>
              <a:t>Gymnaziální</a:t>
            </a:r>
            <a:r>
              <a:rPr lang="cs-CZ" dirty="0"/>
              <a:t> vzdělávání</a:t>
            </a:r>
          </a:p>
          <a:p>
            <a:endParaRPr lang="cs-CZ" dirty="0"/>
          </a:p>
          <a:p>
            <a:pPr lvl="1"/>
            <a:r>
              <a:rPr lang="cs-CZ" dirty="0"/>
              <a:t>Kompetence k učení </a:t>
            </a:r>
          </a:p>
          <a:p>
            <a:pPr lvl="1"/>
            <a:r>
              <a:rPr lang="cs-CZ" dirty="0"/>
              <a:t>Kompetence k řešení problémů</a:t>
            </a:r>
          </a:p>
          <a:p>
            <a:pPr lvl="1"/>
            <a:r>
              <a:rPr lang="cs-CZ" dirty="0"/>
              <a:t>Kompetence komunikativní</a:t>
            </a:r>
          </a:p>
          <a:p>
            <a:pPr lvl="1"/>
            <a:r>
              <a:rPr lang="cs-CZ" dirty="0"/>
              <a:t>Kompetence sociální a personální</a:t>
            </a:r>
          </a:p>
          <a:p>
            <a:pPr lvl="1"/>
            <a:r>
              <a:rPr lang="cs-CZ" dirty="0"/>
              <a:t>Kompetence občanská</a:t>
            </a:r>
          </a:p>
          <a:p>
            <a:pPr lvl="1"/>
            <a:r>
              <a:rPr lang="cs-CZ" dirty="0"/>
              <a:t>Kompetence</a:t>
            </a:r>
          </a:p>
          <a:p>
            <a:pPr marL="274320" lvl="1" indent="0">
              <a:buNone/>
            </a:pPr>
            <a:r>
              <a:rPr lang="cs-CZ" dirty="0"/>
              <a:t>     </a:t>
            </a:r>
            <a:r>
              <a:rPr lang="cs-CZ" b="1" dirty="0"/>
              <a:t>k podnikavosti</a:t>
            </a:r>
          </a:p>
        </p:txBody>
      </p:sp>
    </p:spTree>
    <p:extLst>
      <p:ext uri="{BB962C8B-B14F-4D97-AF65-F5344CB8AC3E}">
        <p14:creationId xmlns:p14="http://schemas.microsoft.com/office/powerpoint/2010/main" val="189487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K samostudiu</a:t>
            </a: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32856"/>
            <a:ext cx="19050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48880"/>
            <a:ext cx="23431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22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rgbClr val="92D050"/>
          </a:solidFill>
        </p:spPr>
        <p:txBody>
          <a:bodyPr/>
          <a:lstStyle/>
          <a:p>
            <a:r>
              <a:rPr lang="cs-CZ" b="1" dirty="0"/>
              <a:t>RVP a ŠVP - </a:t>
            </a:r>
            <a:r>
              <a:rPr lang="cs-CZ" dirty="0"/>
              <a:t>základní pojmy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457200"/>
            <a:r>
              <a:rPr lang="cs-CZ" b="1" dirty="0"/>
              <a:t>Vzdělávací obsah</a:t>
            </a:r>
          </a:p>
          <a:p>
            <a:pPr marL="457200" lvl="1" indent="0">
              <a:buNone/>
            </a:pPr>
            <a:r>
              <a:rPr lang="cs-CZ" b="1" dirty="0"/>
              <a:t>=</a:t>
            </a:r>
            <a:r>
              <a:rPr lang="cs-CZ" dirty="0"/>
              <a:t> učivo + očekávané výstupy z něho  </a:t>
            </a:r>
          </a:p>
          <a:p>
            <a:pPr marL="57150" indent="0">
              <a:buNone/>
            </a:pPr>
            <a:r>
              <a:rPr lang="cs-CZ" dirty="0"/>
              <a:t>         (dřívější podrobné osnovy)</a:t>
            </a:r>
          </a:p>
          <a:p>
            <a:r>
              <a:rPr lang="cs-CZ" b="1" dirty="0"/>
              <a:t>Vzdělávací oblast </a:t>
            </a:r>
          </a:p>
          <a:p>
            <a:pPr marL="457200" lvl="1" indent="0">
              <a:buNone/>
            </a:pPr>
            <a:r>
              <a:rPr lang="cs-CZ" dirty="0"/>
              <a:t>= šířeji pojaté téma, skupina „kognitivně blízkých“ oborů</a:t>
            </a:r>
          </a:p>
          <a:p>
            <a:pPr lvl="2"/>
            <a:r>
              <a:rPr lang="cs-CZ" dirty="0"/>
              <a:t>Př.: Člověk a společnost </a:t>
            </a:r>
          </a:p>
          <a:p>
            <a:r>
              <a:rPr lang="cs-CZ" b="1" dirty="0"/>
              <a:t>Vzdělávací obor </a:t>
            </a:r>
          </a:p>
          <a:p>
            <a:pPr marL="457200" lvl="1" indent="0">
              <a:buNone/>
            </a:pPr>
            <a:r>
              <a:rPr lang="cs-CZ" dirty="0"/>
              <a:t>= předmět (příp. skupina předmětů) </a:t>
            </a:r>
          </a:p>
          <a:p>
            <a:pPr lvl="2"/>
            <a:r>
              <a:rPr lang="cs-CZ" dirty="0"/>
              <a:t>Příklad pro vzdělávací oblast Člověk a společnost:</a:t>
            </a:r>
          </a:p>
          <a:p>
            <a:pPr marL="658368" lvl="2" indent="0">
              <a:buNone/>
            </a:pPr>
            <a:r>
              <a:rPr lang="cs-CZ" dirty="0"/>
              <a:t>        </a:t>
            </a:r>
            <a:r>
              <a:rPr lang="cs-CZ" i="1" dirty="0"/>
              <a:t>Dějepis, Výchova k občanství, integrované obory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775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Vzdělávací </a:t>
            </a:r>
            <a:r>
              <a:rPr lang="cs-CZ" b="1" dirty="0"/>
              <a:t>oblasti </a:t>
            </a:r>
            <a:r>
              <a:rPr lang="cs-CZ" dirty="0"/>
              <a:t>ve vzdělávacím obsahu RVP </a:t>
            </a:r>
            <a:r>
              <a:rPr lang="cs-CZ" b="1" dirty="0"/>
              <a:t>ZV</a:t>
            </a:r>
            <a:br>
              <a:rPr lang="cs-CZ" b="1" dirty="0"/>
            </a:b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8639076" cy="334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13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Školní vzdělávací program (ŠVP)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Identifikační údaje o škole</a:t>
            </a:r>
          </a:p>
          <a:p>
            <a:r>
              <a:rPr lang="cs-CZ" dirty="0"/>
              <a:t>Charakteristika školy</a:t>
            </a:r>
          </a:p>
          <a:p>
            <a:r>
              <a:rPr lang="cs-CZ" dirty="0"/>
              <a:t>Charakteristika ŠVP</a:t>
            </a:r>
          </a:p>
          <a:p>
            <a:r>
              <a:rPr lang="cs-CZ" b="1" dirty="0"/>
              <a:t>Začlenění průřezových témat</a:t>
            </a:r>
          </a:p>
          <a:p>
            <a:r>
              <a:rPr lang="cs-CZ" b="1" dirty="0"/>
              <a:t>Školní učební plán (přehled učebních „předmětů“ a počtu vyučovacích hodin pro každý ročník) </a:t>
            </a:r>
          </a:p>
          <a:p>
            <a:r>
              <a:rPr lang="cs-CZ" b="1" dirty="0"/>
              <a:t>Učební osnovy</a:t>
            </a:r>
          </a:p>
          <a:p>
            <a:r>
              <a:rPr lang="cs-CZ" dirty="0"/>
              <a:t>Hodnocení žáků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872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Od RVP k ŠVP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Škola rozčlení </a:t>
            </a:r>
            <a:r>
              <a:rPr lang="cs-CZ" dirty="0">
                <a:solidFill>
                  <a:srgbClr val="FF0000"/>
                </a:solidFill>
              </a:rPr>
              <a:t>obsah vzdělávacího oboru RVP </a:t>
            </a:r>
            <a:r>
              <a:rPr lang="cs-CZ" dirty="0"/>
              <a:t>do </a:t>
            </a:r>
            <a:r>
              <a:rPr lang="cs-CZ" i="1" dirty="0">
                <a:solidFill>
                  <a:srgbClr val="FF0000"/>
                </a:solidFill>
              </a:rPr>
              <a:t>vyučovacích předmětů </a:t>
            </a:r>
            <a:r>
              <a:rPr lang="cs-CZ" dirty="0"/>
              <a:t>a rozpracuje, případně </a:t>
            </a:r>
            <a:r>
              <a:rPr lang="cs-CZ" dirty="0">
                <a:solidFill>
                  <a:srgbClr val="FF0000"/>
                </a:solidFill>
              </a:rPr>
              <a:t>doplní v </a:t>
            </a:r>
            <a:r>
              <a:rPr lang="cs-CZ" i="1" dirty="0">
                <a:solidFill>
                  <a:srgbClr val="FF0000"/>
                </a:solidFill>
              </a:rPr>
              <a:t>učebních osnovách  ŠVP </a:t>
            </a:r>
            <a:r>
              <a:rPr lang="cs-CZ" dirty="0"/>
              <a:t>podle potřeb, zájmů, zaměření a nadání žáků tak, aby bylo zaručené </a:t>
            </a:r>
            <a:r>
              <a:rPr lang="cs-CZ" i="1" dirty="0">
                <a:solidFill>
                  <a:srgbClr val="FF0000"/>
                </a:solidFill>
              </a:rPr>
              <a:t>směřování k rozvoji klíčových kompetencí</a:t>
            </a:r>
            <a:r>
              <a:rPr lang="cs-CZ" dirty="0">
                <a:solidFill>
                  <a:srgbClr val="FF0000"/>
                </a:solidFill>
              </a:rPr>
              <a:t>. 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Jeden vzdělávací obor = jeden nebo více vyučovacích předmětů</a:t>
            </a:r>
            <a:r>
              <a:rPr lang="cs-CZ" dirty="0"/>
              <a:t>, případně může vyučovací předmět vzniknout integrací vzdělávacího obsahu více vzdělávacích oborů (</a:t>
            </a:r>
            <a:r>
              <a:rPr lang="cs-CZ" dirty="0">
                <a:solidFill>
                  <a:srgbClr val="FF0000"/>
                </a:solidFill>
              </a:rPr>
              <a:t>integrovaný vyučovací předmět)</a:t>
            </a:r>
          </a:p>
          <a:p>
            <a:endParaRPr lang="cs-CZ" dirty="0"/>
          </a:p>
          <a:p>
            <a:r>
              <a:rPr lang="cs-CZ" dirty="0"/>
              <a:t>např. RVP ZV umožňuje </a:t>
            </a:r>
            <a:r>
              <a:rPr lang="cs-CZ" i="1" dirty="0"/>
              <a:t>propojení (integraci</a:t>
            </a:r>
            <a:r>
              <a:rPr lang="cs-CZ" dirty="0"/>
              <a:t>) vzdělávacího obsahu do ŠVP.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545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92D050"/>
          </a:solidFill>
        </p:spPr>
        <p:txBody>
          <a:bodyPr/>
          <a:lstStyle/>
          <a:p>
            <a:r>
              <a:rPr lang="cs-CZ" b="1" dirty="0"/>
              <a:t>RVP a ŠVP - </a:t>
            </a:r>
            <a:r>
              <a:rPr lang="cs-CZ" dirty="0"/>
              <a:t>základní pojmy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Integrace vzdělávacího obsahu</a:t>
            </a:r>
          </a:p>
          <a:p>
            <a:pPr lvl="1"/>
            <a:r>
              <a:rPr lang="cs-CZ" dirty="0"/>
              <a:t>Propojení vzdělávacího obsahu na úrovni témat, tematických okruhů, případně vzdělávacích oborů oblastí</a:t>
            </a:r>
          </a:p>
          <a:p>
            <a:pPr marL="514350" indent="-457200"/>
            <a:r>
              <a:rPr lang="cs-CZ" b="1" dirty="0"/>
              <a:t>Očekávané výstupy</a:t>
            </a:r>
          </a:p>
          <a:p>
            <a:pPr marL="914400" lvl="1" indent="-457200"/>
            <a:r>
              <a:rPr lang="cs-CZ" dirty="0"/>
              <a:t>Stěžejní část vzdělávacího obsahu všech vzdělávacích oborů</a:t>
            </a:r>
          </a:p>
          <a:p>
            <a:pPr marL="914400" lvl="1" indent="-457200"/>
            <a:r>
              <a:rPr lang="cs-CZ" dirty="0"/>
              <a:t>Ověřitelné, měřitelné, mají činnostní povahu, využitelné v běžném životě</a:t>
            </a:r>
          </a:p>
          <a:p>
            <a:pPr marL="914400" lvl="1" indent="-457200"/>
            <a:r>
              <a:rPr lang="cs-CZ" dirty="0"/>
              <a:t>Vymezují úroveň, které mají všichni žáci dosáhnout prostřednictvím učiva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499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b="1" dirty="0"/>
              <a:t>RVP a ŠVP - </a:t>
            </a:r>
            <a:r>
              <a:rPr lang="cs-CZ" dirty="0"/>
              <a:t>základní pojmy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Průřezová témata / PT</a:t>
            </a:r>
          </a:p>
          <a:p>
            <a:pPr lvl="1"/>
            <a:r>
              <a:rPr lang="cs-CZ" dirty="0"/>
              <a:t>Reprezentují v RVP aktuální okruhy problémů současného i budoucího světa </a:t>
            </a:r>
          </a:p>
          <a:p>
            <a:pPr lvl="1"/>
            <a:r>
              <a:rPr lang="cs-CZ" dirty="0"/>
              <a:t>Povinná součást základního i středního vzdělávání</a:t>
            </a:r>
          </a:p>
          <a:p>
            <a:pPr lvl="1"/>
            <a:r>
              <a:rPr lang="cs-CZ" dirty="0"/>
              <a:t>Pomáhají rozvíjet osobnost žáka v oblasti postojů a </a:t>
            </a:r>
            <a:r>
              <a:rPr lang="cs-CZ" dirty="0" smtClean="0"/>
              <a:t>hodnot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r>
              <a:rPr lang="cs-CZ" b="1" dirty="0" smtClean="0"/>
              <a:t>Otázka: Která témata jsou podle vás ta průřezová? 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140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3600" dirty="0"/>
              <a:t>Průřezová témata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cs-CZ" dirty="0">
                <a:solidFill>
                  <a:srgbClr val="FF0000"/>
                </a:solidFill>
              </a:rPr>
              <a:t>RVP ZV</a:t>
            </a:r>
          </a:p>
          <a:p>
            <a:r>
              <a:rPr lang="cs-CZ" dirty="0"/>
              <a:t>Osobnostní a sociální výchova </a:t>
            </a:r>
          </a:p>
          <a:p>
            <a:r>
              <a:rPr lang="cs-CZ" dirty="0">
                <a:solidFill>
                  <a:srgbClr val="92D050"/>
                </a:solidFill>
              </a:rPr>
              <a:t>Výchova demokratického občana </a:t>
            </a:r>
          </a:p>
          <a:p>
            <a:r>
              <a:rPr lang="cs-CZ" dirty="0"/>
              <a:t>Výchova k myšlení v evropských a globálních souvislostech </a:t>
            </a:r>
          </a:p>
          <a:p>
            <a:r>
              <a:rPr lang="cs-CZ" dirty="0"/>
              <a:t>Multikulturní výchova </a:t>
            </a:r>
          </a:p>
          <a:p>
            <a:r>
              <a:rPr lang="cs-CZ" dirty="0"/>
              <a:t>Environmentální výchova </a:t>
            </a:r>
          </a:p>
          <a:p>
            <a:r>
              <a:rPr lang="cs-CZ" dirty="0"/>
              <a:t>Mediální výchova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cs-CZ" dirty="0">
                <a:solidFill>
                  <a:srgbClr val="FF0000"/>
                </a:solidFill>
              </a:rPr>
              <a:t>RVP G</a:t>
            </a:r>
          </a:p>
          <a:p>
            <a:r>
              <a:rPr lang="cs-CZ" dirty="0"/>
              <a:t>Osobnostní a sociální výchova </a:t>
            </a:r>
          </a:p>
          <a:p>
            <a:r>
              <a:rPr lang="cs-CZ" dirty="0"/>
              <a:t>Výchova k myšlení v evropských a globálních souvislostech</a:t>
            </a:r>
          </a:p>
          <a:p>
            <a:r>
              <a:rPr lang="cs-CZ" dirty="0"/>
              <a:t>Multikulturní výchova </a:t>
            </a:r>
          </a:p>
          <a:p>
            <a:r>
              <a:rPr lang="cs-CZ" dirty="0"/>
              <a:t>Environmentální výchova </a:t>
            </a:r>
          </a:p>
          <a:p>
            <a:r>
              <a:rPr lang="cs-CZ" dirty="0"/>
              <a:t>Mediální výchova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199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cs-CZ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Vzdělávací program a kompetenční modely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Podmínka: </a:t>
            </a:r>
            <a:r>
              <a:rPr lang="cs-CZ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příslušné kompetence jsou transformovány do učebních cílů</a:t>
            </a:r>
          </a:p>
          <a:p>
            <a:pPr lvl="0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cs-CZ" sz="2400"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Učební cíle</a:t>
            </a:r>
          </a:p>
          <a:p>
            <a:pPr lvl="1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Výroky popisující způsoby /cesty, jimiž student kurzu/modulu /programu prokazuje zvládnutí dané kompetence ve vzdělávacím prostředí</a:t>
            </a:r>
          </a:p>
          <a:p>
            <a:pPr marL="514350" lvl="0" indent="-463550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Učební plány</a:t>
            </a:r>
          </a:p>
          <a:p>
            <a:pPr marL="914400" lvl="1" indent="-45720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Postavené tak, že jasně vedou </a:t>
            </a:r>
            <a:r>
              <a:rPr lang="cs-CZ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žáky / studenty </a:t>
            </a: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 požadovanou úroveň kompetence</a:t>
            </a:r>
          </a:p>
          <a:p>
            <a:pPr marL="514350" lvl="0" indent="-463550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Význam kompetenčních modelů</a:t>
            </a:r>
          </a:p>
          <a:p>
            <a:pPr marL="914400" lvl="1" indent="-45720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zdroj pro hodnocení vzdělávacího obsahu kurzů</a:t>
            </a:r>
          </a:p>
          <a:p>
            <a:pPr marL="914400" lvl="1" indent="-45720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Kritérium srovnatelnosti osnovy vzdělávání (cílů apod.) u různých pedagogů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492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dirty="0" smtClean="0"/>
              <a:t>Klíčové kompetence – v obecném významu slova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integrované schopnosti a dovednosti uplatňované </a:t>
            </a:r>
          </a:p>
          <a:p>
            <a:pPr marL="203200" indent="0">
              <a:buNone/>
            </a:pPr>
            <a:r>
              <a:rPr lang="cs-CZ" sz="2800" dirty="0" smtClean="0"/>
              <a:t>v profesním i osobním životě</a:t>
            </a:r>
          </a:p>
          <a:p>
            <a:r>
              <a:rPr lang="cs-CZ" sz="2800" b="1" dirty="0" smtClean="0"/>
              <a:t>nejsou striktně vázány na jednotlivý obsah učiva </a:t>
            </a:r>
            <a:r>
              <a:rPr lang="cs-CZ" sz="2800" dirty="0" smtClean="0"/>
              <a:t>v </a:t>
            </a:r>
            <a:r>
              <a:rPr lang="cs-CZ" sz="2800" dirty="0" err="1" smtClean="0"/>
              <a:t>kurikulárních</a:t>
            </a:r>
            <a:r>
              <a:rPr lang="cs-CZ" sz="2800" dirty="0" smtClean="0"/>
              <a:t> dokumentech, jsou součástí obecného základu vzdělání jedince v informační společnosti: </a:t>
            </a:r>
          </a:p>
          <a:p>
            <a:pPr lvl="1"/>
            <a:r>
              <a:rPr lang="cs-CZ" sz="2000" dirty="0" smtClean="0"/>
              <a:t>komunikativní dovednosti, včetně znalosti cizích jazyků; personální a interpersonální dovednosti;</a:t>
            </a:r>
          </a:p>
          <a:p>
            <a:pPr lvl="1"/>
            <a:r>
              <a:rPr lang="cs-CZ" sz="2000" dirty="0" smtClean="0"/>
              <a:t> schopnost řešit problémy a problémové situace;</a:t>
            </a:r>
          </a:p>
          <a:p>
            <a:pPr lvl="1"/>
            <a:r>
              <a:rPr lang="cs-CZ" sz="2000" dirty="0" smtClean="0"/>
              <a:t> schopnost využívat při řešení problémů matematických postupů;</a:t>
            </a:r>
          </a:p>
          <a:p>
            <a:pPr lvl="1"/>
            <a:r>
              <a:rPr lang="cs-CZ" sz="2000" dirty="0" smtClean="0"/>
              <a:t>schopnost využívat informační technologie, pracovat s informacemi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811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Kompetence a strategie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5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Klíčové kompetence</a:t>
            </a:r>
          </a:p>
          <a:p>
            <a:pPr lvl="1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97727"/>
              <a:buFont typeface="Arial"/>
              <a:buChar char="–"/>
            </a:pPr>
            <a:r>
              <a:rPr lang="cs-CZ" sz="215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Klíčové kompetence chápeme jako soubor </a:t>
            </a:r>
            <a:r>
              <a:rPr lang="cs-CZ" sz="215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dovedností, vědomostí, schopností, postojů a hodnot</a:t>
            </a:r>
            <a:r>
              <a:rPr lang="cs-CZ" sz="215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jako komplexní „výbavu“ žáka / studenta / vzdělávaného jedince / jedince</a:t>
            </a:r>
          </a:p>
          <a:p>
            <a:pPr lvl="1" indent="-147955">
              <a:lnSpc>
                <a:spcPct val="80000"/>
              </a:lnSpc>
              <a:spcBef>
                <a:spcPts val="434"/>
              </a:spcBef>
              <a:buClr>
                <a:schemeClr val="dk1"/>
              </a:buClr>
              <a:buNone/>
            </a:pPr>
            <a:endParaRPr lang="cs-CZ" sz="215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5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Výchovné a vzdělávací strategie</a:t>
            </a:r>
          </a:p>
          <a:p>
            <a:pPr lvl="1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97727"/>
              <a:buFont typeface="Arial"/>
              <a:buChar char="–"/>
            </a:pPr>
            <a:r>
              <a:rPr lang="cs-CZ" sz="215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Společné postupy na úrovni vzdělávací instituce </a:t>
            </a:r>
            <a:r>
              <a:rPr lang="cs-CZ" sz="215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(např. školy), akceptované pedagogy a uplatňované ve výuce i mimo výuku</a:t>
            </a:r>
          </a:p>
          <a:p>
            <a:pPr lvl="1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97727"/>
              <a:buFont typeface="Arial"/>
              <a:buChar char="–"/>
            </a:pPr>
            <a:r>
              <a:rPr lang="cs-CZ" sz="215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Nástroj</a:t>
            </a:r>
            <a:r>
              <a:rPr lang="cs-CZ" sz="215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cíleného utváření a rozvíjení klíčových kompetencí žáků/studentů</a:t>
            </a:r>
          </a:p>
          <a:p>
            <a:pPr lvl="1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97727"/>
              <a:buFont typeface="Arial"/>
              <a:buChar char="–"/>
            </a:pPr>
            <a:r>
              <a:rPr lang="cs-CZ" sz="215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Formulovány prostřednictvím </a:t>
            </a:r>
            <a:r>
              <a:rPr lang="cs-CZ" sz="215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společně uplatňovaných a upřednostňovaných</a:t>
            </a:r>
            <a:r>
              <a:rPr lang="cs-CZ" sz="215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postupů, metod a forem práce, případně aktivit, příležitostí či pravidel </a:t>
            </a:r>
          </a:p>
        </p:txBody>
      </p:sp>
    </p:spTree>
    <p:extLst>
      <p:ext uri="{BB962C8B-B14F-4D97-AF65-F5344CB8AC3E}">
        <p14:creationId xmlns:p14="http://schemas.microsoft.com/office/powerpoint/2010/main" val="394064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Výchovné a vzdělávací strategie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Výchovné a vzdělávací strategie </a:t>
            </a:r>
            <a:r>
              <a:rPr lang="cs-CZ" sz="2400" b="1" dirty="0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na úrovni </a:t>
            </a:r>
            <a:r>
              <a:rPr lang="cs-CZ" sz="2400" b="1" dirty="0" smtClean="0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školy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 lang="cs-CZ" sz="2400" b="1" dirty="0">
              <a:solidFill>
                <a:srgbClr val="00B050"/>
              </a:solidFill>
              <a:ea typeface="Calibri"/>
              <a:cs typeface="Calibri"/>
              <a:sym typeface="Calibri"/>
            </a:endParaRPr>
          </a:p>
          <a:p>
            <a:pPr lvl="0">
              <a:lnSpc>
                <a:spcPct val="80000"/>
              </a:lnSpc>
              <a:spcBef>
                <a:spcPts val="350"/>
              </a:spcBef>
              <a:buClr>
                <a:schemeClr val="dk1"/>
              </a:buClr>
              <a:buSzPct val="97222"/>
              <a:buFont typeface="Arial"/>
              <a:buChar char="•"/>
            </a:pPr>
            <a:r>
              <a:rPr lang="cs-CZ" sz="175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jasně a srozumitelně vymezeno, </a:t>
            </a:r>
            <a:r>
              <a:rPr lang="cs-CZ" sz="175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CO a JAK</a:t>
            </a:r>
            <a:r>
              <a:rPr lang="cs-CZ" sz="175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učitelé společně uplatňují ve </a:t>
            </a:r>
            <a:r>
              <a:rPr lang="cs-CZ" sz="175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výuce</a:t>
            </a:r>
          </a:p>
          <a:p>
            <a:pPr lvl="0">
              <a:lnSpc>
                <a:spcPct val="80000"/>
              </a:lnSpc>
              <a:spcBef>
                <a:spcPts val="350"/>
              </a:spcBef>
              <a:buClr>
                <a:schemeClr val="dk1"/>
              </a:buClr>
              <a:buSzPct val="97222"/>
              <a:buFont typeface="Arial"/>
              <a:buChar char="•"/>
            </a:pPr>
            <a:endParaRPr lang="cs-CZ" sz="175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>
              <a:lnSpc>
                <a:spcPct val="80000"/>
              </a:lnSpc>
              <a:spcBef>
                <a:spcPts val="350"/>
              </a:spcBef>
              <a:buClr>
                <a:schemeClr val="dk1"/>
              </a:buClr>
              <a:buSzPct val="97222"/>
              <a:buFont typeface="Arial"/>
              <a:buChar char="•"/>
            </a:pPr>
            <a:r>
              <a:rPr lang="cs-CZ" sz="175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strategie </a:t>
            </a:r>
            <a:r>
              <a:rPr lang="cs-CZ" sz="175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cíleně směřovány k utváření a rozvíjení klíčových kompetencí žáků a procházejí celým výchovným a vzdělávacím procesem</a:t>
            </a:r>
            <a:r>
              <a:rPr lang="cs-CZ" sz="175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ve škole, jako např.:</a:t>
            </a:r>
          </a:p>
          <a:p>
            <a:pPr lvl="1">
              <a:lnSpc>
                <a:spcPct val="80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cs-CZ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učitelé zadávají žákům takové úkoly, které řeší ve skupinách, jejich výsledky pak prezentují ostatním </a:t>
            </a:r>
            <a:r>
              <a:rPr lang="cs-CZ" sz="18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(KK sociální a personální, komunikativní)</a:t>
            </a:r>
            <a:r>
              <a:rPr lang="cs-CZ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</a:p>
          <a:p>
            <a:pPr lvl="1">
              <a:lnSpc>
                <a:spcPct val="80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cs-CZ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učitelé periodicky požadují po žácích zpracování rozsáhlejší </a:t>
            </a:r>
            <a:r>
              <a:rPr lang="cs-CZ" sz="18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(ročníkové, seminární…) </a:t>
            </a:r>
            <a:r>
              <a:rPr lang="cs-CZ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práce, žáci si volí témata jim blízká, používají při tom více zdrojů, které konfrontují, výstupy své práce prezentují i s využitím IT technologií ostatním </a:t>
            </a:r>
            <a:r>
              <a:rPr lang="cs-CZ" sz="18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(KK k učení, komunikativní)</a:t>
            </a:r>
            <a:r>
              <a:rPr lang="cs-CZ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</a:p>
          <a:p>
            <a:pPr lvl="1">
              <a:lnSpc>
                <a:spcPct val="80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cs-CZ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učitelé při hodnocení žákovských prací využívají sebehodnocení žáků, např. formou týdenních plánů, osobních rozhovorů </a:t>
            </a:r>
            <a:r>
              <a:rPr lang="cs-CZ" sz="18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(KK sociální a personální)</a:t>
            </a:r>
            <a:r>
              <a:rPr lang="cs-CZ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 lvl="1" indent="-187959">
              <a:lnSpc>
                <a:spcPct val="80000"/>
              </a:lnSpc>
              <a:spcBef>
                <a:spcPts val="308"/>
              </a:spcBef>
              <a:buClr>
                <a:schemeClr val="dk1"/>
              </a:buClr>
              <a:buNone/>
            </a:pPr>
            <a:endParaRPr lang="cs-CZ" sz="155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98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Výchovné a vzdělávací strategie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25000"/>
              <a:buNone/>
            </a:pP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Výchovné a vzdělávací strategie </a:t>
            </a:r>
            <a:r>
              <a:rPr lang="cs-CZ" sz="2400" b="1" dirty="0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na úrovni </a:t>
            </a:r>
            <a:r>
              <a:rPr lang="cs-CZ" sz="2400" b="1" dirty="0" smtClean="0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vyučovaného předmětu</a:t>
            </a:r>
          </a:p>
          <a:p>
            <a:pPr marL="0" lvl="0" indent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25000"/>
              <a:buNone/>
            </a:pPr>
            <a:endParaRPr lang="cs-CZ" sz="2400" b="1" dirty="0">
              <a:solidFill>
                <a:srgbClr val="00B050"/>
              </a:solidFill>
              <a:ea typeface="Calibri"/>
              <a:cs typeface="Calibri"/>
              <a:sym typeface="Calibri"/>
            </a:endParaRPr>
          </a:p>
          <a:p>
            <a:pPr lvl="0">
              <a:lnSpc>
                <a:spcPct val="80000"/>
              </a:lnSpc>
              <a:spcBef>
                <a:spcPts val="350"/>
              </a:spcBef>
              <a:buClr>
                <a:schemeClr val="dk1"/>
              </a:buClr>
              <a:buSzPct val="97222"/>
              <a:buFont typeface="Arial"/>
              <a:buChar char="•"/>
            </a:pPr>
            <a:r>
              <a:rPr lang="cs-CZ" sz="175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společné pro všechny učitele daného vyučovacího předmětu</a:t>
            </a:r>
          </a:p>
          <a:p>
            <a:pPr lvl="0">
              <a:lnSpc>
                <a:spcPct val="80000"/>
              </a:lnSpc>
              <a:spcBef>
                <a:spcPts val="350"/>
              </a:spcBef>
              <a:buClr>
                <a:schemeClr val="dk1"/>
              </a:buClr>
              <a:buSzPct val="97222"/>
              <a:buFont typeface="Arial"/>
              <a:buChar char="•"/>
            </a:pPr>
            <a:r>
              <a:rPr lang="cs-CZ" sz="175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např</a:t>
            </a:r>
            <a:r>
              <a:rPr lang="cs-CZ" sz="175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v předmětu Český jazyk a literatura (v závorce je uvedena klíčová kompetence, jejíž část tato strategie rozvíjí):</a:t>
            </a:r>
          </a:p>
          <a:p>
            <a:pPr lvl="1">
              <a:lnSpc>
                <a:spcPct val="80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cs-CZ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učitel zařazuje do výuky diskusi, žáci si zformulují pravidla pro diskusi, kterými se budou řídit, a vyhodnocují, jak se jim je daří dodržovat </a:t>
            </a:r>
            <a:r>
              <a:rPr lang="cs-CZ" sz="18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(KK komunikativní, občanská, sociální a personální)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006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Úkol k závěrečnému 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Prostudování Rámcového vzdělávacího programu pro gymnázia</a:t>
            </a:r>
          </a:p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www.nuv.cz/t/rvp-pro-gymnazia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18275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hlinkClick r:id="rId2"/>
              </a:rPr>
              <a:t>http://</a:t>
            </a:r>
            <a:r>
              <a:rPr lang="cs-CZ" sz="2400" dirty="0" smtClean="0">
                <a:hlinkClick r:id="rId2"/>
              </a:rPr>
              <a:t>www.nuv.cz/t/rvp-pro-gymnazia</a:t>
            </a:r>
            <a:endParaRPr lang="cs-CZ" sz="2400" dirty="0" smtClean="0"/>
          </a:p>
          <a:p>
            <a:endParaRPr lang="cs-CZ" sz="2400" dirty="0"/>
          </a:p>
          <a:p>
            <a:r>
              <a:rPr lang="cs-CZ" sz="2400" dirty="0">
                <a:hlinkClick r:id="rId3"/>
              </a:rPr>
              <a:t>http://</a:t>
            </a:r>
            <a:r>
              <a:rPr lang="cs-CZ" sz="2400" dirty="0" smtClean="0">
                <a:hlinkClick r:id="rId3"/>
              </a:rPr>
              <a:t>www.mladezvakci.cz/fileadmin/user_upload/blog/Neformalni_vzdelavani/Klicove_kompetence.pdf</a:t>
            </a:r>
            <a:endParaRPr lang="cs-CZ" sz="2400" dirty="0" smtClean="0"/>
          </a:p>
          <a:p>
            <a:endParaRPr lang="cs-CZ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2400" dirty="0">
                <a:hlinkClick r:id="rId4"/>
              </a:rPr>
              <a:t>http://www.msmt.cz/vzdelavani/skolstvi-v-cr/skolskareforma/klicove-kompetence</a:t>
            </a:r>
            <a:endParaRPr lang="cs-CZ" sz="2400" dirty="0"/>
          </a:p>
          <a:p>
            <a:endParaRPr lang="cs-CZ" sz="2400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4192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Pojetí klíčových kompetencí</a:t>
            </a:r>
            <a:endParaRPr lang="cs-CZ" dirty="0"/>
          </a:p>
        </p:txBody>
      </p:sp>
      <p:pic>
        <p:nvPicPr>
          <p:cNvPr id="5" name="Shape 115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4377" y="1180183"/>
            <a:ext cx="8820469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712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Pojetí klíčových kompetencí</a:t>
            </a:r>
            <a:endParaRPr lang="cs-CZ" dirty="0"/>
          </a:p>
        </p:txBody>
      </p:sp>
      <p:pic>
        <p:nvPicPr>
          <p:cNvPr id="3" name="Shape 1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9552" y="1124744"/>
            <a:ext cx="8128569" cy="5605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204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Schopnost - Kompetence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467544" y="1505397"/>
            <a:ext cx="820891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Schopnost</a:t>
            </a: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= </a:t>
            </a:r>
            <a:r>
              <a:rPr lang="cs-CZ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předpoklad k výkonu</a:t>
            </a: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lidské činnosti</a:t>
            </a:r>
          </a:p>
          <a:p>
            <a:pPr marL="342900" lvl="0" indent="-342900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Předpoklad existence nebo měření schopností nezaručuje úspěšné jednání v konkrétních situacích - obdobně to platí také pro znalosti (respektive soubory poznatků) a dovednosti </a:t>
            </a:r>
          </a:p>
          <a:p>
            <a:pPr indent="-342900">
              <a:spcBef>
                <a:spcPts val="44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Schopnost lze – v určitém smyslu – považovat za univerzálnější veličinu než kompetenci, stejnou schopnost může jedinec využívat v různých situacích (při různých činnostech) </a:t>
            </a:r>
            <a:r>
              <a:rPr lang="cs-CZ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endParaRPr lang="cs-CZ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342900" lvl="0" indent="-342900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Kompetence – </a:t>
            </a:r>
            <a:r>
              <a:rPr lang="cs-CZ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JE spojena s konkrétní činností či situací</a:t>
            </a: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</a:t>
            </a:r>
          </a:p>
        </p:txBody>
      </p:sp>
      <p:pic>
        <p:nvPicPr>
          <p:cNvPr id="7" name="Shape 1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95736" y="4942910"/>
            <a:ext cx="4766987" cy="144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2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Klíčové kompetence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Takové znalosti, schopnosti a dovednosti, které vyúsťují v kompetence, s jejichž pomocí je možno v daném okamžiku zastávat velký počet pozic a funkcí a které jsou vhodné ke zvládání problémů celé řady většinou </a:t>
            </a:r>
            <a:r>
              <a:rPr lang="cs-CZ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nepředvídatelně se měnících požadavků v průběhu života ve 21. století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Shape 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95735" y="3789039"/>
            <a:ext cx="4768308" cy="25974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655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Klíčové kompetence a vzdělávání </a:t>
            </a:r>
            <a:br>
              <a:rPr lang="cs-CZ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cs-CZ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 informační gramotnosti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925144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Klíčové kompetence přesahují definovanou funkční, resp. informační gramotnost</a:t>
            </a:r>
          </a:p>
          <a:p>
            <a:r>
              <a:rPr lang="cs-CZ" dirty="0" smtClean="0"/>
              <a:t>Na rozdíl od informační nebo funkční gramotnosti (a dalších gramotností) se těžko vymezují a měří</a:t>
            </a:r>
          </a:p>
          <a:p>
            <a:r>
              <a:rPr lang="cs-CZ" b="1" dirty="0" smtClean="0"/>
              <a:t>To, co zahrnuje funkční, resp. informační gramotnost, se v různých obměnách ve všech  vymezeních klíčových kompetencí objevuje</a:t>
            </a:r>
          </a:p>
          <a:p>
            <a:r>
              <a:rPr lang="cs-CZ" dirty="0" smtClean="0"/>
              <a:t>Je proto možné informační gramotnost považovat za součást (jakousi měřitelnou podmnožinu) klíčových kompetencí</a:t>
            </a:r>
          </a:p>
          <a:p>
            <a:r>
              <a:rPr lang="cs-CZ" b="1" dirty="0" smtClean="0"/>
              <a:t>Klíčové kompetence můžeme (v jistém smyslu) považovat za pojem funkční, resp. informační gramotnosti nadřazený</a:t>
            </a:r>
          </a:p>
          <a:p>
            <a:r>
              <a:rPr lang="cs-CZ" dirty="0" smtClean="0"/>
              <a:t>Otázka: Je možné rozvíjet klíčové kompetence </a:t>
            </a:r>
            <a:r>
              <a:rPr lang="cs-CZ" b="1" dirty="0" smtClean="0"/>
              <a:t>ve formální výuce</a:t>
            </a:r>
            <a:r>
              <a:rPr lang="cs-CZ" dirty="0" smtClean="0"/>
              <a:t> na všech stupních škol, nebo je spíše v systému </a:t>
            </a:r>
            <a:r>
              <a:rPr lang="cs-CZ" b="1" dirty="0" smtClean="0"/>
              <a:t>celoživotního učení/vzdělávání</a:t>
            </a:r>
            <a:r>
              <a:rPr lang="cs-CZ" dirty="0" smtClean="0"/>
              <a:t>?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43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Kompetenční modely v organizaci 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 lang="cs-CZ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 lang="cs-CZ" sz="240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cs-CZ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Popisují </a:t>
            </a: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kompetence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(tj. znalosti, dovednosti, zkušenosti, osobnostní charakteristiky) nutné pro </a:t>
            </a:r>
            <a:r>
              <a:rPr lang="cs-CZ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požadovaný výkon </a:t>
            </a:r>
            <a:r>
              <a:rPr lang="cs-CZ" sz="2400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 </a:t>
            </a:r>
            <a:r>
              <a:rPr lang="cs-CZ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dané pozici</a:t>
            </a: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Shape 133"/>
          <p:cNvPicPr preferRelativeResize="0">
            <a:picLocks noGrp="1"/>
          </p:cNvPicPr>
          <p:nvPr>
            <p:ph sz="half"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611560" y="2420888"/>
            <a:ext cx="3695700" cy="3190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265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1342</Words>
  <Application>Microsoft Office PowerPoint</Application>
  <PresentationFormat>Předvádění na obrazovce (4:3)</PresentationFormat>
  <Paragraphs>188</Paragraphs>
  <Slides>34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5" baseType="lpstr">
      <vt:lpstr>Motiv systému Office</vt:lpstr>
      <vt:lpstr>Klíčové kompetence a kurikulární dokumenty v ČR </vt:lpstr>
      <vt:lpstr>Klíčové kompetence pro 21. století </vt:lpstr>
      <vt:lpstr>Klíčové kompetence – v obecném významu slova</vt:lpstr>
      <vt:lpstr>Pojetí klíčových kompetencí</vt:lpstr>
      <vt:lpstr>Pojetí klíčových kompetencí</vt:lpstr>
      <vt:lpstr>Schopnost - Kompetence</vt:lpstr>
      <vt:lpstr>Klíčové kompetence</vt:lpstr>
      <vt:lpstr>Klíčové kompetence a vzdělávání  k informační gramotnosti</vt:lpstr>
      <vt:lpstr>Kompetenční modely v organizaci </vt:lpstr>
      <vt:lpstr>Kompetence v organizaci</vt:lpstr>
      <vt:lpstr>Kompetenční model v organizaci</vt:lpstr>
      <vt:lpstr>Kompetenční model v oblasti zájmového  a neformálního vzdělávání </vt:lpstr>
      <vt:lpstr>Kurikulární dokumenty v systému vzdělávání ČR</vt:lpstr>
      <vt:lpstr>Národní ústav pro vzdělávání http://www.nuv.cz/: rámcové vzdělávací programy</vt:lpstr>
      <vt:lpstr>Školské a vzdělávací instituce formálního vzdělávání</vt:lpstr>
      <vt:lpstr>Klíčové kompetence ve formálním vzdělávání</vt:lpstr>
      <vt:lpstr>Klíčové kompetence (KK)</vt:lpstr>
      <vt:lpstr>Klíčové kompetence a RVP</vt:lpstr>
      <vt:lpstr>Klíčové kompetence systému školství ČR</vt:lpstr>
      <vt:lpstr>Klíčové kompetence – ZV a GV</vt:lpstr>
      <vt:lpstr>K samostudiu</vt:lpstr>
      <vt:lpstr>RVP a ŠVP - základní pojmy </vt:lpstr>
      <vt:lpstr> Vzdělávací oblasti ve vzdělávacím obsahu RVP ZV </vt:lpstr>
      <vt:lpstr>Školní vzdělávací program (ŠVP)</vt:lpstr>
      <vt:lpstr>Od RVP k ŠVP</vt:lpstr>
      <vt:lpstr>RVP a ŠVP - základní pojmy </vt:lpstr>
      <vt:lpstr>RVP a ŠVP - základní pojmy </vt:lpstr>
      <vt:lpstr>Průřezová témata</vt:lpstr>
      <vt:lpstr>Vzdělávací program a kompetenční modely </vt:lpstr>
      <vt:lpstr>Kompetence a strategie</vt:lpstr>
      <vt:lpstr>Výchovné a vzdělávací strategie</vt:lpstr>
      <vt:lpstr>Výchovné a vzdělávací strategie</vt:lpstr>
      <vt:lpstr>Úkol k závěrečnému hodnocení</vt:lpstr>
      <vt:lpstr>Zdroje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Kompetence ve vzdělávání  pro 21. století</dc:title>
  <dc:creator>user</dc:creator>
  <cp:lastModifiedBy>user</cp:lastModifiedBy>
  <cp:revision>10</cp:revision>
  <dcterms:created xsi:type="dcterms:W3CDTF">2016-03-28T19:13:29Z</dcterms:created>
  <dcterms:modified xsi:type="dcterms:W3CDTF">2016-03-31T20:40:20Z</dcterms:modified>
</cp:coreProperties>
</file>