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10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79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21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7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67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81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77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42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15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17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7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8000">
              <a:srgbClr val="D4E9B9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C262E-94B0-44F7-88D3-DC3751252A89}" type="datetimeFigureOut">
              <a:rPr lang="cs-CZ" smtClean="0"/>
              <a:t>31. 1. 2016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E9CB5-8D20-4188-A310-B1C08604C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471488"/>
            <a:ext cx="10515600" cy="57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i="1" dirty="0" smtClean="0"/>
          </a:p>
          <a:p>
            <a:pPr marL="0" indent="0" algn="ctr">
              <a:buNone/>
            </a:pPr>
            <a:r>
              <a:rPr lang="cs-CZ" sz="6000" b="1" i="1" dirty="0" smtClean="0"/>
              <a:t>WHAT IS </a:t>
            </a:r>
            <a:r>
              <a:rPr lang="en-US" sz="6000" b="1" i="1" dirty="0" smtClean="0"/>
              <a:t>KNOWLEDGE</a:t>
            </a:r>
          </a:p>
          <a:p>
            <a:pPr marL="0" indent="0" algn="ctr">
              <a:buNone/>
            </a:pPr>
            <a:endParaRPr lang="en-US" sz="5400" b="1" i="1" dirty="0"/>
          </a:p>
          <a:p>
            <a:pPr marL="0" indent="0" algn="ctr">
              <a:buNone/>
            </a:pPr>
            <a:r>
              <a:rPr lang="en-US" sz="4800" b="1" i="1" dirty="0" smtClean="0"/>
              <a:t>Consequences for social pedagogy</a:t>
            </a:r>
          </a:p>
          <a:p>
            <a:pPr marL="0" indent="0" algn="ctr">
              <a:buNone/>
            </a:pPr>
            <a:endParaRPr lang="en-US" sz="5400" b="1" i="1" dirty="0" smtClean="0"/>
          </a:p>
          <a:p>
            <a:pPr marL="0" indent="0" algn="r">
              <a:buNone/>
            </a:pPr>
            <a:r>
              <a:rPr lang="en-US" b="1" i="1" dirty="0" err="1" smtClean="0"/>
              <a:t>Radim</a:t>
            </a:r>
            <a:r>
              <a:rPr lang="en-US" b="1" i="1" dirty="0" smtClean="0"/>
              <a:t> </a:t>
            </a:r>
            <a:r>
              <a:rPr lang="cs-CZ" b="1" i="1" dirty="0" smtClean="0"/>
              <a:t>Šíp</a:t>
            </a:r>
            <a:endParaRPr lang="en-US" b="1" i="1" dirty="0" smtClean="0"/>
          </a:p>
          <a:p>
            <a:pPr marL="0" indent="0" algn="r">
              <a:buNone/>
            </a:pPr>
            <a:r>
              <a:rPr lang="en-US" b="1" i="1" dirty="0" smtClean="0"/>
              <a:t>Department of social pedagogy</a:t>
            </a:r>
            <a:endParaRPr lang="en-US" b="1" i="1" dirty="0"/>
          </a:p>
          <a:p>
            <a:pPr marL="0" indent="0" algn="r">
              <a:buNone/>
            </a:pP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42164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/>
              <a:t>Tacit</a:t>
            </a:r>
            <a:r>
              <a:rPr lang="cs-CZ" sz="4000" dirty="0" smtClean="0"/>
              <a:t> </a:t>
            </a:r>
            <a:r>
              <a:rPr lang="cs-CZ" sz="4000" dirty="0" err="1" smtClean="0"/>
              <a:t>knowledge</a:t>
            </a:r>
            <a:r>
              <a:rPr lang="cs-CZ" sz="4000" dirty="0" smtClean="0"/>
              <a:t> - </a:t>
            </a:r>
            <a:r>
              <a:rPr lang="cs-CZ" sz="4000" dirty="0" err="1" smtClean="0"/>
              <a:t>example</a:t>
            </a:r>
            <a:endParaRPr lang="cs-CZ" sz="4000" dirty="0"/>
          </a:p>
        </p:txBody>
      </p:sp>
      <p:pic>
        <p:nvPicPr>
          <p:cNvPr id="1026" name="Picture 2" descr="https://upload.wikimedia.org/wikipedia/commons/thumb/1/18/Ouroboros-benzene.svg/452px-Ouroboros-benzene.svg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6350" y="1848644"/>
            <a:ext cx="43053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a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dream</a:t>
            </a:r>
            <a:r>
              <a:rPr lang="cs-CZ" dirty="0" smtClean="0"/>
              <a:t> = UROBOROS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a </a:t>
            </a:r>
            <a:r>
              <a:rPr lang="cs-CZ" dirty="0" err="1" smtClean="0"/>
              <a:t>snake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seize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tail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shift in </a:t>
            </a:r>
            <a:r>
              <a:rPr lang="cs-CZ" dirty="0" err="1" smtClean="0"/>
              <a:t>thinking</a:t>
            </a:r>
            <a:r>
              <a:rPr lang="cs-CZ" dirty="0" smtClean="0"/>
              <a:t> –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emergence of structural</a:t>
            </a:r>
            <a:r>
              <a:rPr lang="cs-CZ" dirty="0" smtClean="0"/>
              <a:t>                          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</a:t>
            </a:r>
            <a:r>
              <a:rPr lang="cs-CZ" dirty="0" smtClean="0"/>
              <a:t>ch</a:t>
            </a:r>
            <a:r>
              <a:rPr lang="en-US" dirty="0" smtClean="0"/>
              <a:t>e</a:t>
            </a:r>
            <a:r>
              <a:rPr lang="cs-CZ" dirty="0" smtClean="0"/>
              <a:t>mistry</a:t>
            </a:r>
            <a:endParaRPr lang="cs-CZ" dirty="0"/>
          </a:p>
        </p:txBody>
      </p:sp>
      <p:sp>
        <p:nvSpPr>
          <p:cNvPr id="3" name="Šipka doprava 2"/>
          <p:cNvSpPr/>
          <p:nvPr/>
        </p:nvSpPr>
        <p:spPr>
          <a:xfrm>
            <a:off x="7173533" y="328411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6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Tacit</a:t>
            </a:r>
            <a:r>
              <a:rPr lang="cs-CZ" sz="4000" dirty="0" smtClean="0"/>
              <a:t> </a:t>
            </a:r>
            <a:r>
              <a:rPr lang="cs-CZ" sz="4000" dirty="0" err="1" smtClean="0"/>
              <a:t>knowledge</a:t>
            </a:r>
            <a:r>
              <a:rPr lang="cs-CZ" sz="4000" dirty="0" smtClean="0"/>
              <a:t> and </a:t>
            </a:r>
            <a:r>
              <a:rPr lang="cs-CZ" sz="4000" dirty="0" err="1" smtClean="0"/>
              <a:t>seniors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1094704" y="1558344"/>
            <a:ext cx="9556124" cy="4417453"/>
            <a:chOff x="625641" y="339207"/>
            <a:chExt cx="10643665" cy="6296343"/>
          </a:xfrm>
        </p:grpSpPr>
        <p:pic>
          <p:nvPicPr>
            <p:cNvPr id="7" name="Picture 4" descr="https://image.freepik.com/free-icon/key-in-keyhole_318-5500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9369" y="5165558"/>
              <a:ext cx="1228224" cy="12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http://simpleicon.com/wp-content/uploads/key-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3585" y="2028374"/>
              <a:ext cx="1511718" cy="15117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ovéPole 8"/>
            <p:cNvSpPr txBox="1"/>
            <p:nvPr/>
          </p:nvSpPr>
          <p:spPr>
            <a:xfrm>
              <a:off x="625641" y="1163053"/>
              <a:ext cx="2790241" cy="1316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piece of knowledge</a:t>
              </a:r>
              <a:r>
                <a:rPr lang="cs-CZ" dirty="0" smtClean="0"/>
                <a:t> = </a:t>
              </a:r>
              <a:r>
                <a:rPr lang="en-US" dirty="0" smtClean="0"/>
                <a:t>individual knowledge</a:t>
              </a:r>
              <a:r>
                <a:rPr lang="cs-CZ" dirty="0" smtClean="0"/>
                <a:t>, </a:t>
              </a:r>
              <a:r>
                <a:rPr lang="en-US" dirty="0" smtClean="0"/>
                <a:t>skill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376551" y="3951885"/>
              <a:ext cx="3842086" cy="921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Knowledge </a:t>
              </a:r>
              <a:r>
                <a:rPr lang="cs-CZ" dirty="0" smtClean="0"/>
                <a:t>= </a:t>
              </a:r>
              <a:r>
                <a:rPr lang="en-US" dirty="0" smtClean="0"/>
                <a:t>key </a:t>
              </a:r>
              <a:r>
                <a:rPr lang="cs-CZ" dirty="0" smtClean="0"/>
                <a:t>+ </a:t>
              </a:r>
              <a:r>
                <a:rPr lang="en-US" dirty="0" smtClean="0"/>
                <a:t>lock</a:t>
              </a:r>
              <a:r>
                <a:rPr lang="cs-CZ" dirty="0" smtClean="0"/>
                <a:t> + </a:t>
              </a:r>
              <a:r>
                <a:rPr lang="en-US" dirty="0" smtClean="0"/>
                <a:t>opening</a:t>
              </a:r>
              <a:r>
                <a:rPr lang="cs-CZ" dirty="0" smtClean="0"/>
                <a:t> a </a:t>
              </a:r>
              <a:r>
                <a:rPr lang="cs-CZ" dirty="0" err="1" smtClean="0"/>
                <a:t>door</a:t>
              </a:r>
              <a:endParaRPr lang="cs-CZ" dirty="0"/>
            </a:p>
          </p:txBody>
        </p:sp>
        <p:pic>
          <p:nvPicPr>
            <p:cNvPr id="12" name="Picture 8" descr="http://images.clipartpanda.com/door-clip-art-63318_door_closed_lg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14358" y="339207"/>
              <a:ext cx="1854948" cy="2940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0" descr="https://image.freepik.com/free-icon/keyhole-of-a-door_318-5290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1279" y="2051385"/>
              <a:ext cx="1205163" cy="1205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Přímá spojnice se šipkou 13"/>
            <p:cNvCxnSpPr/>
            <p:nvPr/>
          </p:nvCxnSpPr>
          <p:spPr>
            <a:xfrm flipH="1">
              <a:off x="9173726" y="2028374"/>
              <a:ext cx="609600" cy="3307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H="1" flipV="1">
              <a:off x="7468479" y="1067486"/>
              <a:ext cx="1827922" cy="95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H="1" flipV="1">
              <a:off x="7400384" y="1163052"/>
              <a:ext cx="1143690" cy="8883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Pole 16"/>
            <p:cNvSpPr txBox="1"/>
            <p:nvPr/>
          </p:nvSpPr>
          <p:spPr>
            <a:xfrm>
              <a:off x="5361761" y="339207"/>
              <a:ext cx="2325985" cy="1316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external conditions </a:t>
              </a:r>
              <a:r>
                <a:rPr lang="cs-CZ" dirty="0" smtClean="0"/>
                <a:t>(</a:t>
              </a:r>
              <a:r>
                <a:rPr lang="en-US" dirty="0" smtClean="0"/>
                <a:t>material changes in environment</a:t>
              </a:r>
              <a:r>
                <a:rPr lang="cs-CZ" dirty="0" smtClean="0"/>
                <a:t>)</a:t>
              </a:r>
              <a:endParaRPr lang="cs-CZ" dirty="0"/>
            </a:p>
          </p:txBody>
        </p:sp>
        <p:cxnSp>
          <p:nvCxnSpPr>
            <p:cNvPr id="18" name="Přímá spojnice se šipkou 17"/>
            <p:cNvCxnSpPr/>
            <p:nvPr/>
          </p:nvCxnSpPr>
          <p:spPr>
            <a:xfrm>
              <a:off x="2735179" y="2653966"/>
              <a:ext cx="1684421" cy="1396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/>
            <p:cNvCxnSpPr/>
            <p:nvPr/>
          </p:nvCxnSpPr>
          <p:spPr>
            <a:xfrm flipH="1">
              <a:off x="5186594" y="1383264"/>
              <a:ext cx="716901" cy="26673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2" descr="http://www.clker.com/cliparts/a/2/5/f/1301006255542685616open%20door-h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1747" y="4923789"/>
              <a:ext cx="1551997" cy="1711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1" name="Přímá spojnice se šipkou 20"/>
            <p:cNvCxnSpPr/>
            <p:nvPr/>
          </p:nvCxnSpPr>
          <p:spPr>
            <a:xfrm>
              <a:off x="5478379" y="5699459"/>
              <a:ext cx="127534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/>
            <p:cNvCxnSpPr/>
            <p:nvPr/>
          </p:nvCxnSpPr>
          <p:spPr>
            <a:xfrm flipH="1" flipV="1">
              <a:off x="6753726" y="4273174"/>
              <a:ext cx="646658" cy="6460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21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Tacit</a:t>
            </a:r>
            <a:r>
              <a:rPr lang="cs-CZ" sz="4000" dirty="0" smtClean="0"/>
              <a:t> </a:t>
            </a:r>
            <a:r>
              <a:rPr lang="cs-CZ" sz="4000" dirty="0" err="1" smtClean="0"/>
              <a:t>knowledge</a:t>
            </a:r>
            <a:r>
              <a:rPr lang="cs-CZ" sz="4000" dirty="0" smtClean="0"/>
              <a:t> and </a:t>
            </a:r>
            <a:r>
              <a:rPr lang="cs-CZ" sz="4000" dirty="0" err="1" smtClean="0"/>
              <a:t>seniors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 smtClean="0"/>
              <a:t>activation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through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theatre</a:t>
            </a:r>
            <a:r>
              <a:rPr lang="cs-CZ" sz="2400" b="1" dirty="0" smtClean="0"/>
              <a:t> play </a:t>
            </a:r>
            <a:r>
              <a:rPr lang="cs-CZ" sz="2400" b="1" dirty="0" err="1" smtClean="0"/>
              <a:t>with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marionettes</a:t>
            </a: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                      = </a:t>
            </a:r>
            <a:r>
              <a:rPr lang="cs-CZ" sz="2400" b="1" dirty="0" err="1" smtClean="0"/>
              <a:t>manipulation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with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environement</a:t>
            </a:r>
            <a:r>
              <a:rPr lang="cs-CZ" sz="2400" b="1" dirty="0" smtClean="0"/>
              <a:t> in a such </a:t>
            </a:r>
            <a:r>
              <a:rPr lang="cs-CZ" sz="2400" b="1" dirty="0" err="1" smtClean="0"/>
              <a:t>way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THAT WE RECONSTRUCT AND SUPPLEMENT INNER STATES OF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SENIORS</a:t>
            </a:r>
            <a:r>
              <a:rPr lang="en-US" sz="2400" b="1" dirty="0" smtClean="0"/>
              <a:t>’</a:t>
            </a:r>
            <a:r>
              <a:rPr lang="cs-CZ" sz="2400" b="1" dirty="0" smtClean="0"/>
              <a:t> BRAIN/MIND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                                                     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RECONSTRUCTION OF </a:t>
            </a:r>
            <a:r>
              <a:rPr lang="en-US" sz="2400" b="1" dirty="0" smtClean="0"/>
              <a:t>A </a:t>
            </a:r>
            <a:r>
              <a:rPr lang="cs-CZ" sz="2400" b="1" dirty="0" smtClean="0"/>
              <a:t>STRUCTURE OF PIECES OF KNOWLEDGE</a:t>
            </a:r>
            <a:endParaRPr lang="cs-CZ" sz="2400" b="1" dirty="0"/>
          </a:p>
        </p:txBody>
      </p:sp>
      <p:sp>
        <p:nvSpPr>
          <p:cNvPr id="8" name="Šipka doprava 7"/>
          <p:cNvSpPr/>
          <p:nvPr/>
        </p:nvSpPr>
        <p:spPr>
          <a:xfrm>
            <a:off x="2975020" y="41598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5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Tacit</a:t>
            </a:r>
            <a:r>
              <a:rPr lang="cs-CZ" sz="4000" dirty="0" smtClean="0"/>
              <a:t> </a:t>
            </a:r>
            <a:r>
              <a:rPr lang="cs-CZ" sz="4000" dirty="0" err="1" smtClean="0"/>
              <a:t>knowledge</a:t>
            </a:r>
            <a:r>
              <a:rPr lang="cs-CZ" sz="4000" dirty="0" smtClean="0"/>
              <a:t> and </a:t>
            </a:r>
            <a:r>
              <a:rPr lang="cs-CZ" sz="4000" dirty="0" err="1" smtClean="0"/>
              <a:t>seniors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                                                                        </a:t>
            </a:r>
            <a:endParaRPr lang="cs-CZ" sz="24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1234223" y="2666618"/>
            <a:ext cx="5939307" cy="3412210"/>
            <a:chOff x="1981199" y="1371601"/>
            <a:chExt cx="6410250" cy="4203743"/>
          </a:xfrm>
        </p:grpSpPr>
        <p:sp>
          <p:nvSpPr>
            <p:cNvPr id="7" name="TextovéPole 6"/>
            <p:cNvSpPr txBox="1"/>
            <p:nvPr/>
          </p:nvSpPr>
          <p:spPr>
            <a:xfrm>
              <a:off x="1981199" y="2784258"/>
              <a:ext cx="2439745" cy="2791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err="1" smtClean="0"/>
                <a:t>restoration</a:t>
              </a:r>
              <a:endParaRPr lang="cs-CZ" b="1" dirty="0" smtClean="0"/>
            </a:p>
            <a:p>
              <a:r>
                <a:rPr lang="cs-CZ" b="1" dirty="0" err="1" smtClean="0"/>
                <a:t>of</a:t>
              </a:r>
              <a:r>
                <a:rPr lang="cs-CZ" b="1" dirty="0" smtClean="0"/>
                <a:t> a </a:t>
              </a:r>
              <a:r>
                <a:rPr lang="cs-CZ" b="1" dirty="0" err="1" smtClean="0"/>
                <a:t>structure</a:t>
              </a:r>
              <a:r>
                <a:rPr lang="cs-CZ" b="1" dirty="0" smtClean="0"/>
                <a:t> </a:t>
              </a:r>
              <a:r>
                <a:rPr lang="cs-CZ" b="1" dirty="0" err="1" smtClean="0"/>
                <a:t>of</a:t>
              </a:r>
              <a:r>
                <a:rPr lang="cs-CZ" b="1" dirty="0" smtClean="0"/>
                <a:t> </a:t>
              </a:r>
              <a:r>
                <a:rPr lang="cs-CZ" b="1" dirty="0" err="1" smtClean="0"/>
                <a:t>information</a:t>
              </a:r>
              <a:endParaRPr lang="cs-CZ" dirty="0"/>
            </a:p>
          </p:txBody>
        </p:sp>
        <p:pic>
          <p:nvPicPr>
            <p:cNvPr id="8" name="Picture 4" descr="http://www.clker.com/cliparts/6/g/n/Z/Y/V/head-outline-m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4661" y="2089851"/>
              <a:ext cx="20574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http://simpleicon.com/wp-content/uploads/key-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41943">
              <a:off x="5125511" y="2302226"/>
              <a:ext cx="564114" cy="564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Přímá spojnice se šipkou 9"/>
            <p:cNvCxnSpPr/>
            <p:nvPr/>
          </p:nvCxnSpPr>
          <p:spPr>
            <a:xfrm flipV="1">
              <a:off x="3713747" y="2667346"/>
              <a:ext cx="1195137" cy="3157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10"/>
            <p:cNvSpPr txBox="1"/>
            <p:nvPr/>
          </p:nvSpPr>
          <p:spPr>
            <a:xfrm>
              <a:off x="5731752" y="1371601"/>
              <a:ext cx="2659697" cy="796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err="1" smtClean="0"/>
                <a:t>manipulation</a:t>
              </a:r>
              <a:r>
                <a:rPr lang="cs-CZ" b="1" dirty="0" smtClean="0"/>
                <a:t> </a:t>
              </a:r>
              <a:r>
                <a:rPr lang="en-US" b="1" dirty="0" smtClean="0"/>
                <a:t>in</a:t>
              </a:r>
              <a:r>
                <a:rPr lang="cs-CZ" b="1" dirty="0" smtClean="0"/>
                <a:t> </a:t>
              </a:r>
              <a:r>
                <a:rPr lang="cs-CZ" b="1" dirty="0" err="1" smtClean="0"/>
                <a:t>an</a:t>
              </a:r>
              <a:r>
                <a:rPr lang="cs-CZ" b="1" dirty="0" smtClean="0"/>
                <a:t> </a:t>
              </a:r>
              <a:r>
                <a:rPr lang="cs-CZ" b="1" dirty="0" err="1" smtClean="0"/>
                <a:t>environement</a:t>
              </a:r>
              <a:endParaRPr lang="cs-CZ" b="1" dirty="0"/>
            </a:p>
          </p:txBody>
        </p:sp>
        <p:cxnSp>
          <p:nvCxnSpPr>
            <p:cNvPr id="12" name="Přímá spojnice se šipkou 11"/>
            <p:cNvCxnSpPr>
              <a:stCxn id="11" idx="1"/>
              <a:endCxn id="9" idx="0"/>
            </p:cNvCxnSpPr>
            <p:nvPr/>
          </p:nvCxnSpPr>
          <p:spPr>
            <a:xfrm flipH="1">
              <a:off x="5609432" y="1769732"/>
              <a:ext cx="122321" cy="5896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Obrázek 12" descr="http://aub.ac.uk/wp-content/uploads/Marionette0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17" y="1403797"/>
            <a:ext cx="4770904" cy="44818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4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knowledge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has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internal</a:t>
            </a:r>
            <a:r>
              <a:rPr lang="cs-CZ" sz="2400" dirty="0" smtClean="0"/>
              <a:t> and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external</a:t>
            </a:r>
            <a:r>
              <a:rPr lang="cs-CZ" sz="2400" dirty="0" smtClean="0"/>
              <a:t> </a:t>
            </a:r>
            <a:r>
              <a:rPr lang="cs-CZ" sz="2400" dirty="0" err="1" smtClean="0"/>
              <a:t>features</a:t>
            </a:r>
            <a:endParaRPr lang="cs-CZ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 smtClean="0"/>
              <a:t>there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no </a:t>
            </a:r>
            <a:r>
              <a:rPr lang="cs-CZ" sz="2400" dirty="0" err="1" smtClean="0"/>
              <a:t>strict</a:t>
            </a:r>
            <a:r>
              <a:rPr lang="cs-CZ" sz="2400" dirty="0" smtClean="0"/>
              <a:t> </a:t>
            </a:r>
            <a:r>
              <a:rPr lang="cs-CZ" sz="2400" dirty="0" err="1" smtClean="0"/>
              <a:t>borders</a:t>
            </a:r>
            <a:r>
              <a:rPr lang="cs-CZ" sz="2400" dirty="0" smtClean="0"/>
              <a:t> (</a:t>
            </a:r>
            <a:r>
              <a:rPr lang="cs-CZ" sz="2400" dirty="0" err="1" smtClean="0"/>
              <a:t>ie</a:t>
            </a:r>
            <a:r>
              <a:rPr lang="cs-CZ" sz="2400" dirty="0" smtClean="0"/>
              <a:t>. </a:t>
            </a:r>
            <a:r>
              <a:rPr lang="cs-CZ" sz="2400" dirty="0" err="1" smtClean="0"/>
              <a:t>meaning</a:t>
            </a:r>
            <a:r>
              <a:rPr lang="cs-CZ" sz="2400" dirty="0" smtClean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 smtClean="0"/>
              <a:t>borders</a:t>
            </a:r>
            <a:r>
              <a:rPr lang="cs-CZ" sz="2400" dirty="0" smtClean="0"/>
              <a:t> </a:t>
            </a:r>
            <a:r>
              <a:rPr lang="en-US" sz="2400" dirty="0" smtClean="0"/>
              <a:t>and meanings </a:t>
            </a:r>
            <a:r>
              <a:rPr lang="cs-CZ" sz="2400" dirty="0" smtClean="0"/>
              <a:t>are set</a:t>
            </a:r>
            <a:r>
              <a:rPr lang="en-US" sz="2400" dirty="0"/>
              <a:t> </a:t>
            </a:r>
            <a:r>
              <a:rPr lang="en-US" sz="2400" dirty="0" smtClean="0"/>
              <a:t>/ make clear </a:t>
            </a:r>
            <a:r>
              <a:rPr lang="cs-CZ" sz="2400" dirty="0" smtClean="0"/>
              <a:t>by a</a:t>
            </a:r>
            <a:r>
              <a:rPr lang="en-US" sz="2400" dirty="0" smtClean="0"/>
              <a:t>n</a:t>
            </a:r>
            <a:r>
              <a:rPr lang="cs-CZ" sz="2400" dirty="0" smtClean="0"/>
              <a:t> </a:t>
            </a:r>
            <a:r>
              <a:rPr lang="en-US" sz="2400" dirty="0" smtClean="0"/>
              <a:t>actual situation</a:t>
            </a:r>
            <a:r>
              <a:rPr lang="cs-CZ" sz="2400" dirty="0" smtClean="0"/>
              <a:t> </a:t>
            </a:r>
            <a:endParaRPr lang="en-US" sz="2400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 smtClean="0"/>
              <a:t>manipulation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external</a:t>
            </a:r>
            <a:r>
              <a:rPr lang="cs-CZ" sz="2400" dirty="0" smtClean="0"/>
              <a:t> </a:t>
            </a:r>
            <a:r>
              <a:rPr lang="cs-CZ" sz="2400" dirty="0" err="1" smtClean="0"/>
              <a:t>features</a:t>
            </a:r>
            <a:r>
              <a:rPr lang="cs-CZ" sz="2400" dirty="0" smtClean="0"/>
              <a:t>             </a:t>
            </a:r>
            <a:r>
              <a:rPr lang="cs-CZ" sz="2400" dirty="0" err="1" smtClean="0"/>
              <a:t>changes</a:t>
            </a:r>
            <a:r>
              <a:rPr lang="cs-CZ" sz="2400" dirty="0" smtClean="0"/>
              <a:t> in brain/mind</a:t>
            </a:r>
          </a:p>
          <a:p>
            <a:pPr marL="914400" lvl="2" indent="0">
              <a:buNone/>
            </a:pPr>
            <a:r>
              <a:rPr lang="cs-CZ" sz="2400" dirty="0"/>
              <a:t> </a:t>
            </a:r>
            <a:r>
              <a:rPr lang="cs-CZ" sz="2400" b="1" i="1" dirty="0" err="1" smtClean="0"/>
              <a:t>activation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of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seniors</a:t>
            </a:r>
            <a:r>
              <a:rPr lang="cs-CZ" sz="2400" b="1" i="1" dirty="0" smtClean="0"/>
              <a:t> </a:t>
            </a:r>
            <a:r>
              <a:rPr lang="en-US" sz="2400" b="1" i="1" dirty="0" smtClean="0"/>
              <a:t>leads to restoration of memory and cognitive </a:t>
            </a:r>
          </a:p>
          <a:p>
            <a:pPr marL="914400" lvl="2" indent="0">
              <a:buNone/>
            </a:pPr>
            <a:r>
              <a:rPr lang="en-US" sz="2400" b="1" i="1" dirty="0"/>
              <a:t> </a:t>
            </a:r>
            <a:r>
              <a:rPr lang="en-US" sz="2400" b="1" i="1" dirty="0" smtClean="0"/>
              <a:t>    capacity</a:t>
            </a:r>
          </a:p>
          <a:p>
            <a:pPr marL="914400" lvl="2" indent="0">
              <a:buNone/>
            </a:pPr>
            <a:endParaRPr lang="cs-CZ" sz="2400" b="1" i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 smtClean="0"/>
              <a:t>manipulation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internal</a:t>
            </a:r>
            <a:r>
              <a:rPr lang="cs-CZ" sz="2400" dirty="0" smtClean="0"/>
              <a:t> </a:t>
            </a:r>
            <a:r>
              <a:rPr lang="cs-CZ" sz="2400" dirty="0" err="1" smtClean="0"/>
              <a:t>features</a:t>
            </a:r>
            <a:r>
              <a:rPr lang="cs-CZ" sz="2400" dirty="0" smtClean="0"/>
              <a:t>               </a:t>
            </a:r>
            <a:r>
              <a:rPr lang="cs-CZ" sz="2400" dirty="0" err="1" smtClean="0"/>
              <a:t>enable</a:t>
            </a:r>
            <a:r>
              <a:rPr lang="cs-CZ" sz="2400" dirty="0" smtClean="0"/>
              <a:t> to </a:t>
            </a:r>
            <a:r>
              <a:rPr lang="cs-CZ" sz="2400" dirty="0" err="1" smtClean="0"/>
              <a:t>changes</a:t>
            </a:r>
            <a:r>
              <a:rPr lang="cs-CZ" sz="2400" dirty="0" smtClean="0"/>
              <a:t> in    </a:t>
            </a:r>
          </a:p>
          <a:p>
            <a:pPr marL="914400" lvl="2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dirty="0" err="1" smtClean="0"/>
              <a:t>manipulation</a:t>
            </a:r>
            <a:r>
              <a:rPr lang="cs-CZ" sz="2400" dirty="0" smtClean="0"/>
              <a:t> 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external</a:t>
            </a:r>
            <a:r>
              <a:rPr lang="cs-CZ" sz="2400" dirty="0" smtClean="0"/>
              <a:t> </a:t>
            </a:r>
            <a:r>
              <a:rPr lang="cs-CZ" sz="2400" dirty="0" err="1" smtClean="0"/>
              <a:t>features</a:t>
            </a:r>
            <a:r>
              <a:rPr lang="cs-CZ" sz="2400" dirty="0" smtClean="0"/>
              <a:t>  </a:t>
            </a:r>
          </a:p>
          <a:p>
            <a:pPr marL="914400" lvl="2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</a:t>
            </a:r>
            <a:r>
              <a:rPr lang="cs-CZ" sz="2400" b="1" i="1" dirty="0" err="1" smtClean="0"/>
              <a:t>Kekule</a:t>
            </a:r>
            <a:r>
              <a:rPr lang="en-US" sz="2400" b="1" i="1" dirty="0" smtClean="0"/>
              <a:t>’s structural formula enable to manipulate chemicals in a new way</a:t>
            </a:r>
            <a:endParaRPr lang="cs-CZ" sz="2400" dirty="0"/>
          </a:p>
        </p:txBody>
      </p:sp>
      <p:sp>
        <p:nvSpPr>
          <p:cNvPr id="2" name="Šipka doprava 1"/>
          <p:cNvSpPr/>
          <p:nvPr/>
        </p:nvSpPr>
        <p:spPr>
          <a:xfrm>
            <a:off x="6475173" y="3438659"/>
            <a:ext cx="535115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>
            <a:off x="6475173" y="5052510"/>
            <a:ext cx="535115" cy="244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3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Consequences for social pedagogy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 lnSpcReduction="10000"/>
          </a:bodyPr>
          <a:lstStyle/>
          <a:p>
            <a:pPr lvl="2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explains why an environment is important (manipulation with external features)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explains why physical activity has great impact (manipulation with external features)</a:t>
            </a:r>
          </a:p>
          <a:p>
            <a:pPr marL="914400" lvl="2" indent="0">
              <a:buNone/>
            </a:pPr>
            <a:r>
              <a:rPr lang="en-US" sz="2400" b="1" dirty="0" smtClean="0"/>
              <a:t>outdoor education, drama education, training courses</a:t>
            </a:r>
            <a:endParaRPr lang="en-US" sz="2400" b="1" dirty="0"/>
          </a:p>
          <a:p>
            <a:pPr marL="914400" lvl="2" indent="0">
              <a:buNone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explains why personal development or morality are important </a:t>
            </a:r>
            <a:r>
              <a:rPr lang="en-US" sz="2400" dirty="0"/>
              <a:t>(</a:t>
            </a:r>
            <a:r>
              <a:rPr lang="en-US" sz="2400" dirty="0" smtClean="0"/>
              <a:t>manipulation with brain/mind)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explains why structure of information can influence emotions and actions of people (manipulation with brain/mind)</a:t>
            </a:r>
          </a:p>
          <a:p>
            <a:pPr marL="914400" lvl="2" indent="0">
              <a:buNone/>
            </a:pPr>
            <a:r>
              <a:rPr lang="en-US" sz="2400" b="1" dirty="0" smtClean="0"/>
              <a:t>axiology, personal development, traditional education (gathering and structuring of information)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355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Traditional conception of knowledge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knowledge as a mental picture in the head</a:t>
            </a:r>
            <a:endParaRPr lang="cs-CZ" sz="24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3071812" y="1714500"/>
            <a:ext cx="6895515" cy="3991410"/>
            <a:chOff x="2133600" y="-368968"/>
            <a:chExt cx="7833728" cy="6858000"/>
          </a:xfrm>
        </p:grpSpPr>
        <p:pic>
          <p:nvPicPr>
            <p:cNvPr id="7" name="Picture 4" descr="http://www.clker.com/cliparts/6/g/n/Z/Y/V/head-outline-m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198" y="1700463"/>
              <a:ext cx="20574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http://images.clipartpanda.com/sun-clip-art-bcyEo7qcL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9828" y="-368968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Přímá spojnice 8"/>
            <p:cNvCxnSpPr/>
            <p:nvPr/>
          </p:nvCxnSpPr>
          <p:spPr>
            <a:xfrm>
              <a:off x="6120063" y="96253"/>
              <a:ext cx="0" cy="639277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6" descr="http://images.clipartpanda.com/sun-clip-art-bcyEo7qcL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33974">
              <a:off x="3594483" y="1938091"/>
              <a:ext cx="607916" cy="607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Přímá spojnice se šipkou 10"/>
            <p:cNvCxnSpPr/>
            <p:nvPr/>
          </p:nvCxnSpPr>
          <p:spPr>
            <a:xfrm flipH="1">
              <a:off x="5064878" y="1700463"/>
              <a:ext cx="2338554" cy="7308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H="1">
              <a:off x="4950786" y="1277795"/>
              <a:ext cx="2338554" cy="7308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/>
            <p:cNvSpPr txBox="1"/>
            <p:nvPr/>
          </p:nvSpPr>
          <p:spPr>
            <a:xfrm>
              <a:off x="3059198" y="4660232"/>
              <a:ext cx="1891588" cy="634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cs-CZ" dirty="0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7738405" y="4668252"/>
              <a:ext cx="1891588" cy="634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reality</a:t>
              </a:r>
              <a:endParaRPr lang="cs-CZ" b="1" dirty="0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2133600" y="4660232"/>
              <a:ext cx="1788807" cy="634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knowledge</a:t>
              </a:r>
              <a:endParaRPr lang="cs-CZ" dirty="0"/>
            </a:p>
          </p:txBody>
        </p:sp>
        <p:cxnSp>
          <p:nvCxnSpPr>
            <p:cNvPr id="16" name="Zakřivená spojnice 15"/>
            <p:cNvCxnSpPr>
              <a:stCxn id="15" idx="1"/>
            </p:cNvCxnSpPr>
            <p:nvPr/>
          </p:nvCxnSpPr>
          <p:spPr>
            <a:xfrm rot="10800000" flipH="1">
              <a:off x="2133600" y="2366246"/>
              <a:ext cx="1335056" cy="2611279"/>
            </a:xfrm>
            <a:prstGeom prst="curvedConnector4">
              <a:avLst>
                <a:gd name="adj1" fmla="val -19453"/>
                <a:gd name="adj2" fmla="val 56075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Pole 16"/>
            <p:cNvSpPr txBox="1"/>
            <p:nvPr/>
          </p:nvSpPr>
          <p:spPr>
            <a:xfrm>
              <a:off x="4371474" y="5704065"/>
              <a:ext cx="2917866" cy="634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truth as correspondence</a:t>
              </a:r>
              <a:endParaRPr lang="cs-CZ" dirty="0"/>
            </a:p>
          </p:txBody>
        </p:sp>
        <p:cxnSp>
          <p:nvCxnSpPr>
            <p:cNvPr id="18" name="Přímá spojnice 17"/>
            <p:cNvCxnSpPr/>
            <p:nvPr/>
          </p:nvCxnSpPr>
          <p:spPr>
            <a:xfrm>
              <a:off x="4772526" y="4983397"/>
              <a:ext cx="1233445" cy="7676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>
              <a:stCxn id="14" idx="1"/>
            </p:cNvCxnSpPr>
            <p:nvPr/>
          </p:nvCxnSpPr>
          <p:spPr>
            <a:xfrm flipH="1">
              <a:off x="6264443" y="4985543"/>
              <a:ext cx="1473962" cy="7655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83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Traditional conception of knowledge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knowledge</a:t>
            </a:r>
          </a:p>
          <a:p>
            <a:pPr marL="0" indent="0">
              <a:buNone/>
            </a:pPr>
            <a:endParaRPr lang="en-US" sz="32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 that what is in our brain/mind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 that what has strict borders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 that what has clear meaning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 that what we hold and manipulate with</a:t>
            </a:r>
            <a:endParaRPr lang="cs-CZ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 </a:t>
            </a:r>
            <a:r>
              <a:rPr lang="en-US" sz="2400" dirty="0" smtClean="0"/>
              <a:t>that</a:t>
            </a:r>
            <a:r>
              <a:rPr lang="cs-CZ" sz="2400" dirty="0" smtClean="0"/>
              <a:t> </a:t>
            </a:r>
            <a:r>
              <a:rPr lang="en-US" sz="2400" dirty="0" smtClean="0"/>
              <a:t>what</a:t>
            </a:r>
            <a:r>
              <a:rPr lang="cs-CZ" sz="2400" dirty="0" smtClean="0"/>
              <a:t> </a:t>
            </a:r>
            <a:r>
              <a:rPr lang="en-US" sz="2400" dirty="0" smtClean="0"/>
              <a:t>is</a:t>
            </a:r>
            <a:r>
              <a:rPr lang="cs-CZ" sz="2400" dirty="0" smtClean="0"/>
              <a:t> </a:t>
            </a:r>
            <a:r>
              <a:rPr lang="en-US" sz="2400" dirty="0" smtClean="0"/>
              <a:t>cognitive and not emotional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74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Problems – </a:t>
            </a:r>
            <a:br>
              <a:rPr lang="en-US" sz="4000" b="1" dirty="0" smtClean="0"/>
            </a:br>
            <a:r>
              <a:rPr lang="en-US" sz="4000" b="1" dirty="0" smtClean="0"/>
              <a:t>ex. activation of seniors</a:t>
            </a:r>
            <a:br>
              <a:rPr lang="en-US" sz="4000" b="1" dirty="0" smtClean="0"/>
            </a:b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Seniors </a:t>
            </a:r>
          </a:p>
          <a:p>
            <a:pPr lvl="1"/>
            <a:r>
              <a:rPr lang="en-US" b="1" dirty="0" smtClean="0"/>
              <a:t> </a:t>
            </a:r>
            <a:r>
              <a:rPr lang="en-US" sz="2800" b="1" dirty="0" smtClean="0"/>
              <a:t>lowing their cognitive capacity</a:t>
            </a:r>
          </a:p>
          <a:p>
            <a:pPr lvl="1"/>
            <a:r>
              <a:rPr lang="en-US" sz="2800" b="1" dirty="0"/>
              <a:t> </a:t>
            </a:r>
            <a:r>
              <a:rPr lang="en-US" sz="2800" b="1" dirty="0" smtClean="0"/>
              <a:t>destruction of memory</a:t>
            </a:r>
          </a:p>
          <a:p>
            <a:pPr marL="457200" lvl="1" indent="0">
              <a:buNone/>
            </a:pPr>
            <a:endParaRPr lang="en-US" sz="2800" b="1" dirty="0" smtClean="0"/>
          </a:p>
          <a:p>
            <a:pPr marL="457200" lvl="1" indent="0">
              <a:buNone/>
            </a:pPr>
            <a:r>
              <a:rPr lang="en-US" sz="2800" b="1" dirty="0" smtClean="0"/>
              <a:t>activation </a:t>
            </a:r>
            <a:r>
              <a:rPr lang="cs-CZ" sz="2800" b="1" dirty="0" smtClean="0"/>
              <a:t>                                                </a:t>
            </a:r>
            <a:r>
              <a:rPr lang="en-US" sz="2800" b="1" dirty="0" smtClean="0"/>
              <a:t>- </a:t>
            </a:r>
            <a:r>
              <a:rPr lang="cs-CZ" sz="2800" b="1" dirty="0" err="1" smtClean="0"/>
              <a:t>reconstruction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of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memory</a:t>
            </a:r>
            <a:endParaRPr lang="cs-CZ" sz="2800" b="1" dirty="0" smtClean="0"/>
          </a:p>
          <a:p>
            <a:pPr marL="457200" lvl="1" indent="0">
              <a:buNone/>
            </a:pPr>
            <a:r>
              <a:rPr lang="en-US" sz="2800" b="1" dirty="0" smtClean="0"/>
              <a:t>(</a:t>
            </a:r>
            <a:r>
              <a:rPr lang="cs-CZ" sz="2800" b="1" dirty="0" err="1" smtClean="0"/>
              <a:t>theatre</a:t>
            </a:r>
            <a:r>
              <a:rPr lang="cs-CZ" sz="2800" b="1" dirty="0" smtClean="0"/>
              <a:t> play </a:t>
            </a:r>
            <a:r>
              <a:rPr lang="cs-CZ" sz="2800" b="1" dirty="0" err="1" smtClean="0"/>
              <a:t>with</a:t>
            </a:r>
            <a:r>
              <a:rPr lang="cs-CZ" sz="2800" b="1" dirty="0" smtClean="0"/>
              <a:t> marionet</a:t>
            </a:r>
            <a:r>
              <a:rPr lang="en-US" sz="2800" b="1" dirty="0" err="1" smtClean="0"/>
              <a:t>te</a:t>
            </a:r>
            <a:r>
              <a:rPr lang="cs-CZ" sz="2800" b="1" dirty="0" smtClean="0"/>
              <a:t>s,          </a:t>
            </a:r>
            <a:r>
              <a:rPr lang="en-US" sz="2800" b="1" dirty="0" smtClean="0"/>
              <a:t>- </a:t>
            </a:r>
            <a:r>
              <a:rPr lang="cs-CZ" sz="2800" b="1" dirty="0" err="1"/>
              <a:t>emotinal</a:t>
            </a:r>
            <a:r>
              <a:rPr lang="cs-CZ" sz="2800" b="1" dirty="0"/>
              <a:t> </a:t>
            </a:r>
            <a:r>
              <a:rPr lang="cs-CZ" sz="2800" b="1" dirty="0" err="1"/>
              <a:t>state</a:t>
            </a:r>
            <a:r>
              <a:rPr lang="cs-CZ" sz="2800" b="1" dirty="0"/>
              <a:t> </a:t>
            </a:r>
            <a:r>
              <a:rPr lang="cs-CZ" sz="2800" b="1" dirty="0" err="1"/>
              <a:t>that</a:t>
            </a:r>
            <a:r>
              <a:rPr lang="cs-CZ" sz="2800" b="1" dirty="0"/>
              <a:t> </a:t>
            </a:r>
            <a:r>
              <a:rPr lang="cs-CZ" sz="2800" b="1" dirty="0" err="1"/>
              <a:t>leads</a:t>
            </a:r>
            <a:r>
              <a:rPr lang="cs-CZ" sz="2800" b="1" dirty="0"/>
              <a:t> </a:t>
            </a:r>
            <a:endParaRPr lang="cs-CZ" sz="2800" b="1" dirty="0" smtClean="0"/>
          </a:p>
          <a:p>
            <a:pPr marL="457200" lvl="1" indent="0">
              <a:buNone/>
            </a:pPr>
            <a:r>
              <a:rPr lang="cs-CZ" sz="2800" b="1" dirty="0" err="1" smtClean="0"/>
              <a:t>storytelling</a:t>
            </a:r>
            <a:r>
              <a:rPr lang="cs-CZ" sz="2800" b="1" dirty="0" smtClean="0"/>
              <a:t>, drama </a:t>
            </a:r>
            <a:r>
              <a:rPr lang="cs-CZ" sz="2800" b="1" dirty="0" err="1" smtClean="0"/>
              <a:t>therapy</a:t>
            </a:r>
            <a:r>
              <a:rPr lang="cs-CZ" sz="2800" b="1" dirty="0" smtClean="0"/>
              <a:t>)</a:t>
            </a:r>
            <a:r>
              <a:rPr lang="en-US" sz="2800" b="1" dirty="0" smtClean="0"/>
              <a:t> </a:t>
            </a:r>
            <a:r>
              <a:rPr lang="en-US" sz="2800" b="1" dirty="0" smtClean="0"/>
              <a:t>	</a:t>
            </a:r>
            <a:r>
              <a:rPr lang="cs-CZ" sz="2800" b="1" dirty="0"/>
              <a:t> </a:t>
            </a:r>
            <a:r>
              <a:rPr lang="cs-CZ" sz="2800" b="1" dirty="0" smtClean="0"/>
              <a:t>       to</a:t>
            </a:r>
            <a:r>
              <a:rPr lang="en-US" sz="2800" b="1" dirty="0" smtClean="0"/>
              <a:t> </a:t>
            </a:r>
            <a:r>
              <a:rPr lang="en-US" sz="2800" b="1" dirty="0"/>
              <a:t>restoration of mental and </a:t>
            </a:r>
            <a:r>
              <a:rPr lang="en-US" sz="2800" b="1" dirty="0" smtClean="0"/>
              <a:t>		</a:t>
            </a:r>
            <a:r>
              <a:rPr lang="en-US" sz="2800" b="1" dirty="0" smtClean="0"/>
              <a:t>                                                                     </a:t>
            </a:r>
            <a:r>
              <a:rPr lang="cs-CZ" sz="2800" b="1" dirty="0" smtClean="0"/>
              <a:t>   </a:t>
            </a:r>
            <a:r>
              <a:rPr lang="en-US" sz="2800" b="1" dirty="0" smtClean="0"/>
              <a:t>cognitive</a:t>
            </a:r>
            <a:r>
              <a:rPr lang="cs-CZ" sz="2800" b="1" dirty="0" smtClean="0"/>
              <a:t> </a:t>
            </a:r>
            <a:r>
              <a:rPr lang="en-US" sz="2800" b="1" dirty="0" smtClean="0"/>
              <a:t>capacity        </a:t>
            </a:r>
            <a:endParaRPr lang="cs-CZ" sz="2800" b="1" dirty="0" smtClean="0"/>
          </a:p>
          <a:p>
            <a:pPr marL="0" indent="0">
              <a:buNone/>
            </a:pPr>
            <a:endParaRPr lang="cs-CZ" b="1" dirty="0"/>
          </a:p>
          <a:p>
            <a:pPr marL="914400" lvl="2" indent="0">
              <a:buNone/>
            </a:pPr>
            <a:endParaRPr lang="cs-CZ" sz="2800" b="1" dirty="0"/>
          </a:p>
        </p:txBody>
      </p:sp>
      <p:sp>
        <p:nvSpPr>
          <p:cNvPr id="2" name="Šipka doprava 1"/>
          <p:cNvSpPr/>
          <p:nvPr/>
        </p:nvSpPr>
        <p:spPr>
          <a:xfrm>
            <a:off x="5606796" y="36447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knowledge</a:t>
            </a:r>
            <a:r>
              <a:rPr lang="cs-CZ" sz="4000" dirty="0" smtClean="0"/>
              <a:t> in </a:t>
            </a:r>
            <a:r>
              <a:rPr lang="cs-CZ" sz="4000" dirty="0" err="1" smtClean="0"/>
              <a:t>fact</a:t>
            </a:r>
            <a:endParaRPr lang="cs-CZ" sz="40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1094704" y="1558344"/>
            <a:ext cx="9556124" cy="4417453"/>
            <a:chOff x="625641" y="339207"/>
            <a:chExt cx="10643665" cy="6296343"/>
          </a:xfrm>
        </p:grpSpPr>
        <p:pic>
          <p:nvPicPr>
            <p:cNvPr id="7" name="Picture 4" descr="https://image.freepik.com/free-icon/key-in-keyhole_318-5500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9369" y="5165558"/>
              <a:ext cx="1228224" cy="12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http://simpleicon.com/wp-content/uploads/key-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3585" y="2028374"/>
              <a:ext cx="1511718" cy="15117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ovéPole 8"/>
            <p:cNvSpPr txBox="1"/>
            <p:nvPr/>
          </p:nvSpPr>
          <p:spPr>
            <a:xfrm>
              <a:off x="625641" y="1163053"/>
              <a:ext cx="2790241" cy="1316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piece of knowledge</a:t>
              </a:r>
              <a:r>
                <a:rPr lang="cs-CZ" dirty="0" smtClean="0"/>
                <a:t> = </a:t>
              </a:r>
              <a:r>
                <a:rPr lang="en-US" dirty="0" smtClean="0"/>
                <a:t>individual knowledge</a:t>
              </a:r>
              <a:r>
                <a:rPr lang="cs-CZ" dirty="0" smtClean="0"/>
                <a:t>, </a:t>
              </a:r>
              <a:r>
                <a:rPr lang="en-US" dirty="0" smtClean="0"/>
                <a:t>skill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376551" y="3951885"/>
              <a:ext cx="3842086" cy="921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Knowledge </a:t>
              </a:r>
              <a:r>
                <a:rPr lang="cs-CZ" dirty="0" smtClean="0"/>
                <a:t>= </a:t>
              </a:r>
              <a:r>
                <a:rPr lang="en-US" dirty="0" smtClean="0"/>
                <a:t>key </a:t>
              </a:r>
              <a:r>
                <a:rPr lang="cs-CZ" dirty="0" smtClean="0"/>
                <a:t>+ </a:t>
              </a:r>
              <a:r>
                <a:rPr lang="en-US" dirty="0" smtClean="0"/>
                <a:t>lock</a:t>
              </a:r>
              <a:r>
                <a:rPr lang="cs-CZ" dirty="0" smtClean="0"/>
                <a:t> + </a:t>
              </a:r>
              <a:r>
                <a:rPr lang="en-US" dirty="0" smtClean="0"/>
                <a:t>opening</a:t>
              </a:r>
              <a:r>
                <a:rPr lang="cs-CZ" dirty="0" smtClean="0"/>
                <a:t> a </a:t>
              </a:r>
              <a:r>
                <a:rPr lang="cs-CZ" dirty="0" err="1" smtClean="0"/>
                <a:t>door</a:t>
              </a:r>
              <a:endParaRPr lang="cs-CZ" dirty="0"/>
            </a:p>
          </p:txBody>
        </p:sp>
        <p:pic>
          <p:nvPicPr>
            <p:cNvPr id="12" name="Picture 8" descr="http://images.clipartpanda.com/door-clip-art-63318_door_closed_lg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14358" y="339207"/>
              <a:ext cx="1854948" cy="2940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0" descr="https://image.freepik.com/free-icon/keyhole-of-a-door_318-5290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1279" y="2051385"/>
              <a:ext cx="1205163" cy="1205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Přímá spojnice se šipkou 13"/>
            <p:cNvCxnSpPr/>
            <p:nvPr/>
          </p:nvCxnSpPr>
          <p:spPr>
            <a:xfrm flipH="1">
              <a:off x="9173726" y="2028374"/>
              <a:ext cx="609600" cy="3307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H="1" flipV="1">
              <a:off x="7468479" y="1067486"/>
              <a:ext cx="1827922" cy="95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H="1" flipV="1">
              <a:off x="7400384" y="1163052"/>
              <a:ext cx="1143690" cy="8883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Pole 16"/>
            <p:cNvSpPr txBox="1"/>
            <p:nvPr/>
          </p:nvSpPr>
          <p:spPr>
            <a:xfrm>
              <a:off x="5361761" y="339207"/>
              <a:ext cx="2325985" cy="1316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external conditions </a:t>
              </a:r>
              <a:r>
                <a:rPr lang="cs-CZ" dirty="0" smtClean="0"/>
                <a:t>(</a:t>
              </a:r>
              <a:r>
                <a:rPr lang="en-US" dirty="0" smtClean="0"/>
                <a:t>material changes in environment</a:t>
              </a:r>
              <a:r>
                <a:rPr lang="cs-CZ" dirty="0" smtClean="0"/>
                <a:t>)</a:t>
              </a:r>
              <a:endParaRPr lang="cs-CZ" dirty="0"/>
            </a:p>
          </p:txBody>
        </p:sp>
        <p:cxnSp>
          <p:nvCxnSpPr>
            <p:cNvPr id="18" name="Přímá spojnice se šipkou 17"/>
            <p:cNvCxnSpPr/>
            <p:nvPr/>
          </p:nvCxnSpPr>
          <p:spPr>
            <a:xfrm>
              <a:off x="2735179" y="2653966"/>
              <a:ext cx="1684421" cy="1396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/>
            <p:cNvCxnSpPr/>
            <p:nvPr/>
          </p:nvCxnSpPr>
          <p:spPr>
            <a:xfrm flipH="1">
              <a:off x="5186594" y="1383264"/>
              <a:ext cx="716901" cy="26673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2" descr="http://www.clker.com/cliparts/a/2/5/f/1301006255542685616open%20door-h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1747" y="4923789"/>
              <a:ext cx="1551997" cy="1711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1" name="Přímá spojnice se šipkou 20"/>
            <p:cNvCxnSpPr/>
            <p:nvPr/>
          </p:nvCxnSpPr>
          <p:spPr>
            <a:xfrm>
              <a:off x="5478379" y="5699459"/>
              <a:ext cx="127534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/>
            <p:cNvCxnSpPr/>
            <p:nvPr/>
          </p:nvCxnSpPr>
          <p:spPr>
            <a:xfrm flipH="1" flipV="1">
              <a:off x="6753726" y="4273174"/>
              <a:ext cx="646658" cy="6460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548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knowledge</a:t>
            </a:r>
            <a:r>
              <a:rPr lang="cs-CZ" sz="4000" dirty="0" smtClean="0"/>
              <a:t> in </a:t>
            </a:r>
            <a:r>
              <a:rPr lang="cs-CZ" sz="4000" dirty="0" err="1" smtClean="0"/>
              <a:t>fact</a:t>
            </a:r>
            <a:endParaRPr lang="cs-CZ" sz="40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959589" y="1776636"/>
            <a:ext cx="9213852" cy="4400327"/>
            <a:chOff x="882316" y="513263"/>
            <a:chExt cx="9213852" cy="4909742"/>
          </a:xfrm>
        </p:grpSpPr>
        <p:pic>
          <p:nvPicPr>
            <p:cNvPr id="7" name="Picture 2" descr="https://encrypted-tbn3.gstatic.com/images?q=tbn:ANd9GcSWycZsDidUNq5EFWZhzGRurjVTm6yoiIIyaEP20t5mCvmY0WE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124" y="1645318"/>
              <a:ext cx="2200275" cy="2076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://cliparts.co/cliparts/8Tz/Kkp/8TzKkpqGc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1155" y="513263"/>
              <a:ext cx="2749672" cy="3208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ovéPole 8"/>
            <p:cNvSpPr txBox="1"/>
            <p:nvPr/>
          </p:nvSpPr>
          <p:spPr>
            <a:xfrm>
              <a:off x="882316" y="537410"/>
              <a:ext cx="2261937" cy="721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err="1" smtClean="0"/>
                <a:t>Key</a:t>
              </a:r>
              <a:r>
                <a:rPr lang="cs-CZ" dirty="0" smtClean="0"/>
                <a:t> = idea </a:t>
              </a:r>
              <a:r>
                <a:rPr lang="cs-CZ" dirty="0" err="1" smtClean="0"/>
                <a:t>how</a:t>
              </a:r>
              <a:r>
                <a:rPr lang="cs-CZ" dirty="0" smtClean="0"/>
                <a:t> to use </a:t>
              </a:r>
              <a:r>
                <a:rPr lang="cs-CZ" dirty="0" err="1" smtClean="0"/>
                <a:t>bow</a:t>
              </a:r>
              <a:r>
                <a:rPr lang="cs-CZ" dirty="0" smtClean="0"/>
                <a:t> and </a:t>
              </a:r>
              <a:r>
                <a:rPr lang="cs-CZ" dirty="0" err="1" smtClean="0"/>
                <a:t>arrow</a:t>
              </a:r>
              <a:endParaRPr lang="cs-CZ" dirty="0"/>
            </a:p>
          </p:txBody>
        </p:sp>
        <p:cxnSp>
          <p:nvCxnSpPr>
            <p:cNvPr id="10" name="Přímá spojnice se šipkou 9"/>
            <p:cNvCxnSpPr/>
            <p:nvPr/>
          </p:nvCxnSpPr>
          <p:spPr>
            <a:xfrm>
              <a:off x="2590800" y="1283368"/>
              <a:ext cx="826168" cy="946485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10"/>
            <p:cNvSpPr txBox="1"/>
            <p:nvPr/>
          </p:nvSpPr>
          <p:spPr>
            <a:xfrm>
              <a:off x="4515853" y="4083717"/>
              <a:ext cx="2830263" cy="133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err="1" smtClean="0"/>
                <a:t>bow</a:t>
              </a:r>
              <a:r>
                <a:rPr lang="cs-CZ" b="1" dirty="0" smtClean="0"/>
                <a:t> and </a:t>
              </a:r>
              <a:r>
                <a:rPr lang="cs-CZ" b="1" dirty="0" err="1" smtClean="0"/>
                <a:t>arrow</a:t>
              </a:r>
              <a:r>
                <a:rPr lang="cs-CZ" b="1" dirty="0" smtClean="0"/>
                <a:t> + animal = </a:t>
              </a:r>
              <a:r>
                <a:rPr lang="cs-CZ" b="1" dirty="0" err="1" smtClean="0"/>
                <a:t>lock</a:t>
              </a:r>
              <a:r>
                <a:rPr lang="cs-CZ" b="1" dirty="0" smtClean="0"/>
                <a:t> </a:t>
              </a:r>
            </a:p>
            <a:p>
              <a:pPr algn="ctr"/>
              <a:r>
                <a:rPr lang="cs-CZ" dirty="0" err="1" smtClean="0"/>
                <a:t>external</a:t>
              </a:r>
              <a:r>
                <a:rPr lang="cs-CZ" dirty="0" smtClean="0"/>
                <a:t> </a:t>
              </a:r>
              <a:r>
                <a:rPr lang="cs-CZ" dirty="0" err="1" smtClean="0"/>
                <a:t>environemental</a:t>
              </a:r>
              <a:r>
                <a:rPr lang="cs-CZ" dirty="0" smtClean="0"/>
                <a:t> </a:t>
              </a:r>
              <a:r>
                <a:rPr lang="cs-CZ" dirty="0" err="1" smtClean="0"/>
                <a:t>conditions</a:t>
              </a:r>
              <a:endParaRPr lang="cs-CZ" dirty="0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4515853" y="2590800"/>
              <a:ext cx="946484" cy="15641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6264442" y="2775284"/>
              <a:ext cx="1260145" cy="13796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6352674" y="4347411"/>
              <a:ext cx="1345200" cy="5213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/>
            <p:cNvSpPr txBox="1"/>
            <p:nvPr/>
          </p:nvSpPr>
          <p:spPr>
            <a:xfrm>
              <a:off x="7697874" y="4684112"/>
              <a:ext cx="2398294" cy="721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characteristics</a:t>
              </a:r>
              <a:r>
                <a:rPr lang="cs-CZ" dirty="0" smtClean="0"/>
                <a:t> </a:t>
              </a:r>
              <a:r>
                <a:rPr lang="cs-CZ" dirty="0" err="1" smtClean="0"/>
                <a:t>of</a:t>
              </a:r>
              <a:r>
                <a:rPr lang="cs-CZ" dirty="0" smtClean="0"/>
                <a:t> </a:t>
              </a:r>
              <a:r>
                <a:rPr lang="cs-CZ" dirty="0" err="1" smtClean="0"/>
                <a:t>environement</a:t>
              </a:r>
              <a:endParaRPr lang="cs-CZ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1402846" y="4683882"/>
              <a:ext cx="2398294" cy="412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human</a:t>
              </a:r>
              <a:r>
                <a:rPr lang="cs-CZ" dirty="0" smtClean="0"/>
                <a:t> </a:t>
              </a:r>
              <a:r>
                <a:rPr lang="cs-CZ" dirty="0" err="1" smtClean="0"/>
                <a:t>artefact</a:t>
              </a:r>
              <a:endParaRPr lang="cs-CZ" dirty="0"/>
            </a:p>
          </p:txBody>
        </p:sp>
        <p:cxnSp>
          <p:nvCxnSpPr>
            <p:cNvPr id="17" name="Přímá spojnice 16"/>
            <p:cNvCxnSpPr/>
            <p:nvPr/>
          </p:nvCxnSpPr>
          <p:spPr>
            <a:xfrm flipH="1">
              <a:off x="2879558" y="4347411"/>
              <a:ext cx="1915024" cy="5211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069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knowledge</a:t>
            </a:r>
            <a:r>
              <a:rPr lang="cs-CZ" sz="4000" dirty="0" smtClean="0"/>
              <a:t> in </a:t>
            </a:r>
            <a:r>
              <a:rPr lang="cs-CZ" sz="4000" dirty="0" err="1" smtClean="0"/>
              <a:t>fact</a:t>
            </a:r>
            <a:endParaRPr lang="cs-CZ" sz="40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940158" y="1622738"/>
            <a:ext cx="10187442" cy="3671157"/>
            <a:chOff x="804505" y="1307432"/>
            <a:chExt cx="10323095" cy="3986463"/>
          </a:xfrm>
        </p:grpSpPr>
        <p:pic>
          <p:nvPicPr>
            <p:cNvPr id="7" name="Picture 4" descr="http://cliparts.co/cliparts/8Tz/Kkp/8TzKkpqGc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591218" y="2061326"/>
              <a:ext cx="2749672" cy="3208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Přímá spojnice 7"/>
            <p:cNvCxnSpPr/>
            <p:nvPr/>
          </p:nvCxnSpPr>
          <p:spPr>
            <a:xfrm flipV="1">
              <a:off x="4499810" y="3729746"/>
              <a:ext cx="529390" cy="2727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4419600" y="3930316"/>
              <a:ext cx="96253" cy="721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4486943" y="3894221"/>
              <a:ext cx="96253" cy="721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4554286" y="3858083"/>
              <a:ext cx="96253" cy="721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4657057" y="3930272"/>
              <a:ext cx="0" cy="1364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4591217" y="3966410"/>
              <a:ext cx="0" cy="1364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4504657" y="3998473"/>
              <a:ext cx="0" cy="1364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Volný tvar 14"/>
            <p:cNvSpPr/>
            <p:nvPr/>
          </p:nvSpPr>
          <p:spPr>
            <a:xfrm>
              <a:off x="3978103" y="3769895"/>
              <a:ext cx="1052865" cy="1524000"/>
            </a:xfrm>
            <a:custGeom>
              <a:avLst/>
              <a:gdLst>
                <a:gd name="connsiteX0" fmla="*/ 1035055 w 1052865"/>
                <a:gd name="connsiteY0" fmla="*/ 0 h 1524000"/>
                <a:gd name="connsiteX1" fmla="*/ 1035055 w 1052865"/>
                <a:gd name="connsiteY1" fmla="*/ 0 h 1524000"/>
                <a:gd name="connsiteX2" fmla="*/ 1019013 w 1052865"/>
                <a:gd name="connsiteY2" fmla="*/ 417094 h 1524000"/>
                <a:gd name="connsiteX3" fmla="*/ 1010992 w 1052865"/>
                <a:gd name="connsiteY3" fmla="*/ 449179 h 1524000"/>
                <a:gd name="connsiteX4" fmla="*/ 994950 w 1052865"/>
                <a:gd name="connsiteY4" fmla="*/ 537410 h 1524000"/>
                <a:gd name="connsiteX5" fmla="*/ 970886 w 1052865"/>
                <a:gd name="connsiteY5" fmla="*/ 561473 h 1524000"/>
                <a:gd name="connsiteX6" fmla="*/ 930781 w 1052865"/>
                <a:gd name="connsiteY6" fmla="*/ 617621 h 1524000"/>
                <a:gd name="connsiteX7" fmla="*/ 850571 w 1052865"/>
                <a:gd name="connsiteY7" fmla="*/ 673768 h 1524000"/>
                <a:gd name="connsiteX8" fmla="*/ 834529 w 1052865"/>
                <a:gd name="connsiteY8" fmla="*/ 697831 h 1524000"/>
                <a:gd name="connsiteX9" fmla="*/ 818486 w 1052865"/>
                <a:gd name="connsiteY9" fmla="*/ 713873 h 1524000"/>
                <a:gd name="connsiteX10" fmla="*/ 786402 w 1052865"/>
                <a:gd name="connsiteY10" fmla="*/ 762000 h 1524000"/>
                <a:gd name="connsiteX11" fmla="*/ 770360 w 1052865"/>
                <a:gd name="connsiteY11" fmla="*/ 786063 h 1524000"/>
                <a:gd name="connsiteX12" fmla="*/ 746297 w 1052865"/>
                <a:gd name="connsiteY12" fmla="*/ 818147 h 1524000"/>
                <a:gd name="connsiteX13" fmla="*/ 722234 w 1052865"/>
                <a:gd name="connsiteY13" fmla="*/ 834189 h 1524000"/>
                <a:gd name="connsiteX14" fmla="*/ 666086 w 1052865"/>
                <a:gd name="connsiteY14" fmla="*/ 874294 h 1524000"/>
                <a:gd name="connsiteX15" fmla="*/ 601918 w 1052865"/>
                <a:gd name="connsiteY15" fmla="*/ 922421 h 1524000"/>
                <a:gd name="connsiteX16" fmla="*/ 577855 w 1052865"/>
                <a:gd name="connsiteY16" fmla="*/ 930442 h 1524000"/>
                <a:gd name="connsiteX17" fmla="*/ 529729 w 1052865"/>
                <a:gd name="connsiteY17" fmla="*/ 962526 h 1524000"/>
                <a:gd name="connsiteX18" fmla="*/ 473581 w 1052865"/>
                <a:gd name="connsiteY18" fmla="*/ 986589 h 1524000"/>
                <a:gd name="connsiteX19" fmla="*/ 449518 w 1052865"/>
                <a:gd name="connsiteY19" fmla="*/ 1002631 h 1524000"/>
                <a:gd name="connsiteX20" fmla="*/ 369308 w 1052865"/>
                <a:gd name="connsiteY20" fmla="*/ 1050758 h 1524000"/>
                <a:gd name="connsiteX21" fmla="*/ 345244 w 1052865"/>
                <a:gd name="connsiteY21" fmla="*/ 1066800 h 1524000"/>
                <a:gd name="connsiteX22" fmla="*/ 321181 w 1052865"/>
                <a:gd name="connsiteY22" fmla="*/ 1082842 h 1524000"/>
                <a:gd name="connsiteX23" fmla="*/ 281076 w 1052865"/>
                <a:gd name="connsiteY23" fmla="*/ 1098884 h 1524000"/>
                <a:gd name="connsiteX24" fmla="*/ 257013 w 1052865"/>
                <a:gd name="connsiteY24" fmla="*/ 1114926 h 1524000"/>
                <a:gd name="connsiteX25" fmla="*/ 208886 w 1052865"/>
                <a:gd name="connsiteY25" fmla="*/ 1130968 h 1524000"/>
                <a:gd name="connsiteX26" fmla="*/ 144718 w 1052865"/>
                <a:gd name="connsiteY26" fmla="*/ 1171073 h 1524000"/>
                <a:gd name="connsiteX27" fmla="*/ 120655 w 1052865"/>
                <a:gd name="connsiteY27" fmla="*/ 1195137 h 1524000"/>
                <a:gd name="connsiteX28" fmla="*/ 72529 w 1052865"/>
                <a:gd name="connsiteY28" fmla="*/ 1203158 h 1524000"/>
                <a:gd name="connsiteX29" fmla="*/ 40444 w 1052865"/>
                <a:gd name="connsiteY29" fmla="*/ 1251284 h 1524000"/>
                <a:gd name="connsiteX30" fmla="*/ 32423 w 1052865"/>
                <a:gd name="connsiteY30" fmla="*/ 1275347 h 1524000"/>
                <a:gd name="connsiteX31" fmla="*/ 8360 w 1052865"/>
                <a:gd name="connsiteY31" fmla="*/ 1299410 h 1524000"/>
                <a:gd name="connsiteX32" fmla="*/ 8360 w 1052865"/>
                <a:gd name="connsiteY32" fmla="*/ 1379621 h 1524000"/>
                <a:gd name="connsiteX33" fmla="*/ 56486 w 1052865"/>
                <a:gd name="connsiteY33" fmla="*/ 1419726 h 1524000"/>
                <a:gd name="connsiteX34" fmla="*/ 72529 w 1052865"/>
                <a:gd name="connsiteY34" fmla="*/ 1435768 h 1524000"/>
                <a:gd name="connsiteX35" fmla="*/ 128676 w 1052865"/>
                <a:gd name="connsiteY35" fmla="*/ 1459831 h 1524000"/>
                <a:gd name="connsiteX36" fmla="*/ 176802 w 1052865"/>
                <a:gd name="connsiteY36" fmla="*/ 1483894 h 1524000"/>
                <a:gd name="connsiteX37" fmla="*/ 192844 w 1052865"/>
                <a:gd name="connsiteY37" fmla="*/ 1499937 h 1524000"/>
                <a:gd name="connsiteX38" fmla="*/ 216908 w 1052865"/>
                <a:gd name="connsiteY38" fmla="*/ 1507958 h 1524000"/>
                <a:gd name="connsiteX39" fmla="*/ 248992 w 1052865"/>
                <a:gd name="connsiteY39" fmla="*/ 1524000 h 1524000"/>
                <a:gd name="connsiteX40" fmla="*/ 409413 w 1052865"/>
                <a:gd name="connsiteY40" fmla="*/ 1515979 h 1524000"/>
                <a:gd name="connsiteX41" fmla="*/ 441497 w 1052865"/>
                <a:gd name="connsiteY41" fmla="*/ 1507958 h 1524000"/>
                <a:gd name="connsiteX42" fmla="*/ 457539 w 1052865"/>
                <a:gd name="connsiteY42" fmla="*/ 1483894 h 1524000"/>
                <a:gd name="connsiteX43" fmla="*/ 481602 w 1052865"/>
                <a:gd name="connsiteY43" fmla="*/ 1467852 h 1524000"/>
                <a:gd name="connsiteX44" fmla="*/ 497644 w 1052865"/>
                <a:gd name="connsiteY44" fmla="*/ 1443789 h 1524000"/>
                <a:gd name="connsiteX45" fmla="*/ 537750 w 1052865"/>
                <a:gd name="connsiteY45" fmla="*/ 1403684 h 1524000"/>
                <a:gd name="connsiteX46" fmla="*/ 545771 w 1052865"/>
                <a:gd name="connsiteY46" fmla="*/ 1379621 h 1524000"/>
                <a:gd name="connsiteX47" fmla="*/ 561813 w 1052865"/>
                <a:gd name="connsiteY47" fmla="*/ 1355558 h 1524000"/>
                <a:gd name="connsiteX48" fmla="*/ 577855 w 1052865"/>
                <a:gd name="connsiteY48" fmla="*/ 1323473 h 1524000"/>
                <a:gd name="connsiteX49" fmla="*/ 593897 w 1052865"/>
                <a:gd name="connsiteY49" fmla="*/ 1299410 h 1524000"/>
                <a:gd name="connsiteX50" fmla="*/ 625981 w 1052865"/>
                <a:gd name="connsiteY50" fmla="*/ 1227221 h 1524000"/>
                <a:gd name="connsiteX51" fmla="*/ 650044 w 1052865"/>
                <a:gd name="connsiteY51" fmla="*/ 1171073 h 1524000"/>
                <a:gd name="connsiteX52" fmla="*/ 666086 w 1052865"/>
                <a:gd name="connsiteY52" fmla="*/ 1138989 h 1524000"/>
                <a:gd name="connsiteX53" fmla="*/ 690150 w 1052865"/>
                <a:gd name="connsiteY53" fmla="*/ 1122947 h 1524000"/>
                <a:gd name="connsiteX54" fmla="*/ 730255 w 1052865"/>
                <a:gd name="connsiteY54" fmla="*/ 1066800 h 1524000"/>
                <a:gd name="connsiteX55" fmla="*/ 746297 w 1052865"/>
                <a:gd name="connsiteY55" fmla="*/ 1010652 h 1524000"/>
                <a:gd name="connsiteX56" fmla="*/ 762339 w 1052865"/>
                <a:gd name="connsiteY56" fmla="*/ 986589 h 1524000"/>
                <a:gd name="connsiteX57" fmla="*/ 778381 w 1052865"/>
                <a:gd name="connsiteY57" fmla="*/ 906379 h 1524000"/>
                <a:gd name="connsiteX58" fmla="*/ 794423 w 1052865"/>
                <a:gd name="connsiteY58" fmla="*/ 882316 h 1524000"/>
                <a:gd name="connsiteX59" fmla="*/ 818486 w 1052865"/>
                <a:gd name="connsiteY59" fmla="*/ 770021 h 1524000"/>
                <a:gd name="connsiteX60" fmla="*/ 834529 w 1052865"/>
                <a:gd name="connsiteY60" fmla="*/ 721894 h 1524000"/>
                <a:gd name="connsiteX61" fmla="*/ 858592 w 1052865"/>
                <a:gd name="connsiteY61" fmla="*/ 705852 h 1524000"/>
                <a:gd name="connsiteX62" fmla="*/ 930781 w 1052865"/>
                <a:gd name="connsiteY62" fmla="*/ 673768 h 1524000"/>
                <a:gd name="connsiteX63" fmla="*/ 954844 w 1052865"/>
                <a:gd name="connsiteY63" fmla="*/ 649705 h 1524000"/>
                <a:gd name="connsiteX64" fmla="*/ 986929 w 1052865"/>
                <a:gd name="connsiteY64" fmla="*/ 601579 h 1524000"/>
                <a:gd name="connsiteX65" fmla="*/ 1019013 w 1052865"/>
                <a:gd name="connsiteY65" fmla="*/ 529389 h 1524000"/>
                <a:gd name="connsiteX66" fmla="*/ 1027034 w 1052865"/>
                <a:gd name="connsiteY66" fmla="*/ 352926 h 1524000"/>
                <a:gd name="connsiteX67" fmla="*/ 1051097 w 1052865"/>
                <a:gd name="connsiteY67" fmla="*/ 296779 h 1524000"/>
                <a:gd name="connsiteX68" fmla="*/ 1051097 w 1052865"/>
                <a:gd name="connsiteY68" fmla="*/ 200526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052865" h="1524000">
                  <a:moveTo>
                    <a:pt x="1035055" y="0"/>
                  </a:moveTo>
                  <a:lnTo>
                    <a:pt x="1035055" y="0"/>
                  </a:lnTo>
                  <a:cubicBezTo>
                    <a:pt x="1029708" y="139031"/>
                    <a:pt x="1026456" y="278159"/>
                    <a:pt x="1019013" y="417094"/>
                  </a:cubicBezTo>
                  <a:cubicBezTo>
                    <a:pt x="1018423" y="428102"/>
                    <a:pt x="1013154" y="438369"/>
                    <a:pt x="1010992" y="449179"/>
                  </a:cubicBezTo>
                  <a:cubicBezTo>
                    <a:pt x="1010682" y="450727"/>
                    <a:pt x="997817" y="531675"/>
                    <a:pt x="994950" y="537410"/>
                  </a:cubicBezTo>
                  <a:cubicBezTo>
                    <a:pt x="989877" y="547556"/>
                    <a:pt x="978148" y="552759"/>
                    <a:pt x="970886" y="561473"/>
                  </a:cubicBezTo>
                  <a:cubicBezTo>
                    <a:pt x="955553" y="579873"/>
                    <a:pt x="949363" y="601104"/>
                    <a:pt x="930781" y="617621"/>
                  </a:cubicBezTo>
                  <a:cubicBezTo>
                    <a:pt x="907197" y="638584"/>
                    <a:pt x="873350" y="650989"/>
                    <a:pt x="850571" y="673768"/>
                  </a:cubicBezTo>
                  <a:cubicBezTo>
                    <a:pt x="843754" y="680585"/>
                    <a:pt x="840551" y="690303"/>
                    <a:pt x="834529" y="697831"/>
                  </a:cubicBezTo>
                  <a:cubicBezTo>
                    <a:pt x="829805" y="703736"/>
                    <a:pt x="823024" y="707823"/>
                    <a:pt x="818486" y="713873"/>
                  </a:cubicBezTo>
                  <a:cubicBezTo>
                    <a:pt x="806918" y="729297"/>
                    <a:pt x="797097" y="745958"/>
                    <a:pt x="786402" y="762000"/>
                  </a:cubicBezTo>
                  <a:cubicBezTo>
                    <a:pt x="781055" y="770021"/>
                    <a:pt x="776144" y="778351"/>
                    <a:pt x="770360" y="786063"/>
                  </a:cubicBezTo>
                  <a:cubicBezTo>
                    <a:pt x="762339" y="796758"/>
                    <a:pt x="755750" y="808694"/>
                    <a:pt x="746297" y="818147"/>
                  </a:cubicBezTo>
                  <a:cubicBezTo>
                    <a:pt x="739480" y="824964"/>
                    <a:pt x="729640" y="828018"/>
                    <a:pt x="722234" y="834189"/>
                  </a:cubicBezTo>
                  <a:cubicBezTo>
                    <a:pt x="673458" y="874836"/>
                    <a:pt x="725455" y="844610"/>
                    <a:pt x="666086" y="874294"/>
                  </a:cubicBezTo>
                  <a:cubicBezTo>
                    <a:pt x="647083" y="893298"/>
                    <a:pt x="629130" y="913350"/>
                    <a:pt x="601918" y="922421"/>
                  </a:cubicBezTo>
                  <a:cubicBezTo>
                    <a:pt x="593897" y="925095"/>
                    <a:pt x="585246" y="926336"/>
                    <a:pt x="577855" y="930442"/>
                  </a:cubicBezTo>
                  <a:cubicBezTo>
                    <a:pt x="561001" y="939805"/>
                    <a:pt x="548020" y="956429"/>
                    <a:pt x="529729" y="962526"/>
                  </a:cubicBezTo>
                  <a:cubicBezTo>
                    <a:pt x="502732" y="971525"/>
                    <a:pt x="501334" y="970730"/>
                    <a:pt x="473581" y="986589"/>
                  </a:cubicBezTo>
                  <a:cubicBezTo>
                    <a:pt x="465211" y="991372"/>
                    <a:pt x="457888" y="997848"/>
                    <a:pt x="449518" y="1002631"/>
                  </a:cubicBezTo>
                  <a:cubicBezTo>
                    <a:pt x="363188" y="1051962"/>
                    <a:pt x="487045" y="972266"/>
                    <a:pt x="369308" y="1050758"/>
                  </a:cubicBezTo>
                  <a:lnTo>
                    <a:pt x="345244" y="1066800"/>
                  </a:lnTo>
                  <a:cubicBezTo>
                    <a:pt x="337223" y="1072147"/>
                    <a:pt x="330132" y="1079262"/>
                    <a:pt x="321181" y="1082842"/>
                  </a:cubicBezTo>
                  <a:cubicBezTo>
                    <a:pt x="307813" y="1088189"/>
                    <a:pt x="293954" y="1092445"/>
                    <a:pt x="281076" y="1098884"/>
                  </a:cubicBezTo>
                  <a:cubicBezTo>
                    <a:pt x="272454" y="1103195"/>
                    <a:pt x="265822" y="1111011"/>
                    <a:pt x="257013" y="1114926"/>
                  </a:cubicBezTo>
                  <a:cubicBezTo>
                    <a:pt x="241560" y="1121794"/>
                    <a:pt x="224011" y="1123406"/>
                    <a:pt x="208886" y="1130968"/>
                  </a:cubicBezTo>
                  <a:cubicBezTo>
                    <a:pt x="176022" y="1147400"/>
                    <a:pt x="173871" y="1146084"/>
                    <a:pt x="144718" y="1171073"/>
                  </a:cubicBezTo>
                  <a:cubicBezTo>
                    <a:pt x="136105" y="1178455"/>
                    <a:pt x="131021" y="1190530"/>
                    <a:pt x="120655" y="1195137"/>
                  </a:cubicBezTo>
                  <a:cubicBezTo>
                    <a:pt x="105794" y="1201742"/>
                    <a:pt x="88571" y="1200484"/>
                    <a:pt x="72529" y="1203158"/>
                  </a:cubicBezTo>
                  <a:cubicBezTo>
                    <a:pt x="61834" y="1219200"/>
                    <a:pt x="46541" y="1232993"/>
                    <a:pt x="40444" y="1251284"/>
                  </a:cubicBezTo>
                  <a:cubicBezTo>
                    <a:pt x="37770" y="1259305"/>
                    <a:pt x="37113" y="1268312"/>
                    <a:pt x="32423" y="1275347"/>
                  </a:cubicBezTo>
                  <a:cubicBezTo>
                    <a:pt x="26131" y="1284785"/>
                    <a:pt x="16381" y="1291389"/>
                    <a:pt x="8360" y="1299410"/>
                  </a:cubicBezTo>
                  <a:cubicBezTo>
                    <a:pt x="2249" y="1329966"/>
                    <a:pt x="-6918" y="1349065"/>
                    <a:pt x="8360" y="1379621"/>
                  </a:cubicBezTo>
                  <a:cubicBezTo>
                    <a:pt x="17886" y="1398674"/>
                    <a:pt x="41131" y="1407443"/>
                    <a:pt x="56486" y="1419726"/>
                  </a:cubicBezTo>
                  <a:cubicBezTo>
                    <a:pt x="62391" y="1424450"/>
                    <a:pt x="66237" y="1431573"/>
                    <a:pt x="72529" y="1435768"/>
                  </a:cubicBezTo>
                  <a:cubicBezTo>
                    <a:pt x="122605" y="1469152"/>
                    <a:pt x="85894" y="1438440"/>
                    <a:pt x="128676" y="1459831"/>
                  </a:cubicBezTo>
                  <a:cubicBezTo>
                    <a:pt x="190872" y="1490929"/>
                    <a:pt x="116319" y="1463733"/>
                    <a:pt x="176802" y="1483894"/>
                  </a:cubicBezTo>
                  <a:cubicBezTo>
                    <a:pt x="182149" y="1489242"/>
                    <a:pt x="186359" y="1496046"/>
                    <a:pt x="192844" y="1499937"/>
                  </a:cubicBezTo>
                  <a:cubicBezTo>
                    <a:pt x="200094" y="1504287"/>
                    <a:pt x="209136" y="1504627"/>
                    <a:pt x="216908" y="1507958"/>
                  </a:cubicBezTo>
                  <a:cubicBezTo>
                    <a:pt x="227898" y="1512668"/>
                    <a:pt x="238297" y="1518653"/>
                    <a:pt x="248992" y="1524000"/>
                  </a:cubicBezTo>
                  <a:cubicBezTo>
                    <a:pt x="302466" y="1521326"/>
                    <a:pt x="356057" y="1520425"/>
                    <a:pt x="409413" y="1515979"/>
                  </a:cubicBezTo>
                  <a:cubicBezTo>
                    <a:pt x="420399" y="1515064"/>
                    <a:pt x="432325" y="1514073"/>
                    <a:pt x="441497" y="1507958"/>
                  </a:cubicBezTo>
                  <a:cubicBezTo>
                    <a:pt x="449518" y="1502610"/>
                    <a:pt x="450722" y="1490711"/>
                    <a:pt x="457539" y="1483894"/>
                  </a:cubicBezTo>
                  <a:cubicBezTo>
                    <a:pt x="464355" y="1477077"/>
                    <a:pt x="473581" y="1473199"/>
                    <a:pt x="481602" y="1467852"/>
                  </a:cubicBezTo>
                  <a:cubicBezTo>
                    <a:pt x="486949" y="1459831"/>
                    <a:pt x="490827" y="1450605"/>
                    <a:pt x="497644" y="1443789"/>
                  </a:cubicBezTo>
                  <a:cubicBezTo>
                    <a:pt x="529729" y="1411705"/>
                    <a:pt x="516360" y="1446463"/>
                    <a:pt x="537750" y="1403684"/>
                  </a:cubicBezTo>
                  <a:cubicBezTo>
                    <a:pt x="541531" y="1396122"/>
                    <a:pt x="541990" y="1387183"/>
                    <a:pt x="545771" y="1379621"/>
                  </a:cubicBezTo>
                  <a:cubicBezTo>
                    <a:pt x="550082" y="1370999"/>
                    <a:pt x="557030" y="1363928"/>
                    <a:pt x="561813" y="1355558"/>
                  </a:cubicBezTo>
                  <a:cubicBezTo>
                    <a:pt x="567745" y="1345176"/>
                    <a:pt x="571923" y="1333855"/>
                    <a:pt x="577855" y="1323473"/>
                  </a:cubicBezTo>
                  <a:cubicBezTo>
                    <a:pt x="582638" y="1315103"/>
                    <a:pt x="589982" y="1308219"/>
                    <a:pt x="593897" y="1299410"/>
                  </a:cubicBezTo>
                  <a:cubicBezTo>
                    <a:pt x="632078" y="1213503"/>
                    <a:pt x="589676" y="1281679"/>
                    <a:pt x="625981" y="1227221"/>
                  </a:cubicBezTo>
                  <a:cubicBezTo>
                    <a:pt x="639155" y="1174525"/>
                    <a:pt x="625426" y="1214156"/>
                    <a:pt x="650044" y="1171073"/>
                  </a:cubicBezTo>
                  <a:cubicBezTo>
                    <a:pt x="655976" y="1160691"/>
                    <a:pt x="658431" y="1148175"/>
                    <a:pt x="666086" y="1138989"/>
                  </a:cubicBezTo>
                  <a:cubicBezTo>
                    <a:pt x="672258" y="1131583"/>
                    <a:pt x="682129" y="1128294"/>
                    <a:pt x="690150" y="1122947"/>
                  </a:cubicBezTo>
                  <a:cubicBezTo>
                    <a:pt x="695600" y="1115681"/>
                    <a:pt x="724391" y="1078529"/>
                    <a:pt x="730255" y="1066800"/>
                  </a:cubicBezTo>
                  <a:cubicBezTo>
                    <a:pt x="745864" y="1035583"/>
                    <a:pt x="730878" y="1046631"/>
                    <a:pt x="746297" y="1010652"/>
                  </a:cubicBezTo>
                  <a:cubicBezTo>
                    <a:pt x="750094" y="1001791"/>
                    <a:pt x="756992" y="994610"/>
                    <a:pt x="762339" y="986589"/>
                  </a:cubicBezTo>
                  <a:cubicBezTo>
                    <a:pt x="764148" y="975732"/>
                    <a:pt x="771854" y="921608"/>
                    <a:pt x="778381" y="906379"/>
                  </a:cubicBezTo>
                  <a:cubicBezTo>
                    <a:pt x="782178" y="897518"/>
                    <a:pt x="789076" y="890337"/>
                    <a:pt x="794423" y="882316"/>
                  </a:cubicBezTo>
                  <a:cubicBezTo>
                    <a:pt x="833160" y="766104"/>
                    <a:pt x="788127" y="911691"/>
                    <a:pt x="818486" y="770021"/>
                  </a:cubicBezTo>
                  <a:cubicBezTo>
                    <a:pt x="822029" y="753486"/>
                    <a:pt x="820459" y="731274"/>
                    <a:pt x="834529" y="721894"/>
                  </a:cubicBezTo>
                  <a:cubicBezTo>
                    <a:pt x="842550" y="716547"/>
                    <a:pt x="849783" y="709767"/>
                    <a:pt x="858592" y="705852"/>
                  </a:cubicBezTo>
                  <a:cubicBezTo>
                    <a:pt x="903560" y="685866"/>
                    <a:pt x="899662" y="699700"/>
                    <a:pt x="930781" y="673768"/>
                  </a:cubicBezTo>
                  <a:cubicBezTo>
                    <a:pt x="939495" y="666506"/>
                    <a:pt x="947880" y="658659"/>
                    <a:pt x="954844" y="649705"/>
                  </a:cubicBezTo>
                  <a:cubicBezTo>
                    <a:pt x="966681" y="634486"/>
                    <a:pt x="986929" y="601579"/>
                    <a:pt x="986929" y="601579"/>
                  </a:cubicBezTo>
                  <a:cubicBezTo>
                    <a:pt x="1006019" y="544307"/>
                    <a:pt x="993591" y="567522"/>
                    <a:pt x="1019013" y="529389"/>
                  </a:cubicBezTo>
                  <a:cubicBezTo>
                    <a:pt x="1021687" y="470568"/>
                    <a:pt x="1022338" y="411620"/>
                    <a:pt x="1027034" y="352926"/>
                  </a:cubicBezTo>
                  <a:cubicBezTo>
                    <a:pt x="1032610" y="283226"/>
                    <a:pt x="1040079" y="384924"/>
                    <a:pt x="1051097" y="296779"/>
                  </a:cubicBezTo>
                  <a:cubicBezTo>
                    <a:pt x="1055077" y="264942"/>
                    <a:pt x="1051097" y="232610"/>
                    <a:pt x="1051097" y="200526"/>
                  </a:cubicBezTo>
                </a:path>
              </a:pathLst>
            </a:custGeom>
            <a:solidFill>
              <a:srgbClr val="990000"/>
            </a:solidFill>
            <a:ln>
              <a:solidFill>
                <a:srgbClr val="A11B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804505" y="1307432"/>
              <a:ext cx="10323095" cy="701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err="1" smtClean="0"/>
                <a:t>Killed</a:t>
              </a:r>
              <a:r>
                <a:rPr lang="cs-CZ" b="1" dirty="0" smtClean="0"/>
                <a:t> </a:t>
              </a:r>
              <a:r>
                <a:rPr lang="cs-CZ" b="1" dirty="0" err="1" smtClean="0"/>
                <a:t>red</a:t>
              </a:r>
              <a:r>
                <a:rPr lang="cs-CZ" b="1" dirty="0" smtClean="0"/>
                <a:t> </a:t>
              </a:r>
              <a:r>
                <a:rPr lang="cs-CZ" b="1" dirty="0" err="1" smtClean="0"/>
                <a:t>deer</a:t>
              </a:r>
              <a:r>
                <a:rPr lang="cs-CZ" b="1" dirty="0" smtClean="0"/>
                <a:t> </a:t>
              </a:r>
              <a:r>
                <a:rPr lang="cs-CZ" dirty="0" smtClean="0"/>
                <a:t>= </a:t>
              </a:r>
              <a:r>
                <a:rPr lang="cs-CZ" dirty="0" err="1" smtClean="0"/>
                <a:t>opening</a:t>
              </a:r>
              <a:r>
                <a:rPr lang="cs-CZ" dirty="0" smtClean="0"/>
                <a:t> a </a:t>
              </a:r>
              <a:r>
                <a:rPr lang="cs-CZ" dirty="0" err="1" smtClean="0"/>
                <a:t>door</a:t>
              </a:r>
              <a:r>
                <a:rPr lang="cs-CZ" dirty="0" smtClean="0"/>
                <a:t> / sign </a:t>
              </a:r>
              <a:r>
                <a:rPr lang="cs-CZ" dirty="0" err="1" smtClean="0"/>
                <a:t>that</a:t>
              </a:r>
              <a:r>
                <a:rPr lang="cs-CZ" dirty="0" smtClean="0"/>
                <a:t> </a:t>
              </a:r>
              <a:r>
                <a:rPr lang="cs-CZ" dirty="0" err="1" smtClean="0"/>
                <a:t>piece</a:t>
              </a:r>
              <a:r>
                <a:rPr lang="cs-CZ" dirty="0" smtClean="0"/>
                <a:t> </a:t>
              </a:r>
              <a:r>
                <a:rPr lang="cs-CZ" dirty="0" err="1" smtClean="0"/>
                <a:t>of</a:t>
              </a:r>
              <a:r>
                <a:rPr lang="cs-CZ" dirty="0" smtClean="0"/>
                <a:t> </a:t>
              </a:r>
              <a:r>
                <a:rPr lang="cs-CZ" dirty="0" err="1" smtClean="0"/>
                <a:t>knowledge</a:t>
              </a:r>
              <a:r>
                <a:rPr lang="cs-CZ" dirty="0" smtClean="0"/>
                <a:t> and </a:t>
              </a:r>
              <a:r>
                <a:rPr lang="cs-CZ" dirty="0" err="1" smtClean="0"/>
                <a:t>external</a:t>
              </a:r>
              <a:r>
                <a:rPr lang="cs-CZ" dirty="0" smtClean="0"/>
                <a:t> </a:t>
              </a:r>
              <a:r>
                <a:rPr lang="cs-CZ" dirty="0" err="1" smtClean="0"/>
                <a:t>material</a:t>
              </a:r>
              <a:r>
                <a:rPr lang="cs-CZ" dirty="0" smtClean="0"/>
                <a:t> </a:t>
              </a:r>
              <a:r>
                <a:rPr lang="cs-CZ" dirty="0" err="1" smtClean="0"/>
                <a:t>conditions</a:t>
              </a:r>
              <a:r>
                <a:rPr lang="cs-CZ" dirty="0" smtClean="0"/>
                <a:t> </a:t>
              </a:r>
              <a:r>
                <a:rPr lang="cs-CZ" dirty="0" err="1" smtClean="0"/>
                <a:t>fitted</a:t>
              </a:r>
              <a:r>
                <a:rPr lang="cs-CZ" dirty="0" smtClean="0"/>
                <a:t> </a:t>
              </a:r>
            </a:p>
            <a:p>
              <a:r>
                <a:rPr lang="cs-CZ" dirty="0"/>
                <a:t> </a:t>
              </a:r>
              <a:r>
                <a:rPr lang="cs-CZ" dirty="0" smtClean="0"/>
                <a:t>                                                                                                                                                                           </a:t>
              </a:r>
              <a:r>
                <a:rPr lang="cs-CZ" dirty="0" err="1" smtClean="0"/>
                <a:t>together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9018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Tacit</a:t>
            </a:r>
            <a:r>
              <a:rPr lang="cs-CZ" sz="4000" dirty="0" smtClean="0"/>
              <a:t> </a:t>
            </a:r>
            <a:r>
              <a:rPr lang="cs-CZ" sz="4000" dirty="0" err="1" smtClean="0"/>
              <a:t>knowledge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77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Michael Polanyi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dirty="0" err="1" smtClean="0"/>
              <a:t>Hungarian</a:t>
            </a:r>
            <a:r>
              <a:rPr lang="cs-CZ" sz="2400" dirty="0" smtClean="0"/>
              <a:t> </a:t>
            </a:r>
            <a:r>
              <a:rPr lang="cs-CZ" sz="2400" dirty="0" err="1" smtClean="0"/>
              <a:t>chemist</a:t>
            </a:r>
            <a:r>
              <a:rPr lang="cs-CZ" sz="2400" dirty="0" smtClean="0"/>
              <a:t>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 smtClean="0"/>
              <a:t>refugee</a:t>
            </a:r>
            <a:r>
              <a:rPr lang="cs-CZ" sz="2400" dirty="0" smtClean="0"/>
              <a:t>, </a:t>
            </a:r>
            <a:r>
              <a:rPr lang="cs-CZ" sz="2400" dirty="0" err="1" smtClean="0"/>
              <a:t>Jew</a:t>
            </a:r>
            <a:r>
              <a:rPr lang="cs-CZ" sz="2400" dirty="0" smtClean="0"/>
              <a:t> </a:t>
            </a:r>
            <a:r>
              <a:rPr lang="cs-CZ" sz="2400" dirty="0" err="1" smtClean="0"/>
              <a:t>escaped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Hungaria</a:t>
            </a:r>
            <a:r>
              <a:rPr lang="cs-CZ" sz="2400" dirty="0" smtClean="0"/>
              <a:t> </a:t>
            </a:r>
            <a:r>
              <a:rPr lang="cs-CZ" sz="2400" dirty="0" err="1" smtClean="0"/>
              <a:t>before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WWII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 smtClean="0"/>
              <a:t>how</a:t>
            </a:r>
            <a:r>
              <a:rPr lang="cs-CZ" sz="2400" dirty="0" smtClean="0"/>
              <a:t> </a:t>
            </a:r>
            <a:r>
              <a:rPr lang="cs-CZ" sz="2400" dirty="0" err="1" smtClean="0"/>
              <a:t>scientist</a:t>
            </a:r>
            <a:r>
              <a:rPr lang="cs-CZ" sz="2400" dirty="0" smtClean="0"/>
              <a:t> </a:t>
            </a:r>
            <a:r>
              <a:rPr lang="cs-CZ" sz="2400" dirty="0" err="1" smtClean="0"/>
              <a:t>learn</a:t>
            </a:r>
            <a:r>
              <a:rPr lang="cs-CZ" sz="2400" dirty="0" smtClean="0"/>
              <a:t> </a:t>
            </a:r>
            <a:r>
              <a:rPr lang="cs-CZ" sz="2400" dirty="0" err="1" smtClean="0"/>
              <a:t>something</a:t>
            </a:r>
            <a:endParaRPr lang="cs-CZ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 smtClean="0"/>
              <a:t>there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much more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aware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and </a:t>
            </a:r>
            <a:r>
              <a:rPr lang="cs-CZ" sz="2400" dirty="0" err="1" smtClean="0"/>
              <a:t>articulate</a:t>
            </a:r>
            <a:endParaRPr lang="cs-CZ" sz="2400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914400" lvl="2" indent="0">
              <a:buNone/>
            </a:pPr>
            <a:endParaRPr lang="cs-CZ" sz="2400" dirty="0" smtClean="0"/>
          </a:p>
          <a:p>
            <a:pPr marL="914400" lvl="2" indent="0">
              <a:buNone/>
            </a:pPr>
            <a:endParaRPr lang="cs-CZ" sz="2400" dirty="0"/>
          </a:p>
          <a:p>
            <a:pPr marL="914400" lvl="2" indent="0">
              <a:buNone/>
            </a:pPr>
            <a:r>
              <a:rPr lang="cs-CZ" sz="2400" dirty="0" smtClean="0"/>
              <a:t>                                      TACIT KNOWLEDGE</a:t>
            </a:r>
            <a:endParaRPr lang="cs-CZ" sz="2400" dirty="0"/>
          </a:p>
        </p:txBody>
      </p:sp>
      <p:sp>
        <p:nvSpPr>
          <p:cNvPr id="2" name="Šipka doprava 1"/>
          <p:cNvSpPr/>
          <p:nvPr/>
        </p:nvSpPr>
        <p:spPr>
          <a:xfrm>
            <a:off x="2150772" y="41598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0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Tacit</a:t>
            </a:r>
            <a:r>
              <a:rPr lang="cs-CZ" sz="4000" dirty="0" smtClean="0"/>
              <a:t> </a:t>
            </a:r>
            <a:r>
              <a:rPr lang="cs-CZ" sz="4000" dirty="0" err="1" smtClean="0"/>
              <a:t>knowledge</a:t>
            </a:r>
            <a:r>
              <a:rPr lang="cs-CZ" sz="4000" dirty="0" smtClean="0"/>
              <a:t> - </a:t>
            </a:r>
            <a:r>
              <a:rPr lang="cs-CZ" sz="4000" dirty="0" err="1" smtClean="0"/>
              <a:t>example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 smtClean="0"/>
              <a:t>Fri</a:t>
            </a:r>
            <a:r>
              <a:rPr lang="en-US" sz="2400" b="1" dirty="0" smtClean="0"/>
              <a:t>e</a:t>
            </a:r>
            <a:r>
              <a:rPr lang="cs-CZ" sz="2400" b="1" dirty="0" err="1" smtClean="0"/>
              <a:t>drich</a:t>
            </a:r>
            <a:r>
              <a:rPr lang="cs-CZ" sz="2400" b="1" dirty="0" smtClean="0"/>
              <a:t> August </a:t>
            </a:r>
            <a:r>
              <a:rPr lang="cs-CZ" sz="2400" b="1" dirty="0" err="1" smtClean="0"/>
              <a:t>Kekulé</a:t>
            </a:r>
            <a:r>
              <a:rPr lang="cs-CZ" sz="2400" b="1" dirty="0" smtClean="0"/>
              <a:t> </a:t>
            </a:r>
            <a:r>
              <a:rPr lang="cs-CZ" sz="2400" dirty="0" smtClean="0"/>
              <a:t>(1829 – 1896)</a:t>
            </a:r>
          </a:p>
          <a:p>
            <a:pPr marL="0" indent="0">
              <a:buNone/>
            </a:pPr>
            <a:endParaRPr lang="cs-CZ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 smtClean="0"/>
              <a:t>German</a:t>
            </a:r>
            <a:r>
              <a:rPr lang="cs-CZ" sz="2400" dirty="0" smtClean="0"/>
              <a:t> </a:t>
            </a:r>
            <a:r>
              <a:rPr lang="cs-CZ" sz="2400" dirty="0" err="1" smtClean="0"/>
              <a:t>orgnanic</a:t>
            </a:r>
            <a:r>
              <a:rPr lang="cs-CZ" sz="2400" dirty="0" smtClean="0"/>
              <a:t> </a:t>
            </a:r>
            <a:r>
              <a:rPr lang="cs-CZ" sz="2400" dirty="0" err="1" smtClean="0"/>
              <a:t>chemist</a:t>
            </a:r>
            <a:endParaRPr lang="cs-CZ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 smtClean="0"/>
              <a:t>discoverer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structure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benzene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 smtClean="0"/>
              <a:t>after</a:t>
            </a:r>
            <a:r>
              <a:rPr lang="cs-CZ" sz="2400" dirty="0" smtClean="0"/>
              <a:t> </a:t>
            </a:r>
            <a:r>
              <a:rPr lang="cs-CZ" sz="2400" dirty="0" err="1" smtClean="0"/>
              <a:t>years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studying</a:t>
            </a:r>
            <a:r>
              <a:rPr lang="cs-CZ" sz="2400" dirty="0" smtClean="0"/>
              <a:t> </a:t>
            </a:r>
            <a:r>
              <a:rPr lang="cs-CZ" sz="2400" dirty="0" err="1" smtClean="0"/>
              <a:t>carbon-carbon</a:t>
            </a:r>
            <a:r>
              <a:rPr lang="cs-CZ" sz="2400" dirty="0" smtClean="0"/>
              <a:t> bond</a:t>
            </a:r>
          </a:p>
          <a:p>
            <a:pPr marL="914400" lvl="2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he had a </a:t>
            </a:r>
            <a:r>
              <a:rPr lang="cs-CZ" sz="2400" dirty="0" err="1" smtClean="0"/>
              <a:t>day-dream</a:t>
            </a:r>
            <a:r>
              <a:rPr lang="cs-CZ" sz="2400" dirty="0" smtClean="0"/>
              <a:t> </a:t>
            </a:r>
          </a:p>
          <a:p>
            <a:pPr marL="914400" lvl="2" indent="0">
              <a:buNone/>
            </a:pPr>
            <a:endParaRPr lang="cs-CZ" sz="2400" dirty="0"/>
          </a:p>
          <a:p>
            <a:pPr marL="914400" lvl="2" indent="0">
              <a:buNone/>
            </a:pPr>
            <a:r>
              <a:rPr lang="cs-CZ" sz="2400" dirty="0" smtClean="0"/>
              <a:t>                                  </a:t>
            </a:r>
          </a:p>
          <a:p>
            <a:pPr marL="914400" lvl="2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</a:t>
            </a:r>
            <a:r>
              <a:rPr lang="en-US" sz="2400" dirty="0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structure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benzene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6" name="Obrázek 5" descr="Frkekulé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79" y="1275008"/>
            <a:ext cx="2603500" cy="33312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Šipka doprava 1"/>
          <p:cNvSpPr/>
          <p:nvPr/>
        </p:nvSpPr>
        <p:spPr>
          <a:xfrm>
            <a:off x="2588654" y="4417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0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554</Words>
  <Application>Microsoft Office PowerPoint</Application>
  <PresentationFormat>Širokoúhlá obrazovka</PresentationFormat>
  <Paragraphs>114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Traditional conception of knowledge</vt:lpstr>
      <vt:lpstr>Traditional conception of knowledge</vt:lpstr>
      <vt:lpstr> Problems –  ex. activation of seniors </vt:lpstr>
      <vt:lpstr>What is knowledge in fact</vt:lpstr>
      <vt:lpstr>What is knowledge in fact</vt:lpstr>
      <vt:lpstr>What is knowledge in fact</vt:lpstr>
      <vt:lpstr>Tacit knowledge</vt:lpstr>
      <vt:lpstr>Tacit knowledge - example</vt:lpstr>
      <vt:lpstr>Tacit knowledge - example</vt:lpstr>
      <vt:lpstr>Tacit knowledge and seniors</vt:lpstr>
      <vt:lpstr>Tacit knowledge and seniors</vt:lpstr>
      <vt:lpstr>Tacit knowledge and seniors</vt:lpstr>
      <vt:lpstr>What is knowledge</vt:lpstr>
      <vt:lpstr>Consequences for social pedagogy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Sip</dc:creator>
  <cp:lastModifiedBy>Sip</cp:lastModifiedBy>
  <cp:revision>19</cp:revision>
  <dcterms:created xsi:type="dcterms:W3CDTF">2016-01-27T07:23:01Z</dcterms:created>
  <dcterms:modified xsi:type="dcterms:W3CDTF">2016-01-31T18:23:31Z</dcterms:modified>
</cp:coreProperties>
</file>