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84" r:id="rId8"/>
    <p:sldId id="282" r:id="rId9"/>
    <p:sldId id="262" r:id="rId10"/>
    <p:sldId id="280" r:id="rId11"/>
    <p:sldId id="268" r:id="rId12"/>
    <p:sldId id="270" r:id="rId13"/>
    <p:sldId id="269" r:id="rId14"/>
    <p:sldId id="283" r:id="rId15"/>
    <p:sldId id="271" r:id="rId16"/>
    <p:sldId id="275" r:id="rId17"/>
    <p:sldId id="260" r:id="rId18"/>
    <p:sldId id="264" r:id="rId19"/>
    <p:sldId id="277" r:id="rId20"/>
    <p:sldId id="276" r:id="rId21"/>
    <p:sldId id="278" r:id="rId22"/>
    <p:sldId id="279" r:id="rId23"/>
    <p:sldId id="261" r:id="rId24"/>
    <p:sldId id="25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6.3.2016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k magisterské diplomové práci I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Jaro 2016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Pavlína </a:t>
            </a:r>
            <a:r>
              <a:rPr lang="cs-CZ" dirty="0" err="1" smtClean="0">
                <a:solidFill>
                  <a:schemeClr val="tx1"/>
                </a:solidFill>
              </a:rPr>
              <a:t>mazáčová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Vymezení výzkumného tématu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</a:t>
            </a:r>
            <a:r>
              <a:rPr lang="cs-CZ" sz="2000" dirty="0" err="1" smtClean="0"/>
              <a:t>ky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</a:t>
            </a:r>
            <a:r>
              <a:rPr lang="cs-CZ" sz="2000" dirty="0" err="1" smtClean="0"/>
              <a:t>zobecnitelný</a:t>
            </a:r>
            <a:r>
              <a:rPr lang="cs-CZ" sz="2000" dirty="0" smtClean="0"/>
              <a:t>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zkoumaného tématu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</a:t>
            </a:r>
            <a:r>
              <a:rPr lang="cs-CZ" sz="1800" i="1" dirty="0" err="1" smtClean="0"/>
              <a:t>Hernon</a:t>
            </a:r>
            <a:r>
              <a:rPr lang="cs-CZ" sz="1800" i="1" dirty="0" smtClean="0"/>
              <a:t> &amp; </a:t>
            </a:r>
            <a:r>
              <a:rPr lang="cs-CZ" sz="1800" i="1" dirty="0" err="1" smtClean="0"/>
              <a:t>Metoyer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Duran</a:t>
            </a:r>
            <a:r>
              <a:rPr lang="cs-CZ" sz="1800" i="1" dirty="0" smtClean="0"/>
              <a:t>, 1993)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</a:t>
            </a:r>
            <a:r>
              <a:rPr lang="cs-CZ" b="1" dirty="0" smtClean="0">
                <a:solidFill>
                  <a:srgbClr val="00B050"/>
                </a:solidFill>
              </a:rPr>
              <a:t>rešerše zpracovaných </a:t>
            </a:r>
            <a:r>
              <a:rPr lang="cs-CZ" b="1" dirty="0" err="1" smtClean="0">
                <a:solidFill>
                  <a:srgbClr val="00B050"/>
                </a:solidFill>
              </a:rPr>
              <a:t>dp</a:t>
            </a:r>
            <a:r>
              <a:rPr lang="cs-CZ" b="1" dirty="0" smtClean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zpracovaných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nový,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lišit od již zpracovaných 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!</a:t>
            </a:r>
          </a:p>
          <a:p>
            <a:pPr algn="just"/>
            <a:r>
              <a:rPr lang="cs-CZ" sz="3400" dirty="0" smtClean="0"/>
              <a:t>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cíl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</a:t>
            </a:r>
            <a:r>
              <a:rPr lang="cs-CZ" sz="3400" b="1" dirty="0" smtClean="0"/>
              <a:t>jasné</a:t>
            </a:r>
            <a:r>
              <a:rPr lang="cs-CZ" sz="3400" dirty="0" smtClean="0"/>
              <a:t>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- metody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nikoli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případě, že budete dělat výzkum, uvedete předmět výzkumu umožňující splnit cíl a ověřit hypotézy a stanovíte metodu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50072033"/>
              </p:ext>
            </p:extLst>
          </p:nvPr>
        </p:nvGraphicFramePr>
        <p:xfrm>
          <a:off x="899592" y="260648"/>
          <a:ext cx="7272809" cy="5959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/>
                <a:gridCol w="3749943"/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groups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dirty="0"/>
                    </a:p>
                  </a:txBody>
                  <a:tcPr/>
                </a:tc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dirty="0"/>
                    </a:p>
                  </a:txBody>
                  <a:tcPr/>
                </a:tc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jež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 smtClean="0"/>
              <a:t>doplňte vámi vytvořené </a:t>
            </a:r>
            <a:r>
              <a:rPr lang="cs-CZ" b="1" dirty="0" smtClean="0"/>
              <a:t>anotace</a:t>
            </a:r>
            <a:r>
              <a:rPr lang="cs-CZ" dirty="0" smtClean="0"/>
              <a:t> zdrojů</a:t>
            </a:r>
          </a:p>
          <a:p>
            <a:pPr algn="just"/>
            <a:r>
              <a:rPr lang="cs-CZ" b="1" dirty="0" smtClean="0"/>
              <a:t>požadovaný počet záznamů odborné literatury  je 8-12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Téma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porovnejte s již obhájenými DP – </a:t>
            </a:r>
            <a:r>
              <a:rPr lang="cs-CZ" dirty="0"/>
              <a:t>inspirace zde: http://kisk.phil.muni.cz/cs/rejstriky/zaverecne-prace</a:t>
            </a:r>
            <a:endParaRPr lang="cs-CZ" dirty="0" smtClean="0"/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endParaRPr lang="cs-CZ" b="1" dirty="0" smtClean="0"/>
          </a:p>
          <a:p>
            <a:r>
              <a:rPr lang="cs-CZ" b="1" dirty="0" smtClean="0"/>
              <a:t>POZOR: téma práce musí korespondovat </a:t>
            </a:r>
            <a:br>
              <a:rPr lang="cs-CZ" b="1" dirty="0" smtClean="0"/>
            </a:br>
            <a:r>
              <a:rPr lang="cs-CZ" b="1" dirty="0" smtClean="0"/>
              <a:t>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tématu dle </a:t>
            </a:r>
            <a:r>
              <a:rPr lang="cs-CZ" sz="3600" b="1" dirty="0" err="1" smtClean="0">
                <a:solidFill>
                  <a:srgbClr val="00B050"/>
                </a:solidFill>
              </a:rPr>
              <a:t>Umberta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Eca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Vedoucí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/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vedoucího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Cíle předmětu VIKMA09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PROJEKTU </a:t>
            </a:r>
          </a:p>
          <a:p>
            <a:r>
              <a:rPr lang="cs-CZ" dirty="0" smtClean="0"/>
              <a:t>Odevzdání projektu diplomové práce</a:t>
            </a:r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Druhy 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</a:p>
          <a:p>
            <a:r>
              <a:rPr lang="cs-CZ" dirty="0" smtClean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 smtClean="0"/>
              <a:t>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Druhy 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 marL="457200" indent="-457200">
              <a:buNone/>
            </a:pPr>
            <a:endParaRPr lang="cs-CZ" b="1" dirty="0" smtClean="0"/>
          </a:p>
          <a:p>
            <a:pPr marL="457200" indent="-457200">
              <a:buNone/>
            </a:pPr>
            <a:r>
              <a:rPr lang="cs-CZ" b="1" dirty="0" smtClean="0"/>
              <a:t>Teoreticko-aplikační </a:t>
            </a:r>
            <a:r>
              <a:rPr lang="cs-CZ" b="1" dirty="0" smtClean="0"/>
              <a:t>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výběru tématu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zúží téma,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Konkrétní témata a vedoucí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IS – přihlašování k jednotlivým tématům přes balík témat u předmětu VIKMA09, přístupné od </a:t>
            </a:r>
            <a:r>
              <a:rPr lang="cs-CZ" b="1" dirty="0" smtClean="0"/>
              <a:t>1. 3. 2016, </a:t>
            </a:r>
            <a:r>
              <a:rPr lang="cs-CZ" b="1" dirty="0" smtClean="0"/>
              <a:t>17:00h  </a:t>
            </a:r>
          </a:p>
          <a:p>
            <a:pPr algn="just"/>
            <a:r>
              <a:rPr lang="cs-CZ" b="1" dirty="0" smtClean="0"/>
              <a:t>IS – přihlašování k tématům je ukončeno 31. 3. 2016</a:t>
            </a:r>
            <a:endParaRPr lang="cs-CZ" b="1" dirty="0" smtClean="0"/>
          </a:p>
          <a:p>
            <a:pPr algn="just"/>
            <a:r>
              <a:rPr lang="cs-CZ" dirty="0" smtClean="0"/>
              <a:t>ke každému tématu se může přihlásit pouze jeden diplomant </a:t>
            </a:r>
            <a:r>
              <a:rPr lang="cs-CZ" dirty="0" smtClean="0"/>
              <a:t>(není-li vedoucím určeno jinak)</a:t>
            </a:r>
            <a:endParaRPr lang="cs-CZ" dirty="0" smtClean="0"/>
          </a:p>
          <a:p>
            <a:r>
              <a:rPr lang="cs-CZ" dirty="0" smtClean="0"/>
              <a:t>diplomant je po přihlášení povinen </a:t>
            </a:r>
            <a:r>
              <a:rPr lang="cs-CZ" b="1" dirty="0" smtClean="0"/>
              <a:t>sám kontaktovat uvedeného vedoucího</a:t>
            </a:r>
            <a:r>
              <a:rPr lang="cs-CZ" dirty="0" smtClean="0"/>
              <a:t> práce a potvrdit si u něj výběr tématu</a:t>
            </a:r>
          </a:p>
          <a:p>
            <a:pPr algn="just"/>
            <a:r>
              <a:rPr lang="cs-CZ" dirty="0" smtClean="0"/>
              <a:t>téma v </a:t>
            </a:r>
            <a:r>
              <a:rPr lang="cs-CZ" dirty="0" err="1" smtClean="0"/>
              <a:t>ISu</a:t>
            </a:r>
            <a:r>
              <a:rPr lang="cs-CZ" dirty="0" smtClean="0"/>
              <a:t> nemá závaznou platnost, pokud vám ho vedoucí v </a:t>
            </a:r>
            <a:r>
              <a:rPr lang="cs-CZ" dirty="0" err="1" smtClean="0"/>
              <a:t>ISu</a:t>
            </a:r>
            <a:r>
              <a:rPr lang="cs-CZ" dirty="0" smtClean="0"/>
              <a:t> nepotvrdí!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B050"/>
                </a:solidFill>
              </a:rPr>
              <a:t>Doporu</a:t>
            </a:r>
            <a:r>
              <a:rPr lang="cs-CZ" sz="3600" b="1" dirty="0" err="1" smtClean="0">
                <a:solidFill>
                  <a:srgbClr val="00B050"/>
                </a:solidFill>
              </a:rPr>
              <a:t>čená</a:t>
            </a:r>
            <a:r>
              <a:rPr lang="cs-CZ" sz="3600" b="1" dirty="0" smtClean="0">
                <a:solidFill>
                  <a:srgbClr val="00B050"/>
                </a:solidFill>
              </a:rPr>
              <a:t>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Výstup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800" b="1" dirty="0" smtClean="0"/>
              <a:t>Výstupem předmětu je </a:t>
            </a:r>
            <a:r>
              <a:rPr lang="cs-CZ" sz="2800" b="1" dirty="0" smtClean="0"/>
              <a:t>PROJEKT </a:t>
            </a:r>
            <a:r>
              <a:rPr lang="cs-CZ" sz="2800" b="1" dirty="0" smtClean="0"/>
              <a:t>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ke stažení na stránkách KISK</a:t>
            </a:r>
            <a:r>
              <a:rPr lang="en-US" sz="2800" dirty="0" smtClean="0"/>
              <a:t>u</a:t>
            </a:r>
            <a:r>
              <a:rPr lang="cs-CZ" sz="2800" dirty="0" smtClean="0"/>
              <a:t>:</a:t>
            </a:r>
          </a:p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b="1" dirty="0"/>
              <a:t>http://kisk.phil.muni.cz/cs/povinnosti</a:t>
            </a:r>
            <a:endParaRPr lang="cs-CZ" b="1" dirty="0" smtClean="0"/>
          </a:p>
          <a:p>
            <a:pPr algn="just"/>
            <a:r>
              <a:rPr lang="cs-CZ" dirty="0" smtClean="0"/>
              <a:t>Projekt </a:t>
            </a:r>
            <a:r>
              <a:rPr lang="cs-CZ" sz="2800" dirty="0" smtClean="0"/>
              <a:t>je závazný – pokud je schválen, zásadní změny v něm později nejsou možné </a:t>
            </a:r>
          </a:p>
          <a:p>
            <a:pPr algn="just"/>
            <a:r>
              <a:rPr lang="cs-CZ" sz="2800" dirty="0" smtClean="0"/>
              <a:t>Schválený projekt je nutné přiložit na konec do svázané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Ukončení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pPr algn="just"/>
            <a:r>
              <a:rPr lang="cs-CZ" sz="2800" b="1" dirty="0" smtClean="0"/>
              <a:t>Termíny odevzdání </a:t>
            </a:r>
            <a:r>
              <a:rPr lang="cs-CZ" sz="2800" dirty="0" smtClean="0"/>
              <a:t>projektu diplomové </a:t>
            </a:r>
            <a:r>
              <a:rPr lang="en-US" sz="2800" dirty="0" smtClean="0"/>
              <a:t>p</a:t>
            </a:r>
            <a:r>
              <a:rPr lang="cs-CZ" sz="2800" dirty="0" err="1" smtClean="0"/>
              <a:t>ráce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Řádný </a:t>
            </a:r>
            <a:r>
              <a:rPr lang="cs-CZ" sz="2800" dirty="0" smtClean="0"/>
              <a:t>termín (ŘT):</a:t>
            </a:r>
            <a:r>
              <a:rPr lang="cs-CZ" sz="2800" b="1" dirty="0" smtClean="0"/>
              <a:t>		20. května 2016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Opravný </a:t>
            </a:r>
            <a:r>
              <a:rPr lang="cs-CZ" sz="2800" dirty="0" smtClean="0"/>
              <a:t>termín (OT):	</a:t>
            </a:r>
            <a:r>
              <a:rPr lang="cs-CZ" sz="2800" b="1" dirty="0" smtClean="0"/>
              <a:t>17. června 2016</a:t>
            </a:r>
          </a:p>
          <a:p>
            <a:pPr algn="just"/>
            <a:r>
              <a:rPr lang="cs-CZ" sz="2800" dirty="0" smtClean="0"/>
              <a:t>Projekt se odevzdává v tištěné formě na sekretariát </a:t>
            </a:r>
            <a:r>
              <a:rPr lang="cs-CZ" sz="2800" dirty="0" err="1" smtClean="0"/>
              <a:t>KISKu</a:t>
            </a:r>
            <a:r>
              <a:rPr lang="cs-CZ" sz="2800" dirty="0" smtClean="0"/>
              <a:t> nejpozději do 16:00 hodin     v uvedený den</a:t>
            </a:r>
          </a:p>
          <a:p>
            <a:pPr algn="just"/>
            <a:r>
              <a:rPr lang="cs-CZ" sz="2800" b="1" dirty="0" smtClean="0"/>
              <a:t>Projekt MUSÍ mít podpis vedoucího                    i diplomanta, nepodepsaný nebude přijat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odevzdání projektu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odevzdám v ŘT a mám schváleno – </a:t>
            </a:r>
            <a:r>
              <a:rPr lang="cs-CZ" b="1" dirty="0" smtClean="0"/>
              <a:t>ideální stav </a:t>
            </a:r>
            <a:r>
              <a:rPr lang="cs-CZ" b="1" dirty="0" smtClean="0">
                <a:sym typeface="Wingdings" pitchFamily="2" charset="2"/>
              </a:rPr>
              <a:t></a:t>
            </a:r>
            <a:endParaRPr lang="cs-CZ" b="1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</a:t>
            </a:r>
            <a:r>
              <a:rPr lang="cs-CZ" dirty="0" smtClean="0">
                <a:sym typeface="Wingdings" panose="05000000000000000000" pitchFamily="2" charset="2"/>
              </a:rPr>
              <a:t>    </a:t>
            </a:r>
            <a:r>
              <a:rPr lang="cs-CZ" dirty="0" smtClean="0"/>
              <a:t>–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smtClean="0"/>
              <a:t> pokud nebudu mít schváleno, určí mi nové téma a vedoucího KISK</a:t>
            </a:r>
          </a:p>
          <a:p>
            <a:pPr algn="just"/>
            <a:r>
              <a:rPr lang="cs-CZ" dirty="0" smtClean="0"/>
              <a:t>neodevzdám nic v ŘT ani </a:t>
            </a:r>
            <a:r>
              <a:rPr lang="cs-CZ" dirty="0"/>
              <a:t>OT – </a:t>
            </a:r>
            <a:r>
              <a:rPr lang="cs-CZ" dirty="0" smtClean="0"/>
              <a:t>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Projekt a osnova – úvodní strana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Jméno a příjmení</a:t>
            </a:r>
          </a:p>
          <a:p>
            <a:r>
              <a:rPr lang="cs-CZ" sz="2400" dirty="0" smtClean="0"/>
              <a:t>UČO</a:t>
            </a:r>
          </a:p>
          <a:p>
            <a:r>
              <a:rPr lang="cs-CZ" sz="2400" dirty="0" smtClean="0"/>
              <a:t>Imatrikulační ročník</a:t>
            </a:r>
          </a:p>
          <a:p>
            <a:r>
              <a:rPr lang="cs-CZ" sz="2400" dirty="0" smtClean="0"/>
              <a:t>E-mail</a:t>
            </a:r>
          </a:p>
          <a:p>
            <a:r>
              <a:rPr lang="cs-CZ" sz="2400" dirty="0" smtClean="0"/>
              <a:t>Název tématu diplomové práce</a:t>
            </a:r>
          </a:p>
          <a:p>
            <a:pPr lvl="1"/>
            <a:r>
              <a:rPr lang="cs-CZ" sz="2000" dirty="0" smtClean="0"/>
              <a:t> v českém jazyce</a:t>
            </a:r>
          </a:p>
          <a:p>
            <a:pPr lvl="1"/>
            <a:r>
              <a:rPr lang="cs-CZ" sz="2000" b="1" dirty="0" smtClean="0"/>
              <a:t> nově</a:t>
            </a:r>
            <a:r>
              <a:rPr lang="cs-CZ" sz="2000" dirty="0" smtClean="0"/>
              <a:t> i v anglickém jazyce</a:t>
            </a:r>
          </a:p>
          <a:p>
            <a:r>
              <a:rPr lang="cs-CZ" sz="2400" dirty="0" smtClean="0"/>
              <a:t>Jméno vedoucí/vedoucího diplomové práce</a:t>
            </a:r>
          </a:p>
          <a:p>
            <a:r>
              <a:rPr lang="cs-CZ" sz="2400" dirty="0" smtClean="0"/>
              <a:t>Pracoviště </a:t>
            </a:r>
            <a:r>
              <a:rPr lang="cs-CZ" sz="2400" dirty="0" smtClean="0"/>
              <a:t>vedoucího </a:t>
            </a:r>
            <a:r>
              <a:rPr lang="cs-CZ" sz="2400" dirty="0" smtClean="0"/>
              <a:t>DP</a:t>
            </a:r>
          </a:p>
          <a:p>
            <a:r>
              <a:rPr lang="cs-CZ" sz="2400" dirty="0" smtClean="0"/>
              <a:t>Vyjádření a podpis vedoucího DP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/>
              <a:t>Rozpracovat osnovu </a:t>
            </a:r>
            <a:r>
              <a:rPr lang="cs-CZ" sz="2400" dirty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Popis </a:t>
            </a:r>
            <a:r>
              <a:rPr lang="cs-CZ" b="1" dirty="0"/>
              <a:t>problému</a:t>
            </a:r>
            <a:r>
              <a:rPr lang="cs-CZ" dirty="0"/>
              <a:t>, který bude v práci řešen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Zařazení problému do jedné ze tří specializací (pokud je cílem studia): </a:t>
            </a:r>
            <a:endParaRPr lang="cs-CZ" dirty="0" smtClean="0"/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Design informačních služeb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Informační a datový management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Technologie ve vzdělávání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Rešerše</a:t>
            </a:r>
            <a:r>
              <a:rPr lang="cs-CZ" dirty="0" smtClean="0"/>
              <a:t> </a:t>
            </a:r>
            <a:r>
              <a:rPr lang="cs-CZ" dirty="0"/>
              <a:t>zpracovaných diplomových prací v rámci celé  MU včetně anotací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Cíl </a:t>
            </a:r>
            <a:r>
              <a:rPr lang="cs-CZ" dirty="0"/>
              <a:t>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Metody</a:t>
            </a:r>
            <a:r>
              <a:rPr lang="cs-CZ" dirty="0" smtClean="0"/>
              <a:t> </a:t>
            </a:r>
            <a:r>
              <a:rPr lang="cs-CZ" dirty="0"/>
              <a:t>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Základní </a:t>
            </a:r>
            <a:r>
              <a:rPr lang="cs-CZ" b="1" dirty="0"/>
              <a:t>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Osnova – zařazení problematiky do oborové  specializace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sz="2000" b="1" dirty="0" smtClean="0"/>
              <a:t>Technologie ve vzdělávání </a:t>
            </a:r>
            <a:r>
              <a:rPr lang="cs-CZ" sz="2000" dirty="0"/>
              <a:t>–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EdTech</a:t>
            </a:r>
            <a:endParaRPr lang="cs-CZ" sz="2000" b="1" dirty="0" smtClean="0"/>
          </a:p>
          <a:p>
            <a:pPr marL="274637" lvl="1" indent="0">
              <a:buNone/>
            </a:pPr>
            <a:r>
              <a:rPr lang="cs-CZ" sz="2000" dirty="0" smtClean="0"/>
              <a:t> http</a:t>
            </a:r>
            <a:r>
              <a:rPr lang="cs-CZ" sz="2000" dirty="0"/>
              <a:t>://</a:t>
            </a:r>
            <a:r>
              <a:rPr lang="cs-CZ" sz="2000" dirty="0" smtClean="0"/>
              <a:t>kisk.phil.muni.cz/cs/co-resime/technologie-ve-vzdelavani#study-focus </a:t>
            </a:r>
          </a:p>
          <a:p>
            <a:pPr lvl="1"/>
            <a:r>
              <a:rPr lang="cs-CZ" sz="2000" b="1" dirty="0" smtClean="0"/>
              <a:t>Informační a datový management</a:t>
            </a:r>
          </a:p>
          <a:p>
            <a:pPr marL="274637" lvl="1" indent="0">
              <a:buNone/>
            </a:pPr>
            <a:r>
              <a:rPr lang="cs-CZ" sz="2000" dirty="0" smtClean="0"/>
              <a:t>http</a:t>
            </a:r>
            <a:r>
              <a:rPr lang="cs-CZ" sz="2000" dirty="0"/>
              <a:t>://</a:t>
            </a:r>
            <a:r>
              <a:rPr lang="cs-CZ" sz="2000" dirty="0" smtClean="0"/>
              <a:t>kisk.phil.muni.cz/cs/co-resime/informacni-a-datovy-management#study-focus </a:t>
            </a:r>
          </a:p>
          <a:p>
            <a:pPr lvl="1"/>
            <a:r>
              <a:rPr lang="cs-CZ" sz="2000" b="1" dirty="0" smtClean="0"/>
              <a:t>Design informačních </a:t>
            </a:r>
            <a:r>
              <a:rPr lang="cs-CZ" sz="2000" b="1" dirty="0"/>
              <a:t>služeb </a:t>
            </a:r>
            <a:endParaRPr lang="cs-CZ" sz="2000" b="1" dirty="0" smtClean="0"/>
          </a:p>
          <a:p>
            <a:pPr marL="274637" lvl="1" indent="0">
              <a:buNone/>
            </a:pPr>
            <a:r>
              <a:rPr lang="cs-CZ" sz="2000" dirty="0" smtClean="0"/>
              <a:t>http</a:t>
            </a:r>
            <a:r>
              <a:rPr lang="cs-CZ" sz="2000" dirty="0"/>
              <a:t>://</a:t>
            </a:r>
            <a:r>
              <a:rPr lang="cs-CZ" sz="2000" dirty="0" smtClean="0"/>
              <a:t>kisk.phil.muni.cz/cs/co-resime/design-informacnich-sluzeb#study-focus </a:t>
            </a:r>
          </a:p>
          <a:p>
            <a:pPr lvl="1"/>
            <a:r>
              <a:rPr lang="cs-CZ" sz="2400" dirty="0" smtClean="0"/>
              <a:t>Podmínkou </a:t>
            </a:r>
            <a:r>
              <a:rPr lang="cs-CZ" sz="2400" dirty="0"/>
              <a:t>pro získání specializace je </a:t>
            </a:r>
            <a:r>
              <a:rPr lang="cs-CZ" sz="2400" b="1" dirty="0"/>
              <a:t>úspěšně obhájená diplomová práce z oblasti </a:t>
            </a:r>
            <a:r>
              <a:rPr lang="cs-CZ" sz="2400" b="1" dirty="0" smtClean="0"/>
              <a:t>specializace + specializační  část ústní státní zkoušky </a:t>
            </a:r>
          </a:p>
          <a:p>
            <a:pPr lvl="1"/>
            <a:r>
              <a:rPr lang="cs-CZ" sz="2400" dirty="0" smtClean="0"/>
              <a:t>V projektu </a:t>
            </a:r>
            <a:r>
              <a:rPr lang="cs-CZ" sz="2400" b="1" dirty="0" smtClean="0"/>
              <a:t>musí být vysvětleno propojení tématu diplomové práce s vybranou specializací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popis problému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dané téma, a </a:t>
            </a:r>
            <a:r>
              <a:rPr lang="cs-CZ" b="1" dirty="0" smtClean="0"/>
              <a:t>vymezíte</a:t>
            </a:r>
            <a:r>
              <a:rPr lang="cs-CZ" dirty="0" smtClean="0"/>
              <a:t> </a:t>
            </a:r>
            <a:r>
              <a:rPr lang="cs-CZ" dirty="0"/>
              <a:t>oblast, teorii, </a:t>
            </a:r>
            <a:r>
              <a:rPr lang="cs-CZ" dirty="0" smtClean="0"/>
              <a:t>koncept, od kterého se téma odvíjí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stanovíte otázku</a:t>
            </a:r>
            <a:r>
              <a:rPr lang="cs-CZ" dirty="0" smtClean="0"/>
              <a:t>, na kterou budete hledat odpověď, tzn. napíšete, co vás na problému zajímá </a:t>
            </a:r>
          </a:p>
          <a:p>
            <a:r>
              <a:rPr lang="cs-CZ" b="1" dirty="0" smtClean="0"/>
              <a:t>provážete popis problému s literaturou </a:t>
            </a:r>
            <a:r>
              <a:rPr lang="cs-CZ" dirty="0" smtClean="0"/>
              <a:t>– najděte si výzkumy, které v této oblasti proběhly, odkazujte se na autory/autority, kteří/které o problematice psali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</a:t>
            </a:r>
            <a:r>
              <a:rPr lang="cs-CZ" b="1" dirty="0" smtClean="0"/>
              <a:t>mentální mapu </a:t>
            </a:r>
            <a:r>
              <a:rPr lang="cs-CZ" dirty="0" smtClean="0"/>
              <a:t>tématu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</TotalTime>
  <Words>1436</Words>
  <Application>Microsoft Office PowerPoint</Application>
  <PresentationFormat>Předvádění na obrazovce (4:3)</PresentationFormat>
  <Paragraphs>198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Základní</vt:lpstr>
      <vt:lpstr>VIKMA09</vt:lpstr>
      <vt:lpstr>Cíle předmětu VIKMA09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zařazení problematiky do oborové  specializace</vt:lpstr>
      <vt:lpstr>Osnova – popis problému</vt:lpstr>
      <vt:lpstr>  Vymezení výzkumného tématu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Konkrétní témata a vedoucí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user</cp:lastModifiedBy>
  <cp:revision>177</cp:revision>
  <dcterms:created xsi:type="dcterms:W3CDTF">2010-02-20T15:14:09Z</dcterms:created>
  <dcterms:modified xsi:type="dcterms:W3CDTF">2016-03-06T21:00:48Z</dcterms:modified>
</cp:coreProperties>
</file>