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59" r:id="rId4"/>
    <p:sldId id="265" r:id="rId5"/>
    <p:sldId id="266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D03CC-0059-4ED3-BC68-50A981B1689A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3259F756-F70D-41D2-8F31-784C54F98C49}">
      <dgm:prSet phldrT="[Text]"/>
      <dgm:spPr/>
      <dgm:t>
        <a:bodyPr/>
        <a:lstStyle/>
        <a:p>
          <a:r>
            <a:rPr lang="cs-CZ" dirty="0" smtClean="0"/>
            <a:t>předprojektová</a:t>
          </a:r>
          <a:endParaRPr lang="cs-CZ" dirty="0"/>
        </a:p>
      </dgm:t>
    </dgm:pt>
    <dgm:pt modelId="{8F373B94-F765-4474-8520-FE0964AB2FF7}" type="parTrans" cxnId="{F072443F-FF53-430E-AC5B-355F4E0B860C}">
      <dgm:prSet/>
      <dgm:spPr/>
      <dgm:t>
        <a:bodyPr/>
        <a:lstStyle/>
        <a:p>
          <a:endParaRPr lang="cs-CZ"/>
        </a:p>
      </dgm:t>
    </dgm:pt>
    <dgm:pt modelId="{C450C45E-A998-4D2A-A29D-F72D5E375BF2}" type="sibTrans" cxnId="{F072443F-FF53-430E-AC5B-355F4E0B860C}">
      <dgm:prSet/>
      <dgm:spPr/>
      <dgm:t>
        <a:bodyPr/>
        <a:lstStyle/>
        <a:p>
          <a:endParaRPr lang="cs-CZ"/>
        </a:p>
      </dgm:t>
    </dgm:pt>
    <dgm:pt modelId="{429D3B02-B27B-4795-AC86-B72461A8F331}">
      <dgm:prSet phldrT="[Text]"/>
      <dgm:spPr/>
      <dgm:t>
        <a:bodyPr/>
        <a:lstStyle/>
        <a:p>
          <a:r>
            <a:rPr lang="cs-CZ" dirty="0" smtClean="0"/>
            <a:t>projektová</a:t>
          </a:r>
          <a:endParaRPr lang="cs-CZ" dirty="0"/>
        </a:p>
      </dgm:t>
    </dgm:pt>
    <dgm:pt modelId="{D7016062-30CD-4363-A369-7DB903D9588A}" type="parTrans" cxnId="{C3448129-AA1C-47D6-84BB-B1EE9D661BBA}">
      <dgm:prSet/>
      <dgm:spPr/>
      <dgm:t>
        <a:bodyPr/>
        <a:lstStyle/>
        <a:p>
          <a:endParaRPr lang="cs-CZ"/>
        </a:p>
      </dgm:t>
    </dgm:pt>
    <dgm:pt modelId="{8AD78328-1E3C-4034-9306-D9C12E8F2CF9}" type="sibTrans" cxnId="{C3448129-AA1C-47D6-84BB-B1EE9D661BBA}">
      <dgm:prSet/>
      <dgm:spPr/>
      <dgm:t>
        <a:bodyPr/>
        <a:lstStyle/>
        <a:p>
          <a:endParaRPr lang="cs-CZ"/>
        </a:p>
      </dgm:t>
    </dgm:pt>
    <dgm:pt modelId="{6E6838A9-7697-4A61-AEFD-F458EC77077B}">
      <dgm:prSet phldrT="[Text]"/>
      <dgm:spPr/>
      <dgm:t>
        <a:bodyPr/>
        <a:lstStyle/>
        <a:p>
          <a:r>
            <a:rPr lang="cs-CZ" dirty="0" err="1" smtClean="0"/>
            <a:t>poprojektová</a:t>
          </a:r>
          <a:endParaRPr lang="cs-CZ" dirty="0"/>
        </a:p>
      </dgm:t>
    </dgm:pt>
    <dgm:pt modelId="{6AAE54E0-61B6-4765-BD79-6B8975644F82}" type="parTrans" cxnId="{0AF4FFA5-6CDC-4993-B10C-A7F0D0E7AC36}">
      <dgm:prSet/>
      <dgm:spPr/>
      <dgm:t>
        <a:bodyPr/>
        <a:lstStyle/>
        <a:p>
          <a:endParaRPr lang="cs-CZ"/>
        </a:p>
      </dgm:t>
    </dgm:pt>
    <dgm:pt modelId="{35075646-9CC2-4E4F-B4B0-194D59513959}" type="sibTrans" cxnId="{0AF4FFA5-6CDC-4993-B10C-A7F0D0E7AC36}">
      <dgm:prSet/>
      <dgm:spPr/>
      <dgm:t>
        <a:bodyPr/>
        <a:lstStyle/>
        <a:p>
          <a:endParaRPr lang="cs-CZ"/>
        </a:p>
      </dgm:t>
    </dgm:pt>
    <dgm:pt modelId="{AC22C808-9B5E-473C-86A8-9E9C1DFE5523}" type="pres">
      <dgm:prSet presAssocID="{80FD03CC-0059-4ED3-BC68-50A981B1689A}" presName="Name0" presStyleCnt="0">
        <dgm:presLayoutVars>
          <dgm:dir/>
          <dgm:resizeHandles val="exact"/>
        </dgm:presLayoutVars>
      </dgm:prSet>
      <dgm:spPr/>
    </dgm:pt>
    <dgm:pt modelId="{C523C5B4-20F7-49B3-8674-17859BB007A6}" type="pres">
      <dgm:prSet presAssocID="{3259F756-F70D-41D2-8F31-784C54F98C4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87F33E-B7A8-48CE-A112-427D9E62BE90}" type="pres">
      <dgm:prSet presAssocID="{C450C45E-A998-4D2A-A29D-F72D5E375BF2}" presName="sibTrans" presStyleLbl="sibTrans2D1" presStyleIdx="0" presStyleCnt="2"/>
      <dgm:spPr/>
      <dgm:t>
        <a:bodyPr/>
        <a:lstStyle/>
        <a:p>
          <a:endParaRPr lang="cs-CZ"/>
        </a:p>
      </dgm:t>
    </dgm:pt>
    <dgm:pt modelId="{C66C6526-0BEB-406A-9C52-00A6810D32CE}" type="pres">
      <dgm:prSet presAssocID="{C450C45E-A998-4D2A-A29D-F72D5E375BF2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6ABDAFB5-8094-4173-AFE2-D58CE0DBBB39}" type="pres">
      <dgm:prSet presAssocID="{429D3B02-B27B-4795-AC86-B72461A8F3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2FD4E1-CFC9-44AF-8E44-A93DE15D9C95}" type="pres">
      <dgm:prSet presAssocID="{8AD78328-1E3C-4034-9306-D9C12E8F2CF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5F8B5C6-FDD8-48D5-8E64-BC4A38C36324}" type="pres">
      <dgm:prSet presAssocID="{8AD78328-1E3C-4034-9306-D9C12E8F2CF9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F905BEE7-3296-4AF8-A348-C4A8BB00ACC6}" type="pres">
      <dgm:prSet presAssocID="{6E6838A9-7697-4A61-AEFD-F458EC77077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3448129-AA1C-47D6-84BB-B1EE9D661BBA}" srcId="{80FD03CC-0059-4ED3-BC68-50A981B1689A}" destId="{429D3B02-B27B-4795-AC86-B72461A8F331}" srcOrd="1" destOrd="0" parTransId="{D7016062-30CD-4363-A369-7DB903D9588A}" sibTransId="{8AD78328-1E3C-4034-9306-D9C12E8F2CF9}"/>
    <dgm:cxn modelId="{9F2A70FD-AD7F-4EAC-9ACA-DD9B261C3307}" type="presOf" srcId="{C450C45E-A998-4D2A-A29D-F72D5E375BF2}" destId="{C66C6526-0BEB-406A-9C52-00A6810D32CE}" srcOrd="1" destOrd="0" presId="urn:microsoft.com/office/officeart/2005/8/layout/process1"/>
    <dgm:cxn modelId="{44E23633-3450-434A-9A50-D1D5225B95A0}" type="presOf" srcId="{429D3B02-B27B-4795-AC86-B72461A8F331}" destId="{6ABDAFB5-8094-4173-AFE2-D58CE0DBBB39}" srcOrd="0" destOrd="0" presId="urn:microsoft.com/office/officeart/2005/8/layout/process1"/>
    <dgm:cxn modelId="{1BEA515A-8002-4DF5-97F6-B23E43AF24D2}" type="presOf" srcId="{3259F756-F70D-41D2-8F31-784C54F98C49}" destId="{C523C5B4-20F7-49B3-8674-17859BB007A6}" srcOrd="0" destOrd="0" presId="urn:microsoft.com/office/officeart/2005/8/layout/process1"/>
    <dgm:cxn modelId="{F072443F-FF53-430E-AC5B-355F4E0B860C}" srcId="{80FD03CC-0059-4ED3-BC68-50A981B1689A}" destId="{3259F756-F70D-41D2-8F31-784C54F98C49}" srcOrd="0" destOrd="0" parTransId="{8F373B94-F765-4474-8520-FE0964AB2FF7}" sibTransId="{C450C45E-A998-4D2A-A29D-F72D5E375BF2}"/>
    <dgm:cxn modelId="{322C2081-009E-421D-B721-0489F0A26885}" type="presOf" srcId="{8AD78328-1E3C-4034-9306-D9C12E8F2CF9}" destId="{842FD4E1-CFC9-44AF-8E44-A93DE15D9C95}" srcOrd="0" destOrd="0" presId="urn:microsoft.com/office/officeart/2005/8/layout/process1"/>
    <dgm:cxn modelId="{83083C2B-D9BC-4C7C-AE56-A8AC7D6C602A}" type="presOf" srcId="{80FD03CC-0059-4ED3-BC68-50A981B1689A}" destId="{AC22C808-9B5E-473C-86A8-9E9C1DFE5523}" srcOrd="0" destOrd="0" presId="urn:microsoft.com/office/officeart/2005/8/layout/process1"/>
    <dgm:cxn modelId="{2695414F-5659-48EC-894E-A3A12A5111CD}" type="presOf" srcId="{C450C45E-A998-4D2A-A29D-F72D5E375BF2}" destId="{0787F33E-B7A8-48CE-A112-427D9E62BE90}" srcOrd="0" destOrd="0" presId="urn:microsoft.com/office/officeart/2005/8/layout/process1"/>
    <dgm:cxn modelId="{55AAF1D7-92E0-4F9E-B9F9-693992A77E0B}" type="presOf" srcId="{6E6838A9-7697-4A61-AEFD-F458EC77077B}" destId="{F905BEE7-3296-4AF8-A348-C4A8BB00ACC6}" srcOrd="0" destOrd="0" presId="urn:microsoft.com/office/officeart/2005/8/layout/process1"/>
    <dgm:cxn modelId="{0AF4FFA5-6CDC-4993-B10C-A7F0D0E7AC36}" srcId="{80FD03CC-0059-4ED3-BC68-50A981B1689A}" destId="{6E6838A9-7697-4A61-AEFD-F458EC77077B}" srcOrd="2" destOrd="0" parTransId="{6AAE54E0-61B6-4765-BD79-6B8975644F82}" sibTransId="{35075646-9CC2-4E4F-B4B0-194D59513959}"/>
    <dgm:cxn modelId="{D4EE4C4C-DB12-4D6D-A9CB-554ECB953DFD}" type="presOf" srcId="{8AD78328-1E3C-4034-9306-D9C12E8F2CF9}" destId="{55F8B5C6-FDD8-48D5-8E64-BC4A38C36324}" srcOrd="1" destOrd="0" presId="urn:microsoft.com/office/officeart/2005/8/layout/process1"/>
    <dgm:cxn modelId="{1BF74A63-C4BC-416D-BF29-1B81479816DA}" type="presParOf" srcId="{AC22C808-9B5E-473C-86A8-9E9C1DFE5523}" destId="{C523C5B4-20F7-49B3-8674-17859BB007A6}" srcOrd="0" destOrd="0" presId="urn:microsoft.com/office/officeart/2005/8/layout/process1"/>
    <dgm:cxn modelId="{70932D34-30A6-4B66-813D-89454183A9C6}" type="presParOf" srcId="{AC22C808-9B5E-473C-86A8-9E9C1DFE5523}" destId="{0787F33E-B7A8-48CE-A112-427D9E62BE90}" srcOrd="1" destOrd="0" presId="urn:microsoft.com/office/officeart/2005/8/layout/process1"/>
    <dgm:cxn modelId="{C7C986E3-130E-412C-A231-B00C1B53C639}" type="presParOf" srcId="{0787F33E-B7A8-48CE-A112-427D9E62BE90}" destId="{C66C6526-0BEB-406A-9C52-00A6810D32CE}" srcOrd="0" destOrd="0" presId="urn:microsoft.com/office/officeart/2005/8/layout/process1"/>
    <dgm:cxn modelId="{2818135E-4FDD-4C3F-955A-B71EC763A6D5}" type="presParOf" srcId="{AC22C808-9B5E-473C-86A8-9E9C1DFE5523}" destId="{6ABDAFB5-8094-4173-AFE2-D58CE0DBBB39}" srcOrd="2" destOrd="0" presId="urn:microsoft.com/office/officeart/2005/8/layout/process1"/>
    <dgm:cxn modelId="{3083399B-2E13-476C-AB1B-93F9A19DAA79}" type="presParOf" srcId="{AC22C808-9B5E-473C-86A8-9E9C1DFE5523}" destId="{842FD4E1-CFC9-44AF-8E44-A93DE15D9C95}" srcOrd="3" destOrd="0" presId="urn:microsoft.com/office/officeart/2005/8/layout/process1"/>
    <dgm:cxn modelId="{AE95EF71-0110-45C2-9D0E-9F3F395576B6}" type="presParOf" srcId="{842FD4E1-CFC9-44AF-8E44-A93DE15D9C95}" destId="{55F8B5C6-FDD8-48D5-8E64-BC4A38C36324}" srcOrd="0" destOrd="0" presId="urn:microsoft.com/office/officeart/2005/8/layout/process1"/>
    <dgm:cxn modelId="{BAFF999C-D6B3-4E50-999D-D51DEA3261D7}" type="presParOf" srcId="{AC22C808-9B5E-473C-86A8-9E9C1DFE5523}" destId="{F905BEE7-3296-4AF8-A348-C4A8BB00ACC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E7B1F1-680B-42BB-BDE8-14A70DBC7E7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9EE50F5C-7866-4267-AB89-4B660D7AFAF6}">
      <dgm:prSet phldrT="[Text]"/>
      <dgm:spPr/>
      <dgm:t>
        <a:bodyPr/>
        <a:lstStyle/>
        <a:p>
          <a:r>
            <a:rPr lang="cs-CZ" dirty="0" smtClean="0"/>
            <a:t>KVALITA</a:t>
          </a:r>
          <a:endParaRPr lang="cs-CZ" dirty="0"/>
        </a:p>
      </dgm:t>
    </dgm:pt>
    <dgm:pt modelId="{DE3BB4B3-B5AF-4271-9DAB-76506F60ADF1}" type="parTrans" cxnId="{254BF6E9-21C7-438F-AD85-CE87BB8F2A93}">
      <dgm:prSet/>
      <dgm:spPr/>
      <dgm:t>
        <a:bodyPr/>
        <a:lstStyle/>
        <a:p>
          <a:endParaRPr lang="cs-CZ"/>
        </a:p>
      </dgm:t>
    </dgm:pt>
    <dgm:pt modelId="{33FA5E5F-D97F-4421-BEEB-54C882426FC2}" type="sibTrans" cxnId="{254BF6E9-21C7-438F-AD85-CE87BB8F2A93}">
      <dgm:prSet/>
      <dgm:spPr/>
      <dgm:t>
        <a:bodyPr/>
        <a:lstStyle/>
        <a:p>
          <a:endParaRPr lang="cs-CZ"/>
        </a:p>
      </dgm:t>
    </dgm:pt>
    <dgm:pt modelId="{98F2FB66-52EF-4145-922F-B2919B938483}">
      <dgm:prSet phldrT="[Text]"/>
      <dgm:spPr/>
      <dgm:t>
        <a:bodyPr/>
        <a:lstStyle/>
        <a:p>
          <a:r>
            <a:rPr lang="cs-CZ" dirty="0" smtClean="0"/>
            <a:t>NÁKLADY</a:t>
          </a:r>
          <a:endParaRPr lang="cs-CZ" dirty="0"/>
        </a:p>
      </dgm:t>
    </dgm:pt>
    <dgm:pt modelId="{6C3B7330-FBB1-4168-AFA4-B8D2D732AF3B}" type="parTrans" cxnId="{6A1B2917-6B1A-4080-960C-A2E27D020633}">
      <dgm:prSet/>
      <dgm:spPr/>
      <dgm:t>
        <a:bodyPr/>
        <a:lstStyle/>
        <a:p>
          <a:endParaRPr lang="cs-CZ"/>
        </a:p>
      </dgm:t>
    </dgm:pt>
    <dgm:pt modelId="{63D44E6A-5456-47B3-9C46-6622BAB1E344}" type="sibTrans" cxnId="{6A1B2917-6B1A-4080-960C-A2E27D020633}">
      <dgm:prSet/>
      <dgm:spPr/>
      <dgm:t>
        <a:bodyPr/>
        <a:lstStyle/>
        <a:p>
          <a:endParaRPr lang="cs-CZ"/>
        </a:p>
      </dgm:t>
    </dgm:pt>
    <dgm:pt modelId="{8DDEC8FD-0663-4967-8816-B77B371CCD64}">
      <dgm:prSet phldrT="[Text]"/>
      <dgm:spPr/>
      <dgm:t>
        <a:bodyPr/>
        <a:lstStyle/>
        <a:p>
          <a:r>
            <a:rPr lang="cs-CZ" dirty="0" smtClean="0"/>
            <a:t>ČAS</a:t>
          </a:r>
          <a:endParaRPr lang="cs-CZ" dirty="0"/>
        </a:p>
      </dgm:t>
    </dgm:pt>
    <dgm:pt modelId="{FECDF779-D19B-4B3F-93C5-87DA9C66DC5B}" type="parTrans" cxnId="{0D01B25A-6B4E-4ED1-9A1C-D1BED2CADA8E}">
      <dgm:prSet/>
      <dgm:spPr/>
      <dgm:t>
        <a:bodyPr/>
        <a:lstStyle/>
        <a:p>
          <a:endParaRPr lang="cs-CZ"/>
        </a:p>
      </dgm:t>
    </dgm:pt>
    <dgm:pt modelId="{9E5B0C61-09B5-46FC-847F-5553F8DA7671}" type="sibTrans" cxnId="{0D01B25A-6B4E-4ED1-9A1C-D1BED2CADA8E}">
      <dgm:prSet/>
      <dgm:spPr/>
      <dgm:t>
        <a:bodyPr/>
        <a:lstStyle/>
        <a:p>
          <a:endParaRPr lang="cs-CZ"/>
        </a:p>
      </dgm:t>
    </dgm:pt>
    <dgm:pt modelId="{81BDA794-1C0D-4D62-8A6B-445D14C9269D}" type="pres">
      <dgm:prSet presAssocID="{84E7B1F1-680B-42BB-BDE8-14A70DBC7E7A}" presName="compositeShape" presStyleCnt="0">
        <dgm:presLayoutVars>
          <dgm:dir/>
          <dgm:resizeHandles/>
        </dgm:presLayoutVars>
      </dgm:prSet>
      <dgm:spPr/>
    </dgm:pt>
    <dgm:pt modelId="{1A9F5FBC-D462-427D-AD32-9E2473ACBAA9}" type="pres">
      <dgm:prSet presAssocID="{84E7B1F1-680B-42BB-BDE8-14A70DBC7E7A}" presName="pyramid" presStyleLbl="node1" presStyleIdx="0" presStyleCnt="1"/>
      <dgm:spPr/>
    </dgm:pt>
    <dgm:pt modelId="{A819E1FC-7E10-4097-9FAE-5C67B326E378}" type="pres">
      <dgm:prSet presAssocID="{84E7B1F1-680B-42BB-BDE8-14A70DBC7E7A}" presName="theList" presStyleCnt="0"/>
      <dgm:spPr/>
    </dgm:pt>
    <dgm:pt modelId="{D9E6F9A7-C0BC-4A16-B518-09F6661D8A10}" type="pres">
      <dgm:prSet presAssocID="{9EE50F5C-7866-4267-AB89-4B660D7AFAF6}" presName="aNode" presStyleLbl="fgAcc1" presStyleIdx="0" presStyleCnt="3" custLinFactY="-7516" custLinFactNeighborX="-43876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703416-2BD3-4DD6-A747-448D85FAAF06}" type="pres">
      <dgm:prSet presAssocID="{9EE50F5C-7866-4267-AB89-4B660D7AFAF6}" presName="aSpace" presStyleCnt="0"/>
      <dgm:spPr/>
    </dgm:pt>
    <dgm:pt modelId="{F87D7C4B-968E-4BE7-AAA4-4B6332F3E7EC}" type="pres">
      <dgm:prSet presAssocID="{98F2FB66-52EF-4145-922F-B2919B938483}" presName="aNode" presStyleLbl="fgAcc1" presStyleIdx="1" presStyleCnt="3" custLinFactY="114458" custLinFactNeighborX="20862" custLinFactNeighborY="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F0B23F-AA2D-4DBE-A284-20F358619800}" type="pres">
      <dgm:prSet presAssocID="{98F2FB66-52EF-4145-922F-B2919B938483}" presName="aSpace" presStyleCnt="0"/>
      <dgm:spPr/>
    </dgm:pt>
    <dgm:pt modelId="{6DAFA57B-CA08-4569-BFFD-C5F690020572}" type="pres">
      <dgm:prSet presAssocID="{8DDEC8FD-0663-4967-8816-B77B371CCD64}" presName="aNode" presStyleLbl="fgAcc1" presStyleIdx="2" presStyleCnt="3" custLinFactX="-23660" custLinFactY="14458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2E593-2AF7-4D66-BB15-AD0FCB33056E}" type="pres">
      <dgm:prSet presAssocID="{8DDEC8FD-0663-4967-8816-B77B371CCD64}" presName="aSpace" presStyleCnt="0"/>
      <dgm:spPr/>
    </dgm:pt>
  </dgm:ptLst>
  <dgm:cxnLst>
    <dgm:cxn modelId="{254BF6E9-21C7-438F-AD85-CE87BB8F2A93}" srcId="{84E7B1F1-680B-42BB-BDE8-14A70DBC7E7A}" destId="{9EE50F5C-7866-4267-AB89-4B660D7AFAF6}" srcOrd="0" destOrd="0" parTransId="{DE3BB4B3-B5AF-4271-9DAB-76506F60ADF1}" sibTransId="{33FA5E5F-D97F-4421-BEEB-54C882426FC2}"/>
    <dgm:cxn modelId="{ADC3A0C9-CF2B-4EE6-93F7-BEBA0DB4723D}" type="presOf" srcId="{8DDEC8FD-0663-4967-8816-B77B371CCD64}" destId="{6DAFA57B-CA08-4569-BFFD-C5F690020572}" srcOrd="0" destOrd="0" presId="urn:microsoft.com/office/officeart/2005/8/layout/pyramid2"/>
    <dgm:cxn modelId="{04BC49A6-8A6D-42AE-B03C-0C63CF9F6595}" type="presOf" srcId="{9EE50F5C-7866-4267-AB89-4B660D7AFAF6}" destId="{D9E6F9A7-C0BC-4A16-B518-09F6661D8A10}" srcOrd="0" destOrd="0" presId="urn:microsoft.com/office/officeart/2005/8/layout/pyramid2"/>
    <dgm:cxn modelId="{6A1B2917-6B1A-4080-960C-A2E27D020633}" srcId="{84E7B1F1-680B-42BB-BDE8-14A70DBC7E7A}" destId="{98F2FB66-52EF-4145-922F-B2919B938483}" srcOrd="1" destOrd="0" parTransId="{6C3B7330-FBB1-4168-AFA4-B8D2D732AF3B}" sibTransId="{63D44E6A-5456-47B3-9C46-6622BAB1E344}"/>
    <dgm:cxn modelId="{0D01B25A-6B4E-4ED1-9A1C-D1BED2CADA8E}" srcId="{84E7B1F1-680B-42BB-BDE8-14A70DBC7E7A}" destId="{8DDEC8FD-0663-4967-8816-B77B371CCD64}" srcOrd="2" destOrd="0" parTransId="{FECDF779-D19B-4B3F-93C5-87DA9C66DC5B}" sibTransId="{9E5B0C61-09B5-46FC-847F-5553F8DA7671}"/>
    <dgm:cxn modelId="{22272FEC-9C5D-4DC7-BFDC-A2DF3A260210}" type="presOf" srcId="{84E7B1F1-680B-42BB-BDE8-14A70DBC7E7A}" destId="{81BDA794-1C0D-4D62-8A6B-445D14C9269D}" srcOrd="0" destOrd="0" presId="urn:microsoft.com/office/officeart/2005/8/layout/pyramid2"/>
    <dgm:cxn modelId="{7B38A48A-7C66-434B-91B1-3952594A24C4}" type="presOf" srcId="{98F2FB66-52EF-4145-922F-B2919B938483}" destId="{F87D7C4B-968E-4BE7-AAA4-4B6332F3E7EC}" srcOrd="0" destOrd="0" presId="urn:microsoft.com/office/officeart/2005/8/layout/pyramid2"/>
    <dgm:cxn modelId="{113A6213-3CB4-4B32-82D1-67DC68C33666}" type="presParOf" srcId="{81BDA794-1C0D-4D62-8A6B-445D14C9269D}" destId="{1A9F5FBC-D462-427D-AD32-9E2473ACBAA9}" srcOrd="0" destOrd="0" presId="urn:microsoft.com/office/officeart/2005/8/layout/pyramid2"/>
    <dgm:cxn modelId="{F8248E0B-1A69-4564-B9AC-9BAC326E9E35}" type="presParOf" srcId="{81BDA794-1C0D-4D62-8A6B-445D14C9269D}" destId="{A819E1FC-7E10-4097-9FAE-5C67B326E378}" srcOrd="1" destOrd="0" presId="urn:microsoft.com/office/officeart/2005/8/layout/pyramid2"/>
    <dgm:cxn modelId="{50707F44-239C-4F80-9378-86D1F9758FF5}" type="presParOf" srcId="{A819E1FC-7E10-4097-9FAE-5C67B326E378}" destId="{D9E6F9A7-C0BC-4A16-B518-09F6661D8A10}" srcOrd="0" destOrd="0" presId="urn:microsoft.com/office/officeart/2005/8/layout/pyramid2"/>
    <dgm:cxn modelId="{4DD08F34-94DF-45AC-8CCC-63980A0F99F6}" type="presParOf" srcId="{A819E1FC-7E10-4097-9FAE-5C67B326E378}" destId="{AA703416-2BD3-4DD6-A747-448D85FAAF06}" srcOrd="1" destOrd="0" presId="urn:microsoft.com/office/officeart/2005/8/layout/pyramid2"/>
    <dgm:cxn modelId="{DF1D1925-5FF1-4FB7-B886-755EE8C7103F}" type="presParOf" srcId="{A819E1FC-7E10-4097-9FAE-5C67B326E378}" destId="{F87D7C4B-968E-4BE7-AAA4-4B6332F3E7EC}" srcOrd="2" destOrd="0" presId="urn:microsoft.com/office/officeart/2005/8/layout/pyramid2"/>
    <dgm:cxn modelId="{D55DEF71-0AAB-4093-9641-3C042394F597}" type="presParOf" srcId="{A819E1FC-7E10-4097-9FAE-5C67B326E378}" destId="{DEF0B23F-AA2D-4DBE-A284-20F358619800}" srcOrd="3" destOrd="0" presId="urn:microsoft.com/office/officeart/2005/8/layout/pyramid2"/>
    <dgm:cxn modelId="{7DD5828B-3489-4611-BC9B-D4F7AB3060CF}" type="presParOf" srcId="{A819E1FC-7E10-4097-9FAE-5C67B326E378}" destId="{6DAFA57B-CA08-4569-BFFD-C5F690020572}" srcOrd="4" destOrd="0" presId="urn:microsoft.com/office/officeart/2005/8/layout/pyramid2"/>
    <dgm:cxn modelId="{E34D66BE-A6CF-49BE-9413-A24E3DD8FD36}" type="presParOf" srcId="{A819E1FC-7E10-4097-9FAE-5C67B326E378}" destId="{47F2E593-2AF7-4D66-BB15-AD0FCB33056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3C5B4-20F7-49B3-8674-17859BB007A6}">
      <dsp:nvSpPr>
        <dsp:cNvPr id="0" name=""/>
        <dsp:cNvSpPr/>
      </dsp:nvSpPr>
      <dsp:spPr>
        <a:xfrm>
          <a:off x="5357" y="949589"/>
          <a:ext cx="1601390" cy="960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předprojektová</a:t>
          </a:r>
          <a:endParaRPr lang="cs-CZ" sz="1600" kern="1200" dirty="0"/>
        </a:p>
      </dsp:txBody>
      <dsp:txXfrm>
        <a:off x="33499" y="977731"/>
        <a:ext cx="1545106" cy="904550"/>
      </dsp:txXfrm>
    </dsp:sp>
    <dsp:sp modelId="{0787F33E-B7A8-48CE-A112-427D9E62BE90}">
      <dsp:nvSpPr>
        <dsp:cNvPr id="0" name=""/>
        <dsp:cNvSpPr/>
      </dsp:nvSpPr>
      <dsp:spPr>
        <a:xfrm>
          <a:off x="1766887" y="1231434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1766887" y="1310863"/>
        <a:ext cx="237646" cy="238286"/>
      </dsp:txXfrm>
    </dsp:sp>
    <dsp:sp modelId="{6ABDAFB5-8094-4173-AFE2-D58CE0DBBB39}">
      <dsp:nvSpPr>
        <dsp:cNvPr id="0" name=""/>
        <dsp:cNvSpPr/>
      </dsp:nvSpPr>
      <dsp:spPr>
        <a:xfrm>
          <a:off x="2247304" y="949589"/>
          <a:ext cx="1601390" cy="960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projektová</a:t>
          </a:r>
          <a:endParaRPr lang="cs-CZ" sz="1600" kern="1200" dirty="0"/>
        </a:p>
      </dsp:txBody>
      <dsp:txXfrm>
        <a:off x="2275446" y="977731"/>
        <a:ext cx="1545106" cy="904550"/>
      </dsp:txXfrm>
    </dsp:sp>
    <dsp:sp modelId="{842FD4E1-CFC9-44AF-8E44-A93DE15D9C95}">
      <dsp:nvSpPr>
        <dsp:cNvPr id="0" name=""/>
        <dsp:cNvSpPr/>
      </dsp:nvSpPr>
      <dsp:spPr>
        <a:xfrm>
          <a:off x="4008834" y="1231434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008834" y="1310863"/>
        <a:ext cx="237646" cy="238286"/>
      </dsp:txXfrm>
    </dsp:sp>
    <dsp:sp modelId="{F905BEE7-3296-4AF8-A348-C4A8BB00ACC6}">
      <dsp:nvSpPr>
        <dsp:cNvPr id="0" name=""/>
        <dsp:cNvSpPr/>
      </dsp:nvSpPr>
      <dsp:spPr>
        <a:xfrm>
          <a:off x="4489251" y="949589"/>
          <a:ext cx="1601390" cy="960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poprojektová</a:t>
          </a:r>
          <a:endParaRPr lang="cs-CZ" sz="1600" kern="1200" dirty="0"/>
        </a:p>
      </dsp:txBody>
      <dsp:txXfrm>
        <a:off x="4517393" y="977731"/>
        <a:ext cx="1545106" cy="904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F5FBC-D462-427D-AD32-9E2473ACBAA9}">
      <dsp:nvSpPr>
        <dsp:cNvPr id="0" name=""/>
        <dsp:cNvSpPr/>
      </dsp:nvSpPr>
      <dsp:spPr>
        <a:xfrm>
          <a:off x="1371752" y="0"/>
          <a:ext cx="4752528" cy="475252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6F9A7-C0BC-4A16-B518-09F6661D8A10}">
      <dsp:nvSpPr>
        <dsp:cNvPr id="0" name=""/>
        <dsp:cNvSpPr/>
      </dsp:nvSpPr>
      <dsp:spPr>
        <a:xfrm>
          <a:off x="2392623" y="252622"/>
          <a:ext cx="3089143" cy="11250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KVALITA</a:t>
          </a:r>
          <a:endParaRPr lang="cs-CZ" sz="4100" kern="1200" dirty="0"/>
        </a:p>
      </dsp:txBody>
      <dsp:txXfrm>
        <a:off x="2447542" y="307541"/>
        <a:ext cx="2979305" cy="1015174"/>
      </dsp:txXfrm>
    </dsp:sp>
    <dsp:sp modelId="{F87D7C4B-968E-4BE7-AAA4-4B6332F3E7EC}">
      <dsp:nvSpPr>
        <dsp:cNvPr id="0" name=""/>
        <dsp:cNvSpPr/>
      </dsp:nvSpPr>
      <dsp:spPr>
        <a:xfrm>
          <a:off x="4392473" y="3312364"/>
          <a:ext cx="3089143" cy="11250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NÁKLADY</a:t>
          </a:r>
          <a:endParaRPr lang="cs-CZ" sz="4100" kern="1200" dirty="0"/>
        </a:p>
      </dsp:txBody>
      <dsp:txXfrm>
        <a:off x="4447392" y="3367283"/>
        <a:ext cx="2979305" cy="1015174"/>
      </dsp:txXfrm>
    </dsp:sp>
    <dsp:sp modelId="{6DAFA57B-CA08-4569-BFFD-C5F690020572}">
      <dsp:nvSpPr>
        <dsp:cNvPr id="0" name=""/>
        <dsp:cNvSpPr/>
      </dsp:nvSpPr>
      <dsp:spPr>
        <a:xfrm>
          <a:off x="0" y="3312364"/>
          <a:ext cx="3089143" cy="11250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ČAS</a:t>
          </a:r>
          <a:endParaRPr lang="cs-CZ" sz="4100" kern="1200" dirty="0"/>
        </a:p>
      </dsp:txBody>
      <dsp:txXfrm>
        <a:off x="54919" y="3367283"/>
        <a:ext cx="2979305" cy="1015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90760-3BBB-4DDF-899B-83F271CCE01E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33DA4-2509-4D83-AEBC-9DC278B27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695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33DA4-2509-4D83-AEBC-9DC278B270E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1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EF63FD3-77E3-4395-AE53-D8864CDD7ED7}" type="datetimeFigureOut">
              <a:rPr lang="cs-CZ" smtClean="0"/>
              <a:t>29.1.2016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CEE8230-FCE7-43A7-873F-15D43A5DB99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69622" y="1700808"/>
            <a:ext cx="68767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PT SANS"/>
            </a:endParaRPr>
          </a:p>
          <a:p>
            <a:pPr algn="ctr"/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PT SANS"/>
            </a:endParaRPr>
          </a:p>
          <a:p>
            <a:pPr algn="ctr"/>
            <a:r>
              <a:rPr lang="cs-CZ" sz="4400" dirty="0" smtClean="0">
                <a:solidFill>
                  <a:schemeClr val="tx2"/>
                </a:solidFill>
                <a:latin typeface="+mj-lt"/>
              </a:rPr>
              <a:t>LOGICKÝ</a:t>
            </a:r>
            <a:r>
              <a:rPr 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T SANS"/>
              </a:rPr>
              <a:t> </a:t>
            </a:r>
            <a:r>
              <a:rPr lang="cs-CZ" sz="4400" dirty="0" smtClean="0">
                <a:solidFill>
                  <a:schemeClr val="tx2"/>
                </a:solidFill>
                <a:latin typeface="+mj-lt"/>
              </a:rPr>
              <a:t>RÁMEC</a:t>
            </a:r>
          </a:p>
          <a:p>
            <a:pPr algn="ctr"/>
            <a:endParaRPr lang="cs-CZ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423564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80728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2"/>
                </a:solidFill>
                <a:latin typeface="+mj-lt"/>
              </a:rPr>
              <a:t>Životní cyklus projektu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1676624"/>
              </p:ext>
            </p:extLst>
          </p:nvPr>
        </p:nvGraphicFramePr>
        <p:xfrm>
          <a:off x="1547664" y="1988840"/>
          <a:ext cx="6096000" cy="2860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96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11874" y="1628800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Calibri" panose="020F0502020204030204" pitchFamily="34" charset="0"/>
              <a:buChar char="×"/>
            </a:pPr>
            <a:r>
              <a:rPr lang="cs-CZ" dirty="0" smtClean="0"/>
              <a:t>Jaký </a:t>
            </a:r>
            <a:r>
              <a:rPr lang="cs-CZ" dirty="0"/>
              <a:t>je návrh tématu projektu?</a:t>
            </a:r>
          </a:p>
          <a:p>
            <a:pPr marL="285750" lvl="0" indent="-285750">
              <a:lnSpc>
                <a:spcPct val="150000"/>
              </a:lnSpc>
              <a:buFont typeface="Calibri" panose="020F0502020204030204" pitchFamily="34" charset="0"/>
              <a:buChar char="×"/>
            </a:pPr>
            <a:r>
              <a:rPr lang="cs-CZ" dirty="0" smtClean="0"/>
              <a:t>Existuje </a:t>
            </a:r>
            <a:r>
              <a:rPr lang="cs-CZ" dirty="0"/>
              <a:t>poptávka po navrhovaném tématu?</a:t>
            </a:r>
          </a:p>
          <a:p>
            <a:pPr marL="285750" lvl="0" indent="-285750">
              <a:lnSpc>
                <a:spcPct val="150000"/>
              </a:lnSpc>
              <a:buFont typeface="Calibri" panose="020F0502020204030204" pitchFamily="34" charset="0"/>
              <a:buChar char="×"/>
            </a:pPr>
            <a:r>
              <a:rPr lang="cs-CZ" dirty="0" smtClean="0"/>
              <a:t>Existují </a:t>
            </a:r>
            <a:r>
              <a:rPr lang="cs-CZ" dirty="0"/>
              <a:t>příležitosti pro realizaci projektu</a:t>
            </a:r>
            <a:r>
              <a:rPr lang="cs-CZ" dirty="0" smtClean="0"/>
              <a:t>?</a:t>
            </a:r>
            <a:endParaRPr lang="cs-CZ" dirty="0"/>
          </a:p>
          <a:p>
            <a:pPr marL="285750" lvl="0" indent="-285750">
              <a:lnSpc>
                <a:spcPct val="150000"/>
              </a:lnSpc>
              <a:buFont typeface="Calibri" panose="020F0502020204030204" pitchFamily="34" charset="0"/>
              <a:buChar char="×"/>
            </a:pPr>
            <a:r>
              <a:rPr lang="cs-CZ" dirty="0" smtClean="0"/>
              <a:t>Je </a:t>
            </a:r>
            <a:r>
              <a:rPr lang="cs-CZ" dirty="0"/>
              <a:t>vhodné projekt </a:t>
            </a:r>
            <a:r>
              <a:rPr lang="cs-CZ" dirty="0" smtClean="0"/>
              <a:t>doporučit </a:t>
            </a:r>
            <a:r>
              <a:rPr lang="cs-CZ" dirty="0"/>
              <a:t>k realizování?</a:t>
            </a:r>
          </a:p>
          <a:p>
            <a:pPr marL="285750" lvl="0" indent="-285750">
              <a:lnSpc>
                <a:spcPct val="150000"/>
              </a:lnSpc>
              <a:buFont typeface="Calibri" panose="020F0502020204030204" pitchFamily="34" charset="0"/>
              <a:buChar char="×"/>
            </a:pPr>
            <a:r>
              <a:rPr lang="cs-CZ" dirty="0" smtClean="0"/>
              <a:t>Jaké </a:t>
            </a:r>
            <a:r>
              <a:rPr lang="cs-CZ" dirty="0"/>
              <a:t>jsou důvody proč projekt realizovat?</a:t>
            </a:r>
          </a:p>
          <a:p>
            <a:pPr marL="285750" lvl="0" indent="-285750">
              <a:lnSpc>
                <a:spcPct val="150000"/>
              </a:lnSpc>
              <a:buFont typeface="Calibri" panose="020F0502020204030204" pitchFamily="34" charset="0"/>
              <a:buChar char="×"/>
            </a:pPr>
            <a:r>
              <a:rPr lang="cs-CZ" dirty="0" smtClean="0"/>
              <a:t>Čeho </a:t>
            </a:r>
            <a:r>
              <a:rPr lang="cs-CZ" dirty="0"/>
              <a:t>máme realizací projektu dosáhnout?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b="1" dirty="0"/>
              <a:t> </a:t>
            </a:r>
            <a:r>
              <a:rPr lang="cs-CZ" b="1" dirty="0" smtClean="0"/>
              <a:t>Výstupem je rozhodnutí</a:t>
            </a:r>
            <a:r>
              <a:rPr lang="cs-CZ" b="1" dirty="0"/>
              <a:t>, zdali projekt realizovat či nikoliv.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332656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2"/>
                </a:solidFill>
                <a:latin typeface="+mj-lt"/>
              </a:rPr>
              <a:t>Předprojektová</a:t>
            </a:r>
            <a:r>
              <a:rPr lang="cs-CZ" sz="4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4000" dirty="0" smtClean="0">
                <a:solidFill>
                  <a:schemeClr val="tx2"/>
                </a:solidFill>
                <a:latin typeface="+mj-lt"/>
              </a:rPr>
              <a:t>fáze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64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7581" y="404664"/>
            <a:ext cx="5791200" cy="828010"/>
          </a:xfrm>
        </p:spPr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92533561"/>
              </p:ext>
            </p:extLst>
          </p:nvPr>
        </p:nvGraphicFramePr>
        <p:xfrm>
          <a:off x="539552" y="1556792"/>
          <a:ext cx="820891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795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SMART CÍL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807019"/>
              </p:ext>
            </p:extLst>
          </p:nvPr>
        </p:nvGraphicFramePr>
        <p:xfrm>
          <a:off x="539552" y="2132856"/>
          <a:ext cx="7931223" cy="388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/>
                <a:gridCol w="3168352"/>
                <a:gridCol w="3970783"/>
              </a:tblGrid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Specific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specifické, konkrétní cíle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Measurable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měřitelné cíle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Achievable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Acceptable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dosažitelné/přijatelné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cs-CZ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Realistic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Relevant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realistické/relevantní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cs-CZ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Specific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1800" b="1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Trackable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časově specifické/sledovatelné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1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58314"/>
              </p:ext>
            </p:extLst>
          </p:nvPr>
        </p:nvGraphicFramePr>
        <p:xfrm>
          <a:off x="251520" y="548680"/>
          <a:ext cx="8537313" cy="5352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3503"/>
                <a:gridCol w="1495970"/>
                <a:gridCol w="1814403"/>
                <a:gridCol w="1778279"/>
                <a:gridCol w="2265158"/>
              </a:tblGrid>
              <a:tr h="811084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b="1" i="1" dirty="0">
                        <a:solidFill>
                          <a:srgbClr val="2B8CC7"/>
                        </a:solidFill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Strom cílů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(SMART)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Objektivně ověřitelné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ukazatele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Zdroje informací k ověření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(způsob ověření)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</a:tr>
              <a:tr h="1000295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b="1" i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HLAVNÍ</a:t>
                      </a:r>
                      <a:r>
                        <a:rPr lang="cs-CZ" sz="1200" b="1" i="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CÍL</a:t>
                      </a:r>
                      <a:endParaRPr lang="cs-CZ" sz="1200" b="1" i="1" dirty="0">
                        <a:solidFill>
                          <a:srgbClr val="2B8CC7"/>
                        </a:solidFill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1000295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 smtClean="0">
                          <a:effectLst/>
                        </a:rPr>
                        <a:t>PROJEKTOVÝ</a:t>
                      </a:r>
                      <a:r>
                        <a:rPr lang="cs-CZ" sz="1200" baseline="0" dirty="0" smtClean="0">
                          <a:effectLst/>
                        </a:rPr>
                        <a:t> </a:t>
                      </a:r>
                      <a:r>
                        <a:rPr lang="cs-CZ" sz="1200" dirty="0" smtClean="0">
                          <a:effectLst/>
                        </a:rPr>
                        <a:t>CÍL</a:t>
                      </a:r>
                      <a:endParaRPr lang="cs-CZ" sz="1200" b="1" i="1" dirty="0">
                        <a:solidFill>
                          <a:srgbClr val="2B8CC7"/>
                        </a:solidFill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Předpoklady a rizika :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1000295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3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>
                          <a:effectLst/>
                        </a:rPr>
                        <a:t>VÝSTUPY</a:t>
                      </a:r>
                      <a:endParaRPr lang="cs-CZ" sz="1200" b="1" i="1" dirty="0">
                        <a:solidFill>
                          <a:srgbClr val="2B8CC7"/>
                        </a:solidFill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Předpoklady a rizika :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1028951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3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>
                          <a:effectLst/>
                        </a:rPr>
                        <a:t>AKTIVITY</a:t>
                      </a:r>
                      <a:endParaRPr lang="cs-CZ" sz="1200" b="1" i="1" dirty="0">
                        <a:solidFill>
                          <a:srgbClr val="2B8CC7"/>
                        </a:solidFill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Zdroje (peníze, lidé):</a:t>
                      </a:r>
                    </a:p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Časový rámec aktivit: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Předpoklady a rizika :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336907">
                <a:tc gridSpan="5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Předběžné připomínky:</a:t>
                      </a:r>
                      <a:endParaRPr lang="cs-CZ" sz="1600" dirty="0">
                        <a:effectLst/>
                        <a:latin typeface="PT Sans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Přímá spojnice 6"/>
          <p:cNvCxnSpPr/>
          <p:nvPr/>
        </p:nvCxnSpPr>
        <p:spPr>
          <a:xfrm>
            <a:off x="6516216" y="1412776"/>
            <a:ext cx="230425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6516216" y="1412776"/>
            <a:ext cx="223224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6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831700"/>
              </p:ext>
            </p:extLst>
          </p:nvPr>
        </p:nvGraphicFramePr>
        <p:xfrm>
          <a:off x="107503" y="260647"/>
          <a:ext cx="8897354" cy="625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3414"/>
                <a:gridCol w="1559059"/>
                <a:gridCol w="1890921"/>
                <a:gridCol w="1853274"/>
                <a:gridCol w="2360686"/>
              </a:tblGrid>
              <a:tr h="980395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b="1" i="1" dirty="0">
                        <a:solidFill>
                          <a:srgbClr val="2B8CC7"/>
                        </a:solidFill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Strom cílů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(SMART)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Objektivně ověřitelné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ukazatele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Zdroje informací k ověření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(způsob ověření)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 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</a:tr>
              <a:tr h="1209103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 smtClean="0">
                          <a:effectLst/>
                          <a:latin typeface="+mn-lt"/>
                        </a:rPr>
                        <a:t>HLAVNÍ CÍL</a:t>
                      </a:r>
                    </a:p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2000" b="1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Times New Roman"/>
                          <a:cs typeface="PT Sans"/>
                        </a:rPr>
                        <a:t>PROČ</a:t>
                      </a:r>
                      <a:endParaRPr lang="cs-CZ" sz="2000" b="1" i="0" dirty="0">
                        <a:solidFill>
                          <a:srgbClr val="92D050"/>
                        </a:solidFill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 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1209103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 smtClean="0">
                          <a:effectLst/>
                          <a:latin typeface="+mn-lt"/>
                        </a:rPr>
                        <a:t>PROJEKTOVÝ CÍL</a:t>
                      </a:r>
                    </a:p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800" b="1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Times New Roman"/>
                          <a:cs typeface="PT Sans"/>
                        </a:rPr>
                        <a:t>CO</a:t>
                      </a:r>
                      <a:endParaRPr lang="cs-CZ" sz="1800" b="1" i="0" dirty="0">
                        <a:solidFill>
                          <a:srgbClr val="92D050"/>
                        </a:solidFill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Předpoklady a rizika :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1209103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 smtClean="0">
                          <a:effectLst/>
                          <a:latin typeface="+mn-lt"/>
                        </a:rPr>
                        <a:t>VÝSTUPY</a:t>
                      </a:r>
                    </a:p>
                    <a:p>
                      <a:pPr marL="9017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800" b="1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Times New Roman"/>
                          <a:cs typeface="PT Sans"/>
                        </a:rPr>
                        <a:t>JAK</a:t>
                      </a:r>
                      <a:endParaRPr lang="cs-CZ" sz="1800" b="1" i="0" dirty="0">
                        <a:solidFill>
                          <a:srgbClr val="92D050"/>
                        </a:solidFill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 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Předpoklady a rizika :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1238436"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ct val="30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200" dirty="0">
                          <a:effectLst/>
                          <a:latin typeface="+mn-lt"/>
                        </a:rPr>
                        <a:t>AKTIVITY</a:t>
                      </a:r>
                      <a:endParaRPr lang="cs-CZ" sz="1200" b="1" i="1" dirty="0">
                        <a:solidFill>
                          <a:srgbClr val="2B8CC7"/>
                        </a:solidFill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Zdroje (peníze, lidé):</a:t>
                      </a:r>
                    </a:p>
                    <a:p>
                      <a:pPr algn="l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Časový rámec aktivit: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Předpoklady a rizika :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</a:tr>
              <a:tr h="407235">
                <a:tc gridSpan="5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Předběžné připomínky: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PT Sans"/>
                      </a:endParaRPr>
                    </a:p>
                  </a:txBody>
                  <a:tcPr marL="39331" marR="39331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Šipka doprava 1"/>
          <p:cNvSpPr/>
          <p:nvPr/>
        </p:nvSpPr>
        <p:spPr>
          <a:xfrm rot="16200000">
            <a:off x="-144523" y="3897051"/>
            <a:ext cx="3672408" cy="288034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1469585">
            <a:off x="2198897" y="2150315"/>
            <a:ext cx="4720862" cy="267831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2528719" y="2877742"/>
            <a:ext cx="5162206" cy="281295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11592528">
            <a:off x="2164344" y="3355165"/>
            <a:ext cx="4720862" cy="267831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2367734" y="4146207"/>
            <a:ext cx="5162206" cy="281295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1747735">
            <a:off x="2250399" y="4426507"/>
            <a:ext cx="4720862" cy="267831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2367734" y="5273271"/>
            <a:ext cx="5162206" cy="281295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1267432">
            <a:off x="2192560" y="5851574"/>
            <a:ext cx="4720862" cy="267831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5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7" grpId="0" animBg="1"/>
      <p:bldP spid="17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1" grpId="0" animBg="1"/>
      <p:bldP spid="11" grpId="1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nástroj pro návrh, realizaci a vyhodnocení projektu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pomáhá definovat a rozlišit záměr a cíl projektu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identifikuje rizika  a základní předpoklady realizace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stanovuje kritéria pro ověření, zdali byl projekt úspěšný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předkládá rychlý přehled o projektu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ujasňuje vazby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sjednocuje pohled týmu na projekt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5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215</TotalTime>
  <Words>194</Words>
  <Application>Microsoft Office PowerPoint</Application>
  <PresentationFormat>Předvádění na obrazovce (4:3)</PresentationFormat>
  <Paragraphs>108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Základní</vt:lpstr>
      <vt:lpstr>Prezentace aplikace PowerPoint</vt:lpstr>
      <vt:lpstr>Prezentace aplikace PowerPoint</vt:lpstr>
      <vt:lpstr>Prezentace aplikace PowerPoint</vt:lpstr>
      <vt:lpstr>cíle projektu</vt:lpstr>
      <vt:lpstr>SMART CÍL</vt:lpstr>
      <vt:lpstr>Prezentace aplikace PowerPoint</vt:lpstr>
      <vt:lpstr>Prezentace aplikace PowerPoint</vt:lpstr>
      <vt:lpstr>proč?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Bočková</dc:creator>
  <cp:lastModifiedBy>Markéta Bočková</cp:lastModifiedBy>
  <cp:revision>14</cp:revision>
  <dcterms:created xsi:type="dcterms:W3CDTF">2014-10-07T07:54:57Z</dcterms:created>
  <dcterms:modified xsi:type="dcterms:W3CDTF">2016-01-29T13:33:19Z</dcterms:modified>
</cp:coreProperties>
</file>