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0" r:id="rId2"/>
    <p:sldId id="259" r:id="rId3"/>
    <p:sldId id="276" r:id="rId4"/>
    <p:sldId id="278" r:id="rId5"/>
    <p:sldId id="279" r:id="rId6"/>
    <p:sldId id="282" r:id="rId7"/>
    <p:sldId id="283" r:id="rId8"/>
    <p:sldId id="284" r:id="rId9"/>
    <p:sldId id="286" r:id="rId10"/>
    <p:sldId id="287" r:id="rId11"/>
    <p:sldId id="288" r:id="rId12"/>
    <p:sldId id="289" r:id="rId13"/>
    <p:sldId id="260" r:id="rId14"/>
    <p:sldId id="261" r:id="rId15"/>
    <p:sldId id="262" r:id="rId16"/>
    <p:sldId id="274" r:id="rId17"/>
    <p:sldId id="265" r:id="rId18"/>
    <p:sldId id="285" r:id="rId19"/>
    <p:sldId id="272" r:id="rId20"/>
    <p:sldId id="267" r:id="rId21"/>
    <p:sldId id="269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0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7DEE6-EB48-409F-8D3A-49CC86ECB92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51753-D832-4E8D-9F3E-0619193EEA4A}">
      <dgm:prSet phldrT="[Text]"/>
      <dgm:spPr/>
      <dgm:t>
        <a:bodyPr/>
        <a:lstStyle/>
        <a:p>
          <a:pPr algn="ctr"/>
          <a:r>
            <a:rPr lang="en-US" dirty="0" smtClean="0"/>
            <a:t>Research</a:t>
          </a:r>
          <a:endParaRPr lang="en-US" dirty="0"/>
        </a:p>
      </dgm:t>
    </dgm:pt>
    <dgm:pt modelId="{C808937B-DB21-49EA-B3F9-454BD5C32B67}" type="parTrans" cxnId="{75930E07-A4A2-4471-95BE-30D680057001}">
      <dgm:prSet/>
      <dgm:spPr/>
      <dgm:t>
        <a:bodyPr/>
        <a:lstStyle/>
        <a:p>
          <a:pPr algn="ctr"/>
          <a:endParaRPr lang="en-US"/>
        </a:p>
      </dgm:t>
    </dgm:pt>
    <dgm:pt modelId="{170B2997-131C-48FA-A73F-1FE786710447}" type="sibTrans" cxnId="{75930E07-A4A2-4471-95BE-30D680057001}">
      <dgm:prSet/>
      <dgm:spPr/>
      <dgm:t>
        <a:bodyPr/>
        <a:lstStyle/>
        <a:p>
          <a:pPr algn="ctr"/>
          <a:endParaRPr lang="en-US"/>
        </a:p>
      </dgm:t>
    </dgm:pt>
    <dgm:pt modelId="{BF6FC121-4B2B-46E6-8C67-381B02FF32E4}">
      <dgm:prSet phldrT="[Text]"/>
      <dgm:spPr/>
      <dgm:t>
        <a:bodyPr/>
        <a:lstStyle/>
        <a:p>
          <a:pPr algn="ctr"/>
          <a:r>
            <a:rPr lang="en-US" dirty="0" err="1" smtClean="0"/>
            <a:t>Protot</a:t>
          </a:r>
          <a:r>
            <a:rPr lang="cs-CZ" dirty="0" err="1" smtClean="0"/>
            <a:t>ypování</a:t>
          </a:r>
          <a:endParaRPr lang="cs-CZ" dirty="0" smtClean="0"/>
        </a:p>
      </dgm:t>
    </dgm:pt>
    <dgm:pt modelId="{FA6BD852-2DC7-43ED-83B8-40B76A6FA60D}" type="parTrans" cxnId="{C25A628B-CB64-41D0-BB9B-1480DC63E5F3}">
      <dgm:prSet/>
      <dgm:spPr/>
      <dgm:t>
        <a:bodyPr/>
        <a:lstStyle/>
        <a:p>
          <a:pPr algn="ctr"/>
          <a:endParaRPr lang="en-US"/>
        </a:p>
      </dgm:t>
    </dgm:pt>
    <dgm:pt modelId="{A9A8AC4F-FCC9-43E9-B218-9E066AAD98B3}" type="sibTrans" cxnId="{C25A628B-CB64-41D0-BB9B-1480DC63E5F3}">
      <dgm:prSet/>
      <dgm:spPr/>
      <dgm:t>
        <a:bodyPr/>
        <a:lstStyle/>
        <a:p>
          <a:pPr algn="ctr"/>
          <a:endParaRPr lang="en-US"/>
        </a:p>
      </dgm:t>
    </dgm:pt>
    <dgm:pt modelId="{211DAF70-4D3C-4DD2-8314-CFA63A0D664B}">
      <dgm:prSet phldrT="[Text]"/>
      <dgm:spPr/>
      <dgm:t>
        <a:bodyPr/>
        <a:lstStyle/>
        <a:p>
          <a:pPr algn="ctr"/>
          <a:r>
            <a:rPr lang="cs-CZ" dirty="0" smtClean="0"/>
            <a:t>Evaluace</a:t>
          </a:r>
          <a:endParaRPr lang="en-US" dirty="0"/>
        </a:p>
      </dgm:t>
    </dgm:pt>
    <dgm:pt modelId="{1D317702-A6F7-48CC-A661-807781CEB70A}" type="parTrans" cxnId="{62AEB6DD-BAFE-4594-909C-908B5F358CD6}">
      <dgm:prSet/>
      <dgm:spPr/>
      <dgm:t>
        <a:bodyPr/>
        <a:lstStyle/>
        <a:p>
          <a:pPr algn="ctr"/>
          <a:endParaRPr lang="en-US"/>
        </a:p>
      </dgm:t>
    </dgm:pt>
    <dgm:pt modelId="{9841661C-4538-486D-924A-30ED3DFBD21A}" type="sibTrans" cxnId="{62AEB6DD-BAFE-4594-909C-908B5F358CD6}">
      <dgm:prSet/>
      <dgm:spPr/>
      <dgm:t>
        <a:bodyPr/>
        <a:lstStyle/>
        <a:p>
          <a:pPr algn="ctr"/>
          <a:endParaRPr lang="en-US"/>
        </a:p>
      </dgm:t>
    </dgm:pt>
    <dgm:pt modelId="{DF1344CE-E489-4E52-A3FA-AC998244A299}" type="pres">
      <dgm:prSet presAssocID="{1457DEE6-EB48-409F-8D3A-49CC86ECB9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35FC45-173A-46A2-AFDE-926587C54CAB}" type="pres">
      <dgm:prSet presAssocID="{CB051753-D832-4E8D-9F3E-0619193EEA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D8C9-940F-4894-8101-E72722BF1237}" type="pres">
      <dgm:prSet presAssocID="{170B2997-131C-48FA-A73F-1FE786710447}" presName="sibTrans" presStyleLbl="sibTrans2D1" presStyleIdx="0" presStyleCnt="3"/>
      <dgm:spPr/>
      <dgm:t>
        <a:bodyPr/>
        <a:lstStyle/>
        <a:p>
          <a:endParaRPr lang="cs-CZ"/>
        </a:p>
      </dgm:t>
    </dgm:pt>
    <dgm:pt modelId="{9037A9C8-8A32-49D5-92F8-BCE211B5B65C}" type="pres">
      <dgm:prSet presAssocID="{170B2997-131C-48FA-A73F-1FE786710447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08D95851-BA7F-44F9-8226-34120A7C58CC}" type="pres">
      <dgm:prSet presAssocID="{BF6FC121-4B2B-46E6-8C67-381B02FF32E4}" presName="node" presStyleLbl="node1" presStyleIdx="1" presStyleCnt="3" custRadScaleRad="100084" custRadScaleInc="-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D7836-E3CB-4C67-B8F4-A9220371F426}" type="pres">
      <dgm:prSet presAssocID="{A9A8AC4F-FCC9-43E9-B218-9E066AAD98B3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7E1C987-D775-4C50-8FEE-08B79A7C0C79}" type="pres">
      <dgm:prSet presAssocID="{A9A8AC4F-FCC9-43E9-B218-9E066AAD98B3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B73B980D-984A-4093-8BD2-A437D09FEE8B}" type="pres">
      <dgm:prSet presAssocID="{211DAF70-4D3C-4DD2-8314-CFA63A0D66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BD5ECC-77AC-447C-A2B0-97D96357B2CD}" type="pres">
      <dgm:prSet presAssocID="{9841661C-4538-486D-924A-30ED3DFBD21A}" presName="sibTrans" presStyleLbl="sibTrans2D1" presStyleIdx="2" presStyleCnt="3"/>
      <dgm:spPr/>
      <dgm:t>
        <a:bodyPr/>
        <a:lstStyle/>
        <a:p>
          <a:endParaRPr lang="cs-CZ"/>
        </a:p>
      </dgm:t>
    </dgm:pt>
    <dgm:pt modelId="{C9043016-D578-46FD-9C22-37E7A15A699D}" type="pres">
      <dgm:prSet presAssocID="{9841661C-4538-486D-924A-30ED3DFBD21A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B02334D3-235F-45A7-8E05-49EF3A34D90F}" type="presOf" srcId="{1457DEE6-EB48-409F-8D3A-49CC86ECB924}" destId="{DF1344CE-E489-4E52-A3FA-AC998244A299}" srcOrd="0" destOrd="0" presId="urn:microsoft.com/office/officeart/2005/8/layout/cycle2"/>
    <dgm:cxn modelId="{46FDFC37-7059-4C6C-BCF2-2070E0C2757F}" type="presOf" srcId="{9841661C-4538-486D-924A-30ED3DFBD21A}" destId="{3FBD5ECC-77AC-447C-A2B0-97D96357B2CD}" srcOrd="0" destOrd="0" presId="urn:microsoft.com/office/officeart/2005/8/layout/cycle2"/>
    <dgm:cxn modelId="{902F65B9-3132-4841-B784-D05789AD2DED}" type="presOf" srcId="{A9A8AC4F-FCC9-43E9-B218-9E066AAD98B3}" destId="{57E1C987-D775-4C50-8FEE-08B79A7C0C79}" srcOrd="1" destOrd="0" presId="urn:microsoft.com/office/officeart/2005/8/layout/cycle2"/>
    <dgm:cxn modelId="{5B8D24A5-2791-4B45-ADC3-160757A3795C}" type="presOf" srcId="{211DAF70-4D3C-4DD2-8314-CFA63A0D664B}" destId="{B73B980D-984A-4093-8BD2-A437D09FEE8B}" srcOrd="0" destOrd="0" presId="urn:microsoft.com/office/officeart/2005/8/layout/cycle2"/>
    <dgm:cxn modelId="{75930E07-A4A2-4471-95BE-30D680057001}" srcId="{1457DEE6-EB48-409F-8D3A-49CC86ECB924}" destId="{CB051753-D832-4E8D-9F3E-0619193EEA4A}" srcOrd="0" destOrd="0" parTransId="{C808937B-DB21-49EA-B3F9-454BD5C32B67}" sibTransId="{170B2997-131C-48FA-A73F-1FE786710447}"/>
    <dgm:cxn modelId="{9AF052F0-C4C8-426D-82D3-C853E191CC59}" type="presOf" srcId="{BF6FC121-4B2B-46E6-8C67-381B02FF32E4}" destId="{08D95851-BA7F-44F9-8226-34120A7C58CC}" srcOrd="0" destOrd="0" presId="urn:microsoft.com/office/officeart/2005/8/layout/cycle2"/>
    <dgm:cxn modelId="{483ED789-C3D1-4B44-9217-65284599F107}" type="presOf" srcId="{A9A8AC4F-FCC9-43E9-B218-9E066AAD98B3}" destId="{C9DD7836-E3CB-4C67-B8F4-A9220371F426}" srcOrd="0" destOrd="0" presId="urn:microsoft.com/office/officeart/2005/8/layout/cycle2"/>
    <dgm:cxn modelId="{FD45B1C1-D282-40F9-BBEC-041135FE42D0}" type="presOf" srcId="{CB051753-D832-4E8D-9F3E-0619193EEA4A}" destId="{3A35FC45-173A-46A2-AFDE-926587C54CAB}" srcOrd="0" destOrd="0" presId="urn:microsoft.com/office/officeart/2005/8/layout/cycle2"/>
    <dgm:cxn modelId="{B7CE3E3B-39F2-44D3-9297-7AD42C06FFDF}" type="presOf" srcId="{9841661C-4538-486D-924A-30ED3DFBD21A}" destId="{C9043016-D578-46FD-9C22-37E7A15A699D}" srcOrd="1" destOrd="0" presId="urn:microsoft.com/office/officeart/2005/8/layout/cycle2"/>
    <dgm:cxn modelId="{62AEB6DD-BAFE-4594-909C-908B5F358CD6}" srcId="{1457DEE6-EB48-409F-8D3A-49CC86ECB924}" destId="{211DAF70-4D3C-4DD2-8314-CFA63A0D664B}" srcOrd="2" destOrd="0" parTransId="{1D317702-A6F7-48CC-A661-807781CEB70A}" sibTransId="{9841661C-4538-486D-924A-30ED3DFBD21A}"/>
    <dgm:cxn modelId="{7BA5787D-5350-4F8B-8E81-2630218EA97A}" type="presOf" srcId="{170B2997-131C-48FA-A73F-1FE786710447}" destId="{9037A9C8-8A32-49D5-92F8-BCE211B5B65C}" srcOrd="1" destOrd="0" presId="urn:microsoft.com/office/officeart/2005/8/layout/cycle2"/>
    <dgm:cxn modelId="{FD3D75A2-AF13-41A9-A0AD-EBFF9FA7FF47}" type="presOf" srcId="{170B2997-131C-48FA-A73F-1FE786710447}" destId="{0A27D8C9-940F-4894-8101-E72722BF1237}" srcOrd="0" destOrd="0" presId="urn:microsoft.com/office/officeart/2005/8/layout/cycle2"/>
    <dgm:cxn modelId="{C25A628B-CB64-41D0-BB9B-1480DC63E5F3}" srcId="{1457DEE6-EB48-409F-8D3A-49CC86ECB924}" destId="{BF6FC121-4B2B-46E6-8C67-381B02FF32E4}" srcOrd="1" destOrd="0" parTransId="{FA6BD852-2DC7-43ED-83B8-40B76A6FA60D}" sibTransId="{A9A8AC4F-FCC9-43E9-B218-9E066AAD98B3}"/>
    <dgm:cxn modelId="{DABDC113-23D2-404D-829D-91181E12F68F}" type="presParOf" srcId="{DF1344CE-E489-4E52-A3FA-AC998244A299}" destId="{3A35FC45-173A-46A2-AFDE-926587C54CAB}" srcOrd="0" destOrd="0" presId="urn:microsoft.com/office/officeart/2005/8/layout/cycle2"/>
    <dgm:cxn modelId="{9F975BA9-68DD-4842-88E3-57AEE7BA5A9B}" type="presParOf" srcId="{DF1344CE-E489-4E52-A3FA-AC998244A299}" destId="{0A27D8C9-940F-4894-8101-E72722BF1237}" srcOrd="1" destOrd="0" presId="urn:microsoft.com/office/officeart/2005/8/layout/cycle2"/>
    <dgm:cxn modelId="{96C43B0F-D47C-431E-BC46-59E63ED4FFD7}" type="presParOf" srcId="{0A27D8C9-940F-4894-8101-E72722BF1237}" destId="{9037A9C8-8A32-49D5-92F8-BCE211B5B65C}" srcOrd="0" destOrd="0" presId="urn:microsoft.com/office/officeart/2005/8/layout/cycle2"/>
    <dgm:cxn modelId="{6E023222-B5D9-465D-86B7-F431722968CE}" type="presParOf" srcId="{DF1344CE-E489-4E52-A3FA-AC998244A299}" destId="{08D95851-BA7F-44F9-8226-34120A7C58CC}" srcOrd="2" destOrd="0" presId="urn:microsoft.com/office/officeart/2005/8/layout/cycle2"/>
    <dgm:cxn modelId="{517C8A3F-35E7-4FD3-A887-617FD705024D}" type="presParOf" srcId="{DF1344CE-E489-4E52-A3FA-AC998244A299}" destId="{C9DD7836-E3CB-4C67-B8F4-A9220371F426}" srcOrd="3" destOrd="0" presId="urn:microsoft.com/office/officeart/2005/8/layout/cycle2"/>
    <dgm:cxn modelId="{EDBC3FD9-EE19-41DD-B98C-EB4DF8C23951}" type="presParOf" srcId="{C9DD7836-E3CB-4C67-B8F4-A9220371F426}" destId="{57E1C987-D775-4C50-8FEE-08B79A7C0C79}" srcOrd="0" destOrd="0" presId="urn:microsoft.com/office/officeart/2005/8/layout/cycle2"/>
    <dgm:cxn modelId="{B5991857-00D0-4A23-93C7-3E3E06F65700}" type="presParOf" srcId="{DF1344CE-E489-4E52-A3FA-AC998244A299}" destId="{B73B980D-984A-4093-8BD2-A437D09FEE8B}" srcOrd="4" destOrd="0" presId="urn:microsoft.com/office/officeart/2005/8/layout/cycle2"/>
    <dgm:cxn modelId="{5074B8EC-FAFA-44E2-889B-D3D1B270216C}" type="presParOf" srcId="{DF1344CE-E489-4E52-A3FA-AC998244A299}" destId="{3FBD5ECC-77AC-447C-A2B0-97D96357B2CD}" srcOrd="5" destOrd="0" presId="urn:microsoft.com/office/officeart/2005/8/layout/cycle2"/>
    <dgm:cxn modelId="{349E21C9-BF60-444F-9745-B03A2B6F5293}" type="presParOf" srcId="{3FBD5ECC-77AC-447C-A2B0-97D96357B2CD}" destId="{C9043016-D578-46FD-9C22-37E7A15A69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5FC45-173A-46A2-AFDE-926587C54CAB}">
      <dsp:nvSpPr>
        <dsp:cNvPr id="0" name=""/>
        <dsp:cNvSpPr/>
      </dsp:nvSpPr>
      <dsp:spPr>
        <a:xfrm>
          <a:off x="2412953" y="849"/>
          <a:ext cx="2158868" cy="2158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</a:t>
          </a:r>
          <a:endParaRPr lang="en-US" sz="1800" kern="1200" dirty="0"/>
        </a:p>
      </dsp:txBody>
      <dsp:txXfrm>
        <a:off x="2729112" y="317008"/>
        <a:ext cx="1526550" cy="1526550"/>
      </dsp:txXfrm>
    </dsp:sp>
    <dsp:sp modelId="{0A27D8C9-940F-4894-8101-E72722BF1237}">
      <dsp:nvSpPr>
        <dsp:cNvPr id="0" name=""/>
        <dsp:cNvSpPr/>
      </dsp:nvSpPr>
      <dsp:spPr>
        <a:xfrm rot="3592791">
          <a:off x="4010684" y="2103318"/>
          <a:ext cx="573140" cy="728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053513" y="2174679"/>
        <a:ext cx="401198" cy="437170"/>
      </dsp:txXfrm>
    </dsp:sp>
    <dsp:sp modelId="{08D95851-BA7F-44F9-8226-34120A7C58CC}">
      <dsp:nvSpPr>
        <dsp:cNvPr id="0" name=""/>
        <dsp:cNvSpPr/>
      </dsp:nvSpPr>
      <dsp:spPr>
        <a:xfrm>
          <a:off x="4038967" y="2803598"/>
          <a:ext cx="2158868" cy="2158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Protot</a:t>
          </a:r>
          <a:r>
            <a:rPr lang="cs-CZ" sz="1800" kern="1200" dirty="0" err="1" smtClean="0"/>
            <a:t>ypování</a:t>
          </a:r>
          <a:endParaRPr lang="cs-CZ" sz="1800" kern="1200" dirty="0" smtClean="0"/>
        </a:p>
      </dsp:txBody>
      <dsp:txXfrm>
        <a:off x="4355126" y="3119757"/>
        <a:ext cx="1526550" cy="1526550"/>
      </dsp:txXfrm>
    </dsp:sp>
    <dsp:sp modelId="{C9DD7836-E3CB-4C67-B8F4-A9220371F426}">
      <dsp:nvSpPr>
        <dsp:cNvPr id="0" name=""/>
        <dsp:cNvSpPr/>
      </dsp:nvSpPr>
      <dsp:spPr>
        <a:xfrm rot="10794458">
          <a:off x="3222714" y="3521314"/>
          <a:ext cx="576819" cy="728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95760" y="3666899"/>
        <a:ext cx="403773" cy="437170"/>
      </dsp:txXfrm>
    </dsp:sp>
    <dsp:sp modelId="{B73B980D-984A-4093-8BD2-A437D09FEE8B}">
      <dsp:nvSpPr>
        <dsp:cNvPr id="0" name=""/>
        <dsp:cNvSpPr/>
      </dsp:nvSpPr>
      <dsp:spPr>
        <a:xfrm>
          <a:off x="791763" y="2808833"/>
          <a:ext cx="2158868" cy="2158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Evaluace</a:t>
          </a:r>
          <a:endParaRPr lang="en-US" sz="1800" kern="1200" dirty="0"/>
        </a:p>
      </dsp:txBody>
      <dsp:txXfrm>
        <a:off x="1107922" y="3124992"/>
        <a:ext cx="1526550" cy="1526550"/>
      </dsp:txXfrm>
    </dsp:sp>
    <dsp:sp modelId="{3FBD5ECC-77AC-447C-A2B0-97D96357B2CD}">
      <dsp:nvSpPr>
        <dsp:cNvPr id="0" name=""/>
        <dsp:cNvSpPr/>
      </dsp:nvSpPr>
      <dsp:spPr>
        <a:xfrm rot="18000000">
          <a:off x="2386536" y="2134042"/>
          <a:ext cx="574261" cy="728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29606" y="2354365"/>
        <a:ext cx="401983" cy="437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E7142-3FE2-4F11-B01B-5F8AABA39404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Tomáš Bouda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83862-99FC-4C96-B82A-D4AD0D216C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196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0263D-BA88-4F74-90A6-59DD74829144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Tomáš Bouda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55423-0073-49DE-B339-EF754808D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1319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Tomáš Bouda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5423-0073-49DE-B339-EF754808D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777E-7BBA-443C-87F7-6DFD21FDA3C1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E6F4-6929-4DC4-884E-A008201F9171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E44C-2154-4AE7-9C30-F2F694B2CE20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0785-DBD7-41A4-8B61-BD4F7792526A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48C2-B50B-4EEC-8A82-13904312F473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2172-ED2A-4097-9B43-4AE4BDA20404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61A6-F339-4727-8FEC-37343139D4AD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9B12-72DA-434D-BC0A-04CA4D888115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7C85-7C89-4F08-9911-91D096B5C486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39B4-46BC-425B-9A42-EDA9D1081989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4C7F-F79E-4427-A875-A0489EE6F82F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6FD0C14-34CF-48F4-BC88-98D10AC5DBCF}" type="datetime1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88D3262-7286-4DB6-BC5A-884044856C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ction-venice.com/projects/iuav08-09Lab1/applied-dreams/protoyp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ail-week.com/technology/ikea-creates-prototype-table-that-recognises-food-and-suggests-recipes/5074307.fullarticl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edium.com/life-tips/washing-machine-for-men-b6f927bbb538#.f6brbaw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ureka.cz/?h%5bfraze%5d=design+pro+ka%C5%BEd%C3%BD+d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ureka.cz/?h%5bfraze%5d=design+pro+ka%C5%BEd%C3%BD+d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oudatomas@gmail.com" TargetMode="External"/><Relationship Id="rId2" Type="http://schemas.openxmlformats.org/officeDocument/2006/relationships/hyperlink" Target="https://www.facebook.com/groups/kiskhci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3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Úvodní hodina</a:t>
            </a:r>
            <a:br>
              <a:rPr lang="cs-CZ" sz="4800" dirty="0" smtClean="0"/>
            </a:br>
            <a:r>
              <a:rPr lang="cs-CZ" sz="2000" dirty="0" smtClean="0"/>
              <a:t>(obsah kurzu, hodnocení, sdílení dobré praxe)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/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</a:t>
            </a:r>
            <a:r>
              <a:rPr lang="cs-CZ" dirty="0" smtClean="0"/>
              <a:t>2016 Interakce </a:t>
            </a:r>
            <a:r>
              <a:rPr lang="cs-CZ" dirty="0"/>
              <a:t>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201" y="476672"/>
            <a:ext cx="8147248" cy="68399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Prototypování</a:t>
            </a:r>
            <a:r>
              <a:rPr lang="cs-CZ" dirty="0"/>
              <a:t> </a:t>
            </a:r>
            <a:r>
              <a:rPr lang="cs-CZ" dirty="0" smtClean="0"/>
              <a:t>je kreativním procesem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52779" cy="45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7544" y="5865222"/>
            <a:ext cx="7952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3"/>
              </a:rPr>
              <a:t>http://www.interaction-venice.com/projects/iuav08-09Lab1/applied-dreams/protoype</a:t>
            </a:r>
            <a:r>
              <a:rPr lang="en-GB" sz="1100" dirty="0" smtClean="0">
                <a:hlinkClick r:id="rId3"/>
              </a:rPr>
              <a:t>/</a:t>
            </a:r>
            <a:endParaRPr lang="cs-CZ" sz="1100" dirty="0" smtClean="0"/>
          </a:p>
          <a:p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413017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201" y="476672"/>
            <a:ext cx="8147248" cy="68399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Prototypování</a:t>
            </a:r>
            <a:r>
              <a:rPr lang="cs-CZ" dirty="0"/>
              <a:t> </a:t>
            </a:r>
            <a:r>
              <a:rPr lang="cs-CZ" dirty="0" smtClean="0"/>
              <a:t>je kreativním procesem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1" y="1190624"/>
            <a:ext cx="7688223" cy="46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99821" y="5846681"/>
            <a:ext cx="79527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3"/>
              </a:rPr>
              <a:t>http://</a:t>
            </a:r>
            <a:r>
              <a:rPr lang="en-GB" sz="1100" dirty="0" smtClean="0">
                <a:hlinkClick r:id="rId3"/>
              </a:rPr>
              <a:t>www.retail-week.com/technology/ikea-creates-prototype-table-that-recognises-food-and-suggests-recipes/5074307.fullarticle</a:t>
            </a:r>
            <a:endParaRPr lang="cs-CZ" sz="1100" dirty="0" smtClean="0"/>
          </a:p>
          <a:p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17013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5201" y="476672"/>
            <a:ext cx="8147248" cy="68399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Prototypování</a:t>
            </a:r>
            <a:r>
              <a:rPr lang="cs-CZ" dirty="0"/>
              <a:t> </a:t>
            </a:r>
            <a:r>
              <a:rPr lang="cs-CZ" dirty="0" smtClean="0"/>
              <a:t>je kreativním procesem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569911" y="6165304"/>
            <a:ext cx="7952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2"/>
              </a:rPr>
              <a:t>https://medium.com/life-tips/washing-machine-for-men-b6f927bbb538#.</a:t>
            </a:r>
            <a:r>
              <a:rPr lang="en-GB" sz="1100" dirty="0" smtClean="0">
                <a:hlinkClick r:id="rId2"/>
              </a:rPr>
              <a:t>f6brbawuk</a:t>
            </a:r>
            <a:endParaRPr lang="cs-CZ" sz="1100" dirty="0" smtClean="0"/>
          </a:p>
          <a:p>
            <a:endParaRPr lang="cs-CZ" sz="1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400600" cy="208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00" y="3476575"/>
            <a:ext cx="9144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57912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Obsah kurzu -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5446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cs-CZ" b="0" dirty="0" smtClean="0"/>
              <a:t>HCI, IV a CSCW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Designový proces pohledem HCI (výzkum – prototyp -  evaluace)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Analýza uživatelských potřeb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Psychologie a kognitivní věda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Heuristická analýza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Konceptuální a mentální modely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Reprezentace informací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Přímá manipulace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Uživatelské testování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Emoční design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Exkurze </a:t>
            </a:r>
            <a:r>
              <a:rPr lang="cs-CZ" b="0" dirty="0" smtClean="0"/>
              <a:t>HUME </a:t>
            </a:r>
            <a:r>
              <a:rPr lang="cs-CZ" b="0" dirty="0" err="1" smtClean="0"/>
              <a:t>Lab</a:t>
            </a:r>
            <a:r>
              <a:rPr lang="cs-CZ" b="0" dirty="0" smtClean="0"/>
              <a:t>, </a:t>
            </a:r>
            <a:r>
              <a:rPr lang="cs-CZ" b="0" dirty="0" err="1" smtClean="0"/>
              <a:t>Honeywell</a:t>
            </a:r>
            <a:r>
              <a:rPr lang="cs-CZ" b="0" dirty="0" smtClean="0"/>
              <a:t> letecký simulátor (</a:t>
            </a:r>
            <a:r>
              <a:rPr lang="cs-CZ" b="0" dirty="0" smtClean="0"/>
              <a:t>Airbus </a:t>
            </a:r>
            <a:r>
              <a:rPr lang="cs-CZ" b="0" dirty="0" smtClean="0"/>
              <a:t>A320 a Helikoptéra)?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5791200" cy="1371600"/>
          </a:xfrm>
        </p:spPr>
        <p:txBody>
          <a:bodyPr/>
          <a:lstStyle/>
          <a:p>
            <a:r>
              <a:rPr lang="cs-CZ" dirty="0" smtClean="0"/>
              <a:t>Obsah kurzu – praktické úkoly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42975"/>
              </p:ext>
            </p:extLst>
          </p:nvPr>
        </p:nvGraphicFramePr>
        <p:xfrm>
          <a:off x="1043608" y="1268760"/>
          <a:ext cx="69847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5791200" cy="1296144"/>
          </a:xfrm>
        </p:spPr>
        <p:txBody>
          <a:bodyPr/>
          <a:lstStyle/>
          <a:p>
            <a:r>
              <a:rPr lang="cs-CZ" dirty="0" smtClean="0"/>
              <a:t>Obsah kurzu – praktické úkoly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cs-CZ" b="0" dirty="0" smtClean="0"/>
              <a:t>Mapování problému</a:t>
            </a:r>
            <a:endParaRPr lang="cs-CZ" b="0" dirty="0"/>
          </a:p>
          <a:p>
            <a:pPr marL="457200" indent="-457200">
              <a:buAutoNum type="arabicPeriod"/>
            </a:pPr>
            <a:r>
              <a:rPr lang="cs-CZ" b="0" dirty="0" smtClean="0"/>
              <a:t>Hledání konkrétní designérské výzvy</a:t>
            </a:r>
          </a:p>
          <a:p>
            <a:pPr marL="457200" indent="-457200">
              <a:buAutoNum type="arabicPeriod"/>
            </a:pPr>
            <a:r>
              <a:rPr lang="cs-CZ" b="0" dirty="0" err="1" smtClean="0"/>
              <a:t>Prototypování</a:t>
            </a:r>
            <a:r>
              <a:rPr lang="cs-CZ" b="0" dirty="0" smtClean="0"/>
              <a:t> – tužka, papír, nůžky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Kolektivní evaluace prototypů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Digitální </a:t>
            </a:r>
            <a:r>
              <a:rPr lang="cs-CZ" b="0" dirty="0" err="1" smtClean="0"/>
              <a:t>mock</a:t>
            </a:r>
            <a:r>
              <a:rPr lang="cs-CZ" b="0" dirty="0" smtClean="0"/>
              <a:t>-up (</a:t>
            </a:r>
            <a:r>
              <a:rPr lang="cs-CZ" b="0" dirty="0" err="1" smtClean="0"/>
              <a:t>Balsamiq</a:t>
            </a:r>
            <a:r>
              <a:rPr lang="en-US" b="0" dirty="0" smtClean="0"/>
              <a:t>, </a:t>
            </a:r>
            <a:r>
              <a:rPr lang="cs-CZ" b="0" dirty="0" err="1" smtClean="0"/>
              <a:t>InVision</a:t>
            </a:r>
            <a:r>
              <a:rPr lang="cs-CZ" b="0" dirty="0" smtClean="0"/>
              <a:t>?)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Příprava testování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Testování použitelnosti</a:t>
            </a:r>
          </a:p>
          <a:p>
            <a:pPr marL="457200" indent="-457200">
              <a:buAutoNum type="arabicPeriod"/>
            </a:pPr>
            <a:r>
              <a:rPr lang="cs-CZ" b="0" dirty="0" smtClean="0"/>
              <a:t>Finální prototyp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421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Uspěje ten, kdo 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… je členem týmu, který úspěšně projde všemi úkoly. </a:t>
            </a:r>
          </a:p>
          <a:p>
            <a:endParaRPr lang="cs-CZ" dirty="0" smtClean="0"/>
          </a:p>
          <a:p>
            <a:r>
              <a:rPr lang="en-US" sz="4000" dirty="0" smtClean="0">
                <a:solidFill>
                  <a:schemeClr val="tx2"/>
                </a:solidFill>
              </a:rPr>
              <a:t>&amp;</a:t>
            </a:r>
            <a:endParaRPr lang="cs-CZ" sz="4000" dirty="0" smtClean="0">
              <a:solidFill>
                <a:schemeClr val="tx2"/>
              </a:solidFill>
            </a:endParaRPr>
          </a:p>
          <a:p>
            <a:endParaRPr lang="cs-CZ" sz="2800" dirty="0" smtClean="0"/>
          </a:p>
          <a:p>
            <a:r>
              <a:rPr lang="cs-CZ" sz="2800" dirty="0" smtClean="0"/>
              <a:t>… přečte </a:t>
            </a:r>
            <a:r>
              <a:rPr lang="cs-CZ" sz="2800" dirty="0" smtClean="0">
                <a:hlinkClick r:id="rId2"/>
              </a:rPr>
              <a:t>Design pro každý den (D. Norman)</a:t>
            </a:r>
            <a:r>
              <a:rPr lang="cs-CZ" sz="2800" dirty="0" smtClean="0"/>
              <a:t>.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352928" cy="1512168"/>
          </a:xfrm>
        </p:spPr>
        <p:txBody>
          <a:bodyPr>
            <a:normAutofit/>
          </a:bodyPr>
          <a:lstStyle/>
          <a:p>
            <a:r>
              <a:rPr lang="cs-CZ" dirty="0" smtClean="0"/>
              <a:t>Hodnocení týmů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Jednoznačnost 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cs-CZ" b="0" dirty="0" smtClean="0"/>
              <a:t>Jasně vymezené úkoly díky metrikám (např. 2 scénáře, 2 prototypy). 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cs-CZ" b="0" dirty="0" smtClean="0"/>
              <a:t>Splnil</a:t>
            </a:r>
            <a:r>
              <a:rPr lang="en-US" b="0" dirty="0" smtClean="0"/>
              <a:t>/</a:t>
            </a:r>
            <a:r>
              <a:rPr lang="cs-CZ" b="0" dirty="0" smtClean="0"/>
              <a:t>Nesplnil</a:t>
            </a:r>
          </a:p>
          <a:p>
            <a:pPr marL="342900" indent="-342900">
              <a:buFontTx/>
              <a:buChar char="-"/>
            </a:pPr>
            <a:endParaRPr lang="cs-CZ" b="0" dirty="0"/>
          </a:p>
          <a:p>
            <a:r>
              <a:rPr lang="cs-CZ" dirty="0" smtClean="0"/>
              <a:t>Sdílení</a:t>
            </a:r>
          </a:p>
          <a:p>
            <a:pPr marL="342900" indent="-342900">
              <a:buFontTx/>
              <a:buChar char="-"/>
            </a:pPr>
            <a:r>
              <a:rPr lang="cs-CZ" b="0" dirty="0" smtClean="0"/>
              <a:t>Povinná prezentace úkolů na hodinách.</a:t>
            </a:r>
          </a:p>
          <a:p>
            <a:pPr marL="342900" indent="-342900">
              <a:buFontTx/>
              <a:buChar char="-"/>
            </a:pPr>
            <a:endParaRPr lang="cs-CZ" b="0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169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četba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Design </a:t>
            </a:r>
            <a:r>
              <a:rPr lang="cs-CZ" dirty="0">
                <a:hlinkClick r:id="rId2"/>
              </a:rPr>
              <a:t>pro každý den (D. </a:t>
            </a:r>
            <a:r>
              <a:rPr lang="cs-CZ" dirty="0" smtClean="0">
                <a:hlinkClick r:id="rId2"/>
              </a:rPr>
              <a:t>Norman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b="0" dirty="0" err="1" smtClean="0"/>
              <a:t>Dotazníčková</a:t>
            </a:r>
            <a:r>
              <a:rPr lang="cs-CZ" b="0" dirty="0" smtClean="0"/>
              <a:t> kontrola</a:t>
            </a:r>
          </a:p>
          <a:p>
            <a:pPr marL="800100" lvl="1" indent="-342900">
              <a:buFontTx/>
              <a:buChar char="-"/>
            </a:pPr>
            <a:r>
              <a:rPr lang="cs-CZ" b="0" dirty="0" smtClean="0"/>
              <a:t>1. – 3. kap. (13. března)</a:t>
            </a:r>
          </a:p>
          <a:p>
            <a:pPr marL="800100" lvl="1" indent="-342900">
              <a:buFontTx/>
              <a:buChar char="-"/>
            </a:pPr>
            <a:r>
              <a:rPr lang="cs-CZ" b="0" dirty="0" smtClean="0"/>
              <a:t>4. – 5. kap. (10. dubna)</a:t>
            </a:r>
          </a:p>
          <a:p>
            <a:pPr marL="800100" lvl="1" indent="-342900">
              <a:buFontTx/>
              <a:buChar char="-"/>
            </a:pPr>
            <a:r>
              <a:rPr lang="cs-CZ" b="0" dirty="0" smtClean="0"/>
              <a:t>6. – 7. kap. (8. května)</a:t>
            </a:r>
            <a:endParaRPr lang="en-GB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734" y="-315416"/>
            <a:ext cx="8352928" cy="1296144"/>
          </a:xfrm>
        </p:spPr>
        <p:txBody>
          <a:bodyPr>
            <a:normAutofit/>
          </a:bodyPr>
          <a:lstStyle/>
          <a:p>
            <a:r>
              <a:rPr lang="cs-CZ" dirty="0" smtClean="0"/>
              <a:t>Kombinovaní studenti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468560" y="1268760"/>
            <a:ext cx="9361040" cy="5184576"/>
          </a:xfrm>
        </p:spPr>
        <p:txBody>
          <a:bodyPr>
            <a:normAutofit/>
          </a:bodyPr>
          <a:lstStyle/>
          <a:p>
            <a:pPr lvl="2" indent="0">
              <a:buNone/>
            </a:pPr>
            <a:endParaRPr lang="cs-CZ" sz="3200" dirty="0" smtClean="0"/>
          </a:p>
          <a:p>
            <a:pPr marL="1600200" lvl="2" indent="-457200"/>
            <a:r>
              <a:rPr lang="en-US" sz="3200" dirty="0" err="1" smtClean="0"/>
              <a:t>Odborn</a:t>
            </a:r>
            <a:r>
              <a:rPr lang="cs-CZ" sz="3200" dirty="0" smtClean="0"/>
              <a:t>ý článek v časopise. </a:t>
            </a:r>
          </a:p>
          <a:p>
            <a:pPr lvl="2" indent="0">
              <a:buNone/>
            </a:pPr>
            <a:endParaRPr lang="cs-CZ" sz="3200" dirty="0"/>
          </a:p>
          <a:p>
            <a:pPr marL="1600200" lvl="2" indent="-457200"/>
            <a:r>
              <a:rPr lang="cs-CZ" sz="3200" dirty="0" smtClean="0"/>
              <a:t>Nebude tu jeden tým kombinovaných?</a:t>
            </a:r>
          </a:p>
          <a:p>
            <a:pPr marL="1600200" lvl="2" indent="-457200"/>
            <a:endParaRPr lang="cs-CZ" sz="3200" dirty="0"/>
          </a:p>
          <a:p>
            <a:pPr marL="1600200" lvl="2" indent="-457200"/>
            <a:r>
              <a:rPr lang="cs-CZ" sz="3200" dirty="0" smtClean="0"/>
              <a:t>Výuka o víkendu?</a:t>
            </a:r>
            <a:endParaRPr lang="cs-CZ" sz="3200" dirty="0"/>
          </a:p>
          <a:p>
            <a:pPr lvl="2" indent="0">
              <a:buNone/>
            </a:pPr>
            <a:endParaRPr lang="cs-CZ" dirty="0" smtClean="0"/>
          </a:p>
          <a:p>
            <a:pPr marL="800100" lvl="1" indent="-342900"/>
            <a:endParaRPr lang="cs-CZ" dirty="0"/>
          </a:p>
          <a:p>
            <a:pPr lvl="1" indent="0">
              <a:buNone/>
            </a:pP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39551" y="4077072"/>
            <a:ext cx="8198109" cy="1064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733734" y="3668242"/>
            <a:ext cx="8656587" cy="1798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5852864" cy="1371600"/>
          </a:xfrm>
        </p:spPr>
        <p:txBody>
          <a:bodyPr/>
          <a:lstStyle/>
          <a:p>
            <a:r>
              <a:rPr lang="cs-CZ" dirty="0" smtClean="0"/>
              <a:t>Co se naučíte?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620000" cy="43735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Navrhovat, </a:t>
            </a:r>
            <a:r>
              <a:rPr lang="cs-CZ" dirty="0" err="1" smtClean="0"/>
              <a:t>prototypovat</a:t>
            </a:r>
            <a:r>
              <a:rPr lang="cs-CZ" dirty="0" smtClean="0"/>
              <a:t> a hodnotit interaktivní rozhraní pro různé typy zařízení (mobilní</a:t>
            </a:r>
            <a:r>
              <a:rPr lang="en-US" dirty="0" smtClean="0"/>
              <a:t>/</a:t>
            </a:r>
            <a:r>
              <a:rPr lang="cs-CZ" dirty="0" smtClean="0"/>
              <a:t>webové aplikace, interaktivní stoly… 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smtClean="0"/>
              <a:t>Testovat interaktivní rozhraní pomocí heuristické analýzy, kognitivní </a:t>
            </a:r>
            <a:r>
              <a:rPr lang="cs-CZ" dirty="0"/>
              <a:t>procházky (</a:t>
            </a:r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 smtClean="0"/>
              <a:t>walkthrough</a:t>
            </a:r>
            <a:r>
              <a:rPr lang="cs-CZ" dirty="0" smtClean="0"/>
              <a:t>) a testování použitelnosti s uživateli.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Pracovat v </a:t>
            </a:r>
            <a:r>
              <a:rPr lang="cs-CZ" dirty="0" err="1" smtClean="0"/>
              <a:t>Balsamiqu</a:t>
            </a:r>
            <a:r>
              <a:rPr lang="cs-CZ" dirty="0"/>
              <a:t> </a:t>
            </a:r>
            <a:r>
              <a:rPr lang="cs-CZ" dirty="0" smtClean="0"/>
              <a:t>nebo jiném </a:t>
            </a:r>
            <a:r>
              <a:rPr lang="cs-CZ" dirty="0" err="1" smtClean="0"/>
              <a:t>prototypovacím</a:t>
            </a:r>
            <a:r>
              <a:rPr lang="cs-CZ" dirty="0" smtClean="0"/>
              <a:t> nástroji pro </a:t>
            </a:r>
            <a:r>
              <a:rPr lang="cs-CZ" dirty="0" err="1" smtClean="0"/>
              <a:t>high-fidelity</a:t>
            </a:r>
            <a:r>
              <a:rPr lang="cs-CZ" dirty="0" smtClean="0"/>
              <a:t> prototypy. 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95536" y="4653136"/>
            <a:ext cx="7488832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programovat nebudeme!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57912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Týmy 3-4 X 5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30801" y="1340768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3200" dirty="0" smtClean="0"/>
              <a:t>Týmy nejpozději 8. 3. 2015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3200" dirty="0" smtClean="0"/>
              <a:t>Do týmů budou rozděleni všichni studenti.</a:t>
            </a:r>
          </a:p>
        </p:txBody>
      </p:sp>
    </p:spTree>
    <p:extLst>
      <p:ext uri="{BB962C8B-B14F-4D97-AF65-F5344CB8AC3E}">
        <p14:creationId xmlns:p14="http://schemas.microsoft.com/office/powerpoint/2010/main" val="39488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cs-CZ" dirty="0" smtClean="0"/>
              <a:t>Sdílejme dobrou praxi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Foťte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Zapisujte si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entální mapy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err="1" smtClean="0"/>
              <a:t>Facebook</a:t>
            </a:r>
            <a:r>
              <a:rPr lang="cs-CZ" dirty="0" smtClean="0"/>
              <a:t>, </a:t>
            </a:r>
            <a:r>
              <a:rPr lang="cs-CZ" dirty="0" err="1" smtClean="0"/>
              <a:t>Twitter</a:t>
            </a:r>
            <a:r>
              <a:rPr lang="cs-CZ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Podělte se o vaše nápady, názory a komentáře na</a:t>
            </a:r>
          </a:p>
          <a:p>
            <a:pPr marL="800100" lvl="1" indent="-342900"/>
            <a:r>
              <a:rPr lang="cs-CZ" dirty="0" smtClean="0"/>
              <a:t>#</a:t>
            </a:r>
            <a:r>
              <a:rPr lang="cs-CZ" dirty="0" err="1" smtClean="0"/>
              <a:t>kiskhci</a:t>
            </a:r>
            <a:endParaRPr lang="cs-CZ" dirty="0" smtClean="0"/>
          </a:p>
          <a:p>
            <a:pPr marL="800100" lvl="1" indent="-342900"/>
            <a:r>
              <a:rPr lang="cs-CZ" dirty="0" err="1" smtClean="0"/>
              <a:t>Facebook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https://www.facebook.com/groups/kiskhci/</a:t>
            </a:r>
            <a:endParaRPr lang="cs-CZ" dirty="0" smtClean="0"/>
          </a:p>
          <a:p>
            <a:pPr marL="800100" lvl="1" indent="-342900"/>
            <a:endParaRPr lang="cs-CZ" dirty="0"/>
          </a:p>
          <a:p>
            <a:pPr marL="342900" indent="-342900"/>
            <a:r>
              <a:rPr lang="cs-CZ" dirty="0" smtClean="0"/>
              <a:t>Pište mi na </a:t>
            </a:r>
            <a:r>
              <a:rPr lang="cs-CZ" dirty="0" err="1" smtClean="0">
                <a:hlinkClick r:id="rId3"/>
              </a:rPr>
              <a:t>boudatomas</a:t>
            </a:r>
            <a:r>
              <a:rPr lang="en-US" dirty="0" smtClean="0">
                <a:hlinkClick r:id="rId3"/>
              </a:rPr>
              <a:t>@</a:t>
            </a:r>
            <a:r>
              <a:rPr lang="cs-CZ" dirty="0" smtClean="0">
                <a:hlinkClick r:id="rId3"/>
              </a:rPr>
              <a:t>gmail.com</a:t>
            </a:r>
            <a:r>
              <a:rPr lang="cs-CZ" dirty="0" smtClean="0"/>
              <a:t> (předmět mailu: KISKHCI)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</a:t>
            </a:r>
            <a:r>
              <a:rPr lang="cs-CZ" dirty="0" smtClean="0"/>
              <a:t>2016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6840760" cy="1371600"/>
          </a:xfrm>
        </p:spPr>
        <p:txBody>
          <a:bodyPr>
            <a:normAutofit/>
          </a:bodyPr>
          <a:lstStyle/>
          <a:p>
            <a:r>
              <a:rPr lang="cs-CZ" dirty="0" err="1" smtClean="0"/>
              <a:t>AweSchedule</a:t>
            </a:r>
            <a:r>
              <a:rPr lang="cs-CZ" dirty="0" smtClean="0"/>
              <a:t>, SEJTO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4000"/>
            <a:ext cx="4573056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16886"/>
            <a:ext cx="3429372" cy="550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Liliput, </a:t>
            </a:r>
            <a:r>
              <a:rPr lang="cs-CZ" dirty="0" err="1" smtClean="0"/>
              <a:t>AgroChange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2" y="776198"/>
            <a:ext cx="3424844" cy="607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66660"/>
            <a:ext cx="4061493" cy="58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416824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Blue </a:t>
            </a:r>
            <a:r>
              <a:rPr lang="cs-CZ" dirty="0" err="1" smtClean="0"/>
              <a:t>Life</a:t>
            </a:r>
            <a:r>
              <a:rPr lang="cs-CZ" dirty="0" smtClean="0"/>
              <a:t>, </a:t>
            </a:r>
            <a:r>
              <a:rPr lang="cs-CZ" dirty="0" err="1" smtClean="0"/>
              <a:t>Edventure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240360" cy="5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22" y="1340768"/>
            <a:ext cx="709678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8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Micro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2247350"/>
            <a:ext cx="9170939" cy="329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9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5791200" cy="1371600"/>
          </a:xfrm>
        </p:spPr>
        <p:txBody>
          <a:bodyPr/>
          <a:lstStyle/>
          <a:p>
            <a:r>
              <a:rPr lang="cs-CZ" dirty="0" smtClean="0"/>
              <a:t>Spolubydlící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4" y="-99392"/>
            <a:ext cx="3954660" cy="723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864096"/>
          </a:xfrm>
        </p:spPr>
        <p:txBody>
          <a:bodyPr/>
          <a:lstStyle/>
          <a:p>
            <a:r>
              <a:rPr lang="cs-CZ" dirty="0" smtClean="0"/>
              <a:t>Letiště </a:t>
            </a:r>
            <a:r>
              <a:rPr lang="cs-CZ" dirty="0" err="1" smtClean="0"/>
              <a:t>App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8872" cy="52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5791200" cy="756002"/>
          </a:xfrm>
        </p:spPr>
        <p:txBody>
          <a:bodyPr/>
          <a:lstStyle/>
          <a:p>
            <a:r>
              <a:rPr lang="cs-CZ" dirty="0" smtClean="0"/>
              <a:t>Je to nuda?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HCI na KISK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3262-7286-4DB6-BC5A-884044856C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C0C0C0"/>
      </a:accent3>
      <a:accent4>
        <a:srgbClr val="989AAC"/>
      </a:accent4>
      <a:accent5>
        <a:srgbClr val="DC5924"/>
      </a:accent5>
      <a:accent6>
        <a:srgbClr val="B4B392"/>
      </a:accent6>
      <a:hlink>
        <a:srgbClr val="3C5184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911</TotalTime>
  <Words>522</Words>
  <Application>Microsoft Office PowerPoint</Application>
  <PresentationFormat>Předvádění na obrazovce (4:3)</PresentationFormat>
  <Paragraphs>138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Základní</vt:lpstr>
      <vt:lpstr>Úvodní hodina (obsah kurzu, hodnocení, sdílení dobré praxe)  </vt:lpstr>
      <vt:lpstr>Co se naučíte?</vt:lpstr>
      <vt:lpstr>AweSchedule, SEJTO </vt:lpstr>
      <vt:lpstr>Liliput, AgroChange </vt:lpstr>
      <vt:lpstr>Blue Life, Edventure app  </vt:lpstr>
      <vt:lpstr>Micro Learning</vt:lpstr>
      <vt:lpstr>Spolubydlící</vt:lpstr>
      <vt:lpstr>Letiště App</vt:lpstr>
      <vt:lpstr>Je to nuda? </vt:lpstr>
      <vt:lpstr>Prototypování je kreativním procesem </vt:lpstr>
      <vt:lpstr>Prototypování je kreativním procesem </vt:lpstr>
      <vt:lpstr>Prototypování je kreativním procesem </vt:lpstr>
      <vt:lpstr>Obsah kurzu - teorie</vt:lpstr>
      <vt:lpstr>Obsah kurzu – praktické úkoly</vt:lpstr>
      <vt:lpstr>Obsah kurzu – praktické úkoly</vt:lpstr>
      <vt:lpstr>Uspěje ten, kdo … </vt:lpstr>
      <vt:lpstr>Hodnocení týmů</vt:lpstr>
      <vt:lpstr>Povinná četba</vt:lpstr>
      <vt:lpstr>Kombinovaní studenti</vt:lpstr>
      <vt:lpstr>Týmy 3-4 X 5  </vt:lpstr>
      <vt:lpstr>Sdílejme dobrou praxi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hodina</dc:title>
  <dc:creator>DELL1</dc:creator>
  <cp:lastModifiedBy>Petr Kalíšek</cp:lastModifiedBy>
  <cp:revision>56</cp:revision>
  <dcterms:created xsi:type="dcterms:W3CDTF">2012-09-15T06:26:21Z</dcterms:created>
  <dcterms:modified xsi:type="dcterms:W3CDTF">2016-02-23T21:50:52Z</dcterms:modified>
</cp:coreProperties>
</file>