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5"/>
  </p:notesMasterIdLst>
  <p:handoutMasterIdLst>
    <p:handoutMasterId r:id="rId66"/>
  </p:handoutMasterIdLst>
  <p:sldIdLst>
    <p:sldId id="257" r:id="rId2"/>
    <p:sldId id="263" r:id="rId3"/>
    <p:sldId id="262" r:id="rId4"/>
    <p:sldId id="264" r:id="rId5"/>
    <p:sldId id="266" r:id="rId6"/>
    <p:sldId id="267" r:id="rId7"/>
    <p:sldId id="268" r:id="rId8"/>
    <p:sldId id="269" r:id="rId9"/>
    <p:sldId id="258" r:id="rId10"/>
    <p:sldId id="270" r:id="rId11"/>
    <p:sldId id="286" r:id="rId12"/>
    <p:sldId id="331" r:id="rId13"/>
    <p:sldId id="261" r:id="rId14"/>
    <p:sldId id="272" r:id="rId15"/>
    <p:sldId id="273" r:id="rId16"/>
    <p:sldId id="260" r:id="rId17"/>
    <p:sldId id="271" r:id="rId18"/>
    <p:sldId id="275" r:id="rId19"/>
    <p:sldId id="276" r:id="rId20"/>
    <p:sldId id="274" r:id="rId21"/>
    <p:sldId id="277" r:id="rId22"/>
    <p:sldId id="278" r:id="rId23"/>
    <p:sldId id="279" r:id="rId24"/>
    <p:sldId id="280" r:id="rId25"/>
    <p:sldId id="281" r:id="rId26"/>
    <p:sldId id="287" r:id="rId27"/>
    <p:sldId id="288" r:id="rId28"/>
    <p:sldId id="289" r:id="rId29"/>
    <p:sldId id="290" r:id="rId30"/>
    <p:sldId id="291" r:id="rId31"/>
    <p:sldId id="293" r:id="rId32"/>
    <p:sldId id="294" r:id="rId33"/>
    <p:sldId id="295" r:id="rId34"/>
    <p:sldId id="296" r:id="rId35"/>
    <p:sldId id="297" r:id="rId36"/>
    <p:sldId id="298" r:id="rId37"/>
    <p:sldId id="299" r:id="rId38"/>
    <p:sldId id="303" r:id="rId39"/>
    <p:sldId id="306" r:id="rId40"/>
    <p:sldId id="307" r:id="rId41"/>
    <p:sldId id="308" r:id="rId42"/>
    <p:sldId id="309" r:id="rId43"/>
    <p:sldId id="310" r:id="rId44"/>
    <p:sldId id="311" r:id="rId45"/>
    <p:sldId id="329"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283" r:id="rId63"/>
    <p:sldId id="259" r:id="rId64"/>
  </p:sldIdLst>
  <p:sldSz cx="9144000" cy="6858000" type="screen4x3"/>
  <p:notesSz cx="6718300" cy="98552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17" autoAdjust="0"/>
  </p:normalViewPr>
  <p:slideViewPr>
    <p:cSldViewPr>
      <p:cViewPr varScale="1">
        <p:scale>
          <a:sx n="80" d="100"/>
          <a:sy n="80"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5482" y="0"/>
            <a:ext cx="2911263" cy="494472"/>
          </a:xfrm>
          <a:prstGeom prst="rect">
            <a:avLst/>
          </a:prstGeom>
        </p:spPr>
        <p:txBody>
          <a:bodyPr vert="horz" lIns="91440" tIns="45720" rIns="91440" bIns="45720" rtlCol="0"/>
          <a:lstStyle>
            <a:lvl1pPr algn="r">
              <a:defRPr sz="1200"/>
            </a:lvl1pPr>
          </a:lstStyle>
          <a:p>
            <a:fld id="{A136BE41-EAEB-4380-91E2-35D15696D8C8}" type="datetimeFigureOut">
              <a:rPr lang="en-US" smtClean="0"/>
              <a:t>3/16/2016</a:t>
            </a:fld>
            <a:endParaRPr lang="en-US"/>
          </a:p>
        </p:txBody>
      </p:sp>
      <p:sp>
        <p:nvSpPr>
          <p:cNvPr id="4" name="Footer Placeholder 3"/>
          <p:cNvSpPr>
            <a:spLocks noGrp="1"/>
          </p:cNvSpPr>
          <p:nvPr>
            <p:ph type="ftr" sz="quarter" idx="2"/>
          </p:nvPr>
        </p:nvSpPr>
        <p:spPr>
          <a:xfrm>
            <a:off x="0" y="9360730"/>
            <a:ext cx="2911263" cy="4944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5482" y="9360730"/>
            <a:ext cx="2911263" cy="494470"/>
          </a:xfrm>
          <a:prstGeom prst="rect">
            <a:avLst/>
          </a:prstGeom>
        </p:spPr>
        <p:txBody>
          <a:bodyPr vert="horz" lIns="91440" tIns="45720" rIns="91440" bIns="45720" rtlCol="0" anchor="b"/>
          <a:lstStyle>
            <a:lvl1pPr algn="r">
              <a:defRPr sz="1200"/>
            </a:lvl1pPr>
          </a:lstStyle>
          <a:p>
            <a:fld id="{6246695D-3487-49BE-B39B-4B1F696FADD7}" type="slidenum">
              <a:rPr lang="en-US" smtClean="0"/>
              <a:t>‹#›</a:t>
            </a:fld>
            <a:endParaRPr lang="en-US"/>
          </a:p>
        </p:txBody>
      </p:sp>
    </p:spTree>
    <p:extLst>
      <p:ext uri="{BB962C8B-B14F-4D97-AF65-F5344CB8AC3E}">
        <p14:creationId xmlns:p14="http://schemas.microsoft.com/office/powerpoint/2010/main" val="3053960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4CAF1AFC-F7A3-486E-AEB7-F74466F0B1E1}" type="datetimeFigureOut">
              <a:rPr lang="cs-CZ" smtClean="0"/>
              <a:pPr/>
              <a:t>16.3.2016</a:t>
            </a:fld>
            <a:endParaRPr lang="cs-CZ"/>
          </a:p>
        </p:txBody>
      </p:sp>
      <p:sp>
        <p:nvSpPr>
          <p:cNvPr id="4" name="Zástupný symbol pro obrázek snímku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1830" y="4681220"/>
            <a:ext cx="5374640" cy="443484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6D0DF266-7668-48F4-BEA2-EADFFC43440A}" type="slidenum">
              <a:rPr lang="cs-CZ" smtClean="0"/>
              <a:pPr/>
              <a:t>‹#›</a:t>
            </a:fld>
            <a:endParaRPr lang="cs-CZ"/>
          </a:p>
        </p:txBody>
      </p:sp>
    </p:spTree>
    <p:extLst>
      <p:ext uri="{BB962C8B-B14F-4D97-AF65-F5344CB8AC3E}">
        <p14:creationId xmlns:p14="http://schemas.microsoft.com/office/powerpoint/2010/main" val="27534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mazon.com/You-Can-Observe-Lot-Watching/dp/04704540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inkedin.com/pub/jack-whalen/10/635/5b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1</a:t>
            </a:fld>
            <a:endParaRPr lang="cs-CZ"/>
          </a:p>
        </p:txBody>
      </p:sp>
    </p:spTree>
    <p:extLst>
      <p:ext uri="{BB962C8B-B14F-4D97-AF65-F5344CB8AC3E}">
        <p14:creationId xmlns:p14="http://schemas.microsoft.com/office/powerpoint/2010/main" val="357559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10</a:t>
            </a:fld>
            <a:endParaRPr lang="cs-CZ"/>
          </a:p>
        </p:txBody>
      </p:sp>
    </p:spTree>
    <p:extLst>
      <p:ext uri="{BB962C8B-B14F-4D97-AF65-F5344CB8AC3E}">
        <p14:creationId xmlns:p14="http://schemas.microsoft.com/office/powerpoint/2010/main" val="264670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11</a:t>
            </a:fld>
            <a:endParaRPr lang="en-US" dirty="0"/>
          </a:p>
        </p:txBody>
      </p:sp>
    </p:spTree>
    <p:extLst>
      <p:ext uri="{BB962C8B-B14F-4D97-AF65-F5344CB8AC3E}">
        <p14:creationId xmlns:p14="http://schemas.microsoft.com/office/powerpoint/2010/main" val="84546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12</a:t>
            </a:fld>
            <a:endParaRPr lang="cs-CZ"/>
          </a:p>
        </p:txBody>
      </p:sp>
    </p:spTree>
    <p:extLst>
      <p:ext uri="{BB962C8B-B14F-4D97-AF65-F5344CB8AC3E}">
        <p14:creationId xmlns:p14="http://schemas.microsoft.com/office/powerpoint/2010/main" val="24315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13</a:t>
            </a:fld>
            <a:endParaRPr lang="cs-CZ"/>
          </a:p>
        </p:txBody>
      </p:sp>
    </p:spTree>
    <p:extLst>
      <p:ext uri="{BB962C8B-B14F-4D97-AF65-F5344CB8AC3E}">
        <p14:creationId xmlns:p14="http://schemas.microsoft.com/office/powerpoint/2010/main" val="92905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14</a:t>
            </a:fld>
            <a:endParaRPr lang="cs-CZ"/>
          </a:p>
        </p:txBody>
      </p:sp>
    </p:spTree>
    <p:extLst>
      <p:ext uri="{BB962C8B-B14F-4D97-AF65-F5344CB8AC3E}">
        <p14:creationId xmlns:p14="http://schemas.microsoft.com/office/powerpoint/2010/main" val="54193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15</a:t>
            </a:fld>
            <a:endParaRPr lang="cs-CZ"/>
          </a:p>
        </p:txBody>
      </p:sp>
    </p:spTree>
    <p:extLst>
      <p:ext uri="{BB962C8B-B14F-4D97-AF65-F5344CB8AC3E}">
        <p14:creationId xmlns:p14="http://schemas.microsoft.com/office/powerpoint/2010/main" val="149922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Můj scénář!</a:t>
            </a:r>
            <a:endParaRPr lang="en-US" dirty="0"/>
          </a:p>
        </p:txBody>
      </p:sp>
      <p:sp>
        <p:nvSpPr>
          <p:cNvPr id="4" name="Slide Number Placeholder 3"/>
          <p:cNvSpPr>
            <a:spLocks noGrp="1"/>
          </p:cNvSpPr>
          <p:nvPr>
            <p:ph type="sldNum" sz="quarter" idx="10"/>
          </p:nvPr>
        </p:nvSpPr>
        <p:spPr/>
        <p:txBody>
          <a:bodyPr/>
          <a:lstStyle/>
          <a:p>
            <a:fld id="{6D0DF266-7668-48F4-BEA2-EADFFC43440A}" type="slidenum">
              <a:rPr lang="cs-CZ" smtClean="0"/>
              <a:pPr/>
              <a:t>16</a:t>
            </a:fld>
            <a:endParaRPr lang="cs-CZ"/>
          </a:p>
        </p:txBody>
      </p:sp>
    </p:spTree>
    <p:extLst>
      <p:ext uri="{BB962C8B-B14F-4D97-AF65-F5344CB8AC3E}">
        <p14:creationId xmlns:p14="http://schemas.microsoft.com/office/powerpoint/2010/main" val="393583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17</a:t>
            </a:fld>
            <a:endParaRPr lang="cs-CZ"/>
          </a:p>
        </p:txBody>
      </p:sp>
    </p:spTree>
    <p:extLst>
      <p:ext uri="{BB962C8B-B14F-4D97-AF65-F5344CB8AC3E}">
        <p14:creationId xmlns:p14="http://schemas.microsoft.com/office/powerpoint/2010/main" val="193356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Vzít si prototyp!!!!</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18</a:t>
            </a:fld>
            <a:endParaRPr lang="cs-CZ"/>
          </a:p>
        </p:txBody>
      </p:sp>
    </p:spTree>
    <p:extLst>
      <p:ext uri="{BB962C8B-B14F-4D97-AF65-F5344CB8AC3E}">
        <p14:creationId xmlns:p14="http://schemas.microsoft.com/office/powerpoint/2010/main" val="220455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19</a:t>
            </a:fld>
            <a:endParaRPr lang="cs-CZ"/>
          </a:p>
        </p:txBody>
      </p:sp>
    </p:spTree>
    <p:extLst>
      <p:ext uri="{BB962C8B-B14F-4D97-AF65-F5344CB8AC3E}">
        <p14:creationId xmlns:p14="http://schemas.microsoft.com/office/powerpoint/2010/main" val="231025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http://www.amazon.com/You-Can-Observe-Lot-Watching/dp/0470454040</a:t>
            </a:r>
            <a:r>
              <a:rPr lang="cs-CZ" dirty="0" smtClean="0"/>
              <a:t>  </a:t>
            </a:r>
          </a:p>
          <a:p>
            <a:r>
              <a:rPr lang="cs-CZ" dirty="0" smtClean="0"/>
              <a:t>Basketbalista, který pozoroval</a:t>
            </a:r>
            <a:r>
              <a:rPr lang="cs-CZ" baseline="0" dirty="0" smtClean="0"/>
              <a:t> týmové zapojení hráčů. </a:t>
            </a:r>
          </a:p>
          <a:p>
            <a:r>
              <a:rPr lang="cs-CZ" baseline="0" dirty="0" smtClean="0"/>
              <a:t>New York </a:t>
            </a:r>
            <a:r>
              <a:rPr lang="cs-CZ" baseline="0" dirty="0" err="1" smtClean="0"/>
              <a:t>Yankees</a:t>
            </a:r>
            <a:endParaRPr lang="cs-CZ" baseline="0" dirty="0" smtClean="0"/>
          </a:p>
          <a:p>
            <a:r>
              <a:rPr lang="cs-CZ" baseline="0" dirty="0" smtClean="0"/>
              <a:t>Práce týmu, role v týmu, vztahy v týmu apod. </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2</a:t>
            </a:fld>
            <a:endParaRPr lang="cs-CZ"/>
          </a:p>
        </p:txBody>
      </p:sp>
    </p:spTree>
    <p:extLst>
      <p:ext uri="{BB962C8B-B14F-4D97-AF65-F5344CB8AC3E}">
        <p14:creationId xmlns:p14="http://schemas.microsoft.com/office/powerpoint/2010/main" val="3251472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20</a:t>
            </a:fld>
            <a:endParaRPr lang="cs-CZ"/>
          </a:p>
        </p:txBody>
      </p:sp>
    </p:spTree>
    <p:extLst>
      <p:ext uri="{BB962C8B-B14F-4D97-AF65-F5344CB8AC3E}">
        <p14:creationId xmlns:p14="http://schemas.microsoft.com/office/powerpoint/2010/main" val="131991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21</a:t>
            </a:fld>
            <a:endParaRPr lang="cs-CZ"/>
          </a:p>
        </p:txBody>
      </p:sp>
    </p:spTree>
    <p:extLst>
      <p:ext uri="{BB962C8B-B14F-4D97-AF65-F5344CB8AC3E}">
        <p14:creationId xmlns:p14="http://schemas.microsoft.com/office/powerpoint/2010/main" val="900964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22</a:t>
            </a:fld>
            <a:endParaRPr lang="cs-CZ"/>
          </a:p>
        </p:txBody>
      </p:sp>
    </p:spTree>
    <p:extLst>
      <p:ext uri="{BB962C8B-B14F-4D97-AF65-F5344CB8AC3E}">
        <p14:creationId xmlns:p14="http://schemas.microsoft.com/office/powerpoint/2010/main" val="606209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23</a:t>
            </a:fld>
            <a:endParaRPr lang="cs-CZ"/>
          </a:p>
        </p:txBody>
      </p:sp>
    </p:spTree>
    <p:extLst>
      <p:ext uri="{BB962C8B-B14F-4D97-AF65-F5344CB8AC3E}">
        <p14:creationId xmlns:p14="http://schemas.microsoft.com/office/powerpoint/2010/main" val="978883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24</a:t>
            </a:fld>
            <a:endParaRPr lang="cs-CZ"/>
          </a:p>
        </p:txBody>
      </p:sp>
    </p:spTree>
    <p:extLst>
      <p:ext uri="{BB962C8B-B14F-4D97-AF65-F5344CB8AC3E}">
        <p14:creationId xmlns:p14="http://schemas.microsoft.com/office/powerpoint/2010/main" val="7676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25</a:t>
            </a:fld>
            <a:endParaRPr lang="cs-CZ"/>
          </a:p>
        </p:txBody>
      </p:sp>
    </p:spTree>
    <p:extLst>
      <p:ext uri="{BB962C8B-B14F-4D97-AF65-F5344CB8AC3E}">
        <p14:creationId xmlns:p14="http://schemas.microsoft.com/office/powerpoint/2010/main" val="2997808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26</a:t>
            </a:fld>
            <a:endParaRPr lang="en-US" dirty="0"/>
          </a:p>
        </p:txBody>
      </p:sp>
    </p:spTree>
    <p:extLst>
      <p:ext uri="{BB962C8B-B14F-4D97-AF65-F5344CB8AC3E}">
        <p14:creationId xmlns:p14="http://schemas.microsoft.com/office/powerpoint/2010/main" val="845466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27</a:t>
            </a:fld>
            <a:endParaRPr lang="cs-CZ"/>
          </a:p>
        </p:txBody>
      </p:sp>
    </p:spTree>
    <p:extLst>
      <p:ext uri="{BB962C8B-B14F-4D97-AF65-F5344CB8AC3E}">
        <p14:creationId xmlns:p14="http://schemas.microsoft.com/office/powerpoint/2010/main" val="1174622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Nakreslit obrázek – člověk na plátno vrhá ohromný</a:t>
            </a:r>
            <a:r>
              <a:rPr lang="cs-CZ" baseline="0" dirty="0" smtClean="0"/>
              <a:t> stín. </a:t>
            </a: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28</a:t>
            </a:fld>
            <a:endParaRPr lang="cs-CZ"/>
          </a:p>
        </p:txBody>
      </p:sp>
    </p:spTree>
    <p:extLst>
      <p:ext uri="{BB962C8B-B14F-4D97-AF65-F5344CB8AC3E}">
        <p14:creationId xmlns:p14="http://schemas.microsoft.com/office/powerpoint/2010/main" val="4049265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29</a:t>
            </a:fld>
            <a:endParaRPr lang="cs-CZ"/>
          </a:p>
        </p:txBody>
      </p:sp>
    </p:spTree>
    <p:extLst>
      <p:ext uri="{BB962C8B-B14F-4D97-AF65-F5344CB8AC3E}">
        <p14:creationId xmlns:p14="http://schemas.microsoft.com/office/powerpoint/2010/main" val="162473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Jedno bez druhého nejde dohromady.</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3</a:t>
            </a:fld>
            <a:endParaRPr lang="cs-CZ"/>
          </a:p>
        </p:txBody>
      </p:sp>
    </p:spTree>
    <p:extLst>
      <p:ext uri="{BB962C8B-B14F-4D97-AF65-F5344CB8AC3E}">
        <p14:creationId xmlns:p14="http://schemas.microsoft.com/office/powerpoint/2010/main" val="3746875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t>Chtěl</a:t>
            </a:r>
            <a:r>
              <a:rPr lang="cs-CZ" sz="1200" baseline="0" dirty="0" smtClean="0"/>
              <a:t> zjistit, zda se IBM vyplatí vyvinou systém, které bude psát a člověk bude opravovat případně špatné slova. </a:t>
            </a:r>
            <a:br>
              <a:rPr lang="cs-CZ" sz="1200" baseline="0" dirty="0" smtClean="0"/>
            </a:br>
            <a:r>
              <a:rPr lang="cs-CZ" sz="1200" baseline="0" dirty="0" smtClean="0"/>
              <a:t>https://books.google.cz/books?id=4i6XLHE7wpkC&amp;pg=PA228&amp;lpg=PA228&amp;dq=John+Kelley+wizzard+of+oz&amp;source=bl&amp;ots=IFIGsq6lRG&amp;sig=dMfMpXAzUmFKsUIzxKnPhfGYQ-0&amp;hl=cs&amp;sa=X&amp;ei=Q0L_VOO1BtOradG7gIAC&amp;ved=0CC4Q6AEwAg#v=onepage&amp;q=John%20Kelley%20wizzard%20of%20oz&amp;f=false</a:t>
            </a:r>
            <a:endParaRPr lang="cs-CZ" sz="1200" dirty="0" smtClean="0"/>
          </a:p>
          <a:p>
            <a:endParaRPr lang="cs-CZ" sz="1200" dirty="0" smtClean="0"/>
          </a:p>
          <a:p>
            <a:pPr marL="342900" indent="-342900">
              <a:buFont typeface="Arial" pitchFamily="34" charset="0"/>
              <a:buChar char="•"/>
            </a:pPr>
            <a:r>
              <a:rPr lang="cs-CZ" sz="1200" b="0" dirty="0" smtClean="0"/>
              <a:t>Využil metody WOZ při definování budoucího systému opatřeného hlasovým vstupem. </a:t>
            </a:r>
          </a:p>
          <a:p>
            <a:pPr marL="342900" indent="-342900">
              <a:buFont typeface="Arial" pitchFamily="34" charset="0"/>
              <a:buChar char="•"/>
            </a:pPr>
            <a:r>
              <a:rPr lang="cs-CZ" sz="1200" b="0" dirty="0" smtClean="0"/>
              <a:t>Uživatel počítač ovládal hlasem.</a:t>
            </a:r>
          </a:p>
          <a:p>
            <a:pPr marL="342900" indent="-342900">
              <a:buFont typeface="Arial" pitchFamily="34" charset="0"/>
              <a:buChar char="•"/>
            </a:pPr>
            <a:r>
              <a:rPr lang="cs-CZ" sz="1200" b="0" dirty="0" smtClean="0"/>
              <a:t>Výzkumník vkládal informace do PC v textové podobě. </a:t>
            </a:r>
          </a:p>
          <a:p>
            <a:pPr marL="342900" indent="-342900">
              <a:buFont typeface="Arial" pitchFamily="34" charset="0"/>
              <a:buChar char="•"/>
            </a:pPr>
            <a:r>
              <a:rPr lang="cs-CZ" sz="1200" b="0" dirty="0" smtClean="0"/>
              <a:t>Pokud počítač příkaz nerozpoznal, napsal místo slova </a:t>
            </a:r>
            <a:r>
              <a:rPr lang="cs-CZ" sz="1200" b="0" dirty="0" err="1" smtClean="0"/>
              <a:t>xxxxx</a:t>
            </a:r>
            <a:endParaRPr lang="cs-CZ" sz="1200" b="0" dirty="0" smtClean="0"/>
          </a:p>
          <a:p>
            <a:pPr marL="342900" indent="-342900">
              <a:buFont typeface="Arial" pitchFamily="34" charset="0"/>
              <a:buChar char="•"/>
            </a:pPr>
            <a:r>
              <a:rPr lang="cs-CZ" sz="1200" b="0" dirty="0" smtClean="0"/>
              <a:t>Člověk slovo opravil hlasovým příkaz: „NUTS</a:t>
            </a:r>
            <a:r>
              <a:rPr lang="cs-CZ" sz="1200" b="0" baseline="0" dirty="0" smtClean="0"/>
              <a:t> 5“ – vymaže 5 posledních slov. </a:t>
            </a:r>
            <a:endParaRPr lang="cs-CZ" sz="1200" b="0" dirty="0" smtClean="0"/>
          </a:p>
          <a:p>
            <a:pPr marL="342900" indent="-342900">
              <a:buFont typeface="Arial" pitchFamily="34" charset="0"/>
              <a:buChar char="•"/>
            </a:pPr>
            <a:r>
              <a:rPr lang="cs-CZ" sz="1200" b="0" dirty="0" smtClean="0"/>
              <a:t>Na základě chyb byl upraven i algoritmus v PC a při dalším testu již na přirozený jazyk a dotaz odpovídal správně. </a:t>
            </a:r>
            <a:endParaRPr lang="cs-CZ" sz="1200" b="0"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30</a:t>
            </a:fld>
            <a:endParaRPr lang="cs-CZ"/>
          </a:p>
        </p:txBody>
      </p:sp>
    </p:spTree>
    <p:extLst>
      <p:ext uri="{BB962C8B-B14F-4D97-AF65-F5344CB8AC3E}">
        <p14:creationId xmlns:p14="http://schemas.microsoft.com/office/powerpoint/2010/main" val="3556275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31</a:t>
            </a:fld>
            <a:endParaRPr lang="cs-CZ"/>
          </a:p>
        </p:txBody>
      </p:sp>
    </p:spTree>
    <p:extLst>
      <p:ext uri="{BB962C8B-B14F-4D97-AF65-F5344CB8AC3E}">
        <p14:creationId xmlns:p14="http://schemas.microsoft.com/office/powerpoint/2010/main" val="3524398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Balón měl hlasově</a:t>
            </a:r>
            <a:r>
              <a:rPr lang="cs-CZ" baseline="0" dirty="0" smtClean="0"/>
              <a:t> odpovídat na hlasovou komunikaci dítěte. Měl se také pohybovat k a od dítěte. Mezi uživatelem a počítačem byl člověk, který celý systém ovládal.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32</a:t>
            </a:fld>
            <a:endParaRPr lang="cs-CZ"/>
          </a:p>
        </p:txBody>
      </p:sp>
    </p:spTree>
    <p:extLst>
      <p:ext uri="{BB962C8B-B14F-4D97-AF65-F5344CB8AC3E}">
        <p14:creationId xmlns:p14="http://schemas.microsoft.com/office/powerpoint/2010/main" val="3108271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33</a:t>
            </a:fld>
            <a:endParaRPr lang="cs-CZ"/>
          </a:p>
        </p:txBody>
      </p:sp>
    </p:spTree>
    <p:extLst>
      <p:ext uri="{BB962C8B-B14F-4D97-AF65-F5344CB8AC3E}">
        <p14:creationId xmlns:p14="http://schemas.microsoft.com/office/powerpoint/2010/main" val="1472260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34</a:t>
            </a:fld>
            <a:endParaRPr lang="cs-CZ"/>
          </a:p>
        </p:txBody>
      </p:sp>
    </p:spTree>
    <p:extLst>
      <p:ext uri="{BB962C8B-B14F-4D97-AF65-F5344CB8AC3E}">
        <p14:creationId xmlns:p14="http://schemas.microsoft.com/office/powerpoint/2010/main" val="3892730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35</a:t>
            </a:fld>
            <a:endParaRPr lang="cs-CZ"/>
          </a:p>
        </p:txBody>
      </p:sp>
    </p:spTree>
    <p:extLst>
      <p:ext uri="{BB962C8B-B14F-4D97-AF65-F5344CB8AC3E}">
        <p14:creationId xmlns:p14="http://schemas.microsoft.com/office/powerpoint/2010/main" val="3779212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36</a:t>
            </a:fld>
            <a:endParaRPr lang="cs-CZ"/>
          </a:p>
        </p:txBody>
      </p:sp>
    </p:spTree>
    <p:extLst>
      <p:ext uri="{BB962C8B-B14F-4D97-AF65-F5344CB8AC3E}">
        <p14:creationId xmlns:p14="http://schemas.microsoft.com/office/powerpoint/2010/main" val="289967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37</a:t>
            </a:fld>
            <a:endParaRPr lang="cs-CZ"/>
          </a:p>
        </p:txBody>
      </p:sp>
    </p:spTree>
    <p:extLst>
      <p:ext uri="{BB962C8B-B14F-4D97-AF65-F5344CB8AC3E}">
        <p14:creationId xmlns:p14="http://schemas.microsoft.com/office/powerpoint/2010/main" val="515963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38</a:t>
            </a:fld>
            <a:endParaRPr lang="cs-CZ"/>
          </a:p>
        </p:txBody>
      </p:sp>
    </p:spTree>
    <p:extLst>
      <p:ext uri="{BB962C8B-B14F-4D97-AF65-F5344CB8AC3E}">
        <p14:creationId xmlns:p14="http://schemas.microsoft.com/office/powerpoint/2010/main" val="1681537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39</a:t>
            </a:fld>
            <a:endParaRPr lang="cs-CZ"/>
          </a:p>
        </p:txBody>
      </p:sp>
    </p:spTree>
    <p:extLst>
      <p:ext uri="{BB962C8B-B14F-4D97-AF65-F5344CB8AC3E}">
        <p14:creationId xmlns:p14="http://schemas.microsoft.com/office/powerpoint/2010/main" val="333803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Hodnoty a cíle – někdo si</a:t>
            </a:r>
            <a:r>
              <a:rPr lang="cs-CZ" baseline="0" dirty="0" smtClean="0"/>
              <a:t> pořídí auto s dřevěnou palubovkou vykládanou drahokamama</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a:t>
            </a:fld>
            <a:endParaRPr lang="cs-CZ"/>
          </a:p>
        </p:txBody>
      </p:sp>
    </p:spTree>
    <p:extLst>
      <p:ext uri="{BB962C8B-B14F-4D97-AF65-F5344CB8AC3E}">
        <p14:creationId xmlns:p14="http://schemas.microsoft.com/office/powerpoint/2010/main" val="2443478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Video X Specifikace v dokumentu. </a:t>
            </a:r>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40</a:t>
            </a:fld>
            <a:endParaRPr lang="cs-CZ"/>
          </a:p>
        </p:txBody>
      </p:sp>
    </p:spTree>
    <p:extLst>
      <p:ext uri="{BB962C8B-B14F-4D97-AF65-F5344CB8AC3E}">
        <p14:creationId xmlns:p14="http://schemas.microsoft.com/office/powerpoint/2010/main" val="1406387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41</a:t>
            </a:fld>
            <a:endParaRPr lang="cs-CZ"/>
          </a:p>
        </p:txBody>
      </p:sp>
    </p:spTree>
    <p:extLst>
      <p:ext uri="{BB962C8B-B14F-4D97-AF65-F5344CB8AC3E}">
        <p14:creationId xmlns:p14="http://schemas.microsoft.com/office/powerpoint/2010/main" val="2876275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42</a:t>
            </a:fld>
            <a:endParaRPr lang="cs-CZ"/>
          </a:p>
        </p:txBody>
      </p:sp>
    </p:spTree>
    <p:extLst>
      <p:ext uri="{BB962C8B-B14F-4D97-AF65-F5344CB8AC3E}">
        <p14:creationId xmlns:p14="http://schemas.microsoft.com/office/powerpoint/2010/main" val="2753422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43</a:t>
            </a:fld>
            <a:endParaRPr lang="cs-CZ"/>
          </a:p>
        </p:txBody>
      </p:sp>
    </p:spTree>
    <p:extLst>
      <p:ext uri="{BB962C8B-B14F-4D97-AF65-F5344CB8AC3E}">
        <p14:creationId xmlns:p14="http://schemas.microsoft.com/office/powerpoint/2010/main" val="1524411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44</a:t>
            </a:fld>
            <a:endParaRPr lang="cs-CZ"/>
          </a:p>
        </p:txBody>
      </p:sp>
    </p:spTree>
    <p:extLst>
      <p:ext uri="{BB962C8B-B14F-4D97-AF65-F5344CB8AC3E}">
        <p14:creationId xmlns:p14="http://schemas.microsoft.com/office/powerpoint/2010/main" val="2270421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Tablet s aplikací.</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45</a:t>
            </a:fld>
            <a:endParaRPr lang="cs-CZ"/>
          </a:p>
        </p:txBody>
      </p:sp>
    </p:spTree>
    <p:extLst>
      <p:ext uri="{BB962C8B-B14F-4D97-AF65-F5344CB8AC3E}">
        <p14:creationId xmlns:p14="http://schemas.microsoft.com/office/powerpoint/2010/main" val="2747971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46</a:t>
            </a:fld>
            <a:endParaRPr lang="cs-CZ"/>
          </a:p>
        </p:txBody>
      </p:sp>
    </p:spTree>
    <p:extLst>
      <p:ext uri="{BB962C8B-B14F-4D97-AF65-F5344CB8AC3E}">
        <p14:creationId xmlns:p14="http://schemas.microsoft.com/office/powerpoint/2010/main" val="1019149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Pokud </a:t>
            </a:r>
            <a:r>
              <a:rPr lang="cs-CZ" dirty="0" err="1" smtClean="0"/>
              <a:t>prototypujeme</a:t>
            </a:r>
            <a:r>
              <a:rPr lang="cs-CZ" dirty="0" smtClean="0"/>
              <a:t>, je dobrý dělat kvalitní prototyp,</a:t>
            </a:r>
            <a:r>
              <a:rPr lang="cs-CZ" baseline="0" dirty="0" smtClean="0"/>
              <a:t> nebo více nekvalitních prototypů?</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47</a:t>
            </a:fld>
            <a:endParaRPr lang="cs-CZ"/>
          </a:p>
        </p:txBody>
      </p:sp>
    </p:spTree>
    <p:extLst>
      <p:ext uri="{BB962C8B-B14F-4D97-AF65-F5344CB8AC3E}">
        <p14:creationId xmlns:p14="http://schemas.microsoft.com/office/powerpoint/2010/main" val="3671485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Rychlé</a:t>
            </a:r>
            <a:r>
              <a:rPr lang="cs-CZ" baseline="0" dirty="0" smtClean="0"/>
              <a:t> testování alternativních řešení.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48</a:t>
            </a:fld>
            <a:endParaRPr lang="cs-CZ"/>
          </a:p>
        </p:txBody>
      </p:sp>
    </p:spTree>
    <p:extLst>
      <p:ext uri="{BB962C8B-B14F-4D97-AF65-F5344CB8AC3E}">
        <p14:creationId xmlns:p14="http://schemas.microsoft.com/office/powerpoint/2010/main" val="668287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nezkoušíme alternativy… netestujeme.</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49</a:t>
            </a:fld>
            <a:endParaRPr lang="cs-CZ"/>
          </a:p>
        </p:txBody>
      </p:sp>
    </p:spTree>
    <p:extLst>
      <p:ext uri="{BB962C8B-B14F-4D97-AF65-F5344CB8AC3E}">
        <p14:creationId xmlns:p14="http://schemas.microsoft.com/office/powerpoint/2010/main" val="28594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5</a:t>
            </a:fld>
            <a:endParaRPr lang="cs-CZ"/>
          </a:p>
        </p:txBody>
      </p:sp>
    </p:spTree>
    <p:extLst>
      <p:ext uri="{BB962C8B-B14F-4D97-AF65-F5344CB8AC3E}">
        <p14:creationId xmlns:p14="http://schemas.microsoft.com/office/powerpoint/2010/main" val="3684935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50</a:t>
            </a:fld>
            <a:endParaRPr lang="cs-CZ"/>
          </a:p>
        </p:txBody>
      </p:sp>
    </p:spTree>
    <p:extLst>
      <p:ext uri="{BB962C8B-B14F-4D97-AF65-F5344CB8AC3E}">
        <p14:creationId xmlns:p14="http://schemas.microsoft.com/office/powerpoint/2010/main" val="2190799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51</a:t>
            </a:fld>
            <a:endParaRPr lang="cs-CZ"/>
          </a:p>
        </p:txBody>
      </p:sp>
    </p:spTree>
    <p:extLst>
      <p:ext uri="{BB962C8B-B14F-4D97-AF65-F5344CB8AC3E}">
        <p14:creationId xmlns:p14="http://schemas.microsoft.com/office/powerpoint/2010/main" val="1958493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52</a:t>
            </a:fld>
            <a:endParaRPr lang="cs-CZ"/>
          </a:p>
        </p:txBody>
      </p:sp>
    </p:spTree>
    <p:extLst>
      <p:ext uri="{BB962C8B-B14F-4D97-AF65-F5344CB8AC3E}">
        <p14:creationId xmlns:p14="http://schemas.microsoft.com/office/powerpoint/2010/main" val="76640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53</a:t>
            </a:fld>
            <a:endParaRPr lang="cs-CZ"/>
          </a:p>
        </p:txBody>
      </p:sp>
    </p:spTree>
    <p:extLst>
      <p:ext uri="{BB962C8B-B14F-4D97-AF65-F5344CB8AC3E}">
        <p14:creationId xmlns:p14="http://schemas.microsoft.com/office/powerpoint/2010/main" val="1524191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54</a:t>
            </a:fld>
            <a:endParaRPr lang="cs-CZ"/>
          </a:p>
        </p:txBody>
      </p:sp>
    </p:spTree>
    <p:extLst>
      <p:ext uri="{BB962C8B-B14F-4D97-AF65-F5344CB8AC3E}">
        <p14:creationId xmlns:p14="http://schemas.microsoft.com/office/powerpoint/2010/main" val="3814673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55</a:t>
            </a:fld>
            <a:endParaRPr lang="cs-CZ"/>
          </a:p>
        </p:txBody>
      </p:sp>
    </p:spTree>
    <p:extLst>
      <p:ext uri="{BB962C8B-B14F-4D97-AF65-F5344CB8AC3E}">
        <p14:creationId xmlns:p14="http://schemas.microsoft.com/office/powerpoint/2010/main" val="10752566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56</a:t>
            </a:fld>
            <a:endParaRPr lang="cs-CZ"/>
          </a:p>
        </p:txBody>
      </p:sp>
    </p:spTree>
    <p:extLst>
      <p:ext uri="{BB962C8B-B14F-4D97-AF65-F5344CB8AC3E}">
        <p14:creationId xmlns:p14="http://schemas.microsoft.com/office/powerpoint/2010/main" val="3550367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Která</a:t>
            </a:r>
            <a:r>
              <a:rPr lang="cs-CZ" baseline="0" dirty="0" smtClean="0"/>
              <a:t> skupina porozuměla textu lépe?</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57</a:t>
            </a:fld>
            <a:endParaRPr lang="cs-CZ"/>
          </a:p>
        </p:txBody>
      </p:sp>
    </p:spTree>
    <p:extLst>
      <p:ext uri="{BB962C8B-B14F-4D97-AF65-F5344CB8AC3E}">
        <p14:creationId xmlns:p14="http://schemas.microsoft.com/office/powerpoint/2010/main" val="3991874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Protože zde hraje roli Ego. – Ti co předkládali dva neměli pravděpodobně</a:t>
            </a:r>
            <a:r>
              <a:rPr lang="cs-CZ" baseline="0" dirty="0" smtClean="0"/>
              <a:t> strach z kritiky. </a:t>
            </a:r>
            <a:br>
              <a:rPr lang="cs-CZ" baseline="0" dirty="0" smtClean="0"/>
            </a:br>
            <a:r>
              <a:rPr lang="cs-CZ" baseline="0" dirty="0" smtClean="0"/>
              <a:t/>
            </a:r>
            <a:br>
              <a:rPr lang="cs-CZ" baseline="0" dirty="0" smtClean="0"/>
            </a:br>
            <a:r>
              <a:rPr lang="en-US" dirty="0" smtClean="0"/>
              <a:t>This paper found that when people produce and share multiple alternatives at group discussions, they explore more diverse ideas, integrate more of their partner’s features, engage in more productive design conversations, and ultimately, create higher-quality work. Many designers already practice this approach. This research seeks to develop a theoretical understanding of creative work to help practitioners and students solve design problems more effectively. These results suggest that many more practitioners and teachers might beneficially adopt a “share multiple” strategy. More broadly, this work raises several important questions.</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58</a:t>
            </a:fld>
            <a:endParaRPr lang="cs-CZ"/>
          </a:p>
        </p:txBody>
      </p:sp>
    </p:spTree>
    <p:extLst>
      <p:ext uri="{BB962C8B-B14F-4D97-AF65-F5344CB8AC3E}">
        <p14:creationId xmlns:p14="http://schemas.microsoft.com/office/powerpoint/2010/main" val="3690312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59</a:t>
            </a:fld>
            <a:endParaRPr lang="cs-CZ"/>
          </a:p>
        </p:txBody>
      </p:sp>
    </p:spTree>
    <p:extLst>
      <p:ext uri="{BB962C8B-B14F-4D97-AF65-F5344CB8AC3E}">
        <p14:creationId xmlns:p14="http://schemas.microsoft.com/office/powerpoint/2010/main" val="276521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http://www.linkedin.com/pub/jack-whalen/10/635/5bb</a:t>
            </a:r>
            <a:endParaRPr lang="cs-CZ" dirty="0" smtClean="0"/>
          </a:p>
          <a:p>
            <a:pPr marL="171450" indent="-171450">
              <a:buFontTx/>
              <a:buChar char="-"/>
            </a:pPr>
            <a:r>
              <a:rPr lang="cs-CZ" dirty="0" smtClean="0"/>
              <a:t>Nejschopnější</a:t>
            </a:r>
            <a:r>
              <a:rPr lang="cs-CZ" baseline="0" dirty="0" smtClean="0"/>
              <a:t> v call centru byl ten, který zde pracoval nejdéle. </a:t>
            </a:r>
          </a:p>
          <a:p>
            <a:pPr marL="171450" indent="-171450">
              <a:buFontTx/>
              <a:buChar char="-"/>
            </a:pPr>
            <a:r>
              <a:rPr lang="cs-CZ" baseline="0" dirty="0" smtClean="0"/>
              <a:t>Jako druzí nejschopnější však zde nebyli ti, kteří zde byly druhou nejdelší dobu, ale ti, kteří seděli vedle prvního. </a:t>
            </a:r>
            <a:endParaRPr lang="cs-CZ" dirty="0" smtClean="0"/>
          </a:p>
          <a:p>
            <a:endParaRPr lang="cs-CZ" dirty="0" smtClean="0"/>
          </a:p>
          <a:p>
            <a:r>
              <a:rPr lang="en-US" dirty="0" smtClean="0"/>
              <a:t>One of my </a:t>
            </a:r>
            <a:r>
              <a:rPr lang="en-US" dirty="0" err="1" smtClean="0"/>
              <a:t>favourite</a:t>
            </a:r>
            <a:r>
              <a:rPr lang="en-US" dirty="0" smtClean="0"/>
              <a:t> examples of participant observation</a:t>
            </a:r>
          </a:p>
          <a:p>
            <a:r>
              <a:rPr lang="en-US" dirty="0" smtClean="0"/>
              <a:t>comes from Jack Whalen and colleagues at Xerox PARC.</a:t>
            </a:r>
          </a:p>
          <a:p>
            <a:r>
              <a:rPr lang="en-US" dirty="0" smtClean="0"/>
              <a:t>They were </a:t>
            </a:r>
            <a:r>
              <a:rPr lang="en-US" b="1" dirty="0" smtClean="0"/>
              <a:t>studying a call </a:t>
            </a:r>
            <a:r>
              <a:rPr lang="en-US" b="1" dirty="0" err="1" smtClean="0"/>
              <a:t>centre</a:t>
            </a:r>
            <a:r>
              <a:rPr lang="en-US" b="1" dirty="0" smtClean="0"/>
              <a:t> for photocopier repair</a:t>
            </a:r>
            <a:r>
              <a:rPr lang="en-US" dirty="0" smtClean="0"/>
              <a:t>,</a:t>
            </a:r>
          </a:p>
          <a:p>
            <a:r>
              <a:rPr lang="en-US" dirty="0" smtClean="0"/>
              <a:t>so these were people who field questions for technicians,</a:t>
            </a:r>
          </a:p>
          <a:p>
            <a:r>
              <a:rPr lang="en-US" dirty="0" smtClean="0"/>
              <a:t>and, over the telephone, help them work through troubleshooting broken photocopiers.</a:t>
            </a:r>
          </a:p>
          <a:p>
            <a:r>
              <a:rPr lang="en-US" b="1" dirty="0" smtClean="0"/>
              <a:t>Doing this over the phone can be extremely difficult</a:t>
            </a:r>
            <a:r>
              <a:rPr lang="en-US" dirty="0" smtClean="0"/>
              <a:t>.</a:t>
            </a:r>
          </a:p>
          <a:p>
            <a:r>
              <a:rPr lang="en-US" dirty="0" smtClean="0"/>
              <a:t>What Whalen and colleagues found was that, as you might expect,</a:t>
            </a:r>
          </a:p>
          <a:p>
            <a:r>
              <a:rPr lang="en-US" b="1" dirty="0" smtClean="0"/>
              <a:t>the most proficient person in this copier repair </a:t>
            </a:r>
            <a:r>
              <a:rPr lang="en-US" b="1" dirty="0" err="1" smtClean="0"/>
              <a:t>centre</a:t>
            </a:r>
            <a:r>
              <a:rPr lang="en-US" b="1" dirty="0" smtClean="0"/>
              <a:t> was the person who’d been the longest</a:t>
            </a:r>
            <a:r>
              <a:rPr lang="en-US" dirty="0" smtClean="0"/>
              <a:t>.</a:t>
            </a:r>
          </a:p>
          <a:p>
            <a:r>
              <a:rPr lang="en-US" dirty="0" smtClean="0"/>
              <a:t>It was the skill that they’d built up over a period of time.</a:t>
            </a:r>
          </a:p>
          <a:p>
            <a:r>
              <a:rPr lang="en-US" dirty="0" smtClean="0"/>
              <a:t>What’s interesting is that the second most effective person at this repair </a:t>
            </a:r>
            <a:r>
              <a:rPr lang="en-US" dirty="0" err="1" smtClean="0"/>
              <a:t>centre</a:t>
            </a:r>
            <a:r>
              <a:rPr lang="en-US" dirty="0" smtClean="0"/>
              <a:t> was not the  person</a:t>
            </a:r>
          </a:p>
          <a:p>
            <a:r>
              <a:rPr lang="en-US" dirty="0" smtClean="0"/>
              <a:t>who’d been the second longest, but </a:t>
            </a:r>
            <a:r>
              <a:rPr lang="en-US" b="1" dirty="0" smtClean="0"/>
              <a:t>rather the person who’d sat next to the person who had been the longest</a:t>
            </a:r>
            <a:r>
              <a:rPr lang="en-US" dirty="0" smtClean="0"/>
              <a:t>.</a:t>
            </a:r>
          </a:p>
          <a:p>
            <a:r>
              <a:rPr lang="en-US" dirty="0" smtClean="0"/>
              <a:t>What they realized was that, by sitting next to an expert, these repair technicians were able</a:t>
            </a:r>
          </a:p>
          <a:p>
            <a:r>
              <a:rPr lang="en-US" dirty="0" smtClean="0"/>
              <a:t>to pick  up all of the informal skills of doing repair work that aren’t written down in manuals anywhere.</a:t>
            </a:r>
          </a:p>
          <a:p>
            <a:r>
              <a:rPr lang="en-US" dirty="0" smtClean="0"/>
              <a:t>And it’s this apprenticeship model that helped somebody really excel in their job.</a:t>
            </a:r>
            <a:r>
              <a:rPr lang="cs-CZ" dirty="0" smtClean="0"/>
              <a:t/>
            </a:r>
            <a:br>
              <a:rPr lang="cs-CZ" dirty="0" smtClean="0"/>
            </a:b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6</a:t>
            </a:fld>
            <a:endParaRPr lang="cs-CZ"/>
          </a:p>
        </p:txBody>
      </p:sp>
    </p:spTree>
    <p:extLst>
      <p:ext uri="{BB962C8B-B14F-4D97-AF65-F5344CB8AC3E}">
        <p14:creationId xmlns:p14="http://schemas.microsoft.com/office/powerpoint/2010/main" val="2960534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aseline="0" dirty="0" smtClean="0"/>
              <a:t>Když sdílíme jenom jeden nápad, tak po kritice lidé k druhému cítí nepřátelství a nedůvěru. Proč právě kritizoval tento nápad. Lidé si berou kritiku více osobně. Když však sdílíme několik prototypů, pak o sobě lidé smýšlí lépe. </a:t>
            </a:r>
            <a:br>
              <a:rPr lang="cs-CZ" sz="1050" baseline="0" dirty="0" smtClean="0"/>
            </a:br>
            <a:r>
              <a:rPr lang="cs-CZ" sz="1050" baseline="0" dirty="0" smtClean="0"/>
              <a:t/>
            </a:r>
            <a:br>
              <a:rPr lang="cs-CZ" sz="1050" baseline="0" dirty="0" smtClean="0"/>
            </a:br>
            <a:r>
              <a:rPr lang="cs-CZ" sz="1050" baseline="0" dirty="0" smtClean="0"/>
              <a:t>Obrázek jde </a:t>
            </a:r>
            <a:r>
              <a:rPr lang="cs-CZ" sz="1050" baseline="0" dirty="0" err="1" smtClean="0"/>
              <a:t>horizontlně</a:t>
            </a:r>
            <a:r>
              <a:rPr lang="cs-CZ" sz="1050" baseline="0" dirty="0" smtClean="0"/>
              <a:t> ve dvou řadách </a:t>
            </a:r>
            <a:endParaRPr lang="cs-CZ" sz="1050"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60</a:t>
            </a:fld>
            <a:endParaRPr lang="cs-CZ"/>
          </a:p>
        </p:txBody>
      </p:sp>
    </p:spTree>
    <p:extLst>
      <p:ext uri="{BB962C8B-B14F-4D97-AF65-F5344CB8AC3E}">
        <p14:creationId xmlns:p14="http://schemas.microsoft.com/office/powerpoint/2010/main" val="27187957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Napříč designérským a</a:t>
            </a:r>
            <a:r>
              <a:rPr lang="cs-CZ" baseline="0" dirty="0" smtClean="0"/>
              <a:t> programátorským týmem. Co je důležité tak také mezi ´řešitelským týmem a uživatelem.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61</a:t>
            </a:fld>
            <a:endParaRPr lang="cs-CZ"/>
          </a:p>
        </p:txBody>
      </p:sp>
    </p:spTree>
    <p:extLst>
      <p:ext uri="{BB962C8B-B14F-4D97-AF65-F5344CB8AC3E}">
        <p14:creationId xmlns:p14="http://schemas.microsoft.com/office/powerpoint/2010/main" val="2156233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62</a:t>
            </a:fld>
            <a:endParaRPr lang="cs-CZ"/>
          </a:p>
        </p:txBody>
      </p:sp>
    </p:spTree>
    <p:extLst>
      <p:ext uri="{BB962C8B-B14F-4D97-AF65-F5344CB8AC3E}">
        <p14:creationId xmlns:p14="http://schemas.microsoft.com/office/powerpoint/2010/main" val="727519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DF266-7668-48F4-BEA2-EADFFC43440A}" type="slidenum">
              <a:rPr lang="cs-CZ" smtClean="0"/>
              <a:pPr/>
              <a:t>63</a:t>
            </a:fld>
            <a:endParaRPr lang="cs-CZ"/>
          </a:p>
        </p:txBody>
      </p:sp>
    </p:spTree>
    <p:extLst>
      <p:ext uri="{BB962C8B-B14F-4D97-AF65-F5344CB8AC3E}">
        <p14:creationId xmlns:p14="http://schemas.microsoft.com/office/powerpoint/2010/main" val="248318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Jiná cílová skupina problém</a:t>
            </a:r>
            <a:r>
              <a:rPr lang="cs-CZ" baseline="0" dirty="0" smtClean="0"/>
              <a:t> třeba již řeší a potýkají se s ním. </a:t>
            </a:r>
          </a:p>
          <a:p>
            <a:endParaRPr lang="cs-CZ" baseline="0" dirty="0" smtClean="0"/>
          </a:p>
          <a:p>
            <a:r>
              <a:rPr lang="cs-CZ" baseline="0" dirty="0" smtClean="0"/>
              <a:t>Motivace - tricky</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7</a:t>
            </a:fld>
            <a:endParaRPr lang="cs-CZ"/>
          </a:p>
        </p:txBody>
      </p:sp>
    </p:spTree>
    <p:extLst>
      <p:ext uri="{BB962C8B-B14F-4D97-AF65-F5344CB8AC3E}">
        <p14:creationId xmlns:p14="http://schemas.microsoft.com/office/powerpoint/2010/main" val="48185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Obecně</a:t>
            </a:r>
            <a:r>
              <a:rPr lang="cs-CZ" baseline="0" dirty="0" smtClean="0"/>
              <a:t> platí, že chcete získat slovní hodnocení, kvalitu, nebazírujeme na kvantitě.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8</a:t>
            </a:fld>
            <a:endParaRPr lang="cs-CZ"/>
          </a:p>
        </p:txBody>
      </p:sp>
    </p:spTree>
    <p:extLst>
      <p:ext uri="{BB962C8B-B14F-4D97-AF65-F5344CB8AC3E}">
        <p14:creationId xmlns:p14="http://schemas.microsoft.com/office/powerpoint/2010/main" val="128650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Kombinace kvantitativních a kvalitativních</a:t>
            </a:r>
            <a:r>
              <a:rPr lang="cs-CZ" baseline="0" dirty="0" smtClean="0"/>
              <a:t> faktorů.</a:t>
            </a:r>
          </a:p>
          <a:p>
            <a:r>
              <a:rPr lang="cs-CZ" baseline="0" dirty="0" smtClean="0"/>
              <a:t>Typický zástupce cílové skupiny.</a:t>
            </a:r>
          </a:p>
          <a:p>
            <a:r>
              <a:rPr lang="cs-CZ" baseline="0" dirty="0" smtClean="0"/>
              <a:t>Časté chyby: </a:t>
            </a:r>
          </a:p>
          <a:p>
            <a:pPr marL="171450" indent="-171450">
              <a:buFontTx/>
              <a:buChar char="-"/>
            </a:pPr>
            <a:r>
              <a:rPr lang="cs-CZ" baseline="0" dirty="0" smtClean="0"/>
              <a:t>Persony nestojí na výzkumu, na datech, jsou smyšlené, idealizované. </a:t>
            </a:r>
          </a:p>
          <a:p>
            <a:pPr marL="0" indent="0">
              <a:buFontTx/>
              <a:buNone/>
            </a:pPr>
            <a:endParaRPr lang="cs-CZ" baseline="0" dirty="0" smtClean="0"/>
          </a:p>
          <a:p>
            <a:pPr marL="0" indent="0">
              <a:buFontTx/>
              <a:buNone/>
            </a:pPr>
            <a:r>
              <a:rPr lang="cs-CZ" baseline="0" dirty="0" smtClean="0"/>
              <a:t>Počet lidí v cílovce bude váš produkt používat?</a:t>
            </a:r>
          </a:p>
          <a:p>
            <a:pPr marL="0" indent="0">
              <a:buFontTx/>
              <a:buNone/>
            </a:pPr>
            <a:endParaRPr lang="cs-CZ" baseline="0" dirty="0" smtClean="0"/>
          </a:p>
          <a:p>
            <a:pPr marL="0" indent="0">
              <a:buFontTx/>
              <a:buNone/>
            </a:pPr>
            <a:r>
              <a:rPr lang="cs-CZ" baseline="0" dirty="0" smtClean="0"/>
              <a:t>Hledáme: </a:t>
            </a:r>
          </a:p>
          <a:p>
            <a:pPr marL="171450" indent="-171450">
              <a:buFontTx/>
              <a:buChar char="-"/>
            </a:pPr>
            <a:r>
              <a:rPr lang="cs-CZ" baseline="0" dirty="0" smtClean="0"/>
              <a:t>tvář, jméno</a:t>
            </a:r>
          </a:p>
          <a:p>
            <a:pPr marL="171450" indent="-171450">
              <a:buFontTx/>
              <a:buChar char="-"/>
            </a:pPr>
            <a:r>
              <a:rPr lang="cs-CZ" baseline="0" dirty="0" smtClean="0"/>
              <a:t>Duši</a:t>
            </a:r>
          </a:p>
          <a:p>
            <a:pPr marL="171450" indent="-171450">
              <a:buFontTx/>
              <a:buChar char="-"/>
            </a:pPr>
            <a:r>
              <a:rPr lang="cs-CZ" baseline="0" dirty="0" smtClean="0"/>
              <a:t>Vztah k produktu</a:t>
            </a:r>
          </a:p>
          <a:p>
            <a:pPr marL="171450" indent="-171450">
              <a:buFontTx/>
              <a:buChar char="-"/>
            </a:pPr>
            <a:r>
              <a:rPr lang="cs-CZ" baseline="0" dirty="0" smtClean="0"/>
              <a:t>Pocity, které v personě produkt vyvolává</a:t>
            </a:r>
          </a:p>
          <a:p>
            <a:pPr marL="171450" indent="-171450">
              <a:buFontTx/>
              <a:buChar char="-"/>
            </a:pPr>
            <a:endParaRPr lang="cs-CZ" baseline="0" dirty="0" smtClean="0"/>
          </a:p>
          <a:p>
            <a:pPr marL="0" indent="0">
              <a:buFontTx/>
              <a:buNone/>
            </a:pPr>
            <a:r>
              <a:rPr lang="cs-CZ" baseline="0" dirty="0" smtClean="0"/>
              <a:t>Evaluujeme:</a:t>
            </a:r>
            <a:br>
              <a:rPr lang="cs-CZ" baseline="0" dirty="0" smtClean="0"/>
            </a:br>
            <a:r>
              <a:rPr lang="cs-CZ" baseline="0" dirty="0" smtClean="0"/>
              <a:t>-    známe vůbec někoho takového, jako je naše persona?</a:t>
            </a:r>
          </a:p>
          <a:p>
            <a:pPr marL="171450" indent="-171450">
              <a:buFontTx/>
              <a:buChar char="-"/>
            </a:pPr>
            <a:r>
              <a:rPr lang="cs-CZ" baseline="0" dirty="0" smtClean="0"/>
              <a:t>Co se stane, když vaše persona potká váš produkt?</a:t>
            </a:r>
          </a:p>
          <a:p>
            <a:pPr marL="171450" indent="-171450">
              <a:buFontTx/>
              <a:buChar char="-"/>
            </a:pPr>
            <a:endParaRPr lang="cs-CZ" baseline="0"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9</a:t>
            </a:fld>
            <a:endParaRPr lang="cs-CZ"/>
          </a:p>
        </p:txBody>
      </p:sp>
    </p:spTree>
    <p:extLst>
      <p:ext uri="{BB962C8B-B14F-4D97-AF65-F5344CB8AC3E}">
        <p14:creationId xmlns:p14="http://schemas.microsoft.com/office/powerpoint/2010/main" val="176375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7D9B611-8E57-40BA-AA06-E01B46DCBCD0}" type="datetime1">
              <a:rPr lang="cs-CZ" smtClean="0"/>
              <a:pPr/>
              <a:t>16.3.2016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07E9DB8-93A2-4DB3-9705-58DD80722128}" type="datetime1">
              <a:rPr lang="cs-CZ" smtClean="0"/>
              <a:pPr/>
              <a:t>16.3.2016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9A5C4D7-013E-44C3-AB6B-3F4ED04226F5}" type="datetime1">
              <a:rPr lang="cs-CZ" smtClean="0"/>
              <a:pPr/>
              <a:t>16.3.2016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1FBABAC-6458-4DFB-824E-DD541418E484}" type="datetime1">
              <a:rPr lang="cs-CZ" smtClean="0"/>
              <a:pPr/>
              <a:t>16.3.2016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D2BFEB5-33F5-46B1-9B50-8458D2A70E1D}" type="datetime1">
              <a:rPr lang="cs-CZ" smtClean="0"/>
              <a:pPr/>
              <a:t>16.3.2016</a:t>
            </a:fld>
            <a:endParaRPr lang="cs-CZ"/>
          </a:p>
        </p:txBody>
      </p:sp>
      <p:sp>
        <p:nvSpPr>
          <p:cNvPr id="8" name="Slide Number Placeholder 7"/>
          <p:cNvSpPr>
            <a:spLocks noGrp="1"/>
          </p:cNvSpPr>
          <p:nvPr>
            <p:ph type="sldNum" sz="quarter" idx="11"/>
          </p:nvPr>
        </p:nvSpPr>
        <p:spPr/>
        <p:txBody>
          <a:bodyPr/>
          <a:lstStyle/>
          <a:p>
            <a:fld id="{C401E8AB-9F48-4782-8ECC-D710FB6E863A}" type="slidenum">
              <a:rPr lang="cs-CZ" smtClean="0"/>
              <a:pPr/>
              <a:t>‹#›</a:t>
            </a:fld>
            <a:endParaRPr lang="cs-CZ"/>
          </a:p>
        </p:txBody>
      </p:sp>
      <p:sp>
        <p:nvSpPr>
          <p:cNvPr id="9" name="Footer Placeholder 8"/>
          <p:cNvSpPr>
            <a:spLocks noGrp="1"/>
          </p:cNvSpPr>
          <p:nvPr>
            <p:ph type="ftr" sz="quarter" idx="12"/>
          </p:nvPr>
        </p:nvSpPr>
        <p:spPr/>
        <p:txBody>
          <a:bodyPr/>
          <a:lstStyle/>
          <a:p>
            <a:r>
              <a:rPr lang="pl-PL" smtClean="0"/>
              <a:t>Tomáš Bouda    HCI na KISK</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D2D0A65-4D29-4D9D-876F-28681F2F80AC}" type="datetime1">
              <a:rPr lang="cs-CZ" smtClean="0"/>
              <a:pPr/>
              <a:t>16.3.2016</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914EFB9-A2B3-4509-811D-9BD2490A019D}" type="datetime1">
              <a:rPr lang="cs-CZ" smtClean="0"/>
              <a:pPr/>
              <a:t>16.3.2016</a:t>
            </a:fld>
            <a:endParaRPr lang="cs-CZ"/>
          </a:p>
        </p:txBody>
      </p:sp>
      <p:sp>
        <p:nvSpPr>
          <p:cNvPr id="8" name="Footer Placeholder 7"/>
          <p:cNvSpPr>
            <a:spLocks noGrp="1"/>
          </p:cNvSpPr>
          <p:nvPr>
            <p:ph type="ftr" sz="quarter" idx="11"/>
          </p:nvPr>
        </p:nvSpPr>
        <p:spPr/>
        <p:txBody>
          <a:bodyPr/>
          <a:lstStyle/>
          <a:p>
            <a:r>
              <a:rPr lang="pl-PL" smtClean="0"/>
              <a:t>Tomáš Bouda    HCI na KISK</a:t>
            </a:r>
            <a:endParaRPr lang="cs-CZ"/>
          </a:p>
        </p:txBody>
      </p:sp>
      <p:sp>
        <p:nvSpPr>
          <p:cNvPr id="9" name="Slide Number Placeholder 8"/>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7C7B88D-B1F6-4B6F-8153-E56B7F7D92A9}" type="datetime1">
              <a:rPr lang="cs-CZ" smtClean="0"/>
              <a:pPr/>
              <a:t>16.3.2016</a:t>
            </a:fld>
            <a:endParaRPr lang="cs-CZ"/>
          </a:p>
        </p:txBody>
      </p:sp>
      <p:sp>
        <p:nvSpPr>
          <p:cNvPr id="4" name="Footer Placeholder 3"/>
          <p:cNvSpPr>
            <a:spLocks noGrp="1"/>
          </p:cNvSpPr>
          <p:nvPr>
            <p:ph type="ftr" sz="quarter" idx="11"/>
          </p:nvPr>
        </p:nvSpPr>
        <p:spPr/>
        <p:txBody>
          <a:bodyPr/>
          <a:lstStyle/>
          <a:p>
            <a:r>
              <a:rPr lang="pl-PL" smtClean="0"/>
              <a:t>Tomáš Bouda    HCI na KISK</a:t>
            </a:r>
            <a:endParaRPr lang="cs-CZ"/>
          </a:p>
        </p:txBody>
      </p:sp>
      <p:sp>
        <p:nvSpPr>
          <p:cNvPr id="5" name="Slide Number Placeholder 4"/>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4CBF0-3C16-4C29-A232-4BC9F433758E}" type="datetime1">
              <a:rPr lang="cs-CZ" smtClean="0"/>
              <a:pPr/>
              <a:t>16.3.2016</a:t>
            </a:fld>
            <a:endParaRPr lang="cs-CZ"/>
          </a:p>
        </p:txBody>
      </p:sp>
      <p:sp>
        <p:nvSpPr>
          <p:cNvPr id="3" name="Footer Placeholder 2"/>
          <p:cNvSpPr>
            <a:spLocks noGrp="1"/>
          </p:cNvSpPr>
          <p:nvPr>
            <p:ph type="ftr" sz="quarter" idx="11"/>
          </p:nvPr>
        </p:nvSpPr>
        <p:spPr/>
        <p:txBody>
          <a:bodyPr/>
          <a:lstStyle/>
          <a:p>
            <a:r>
              <a:rPr lang="pl-PL" smtClean="0"/>
              <a:t>Tomáš Bouda    HCI na KISK</a:t>
            </a:r>
            <a:endParaRPr lang="cs-CZ"/>
          </a:p>
        </p:txBody>
      </p:sp>
      <p:sp>
        <p:nvSpPr>
          <p:cNvPr id="4" name="Slide Number Placeholder 3"/>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96C4E1C-D890-4DCB-82B6-DDF1A1CDE509}" type="datetime1">
              <a:rPr lang="cs-CZ" smtClean="0"/>
              <a:pPr/>
              <a:t>16.3.2016</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pPr/>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EB4F7C7-678B-4310-9AD5-E41D71BF5D3B}" type="datetime1">
              <a:rPr lang="cs-CZ" smtClean="0"/>
              <a:pPr/>
              <a:t>16.3.2016</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pPr/>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31A5424-3027-4B69-A952-08F79A6908E6}" type="datetime1">
              <a:rPr lang="cs-CZ" smtClean="0"/>
              <a:pPr/>
              <a:t>16.3.2016</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01E8AB-9F48-4782-8ECC-D710FB6E863A}" type="slidenum">
              <a:rPr lang="cs-CZ" smtClean="0"/>
              <a:pPr/>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pport.balsamiq.com/customer/portal/articles/107999-specifying-interaction-with-mocku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www.brainyquote.com/quotes/quotes/y/yogiberra125285.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en.wikipedia.org/wiki/Yogi_Berr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sfd.cz/film/2818-carodej-ze-zeme-oz/"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NR=1&amp;v=r2CP45MHJd8&amp;feature=endscre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blogs.wsj.com/venturecapital/2010/04/24/how-a-start-up-grew-by-paying-attention-to-whats-behind-the-curtai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hci.stanford.edu/courses/cs247/2012/readings/WhatDoPrototypesPrototype.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xure.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axure.com/download"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snowflyzone.com/newnewnew/2008/12/01/walkabou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djXB-i3-V6Q"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youtube.com/watch?v=9bjve67p33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1stwebdesigner.com/design/wireframing-mockup-prototyping-tools-plan-design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lanp.ca/blog/2011/06/01/fail-early-fail-ofte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eFMWwA2TNs&amp;feature=g-his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cs.cmu.edu/~spdow/files/Prototyping-Iteration-CC09.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bajgar.blog.ihned.cz/c1-55385850-kdo-pripevni-svicku-na-zed-aneb-zvysuji-financni-motivace-vykonnost-pracovniku" TargetMode="External"/><Relationship Id="rId7"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en.wikipedia.org/wiki/Functional_fixednes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hci.stanford.edu/publications/2010/prototyping-dynamics/PrototypingDynamics2010.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hyperlink" Target="https://hci.stanford.edu/publications/2010/prototyping-dynamics/PrototypingDynamics2010.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hyperlink" Target="http://choo.fis.utoronto.ca/fis/courses/lis2176/Readings/bobrow.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hyperlink" Target="http://www.codeproject.com/Articles/111949/Excerpt-from-Designing-the-iPhone-User-Experience"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www.userfocus.co.uk/articles/paperprototyping.html" TargetMode="External"/><Relationship Id="rId5" Type="http://schemas.openxmlformats.org/officeDocument/2006/relationships/hyperlink" Target="http://www.zurb.com/playground/honeycomb-stencils" TargetMode="External"/><Relationship Id="rId4" Type="http://schemas.openxmlformats.org/officeDocument/2006/relationships/hyperlink" Target="http://www.tripwiremagazine.com/2012/07/free-printable-sketching-wireframing-templates.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344816" cy="4856583"/>
          </a:xfrm>
        </p:spPr>
        <p:txBody>
          <a:bodyPr/>
          <a:lstStyle/>
          <a:p>
            <a:r>
              <a:rPr lang="cs-CZ" sz="4800" dirty="0" smtClean="0"/>
              <a:t>Analýza uživatelských potřeb a </a:t>
            </a:r>
            <a:r>
              <a:rPr lang="cs-CZ" sz="4800" dirty="0" err="1" smtClean="0"/>
              <a:t>prototypování</a:t>
            </a:r>
            <a:r>
              <a:rPr lang="cs-CZ" sz="4800" dirty="0" smtClean="0"/>
              <a:t/>
            </a:r>
            <a:br>
              <a:rPr lang="cs-CZ" sz="4800" dirty="0" smtClean="0"/>
            </a:b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normAutofit/>
          </a:bodyPr>
          <a:lstStyle/>
          <a:p>
            <a:r>
              <a:rPr lang="cs-CZ" dirty="0"/>
              <a:t>Tomáš Bouda </a:t>
            </a:r>
          </a:p>
          <a:p>
            <a:r>
              <a:rPr lang="cs-CZ" dirty="0"/>
              <a:t>KISK </a:t>
            </a:r>
            <a:r>
              <a:rPr lang="cs-CZ" smtClean="0"/>
              <a:t>2016 Interakce </a:t>
            </a:r>
            <a:r>
              <a:rPr lang="cs-CZ" dirty="0"/>
              <a:t>Člověk-počítač</a:t>
            </a:r>
          </a:p>
          <a:p>
            <a:endParaRPr lang="en-US" dirty="0"/>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42292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Persony</a:t>
            </a:r>
            <a:endParaRPr lang="cs-CZ" dirty="0"/>
          </a:p>
        </p:txBody>
      </p:sp>
      <p:sp>
        <p:nvSpPr>
          <p:cNvPr id="3" name="Zástupný symbol pro obsah 2"/>
          <p:cNvSpPr>
            <a:spLocks noGrp="1"/>
          </p:cNvSpPr>
          <p:nvPr>
            <p:ph idx="1"/>
          </p:nvPr>
        </p:nvSpPr>
        <p:spPr>
          <a:xfrm>
            <a:off x="457200" y="1752600"/>
            <a:ext cx="8219256" cy="4373563"/>
          </a:xfrm>
        </p:spPr>
        <p:txBody>
          <a:bodyPr>
            <a:normAutofit/>
          </a:bodyPr>
          <a:lstStyle/>
          <a:p>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10</a:t>
            </a:fld>
            <a:endParaRPr lang="cs-CZ"/>
          </a:p>
        </p:txBody>
      </p:sp>
      <p:pic>
        <p:nvPicPr>
          <p:cNvPr id="1026" name="Picture 2" descr="http://www.moveo.com/wp-content/uploads/2012/08/persona.jpeg"/>
          <p:cNvPicPr>
            <a:picLocks noChangeAspect="1" noChangeArrowheads="1"/>
          </p:cNvPicPr>
          <p:nvPr/>
        </p:nvPicPr>
        <p:blipFill>
          <a:blip r:embed="rId3" cstate="print"/>
          <a:srcRect/>
          <a:stretch>
            <a:fillRect/>
          </a:stretch>
        </p:blipFill>
        <p:spPr bwMode="auto">
          <a:xfrm>
            <a:off x="251520" y="1700808"/>
            <a:ext cx="5400600" cy="4200468"/>
          </a:xfrm>
          <a:prstGeom prst="rect">
            <a:avLst/>
          </a:prstGeom>
          <a:noFill/>
        </p:spPr>
      </p:pic>
      <p:pic>
        <p:nvPicPr>
          <p:cNvPr id="1028" name="Picture 4" descr="http://www.avalonhu.com/SI/MeetingBytes/images/personas_comparsion_prev.png"/>
          <p:cNvPicPr>
            <a:picLocks noChangeAspect="1" noChangeArrowheads="1"/>
          </p:cNvPicPr>
          <p:nvPr/>
        </p:nvPicPr>
        <p:blipFill>
          <a:blip r:embed="rId4" cstate="print"/>
          <a:srcRect/>
          <a:stretch>
            <a:fillRect/>
          </a:stretch>
        </p:blipFill>
        <p:spPr bwMode="auto">
          <a:xfrm>
            <a:off x="3635896" y="260648"/>
            <a:ext cx="4572000" cy="5314951"/>
          </a:xfrm>
          <a:prstGeom prst="rect">
            <a:avLst/>
          </a:prstGeom>
          <a:noFill/>
        </p:spPr>
      </p:pic>
      <p:pic>
        <p:nvPicPr>
          <p:cNvPr id="1030" name="Picture 6" descr="http://www.uxforthemasses.com/blog/wp-content/uploads/2010/06/Peter-the-busy-parent.jpg"/>
          <p:cNvPicPr>
            <a:picLocks noChangeAspect="1" noChangeArrowheads="1"/>
          </p:cNvPicPr>
          <p:nvPr/>
        </p:nvPicPr>
        <p:blipFill>
          <a:blip r:embed="rId5" cstate="print"/>
          <a:srcRect/>
          <a:stretch>
            <a:fillRect/>
          </a:stretch>
        </p:blipFill>
        <p:spPr bwMode="auto">
          <a:xfrm>
            <a:off x="467544" y="1772816"/>
            <a:ext cx="5715000" cy="4076701"/>
          </a:xfrm>
          <a:prstGeom prst="rect">
            <a:avLst/>
          </a:prstGeom>
          <a:noFill/>
        </p:spPr>
      </p:pic>
    </p:spTree>
    <p:extLst>
      <p:ext uri="{BB962C8B-B14F-4D97-AF65-F5344CB8AC3E}">
        <p14:creationId xmlns:p14="http://schemas.microsoft.com/office/powerpoint/2010/main" val="6916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6792"/>
            <a:ext cx="8064896" cy="900018"/>
          </a:xfrm>
        </p:spPr>
        <p:txBody>
          <a:bodyPr>
            <a:noAutofit/>
          </a:bodyPr>
          <a:lstStyle/>
          <a:p>
            <a:r>
              <a:rPr lang="cs-CZ" sz="5400" dirty="0" err="1"/>
              <a:t>take</a:t>
            </a:r>
            <a:r>
              <a:rPr lang="cs-CZ" sz="5400" dirty="0"/>
              <a:t> </a:t>
            </a:r>
            <a:r>
              <a:rPr lang="cs-CZ" sz="5400" dirty="0" err="1"/>
              <a:t>away</a:t>
            </a:r>
            <a:r>
              <a:rPr lang="cs-CZ" sz="5400" dirty="0"/>
              <a:t> </a:t>
            </a:r>
            <a:r>
              <a:rPr lang="cs-CZ" sz="5400" dirty="0" err="1"/>
              <a:t>message</a:t>
            </a:r>
            <a:r>
              <a:rPr lang="cs-CZ" sz="5400" dirty="0"/>
              <a:t> </a:t>
            </a:r>
            <a:r>
              <a:rPr lang="en-US" sz="5400" dirty="0" smtClean="0"/>
              <a:t>#</a:t>
            </a:r>
            <a:r>
              <a:rPr lang="cs-CZ" sz="5400" dirty="0"/>
              <a:t>1</a:t>
            </a:r>
            <a:r>
              <a:rPr lang="cs-CZ" sz="5400" dirty="0" smtClean="0"/>
              <a:t>:</a:t>
            </a:r>
            <a:endParaRPr lang="cs-CZ" sz="5400" dirty="0"/>
          </a:p>
        </p:txBody>
      </p:sp>
      <p:sp>
        <p:nvSpPr>
          <p:cNvPr id="3" name="Zástupný symbol pro obsah 2"/>
          <p:cNvSpPr>
            <a:spLocks noGrp="1"/>
          </p:cNvSpPr>
          <p:nvPr>
            <p:ph idx="1"/>
          </p:nvPr>
        </p:nvSpPr>
        <p:spPr>
          <a:xfrm>
            <a:off x="179512" y="2420888"/>
            <a:ext cx="8568952" cy="3705275"/>
          </a:xfrm>
        </p:spPr>
        <p:txBody>
          <a:bodyPr>
            <a:normAutofit/>
          </a:bodyPr>
          <a:lstStyle/>
          <a:p>
            <a:r>
              <a:rPr lang="cs-CZ" sz="4400" dirty="0" smtClean="0"/>
              <a:t>Zjistěte, co chce váš uživatel a co chcete vy.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11</a:t>
            </a:fld>
            <a:endParaRPr lang="en-US" dirty="0"/>
          </a:p>
        </p:txBody>
      </p:sp>
    </p:spTree>
    <p:extLst>
      <p:ext uri="{BB962C8B-B14F-4D97-AF65-F5344CB8AC3E}">
        <p14:creationId xmlns:p14="http://schemas.microsoft.com/office/powerpoint/2010/main" val="291124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Prototypování</a:t>
            </a:r>
            <a:endParaRPr lang="en-US" dirty="0"/>
          </a:p>
        </p:txBody>
      </p:sp>
      <p:sp>
        <p:nvSpPr>
          <p:cNvPr id="3" name="Content Placeholder 2"/>
          <p:cNvSpPr>
            <a:spLocks noGrp="1"/>
          </p:cNvSpPr>
          <p:nvPr>
            <p:ph idx="1"/>
          </p:nvPr>
        </p:nvSpPr>
        <p:spPr>
          <a:xfrm>
            <a:off x="457200" y="3284984"/>
            <a:ext cx="7620000" cy="2841179"/>
          </a:xfrm>
        </p:spPr>
        <p:txBody>
          <a:bodyPr>
            <a:normAutofit/>
          </a:bodyPr>
          <a:lstStyle/>
          <a:p>
            <a:r>
              <a:rPr lang="cs-CZ" sz="3200" dirty="0" smtClean="0"/>
              <a:t>… pokračování z minule.</a:t>
            </a:r>
          </a:p>
          <a:p>
            <a:endParaRPr lang="cs-CZ" sz="3200" dirty="0"/>
          </a:p>
          <a:p>
            <a:r>
              <a:rPr lang="cs-CZ" sz="3200" dirty="0" smtClean="0"/>
              <a:t>		Takže, co si pamatujeme? </a:t>
            </a:r>
            <a:endParaRPr lang="en-US" sz="3200" dirty="0"/>
          </a:p>
        </p:txBody>
      </p:sp>
      <p:sp>
        <p:nvSpPr>
          <p:cNvPr id="4" name="Footer Placeholder 3"/>
          <p:cNvSpPr>
            <a:spLocks noGrp="1"/>
          </p:cNvSpPr>
          <p:nvPr>
            <p:ph type="ftr" sz="quarter" idx="11"/>
          </p:nvPr>
        </p:nvSpPr>
        <p:spPr/>
        <p:txBody>
          <a:bodyPr/>
          <a:lstStyle/>
          <a:p>
            <a:r>
              <a:rPr lang="pl-PL" smtClean="0"/>
              <a:t>Tomáš Bouda    HCI na KISK</a:t>
            </a:r>
            <a:endParaRPr lang="cs-CZ"/>
          </a:p>
        </p:txBody>
      </p:sp>
      <p:sp>
        <p:nvSpPr>
          <p:cNvPr id="5" name="Slide Number Placeholder 4"/>
          <p:cNvSpPr>
            <a:spLocks noGrp="1"/>
          </p:cNvSpPr>
          <p:nvPr>
            <p:ph type="sldNum" sz="quarter" idx="12"/>
          </p:nvPr>
        </p:nvSpPr>
        <p:spPr/>
        <p:txBody>
          <a:bodyPr/>
          <a:lstStyle/>
          <a:p>
            <a:fld id="{C401E8AB-9F48-4782-8ECC-D710FB6E863A}" type="slidenum">
              <a:rPr lang="cs-CZ" smtClean="0"/>
              <a:pPr/>
              <a:t>12</a:t>
            </a:fld>
            <a:endParaRPr lang="cs-CZ"/>
          </a:p>
        </p:txBody>
      </p:sp>
    </p:spTree>
    <p:extLst>
      <p:ext uri="{BB962C8B-B14F-4D97-AF65-F5344CB8AC3E}">
        <p14:creationId xmlns:p14="http://schemas.microsoft.com/office/powerpoint/2010/main" val="168149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828010"/>
          </a:xfrm>
        </p:spPr>
        <p:txBody>
          <a:bodyPr/>
          <a:lstStyle/>
          <a:p>
            <a:r>
              <a:rPr lang="cs-CZ" dirty="0" err="1" smtClean="0"/>
              <a:t>Prototypování</a:t>
            </a:r>
            <a:endParaRPr lang="cs-CZ" dirty="0"/>
          </a:p>
        </p:txBody>
      </p:sp>
      <p:sp>
        <p:nvSpPr>
          <p:cNvPr id="3" name="Zástupný symbol pro obsah 2"/>
          <p:cNvSpPr>
            <a:spLocks noGrp="1"/>
          </p:cNvSpPr>
          <p:nvPr>
            <p:ph idx="1"/>
          </p:nvPr>
        </p:nvSpPr>
        <p:spPr>
          <a:xfrm>
            <a:off x="457200" y="1752600"/>
            <a:ext cx="7620000" cy="4772744"/>
          </a:xfrm>
        </p:spPr>
        <p:txBody>
          <a:bodyPr>
            <a:normAutofit fontScale="92500" lnSpcReduction="20000"/>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sz="1600" dirty="0" smtClean="0"/>
          </a:p>
          <a:p>
            <a:endParaRPr lang="cs-CZ" sz="1600" dirty="0" smtClean="0"/>
          </a:p>
          <a:p>
            <a:endParaRPr lang="cs-CZ" sz="1600" dirty="0" smtClean="0"/>
          </a:p>
          <a:p>
            <a:endParaRPr lang="cs-CZ" sz="1600" dirty="0" smtClean="0"/>
          </a:p>
          <a:p>
            <a:endParaRPr lang="cs-CZ" sz="1600" dirty="0" smtClean="0"/>
          </a:p>
          <a:p>
            <a:endParaRPr lang="cs-CZ" sz="1600" dirty="0" smtClean="0"/>
          </a:p>
          <a:p>
            <a:r>
              <a:rPr lang="cs-CZ" sz="1600" dirty="0" smtClean="0"/>
              <a:t>Zdroj: </a:t>
            </a:r>
            <a:r>
              <a:rPr lang="cs-CZ" sz="1600" dirty="0" smtClean="0">
                <a:hlinkClick r:id="rId3"/>
              </a:rPr>
              <a:t>http://support.</a:t>
            </a:r>
            <a:r>
              <a:rPr lang="cs-CZ" sz="1600" dirty="0" err="1" smtClean="0">
                <a:hlinkClick r:id="rId3"/>
              </a:rPr>
              <a:t>balsamiq.com</a:t>
            </a:r>
            <a:r>
              <a:rPr lang="cs-CZ" sz="1600" dirty="0" smtClean="0">
                <a:hlinkClick r:id="rId3"/>
              </a:rPr>
              <a:t>/</a:t>
            </a:r>
            <a:r>
              <a:rPr lang="cs-CZ" sz="1600" dirty="0" err="1" smtClean="0">
                <a:hlinkClick r:id="rId3"/>
              </a:rPr>
              <a:t>customer</a:t>
            </a:r>
            <a:r>
              <a:rPr lang="cs-CZ" sz="1600" dirty="0" smtClean="0">
                <a:hlinkClick r:id="rId3"/>
              </a:rPr>
              <a:t>/</a:t>
            </a:r>
            <a:r>
              <a:rPr lang="cs-CZ" sz="1600" dirty="0" err="1" smtClean="0">
                <a:hlinkClick r:id="rId3"/>
              </a:rPr>
              <a:t>portal</a:t>
            </a:r>
            <a:r>
              <a:rPr lang="cs-CZ" sz="1600" dirty="0" smtClean="0">
                <a:hlinkClick r:id="rId3"/>
              </a:rPr>
              <a:t>/</a:t>
            </a:r>
            <a:r>
              <a:rPr lang="cs-CZ" sz="1600" dirty="0" err="1" smtClean="0">
                <a:hlinkClick r:id="rId3"/>
              </a:rPr>
              <a:t>articles</a:t>
            </a:r>
            <a:r>
              <a:rPr lang="cs-CZ" sz="1600" dirty="0" smtClean="0">
                <a:hlinkClick r:id="rId3"/>
              </a:rPr>
              <a:t>/107999-</a:t>
            </a:r>
            <a:r>
              <a:rPr lang="cs-CZ" sz="1600" dirty="0" err="1" smtClean="0">
                <a:hlinkClick r:id="rId3"/>
              </a:rPr>
              <a:t>specifying</a:t>
            </a:r>
            <a:r>
              <a:rPr lang="cs-CZ" sz="1600" dirty="0" smtClean="0">
                <a:hlinkClick r:id="rId3"/>
              </a:rPr>
              <a:t>-</a:t>
            </a:r>
            <a:r>
              <a:rPr lang="cs-CZ" sz="1600" dirty="0" err="1" smtClean="0">
                <a:hlinkClick r:id="rId3"/>
              </a:rPr>
              <a:t>interaction</a:t>
            </a:r>
            <a:r>
              <a:rPr lang="cs-CZ" sz="1600" dirty="0" smtClean="0">
                <a:hlinkClick r:id="rId3"/>
              </a:rPr>
              <a:t>-</a:t>
            </a:r>
            <a:r>
              <a:rPr lang="cs-CZ" sz="1600" dirty="0" err="1" smtClean="0">
                <a:hlinkClick r:id="rId3"/>
              </a:rPr>
              <a:t>with</a:t>
            </a:r>
            <a:r>
              <a:rPr lang="cs-CZ" sz="1600" dirty="0" smtClean="0">
                <a:hlinkClick r:id="rId3"/>
              </a:rPr>
              <a:t>-</a:t>
            </a:r>
            <a:r>
              <a:rPr lang="cs-CZ" sz="1600" dirty="0" err="1" smtClean="0">
                <a:hlinkClick r:id="rId3"/>
              </a:rPr>
              <a:t>mockups</a:t>
            </a:r>
            <a:endParaRPr lang="cs-CZ" sz="16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13</a:t>
            </a:fld>
            <a:endParaRPr lang="cs-CZ"/>
          </a:p>
        </p:txBody>
      </p:sp>
      <p:pic>
        <p:nvPicPr>
          <p:cNvPr id="7170" name="Picture 2" descr="http://balsamiq.com/img/tutorials/interaction/doctypes.png"/>
          <p:cNvPicPr>
            <a:picLocks noChangeAspect="1" noChangeArrowheads="1"/>
          </p:cNvPicPr>
          <p:nvPr/>
        </p:nvPicPr>
        <p:blipFill>
          <a:blip r:embed="rId4" cstate="print"/>
          <a:srcRect/>
          <a:stretch>
            <a:fillRect/>
          </a:stretch>
        </p:blipFill>
        <p:spPr bwMode="auto">
          <a:xfrm>
            <a:off x="467544" y="980728"/>
            <a:ext cx="7920880" cy="4743883"/>
          </a:xfrm>
          <a:prstGeom prst="rect">
            <a:avLst/>
          </a:prstGeom>
          <a:noFill/>
        </p:spPr>
      </p:pic>
    </p:spTree>
    <p:extLst>
      <p:ext uri="{BB962C8B-B14F-4D97-AF65-F5344CB8AC3E}">
        <p14:creationId xmlns:p14="http://schemas.microsoft.com/office/powerpoint/2010/main" val="135095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828010"/>
          </a:xfrm>
        </p:spPr>
        <p:txBody>
          <a:bodyPr/>
          <a:lstStyle/>
          <a:p>
            <a:r>
              <a:rPr lang="cs-CZ" dirty="0" err="1" smtClean="0"/>
              <a:t>Prototypování</a:t>
            </a:r>
            <a:endParaRPr lang="cs-CZ" dirty="0"/>
          </a:p>
        </p:txBody>
      </p:sp>
      <p:sp>
        <p:nvSpPr>
          <p:cNvPr id="3" name="Zástupný symbol pro obsah 2"/>
          <p:cNvSpPr>
            <a:spLocks noGrp="1"/>
          </p:cNvSpPr>
          <p:nvPr>
            <p:ph idx="1"/>
          </p:nvPr>
        </p:nvSpPr>
        <p:spPr>
          <a:xfrm>
            <a:off x="457200" y="1752600"/>
            <a:ext cx="7620000" cy="4772744"/>
          </a:xfrm>
        </p:spPr>
        <p:txBody>
          <a:bodyPr>
            <a:normAutofit/>
          </a:bodyPr>
          <a:lstStyle/>
          <a:p>
            <a:r>
              <a:rPr lang="cs-CZ" sz="3200" dirty="0" smtClean="0"/>
              <a:t>Tipy a triky:</a:t>
            </a:r>
          </a:p>
          <a:p>
            <a:endParaRPr lang="cs-CZ" sz="3200" dirty="0" smtClean="0"/>
          </a:p>
          <a:p>
            <a:pPr>
              <a:buFontTx/>
              <a:buChar char="-"/>
            </a:pPr>
            <a:r>
              <a:rPr lang="cs-CZ" sz="2400" dirty="0" smtClean="0"/>
              <a:t> Všechny materiály mějte na jednom místě. </a:t>
            </a:r>
          </a:p>
          <a:p>
            <a:pPr>
              <a:buFontTx/>
              <a:buChar char="-"/>
            </a:pPr>
            <a:r>
              <a:rPr lang="cs-CZ" sz="2400" dirty="0" smtClean="0"/>
              <a:t> Pracujte rychle a používejte znovupoužitelné části. </a:t>
            </a:r>
          </a:p>
          <a:p>
            <a:pPr>
              <a:buFontTx/>
              <a:buChar char="-"/>
            </a:pPr>
            <a:r>
              <a:rPr lang="cs-CZ" sz="2400" dirty="0" smtClean="0"/>
              <a:t> Udělejte si fotku přístroje, na který budete vytvářet aplikaci. </a:t>
            </a:r>
          </a:p>
          <a:p>
            <a:pPr>
              <a:buFontTx/>
              <a:buChar char="-"/>
            </a:pPr>
            <a:r>
              <a:rPr lang="cs-CZ" sz="2400" dirty="0" smtClean="0"/>
              <a:t> Pokud je to možné, využívejte známe grafické a interakční elementy daného systému. </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sz="1600" dirty="0" smtClean="0"/>
          </a:p>
          <a:p>
            <a:endParaRPr lang="cs-CZ" sz="1600" dirty="0" smtClean="0"/>
          </a:p>
          <a:p>
            <a:endParaRPr lang="cs-CZ" sz="1600" dirty="0" smtClean="0"/>
          </a:p>
          <a:p>
            <a:endParaRPr lang="cs-CZ" sz="1600" dirty="0" smtClean="0"/>
          </a:p>
          <a:p>
            <a:endParaRPr lang="cs-CZ" sz="160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14</a:t>
            </a:fld>
            <a:endParaRPr lang="cs-CZ"/>
          </a:p>
        </p:txBody>
      </p:sp>
    </p:spTree>
    <p:extLst>
      <p:ext uri="{BB962C8B-B14F-4D97-AF65-F5344CB8AC3E}">
        <p14:creationId xmlns:p14="http://schemas.microsoft.com/office/powerpoint/2010/main" val="135095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err="1" smtClean="0"/>
              <a:t>Prototypování</a:t>
            </a:r>
            <a:r>
              <a:rPr lang="cs-CZ" dirty="0" smtClean="0"/>
              <a:t> - typologie z hlediska technologie</a:t>
            </a:r>
            <a:endParaRPr lang="cs-CZ" dirty="0"/>
          </a:p>
        </p:txBody>
      </p:sp>
      <p:sp>
        <p:nvSpPr>
          <p:cNvPr id="3" name="Zástupný symbol pro obsah 2"/>
          <p:cNvSpPr>
            <a:spLocks noGrp="1"/>
          </p:cNvSpPr>
          <p:nvPr>
            <p:ph idx="1"/>
          </p:nvPr>
        </p:nvSpPr>
        <p:spPr/>
        <p:txBody>
          <a:bodyPr>
            <a:normAutofit fontScale="85000" lnSpcReduction="20000"/>
          </a:bodyPr>
          <a:lstStyle/>
          <a:p>
            <a:r>
              <a:rPr lang="cs-CZ" sz="2300" dirty="0" smtClean="0"/>
              <a:t>- </a:t>
            </a:r>
            <a:r>
              <a:rPr lang="cs-CZ" sz="2300" dirty="0" err="1" smtClean="0"/>
              <a:t>Storyboardy</a:t>
            </a:r>
            <a:endParaRPr lang="cs-CZ" sz="2300" dirty="0" smtClean="0"/>
          </a:p>
          <a:p>
            <a:endParaRPr lang="cs-CZ" sz="2300" dirty="0" smtClean="0"/>
          </a:p>
          <a:p>
            <a:r>
              <a:rPr lang="cs-CZ" sz="2300" dirty="0" smtClean="0"/>
              <a:t>- Papírové </a:t>
            </a:r>
            <a:r>
              <a:rPr lang="cs-CZ" sz="2300" dirty="0" err="1" smtClean="0"/>
              <a:t>prototypování</a:t>
            </a:r>
            <a:endParaRPr lang="cs-CZ" sz="2300" dirty="0" smtClean="0"/>
          </a:p>
          <a:p>
            <a:endParaRPr lang="cs-CZ" sz="2300" dirty="0" err="1" smtClean="0"/>
          </a:p>
          <a:p>
            <a:pPr>
              <a:buFontTx/>
              <a:buChar char="-"/>
            </a:pPr>
            <a:r>
              <a:rPr lang="cs-CZ" sz="2300" dirty="0" smtClean="0"/>
              <a:t> Wizard of Oz </a:t>
            </a:r>
          </a:p>
          <a:p>
            <a:pPr lvl="1">
              <a:buFontTx/>
              <a:buChar char="-"/>
            </a:pPr>
            <a:r>
              <a:rPr lang="cs-CZ" sz="2300" dirty="0"/>
              <a:t>p</a:t>
            </a:r>
            <a:r>
              <a:rPr lang="cs-CZ" sz="2300" dirty="0" smtClean="0"/>
              <a:t>ředstíráte funkční stroj</a:t>
            </a:r>
            <a:endParaRPr lang="cs-CZ" sz="2300" b="0" dirty="0" smtClean="0"/>
          </a:p>
          <a:p>
            <a:pPr lvl="1">
              <a:buNone/>
            </a:pPr>
            <a:endParaRPr lang="cs-CZ" sz="2300" b="0" dirty="0" smtClean="0"/>
          </a:p>
          <a:p>
            <a:pPr>
              <a:buFontTx/>
              <a:buChar char="-"/>
            </a:pPr>
            <a:r>
              <a:rPr lang="cs-CZ" sz="2300" dirty="0" smtClean="0"/>
              <a:t> Digitální </a:t>
            </a:r>
            <a:r>
              <a:rPr lang="cs-CZ" sz="2300" dirty="0" err="1" smtClean="0"/>
              <a:t>mockup</a:t>
            </a:r>
            <a:r>
              <a:rPr lang="cs-CZ" sz="2300" dirty="0" smtClean="0"/>
              <a:t> </a:t>
            </a:r>
          </a:p>
          <a:p>
            <a:pPr lvl="1">
              <a:buFontTx/>
              <a:buChar char="-"/>
            </a:pPr>
            <a:r>
              <a:rPr lang="cs-CZ" sz="2300" b="0" dirty="0" smtClean="0"/>
              <a:t>digitální prototyp vytvořený za pomoci speciálního software</a:t>
            </a:r>
          </a:p>
          <a:p>
            <a:pPr lvl="1">
              <a:buNone/>
            </a:pPr>
            <a:endParaRPr lang="cs-CZ" sz="2300" b="0" dirty="0" smtClean="0"/>
          </a:p>
          <a:p>
            <a:pPr>
              <a:buFontTx/>
              <a:buChar char="-"/>
            </a:pPr>
            <a:r>
              <a:rPr lang="cs-CZ" sz="2300" dirty="0" smtClean="0"/>
              <a:t> Video </a:t>
            </a:r>
            <a:r>
              <a:rPr lang="cs-CZ" sz="2300" dirty="0" err="1" smtClean="0"/>
              <a:t>prototypování</a:t>
            </a:r>
            <a:r>
              <a:rPr lang="cs-CZ" sz="2300" dirty="0" smtClean="0"/>
              <a:t> </a:t>
            </a:r>
          </a:p>
          <a:p>
            <a:pPr lvl="1">
              <a:buFontTx/>
              <a:buChar char="-"/>
            </a:pPr>
            <a:r>
              <a:rPr lang="cs-CZ" sz="2300" dirty="0" smtClean="0"/>
              <a:t>p</a:t>
            </a:r>
            <a:r>
              <a:rPr lang="cs-CZ" sz="2300" b="0" dirty="0" smtClean="0"/>
              <a:t>odobně jako storyboardy</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15</a:t>
            </a:fld>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a:t>
            </a:r>
            <a:r>
              <a:rPr lang="cs-CZ" dirty="0" err="1" smtClean="0"/>
              <a:t>Storyboardy</a:t>
            </a:r>
            <a:endParaRPr lang="cs-CZ" dirty="0"/>
          </a:p>
        </p:txBody>
      </p:sp>
      <p:sp>
        <p:nvSpPr>
          <p:cNvPr id="3" name="Zástupný symbol pro obsah 2"/>
          <p:cNvSpPr>
            <a:spLocks noGrp="1"/>
          </p:cNvSpPr>
          <p:nvPr>
            <p:ph idx="1"/>
          </p:nvPr>
        </p:nvSpPr>
        <p:spPr/>
        <p:txBody>
          <a:bodyPr/>
          <a:lstStyle/>
          <a:p>
            <a:r>
              <a:rPr lang="cs-CZ" dirty="0" smtClean="0"/>
              <a:t>Storyboard </a:t>
            </a:r>
            <a:endParaRPr lang="cs-CZ" dirty="0"/>
          </a:p>
          <a:p>
            <a:pPr marL="342900" indent="-342900">
              <a:buFontTx/>
              <a:buChar char="-"/>
            </a:pPr>
            <a:r>
              <a:rPr lang="cs-CZ" b="0" dirty="0" smtClean="0"/>
              <a:t>kreslený scénář</a:t>
            </a:r>
          </a:p>
          <a:p>
            <a:pPr marL="342900" indent="-342900">
              <a:buFontTx/>
              <a:buChar char="-"/>
            </a:pPr>
            <a:r>
              <a:rPr lang="cs-CZ" b="0" dirty="0" smtClean="0"/>
              <a:t>kontext </a:t>
            </a:r>
            <a:r>
              <a:rPr lang="cs-CZ" dirty="0" smtClean="0"/>
              <a:t>uživatel – prostředí – artefakt</a:t>
            </a:r>
            <a:endParaRPr lang="cs-CZ" b="0" dirty="0"/>
          </a:p>
          <a:p>
            <a:pPr marL="342900" indent="-342900">
              <a:buFontTx/>
              <a:buChar char="-"/>
            </a:pPr>
            <a:r>
              <a:rPr lang="cs-CZ" b="0" dirty="0" smtClean="0"/>
              <a:t>Zachycuje děj, příběh, scénář</a:t>
            </a:r>
            <a:r>
              <a:rPr lang="cs-CZ" b="0" dirty="0"/>
              <a:t> </a:t>
            </a:r>
            <a:r>
              <a:rPr lang="cs-CZ" b="0" dirty="0" smtClean="0"/>
              <a:t>– roli aplikace ve světě.</a:t>
            </a:r>
          </a:p>
          <a:p>
            <a:endParaRPr lang="cs-CZ" b="0" dirty="0" smtClean="0"/>
          </a:p>
          <a:p>
            <a:pPr>
              <a:buFontTx/>
              <a:buChar char="-"/>
            </a:pPr>
            <a:r>
              <a:rPr lang="cs-CZ" b="0" dirty="0" smtClean="0"/>
              <a:t> Nejde o pěkné obrázky, ale o předání nápadu a představy. </a:t>
            </a:r>
          </a:p>
          <a:p>
            <a:endParaRPr lang="cs-CZ" b="0" dirty="0" smtClean="0"/>
          </a:p>
          <a:p>
            <a:endParaRPr lang="en-US" b="0" dirty="0" smtClean="0"/>
          </a:p>
          <a:p>
            <a:endParaRPr lang="en-US" b="0" dirty="0" smtClean="0"/>
          </a:p>
          <a:p>
            <a:endParaRPr lang="en-US" b="0" dirty="0"/>
          </a:p>
          <a:p>
            <a:endParaRPr lang="en-US"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16</a:t>
            </a:fld>
            <a:endParaRPr lang="cs-CZ"/>
          </a:p>
        </p:txBody>
      </p:sp>
    </p:spTree>
    <p:extLst>
      <p:ext uri="{BB962C8B-B14F-4D97-AF65-F5344CB8AC3E}">
        <p14:creationId xmlns:p14="http://schemas.microsoft.com/office/powerpoint/2010/main" val="404001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a:t>
            </a:r>
            <a:r>
              <a:rPr lang="cs-CZ" dirty="0" err="1" smtClean="0"/>
              <a:t>Storyboardy</a:t>
            </a:r>
            <a:endParaRPr lang="cs-CZ" dirty="0"/>
          </a:p>
        </p:txBody>
      </p:sp>
      <p:sp>
        <p:nvSpPr>
          <p:cNvPr id="3" name="Zástupný symbol pro obsah 2"/>
          <p:cNvSpPr>
            <a:spLocks noGrp="1"/>
          </p:cNvSpPr>
          <p:nvPr>
            <p:ph idx="1"/>
          </p:nvPr>
        </p:nvSpPr>
        <p:spPr/>
        <p:txBody>
          <a:bodyPr/>
          <a:lstStyle/>
          <a:p>
            <a:endParaRPr lang="en-US" b="0" dirty="0" smtClean="0"/>
          </a:p>
          <a:p>
            <a:endParaRPr lang="en-US" b="0" dirty="0"/>
          </a:p>
          <a:p>
            <a:endParaRPr lang="en-US"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17</a:t>
            </a:fld>
            <a:endParaRPr lang="cs-CZ"/>
          </a:p>
        </p:txBody>
      </p:sp>
      <p:pic>
        <p:nvPicPr>
          <p:cNvPr id="8194" name="Picture 2" descr="http://media.dexigner.com/article/19874/Movirtu_Frog_MXShare_Storyboard.jpg"/>
          <p:cNvPicPr>
            <a:picLocks noChangeAspect="1" noChangeArrowheads="1"/>
          </p:cNvPicPr>
          <p:nvPr/>
        </p:nvPicPr>
        <p:blipFill>
          <a:blip r:embed="rId3" cstate="print"/>
          <a:srcRect/>
          <a:stretch>
            <a:fillRect/>
          </a:stretch>
        </p:blipFill>
        <p:spPr bwMode="auto">
          <a:xfrm>
            <a:off x="827584" y="1556792"/>
            <a:ext cx="7632848" cy="4541546"/>
          </a:xfrm>
          <a:prstGeom prst="rect">
            <a:avLst/>
          </a:prstGeom>
          <a:noFill/>
        </p:spPr>
      </p:pic>
    </p:spTree>
    <p:extLst>
      <p:ext uri="{BB962C8B-B14F-4D97-AF65-F5344CB8AC3E}">
        <p14:creationId xmlns:p14="http://schemas.microsoft.com/office/powerpoint/2010/main" val="4040015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972026"/>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p:txBody>
          <a:bodyPr/>
          <a:lstStyle/>
          <a:p>
            <a:r>
              <a:rPr lang="cs-CZ" sz="3200" dirty="0" smtClean="0"/>
              <a:t>Potřebujete</a:t>
            </a:r>
          </a:p>
          <a:p>
            <a:endParaRPr lang="cs-CZ" sz="3600" dirty="0" smtClean="0"/>
          </a:p>
          <a:p>
            <a:pPr marL="342900" indent="-342900">
              <a:buFont typeface="Arial" pitchFamily="34" charset="0"/>
              <a:buChar char="•"/>
            </a:pPr>
            <a:r>
              <a:rPr lang="cs-CZ" dirty="0" smtClean="0"/>
              <a:t>Model přístroje</a:t>
            </a:r>
          </a:p>
          <a:p>
            <a:pPr marL="342900" indent="-342900">
              <a:buFont typeface="Arial" pitchFamily="34" charset="0"/>
              <a:buChar char="•"/>
            </a:pPr>
            <a:r>
              <a:rPr lang="cs-CZ" dirty="0" smtClean="0"/>
              <a:t>Různé papíry</a:t>
            </a:r>
          </a:p>
          <a:p>
            <a:pPr marL="342900" indent="-342900">
              <a:buFont typeface="Arial" pitchFamily="34" charset="0"/>
              <a:buChar char="•"/>
            </a:pPr>
            <a:r>
              <a:rPr lang="cs-CZ" dirty="0" smtClean="0"/>
              <a:t>Tužky, fixy, pastelky</a:t>
            </a:r>
          </a:p>
          <a:p>
            <a:pPr marL="342900" indent="-342900">
              <a:buFont typeface="Arial" pitchFamily="34" charset="0"/>
              <a:buChar char="•"/>
            </a:pPr>
            <a:r>
              <a:rPr lang="cs-CZ" dirty="0" smtClean="0"/>
              <a:t>Nůžky, lepidlo, izolepu</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18</a:t>
            </a:fld>
            <a:endParaRPr lang="cs-CZ"/>
          </a:p>
        </p:txBody>
      </p:sp>
    </p:spTree>
    <p:extLst>
      <p:ext uri="{BB962C8B-B14F-4D97-AF65-F5344CB8AC3E}">
        <p14:creationId xmlns:p14="http://schemas.microsoft.com/office/powerpoint/2010/main" val="312118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972026"/>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19</a:t>
            </a:fld>
            <a:endParaRPr lang="cs-CZ"/>
          </a:p>
        </p:txBody>
      </p:sp>
      <p:pic>
        <p:nvPicPr>
          <p:cNvPr id="1026" name="Picture 2" descr="http://metasite.lt/bin/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10674"/>
            <a:ext cx="4680520" cy="4013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chnabob.com/blog/wp-content/uploads/2009/09/notepod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3075" y="1124744"/>
            <a:ext cx="5715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4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Vaše nápady???</a:t>
            </a:r>
            <a:endParaRPr lang="cs-CZ" dirty="0"/>
          </a:p>
        </p:txBody>
      </p:sp>
      <p:sp>
        <p:nvSpPr>
          <p:cNvPr id="3" name="Zástupný symbol pro obsah 2"/>
          <p:cNvSpPr>
            <a:spLocks noGrp="1"/>
          </p:cNvSpPr>
          <p:nvPr>
            <p:ph idx="1"/>
          </p:nvPr>
        </p:nvSpPr>
        <p:spPr>
          <a:xfrm>
            <a:off x="457200" y="1752600"/>
            <a:ext cx="5482952" cy="4373563"/>
          </a:xfrm>
        </p:spPr>
        <p:txBody>
          <a:bodyPr>
            <a:normAutofit fontScale="77500" lnSpcReduction="20000"/>
          </a:bodyPr>
          <a:lstStyle/>
          <a:p>
            <a:endParaRPr lang="cs-CZ" sz="5700" b="0" i="1" dirty="0" smtClean="0"/>
          </a:p>
          <a:p>
            <a:r>
              <a:rPr lang="cs-CZ" sz="5700" b="0" i="1" dirty="0" smtClean="0"/>
              <a:t>„</a:t>
            </a:r>
            <a:r>
              <a:rPr lang="en-US" sz="5700" b="0" i="1" dirty="0" smtClean="0"/>
              <a:t>You can observe a lot by just watching.</a:t>
            </a:r>
            <a:r>
              <a:rPr lang="cs-CZ" sz="5700" b="0" i="1" dirty="0" smtClean="0"/>
              <a:t>“</a:t>
            </a:r>
          </a:p>
          <a:p>
            <a:endParaRPr lang="cs-CZ" b="0" dirty="0" smtClean="0"/>
          </a:p>
          <a:p>
            <a:r>
              <a:rPr lang="cs-CZ" b="0" dirty="0" err="1" smtClean="0"/>
              <a:t>Yogi</a:t>
            </a:r>
            <a:r>
              <a:rPr lang="cs-CZ" b="0" dirty="0" smtClean="0"/>
              <a:t> </a:t>
            </a:r>
            <a:r>
              <a:rPr lang="cs-CZ" b="0" dirty="0" err="1" smtClean="0"/>
              <a:t>Berra</a:t>
            </a:r>
            <a:endParaRPr lang="cs-CZ" b="0" dirty="0" smtClean="0"/>
          </a:p>
          <a:p>
            <a:r>
              <a:rPr lang="en-US" b="0" dirty="0" smtClean="0"/>
              <a:t> </a:t>
            </a:r>
            <a:br>
              <a:rPr lang="en-US" b="0" dirty="0" smtClean="0"/>
            </a:br>
            <a:endParaRPr lang="cs-CZ" b="0" dirty="0" smtClean="0">
              <a:hlinkClick r:id="rId3"/>
            </a:endParaRPr>
          </a:p>
          <a:p>
            <a:endParaRPr lang="cs-CZ" b="0" dirty="0" smtClean="0">
              <a:hlinkClick r:id="rId3"/>
            </a:endParaRPr>
          </a:p>
          <a:p>
            <a:endParaRPr lang="cs-CZ" b="0" dirty="0" smtClean="0">
              <a:hlinkClick r:id="rId3"/>
            </a:endParaRPr>
          </a:p>
          <a:p>
            <a:endParaRPr lang="cs-CZ" b="0" dirty="0" smtClean="0">
              <a:hlinkClick r:id="rId3"/>
            </a:endParaRPr>
          </a:p>
          <a:p>
            <a:r>
              <a:rPr lang="cs-CZ" dirty="0" smtClean="0">
                <a:hlinkClick r:id="rId4"/>
              </a:rPr>
              <a:t>http://en.wikipedia.org/wiki/Yogi_Berra</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a:t>
            </a:fld>
            <a:endParaRPr lang="cs-CZ"/>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764" y="548680"/>
            <a:ext cx="3548236" cy="551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514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900018"/>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a:xfrm>
            <a:off x="457200" y="1268760"/>
            <a:ext cx="7620000" cy="4857403"/>
          </a:xfrm>
        </p:spPr>
        <p:txBody>
          <a:bodyPr>
            <a:normAutofit/>
          </a:bodyPr>
          <a:lstStyle/>
          <a:p>
            <a:r>
              <a:rPr lang="cs-CZ" sz="3200" dirty="0" smtClean="0"/>
              <a:t>Výhody</a:t>
            </a:r>
            <a:endParaRPr lang="cs-CZ" dirty="0" smtClean="0"/>
          </a:p>
          <a:p>
            <a:pPr marL="342900" indent="-342900">
              <a:buFont typeface="Arial" pitchFamily="34" charset="0"/>
              <a:buChar char="•"/>
            </a:pPr>
            <a:r>
              <a:rPr lang="cs-CZ" dirty="0" smtClean="0"/>
              <a:t>Odhalíte zásadní chyby v designu rozhraní. </a:t>
            </a:r>
          </a:p>
          <a:p>
            <a:pPr marL="342900" indent="-342900">
              <a:buFont typeface="Arial" pitchFamily="34" charset="0"/>
              <a:buChar char="•"/>
            </a:pPr>
            <a:r>
              <a:rPr lang="cs-CZ" dirty="0" smtClean="0"/>
              <a:t>Šetříte peníze za vývoj špatného produktu.</a:t>
            </a:r>
          </a:p>
          <a:p>
            <a:pPr marL="342900" indent="-342900">
              <a:buFont typeface="Arial" pitchFamily="34" charset="0"/>
              <a:buChar char="•"/>
            </a:pPr>
            <a:r>
              <a:rPr lang="cs-CZ" dirty="0" smtClean="0"/>
              <a:t>Můžeme experimentovat s mnoha variantami. </a:t>
            </a:r>
          </a:p>
          <a:p>
            <a:pPr marL="342900" indent="-342900">
              <a:buFont typeface="Arial" pitchFamily="34" charset="0"/>
              <a:buChar char="•"/>
            </a:pPr>
            <a:r>
              <a:rPr lang="cs-CZ" dirty="0" smtClean="0"/>
              <a:t>Špatně navržený papírový prototyp můžeme vyhodit a vytvořit </a:t>
            </a:r>
            <a:r>
              <a:rPr lang="cs-CZ" dirty="0"/>
              <a:t>ú</a:t>
            </a:r>
            <a:r>
              <a:rPr lang="cs-CZ" dirty="0" smtClean="0"/>
              <a:t>plně nový.</a:t>
            </a:r>
          </a:p>
          <a:p>
            <a:pPr marL="342900" indent="-342900">
              <a:buFont typeface="Arial" pitchFamily="34" charset="0"/>
              <a:buChar char="•"/>
            </a:pPr>
            <a:r>
              <a:rPr lang="cs-CZ" dirty="0" smtClean="0"/>
              <a:t>Usnadňujete komunikaci mezi vývojovým týmem, designérem, uživatelem a vámi (klientem).</a:t>
            </a:r>
          </a:p>
          <a:p>
            <a:pPr marL="342900" indent="-342900">
              <a:buFont typeface="Arial" pitchFamily="34" charset="0"/>
              <a:buChar char="•"/>
            </a:pPr>
            <a:r>
              <a:rPr lang="cs-CZ" dirty="0" smtClean="0"/>
              <a:t>Nemusíte programovat.</a:t>
            </a:r>
          </a:p>
          <a:p>
            <a:pPr marL="342900" indent="-342900">
              <a:buFont typeface="Arial" pitchFamily="34" charset="0"/>
              <a:buChar char="•"/>
            </a:pPr>
            <a:r>
              <a:rPr lang="cs-CZ" dirty="0" smtClean="0"/>
              <a:t>Umocňuje kreativitu.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20</a:t>
            </a:fld>
            <a:endParaRPr lang="cs-CZ"/>
          </a:p>
        </p:txBody>
      </p:sp>
    </p:spTree>
    <p:extLst>
      <p:ext uri="{BB962C8B-B14F-4D97-AF65-F5344CB8AC3E}">
        <p14:creationId xmlns:p14="http://schemas.microsoft.com/office/powerpoint/2010/main" val="5224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972026"/>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p:txBody>
          <a:bodyPr/>
          <a:lstStyle/>
          <a:p>
            <a:r>
              <a:rPr lang="cs-CZ" sz="3200" dirty="0" smtClean="0"/>
              <a:t>Přemýšlejte</a:t>
            </a:r>
          </a:p>
          <a:p>
            <a:endParaRPr lang="cs-CZ" sz="3200" dirty="0" smtClean="0"/>
          </a:p>
          <a:p>
            <a:pPr marL="342900" indent="-342900">
              <a:buFontTx/>
              <a:buChar char="-"/>
            </a:pPr>
            <a:r>
              <a:rPr lang="cs-CZ" dirty="0" smtClean="0"/>
              <a:t>Za jak dlouho jste schopni vytvořit první obrazovku?</a:t>
            </a:r>
          </a:p>
          <a:p>
            <a:pPr marL="342900" indent="-342900">
              <a:buFontTx/>
              <a:buChar char="-"/>
            </a:pPr>
            <a:r>
              <a:rPr lang="cs-CZ" dirty="0" smtClean="0"/>
              <a:t>Můžete si vytvořit rozmnoženinu první obrazovky. </a:t>
            </a:r>
          </a:p>
          <a:p>
            <a:pPr marL="342900" indent="-342900">
              <a:buFontTx/>
              <a:buChar char="-"/>
            </a:pPr>
            <a:r>
              <a:rPr lang="cs-CZ" dirty="0" smtClean="0"/>
              <a:t>Jak rychle jste schopni případně prototyp změnit?</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21</a:t>
            </a:fld>
            <a:endParaRPr lang="cs-CZ"/>
          </a:p>
        </p:txBody>
      </p:sp>
    </p:spTree>
    <p:extLst>
      <p:ext uri="{BB962C8B-B14F-4D97-AF65-F5344CB8AC3E}">
        <p14:creationId xmlns:p14="http://schemas.microsoft.com/office/powerpoint/2010/main" val="3126639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Rozbalovací menu</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22</a:t>
            </a:fld>
            <a:endParaRPr lang="cs-CZ"/>
          </a:p>
        </p:txBody>
      </p:sp>
      <p:pic>
        <p:nvPicPr>
          <p:cNvPr id="2050" name="Picture 2" descr="http://www.alistapart.com/d/paperprototyping/tab-post-drop-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006600"/>
            <a:ext cx="51435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81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3122"/>
            <a:ext cx="5791200" cy="831622"/>
          </a:xfrm>
        </p:spPr>
        <p:txBody>
          <a:bodyPr/>
          <a:lstStyle/>
          <a:p>
            <a:r>
              <a:rPr lang="cs-CZ" dirty="0" smtClean="0"/>
              <a:t>Označení </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23</a:t>
            </a:fld>
            <a:endParaRPr lang="cs-CZ"/>
          </a:p>
        </p:txBody>
      </p:sp>
      <p:pic>
        <p:nvPicPr>
          <p:cNvPr id="4098" name="Picture 2" descr="http://dorelvis.com/wp-content/uploads/2009/06/pap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062" y="1052736"/>
            <a:ext cx="6987738" cy="46089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fid.olin.edu/sa2011/s_engr3220-rock-me-amadeus/images/PaperPrototype/Edits/prototype_advfeat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36912"/>
            <a:ext cx="428625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06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3122"/>
            <a:ext cx="5791200" cy="831622"/>
          </a:xfrm>
        </p:spPr>
        <p:txBody>
          <a:bodyPr/>
          <a:lstStyle/>
          <a:p>
            <a:r>
              <a:rPr lang="cs-CZ" dirty="0" smtClean="0"/>
              <a:t>Textová pole</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24</a:t>
            </a:fld>
            <a:endParaRPr lang="cs-CZ"/>
          </a:p>
        </p:txBody>
      </p:sp>
      <p:pic>
        <p:nvPicPr>
          <p:cNvPr id="5122" name="Picture 2" descr="http://courses.csail.mit.edu/6.831/wiki/images/4/43/Prototyp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628800"/>
            <a:ext cx="4968552" cy="399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398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3122"/>
            <a:ext cx="5791200" cy="831622"/>
          </a:xfrm>
        </p:spPr>
        <p:txBody>
          <a:bodyPr/>
          <a:lstStyle/>
          <a:p>
            <a:r>
              <a:rPr lang="cs-CZ" dirty="0" smtClean="0"/>
              <a:t>Ovládání</a:t>
            </a:r>
            <a:endParaRPr lang="cs-CZ" dirty="0"/>
          </a:p>
        </p:txBody>
      </p:sp>
      <p:sp>
        <p:nvSpPr>
          <p:cNvPr id="3" name="Zástupný symbol pro obsah 2"/>
          <p:cNvSpPr>
            <a:spLocks noGrp="1"/>
          </p:cNvSpPr>
          <p:nvPr>
            <p:ph idx="1"/>
          </p:nvPr>
        </p:nvSpPr>
        <p:spPr>
          <a:xfrm>
            <a:off x="483511" y="1196752"/>
            <a:ext cx="7620000" cy="4373563"/>
          </a:xfrm>
        </p:spPr>
        <p:txBody>
          <a:bodyPr/>
          <a:lstStyle/>
          <a:p>
            <a:r>
              <a:rPr lang="cs-CZ" dirty="0" smtClean="0"/>
              <a:t>Snažte se používat prvky systému, pro který </a:t>
            </a:r>
            <a:r>
              <a:rPr lang="cs-CZ" dirty="0" err="1" smtClean="0"/>
              <a:t>prototypujete</a:t>
            </a:r>
            <a:r>
              <a:rPr lang="cs-CZ" dirty="0" smtClean="0"/>
              <a:t>. </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25</a:t>
            </a:fld>
            <a:endParaRPr lang="cs-CZ"/>
          </a:p>
        </p:txBody>
      </p:sp>
      <p:pic>
        <p:nvPicPr>
          <p:cNvPr id="6146" name="Picture 2" descr="http://t0.gstatic.com/images?q=tbn:ANd9GcQ-Qusqjm5Wddn6sm6B7Z__vBe1ESyWh_iTVxvx2ajpf7LK7Urrlobq09qr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46" y="2348880"/>
            <a:ext cx="2592288" cy="38955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itemotif.com/wp-content/uploads/2011/07/Date-and-Time-Controls-Androi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1646604"/>
            <a:ext cx="4627501" cy="479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22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6792"/>
            <a:ext cx="8064896" cy="900018"/>
          </a:xfrm>
        </p:spPr>
        <p:txBody>
          <a:bodyPr>
            <a:noAutofit/>
          </a:bodyPr>
          <a:lstStyle/>
          <a:p>
            <a:r>
              <a:rPr lang="cs-CZ" sz="5400" dirty="0" err="1"/>
              <a:t>take</a:t>
            </a:r>
            <a:r>
              <a:rPr lang="cs-CZ" sz="5400" dirty="0"/>
              <a:t> </a:t>
            </a:r>
            <a:r>
              <a:rPr lang="cs-CZ" sz="5400" dirty="0" err="1"/>
              <a:t>away</a:t>
            </a:r>
            <a:r>
              <a:rPr lang="cs-CZ" sz="5400" dirty="0"/>
              <a:t> </a:t>
            </a:r>
            <a:r>
              <a:rPr lang="cs-CZ" sz="5400" dirty="0" err="1"/>
              <a:t>message</a:t>
            </a:r>
            <a:r>
              <a:rPr lang="cs-CZ" sz="5400" dirty="0"/>
              <a:t> </a:t>
            </a:r>
            <a:r>
              <a:rPr lang="en-US" sz="5400" dirty="0" smtClean="0"/>
              <a:t>#</a:t>
            </a:r>
            <a:r>
              <a:rPr lang="cs-CZ" sz="5400" dirty="0"/>
              <a:t>2</a:t>
            </a:r>
            <a:r>
              <a:rPr lang="cs-CZ" sz="5400" dirty="0" smtClean="0"/>
              <a:t>:</a:t>
            </a:r>
            <a:endParaRPr lang="cs-CZ" sz="5400" dirty="0"/>
          </a:p>
        </p:txBody>
      </p:sp>
      <p:sp>
        <p:nvSpPr>
          <p:cNvPr id="3" name="Zástupný symbol pro obsah 2"/>
          <p:cNvSpPr>
            <a:spLocks noGrp="1"/>
          </p:cNvSpPr>
          <p:nvPr>
            <p:ph idx="1"/>
          </p:nvPr>
        </p:nvSpPr>
        <p:spPr>
          <a:xfrm>
            <a:off x="179512" y="2420888"/>
            <a:ext cx="8568952" cy="3705275"/>
          </a:xfrm>
        </p:spPr>
        <p:txBody>
          <a:bodyPr>
            <a:normAutofit/>
          </a:bodyPr>
          <a:lstStyle/>
          <a:p>
            <a:r>
              <a:rPr lang="cs-CZ" sz="4400" dirty="0" smtClean="0"/>
              <a:t>Hlavně levně a rychle.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26</a:t>
            </a:fld>
            <a:endParaRPr lang="en-US" dirty="0"/>
          </a:p>
        </p:txBody>
      </p:sp>
    </p:spTree>
    <p:extLst>
      <p:ext uri="{BB962C8B-B14F-4D97-AF65-F5344CB8AC3E}">
        <p14:creationId xmlns:p14="http://schemas.microsoft.com/office/powerpoint/2010/main" val="2911247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3. </a:t>
            </a:r>
            <a:r>
              <a:rPr lang="cs-CZ" dirty="0" err="1" smtClean="0"/>
              <a:t>Wizzard</a:t>
            </a:r>
            <a:r>
              <a:rPr lang="cs-CZ" dirty="0" smtClean="0"/>
              <a:t> </a:t>
            </a:r>
            <a:r>
              <a:rPr lang="cs-CZ" dirty="0" err="1" smtClean="0"/>
              <a:t>of</a:t>
            </a:r>
            <a:r>
              <a:rPr lang="cs-CZ" dirty="0" smtClean="0"/>
              <a:t> Oz </a:t>
            </a:r>
            <a:br>
              <a:rPr lang="cs-CZ" dirty="0" smtClean="0"/>
            </a:br>
            <a:endParaRPr lang="cs-CZ" dirty="0"/>
          </a:p>
        </p:txBody>
      </p:sp>
      <p:sp>
        <p:nvSpPr>
          <p:cNvPr id="3" name="Zástupný symbol pro obsah 2"/>
          <p:cNvSpPr>
            <a:spLocks noGrp="1"/>
          </p:cNvSpPr>
          <p:nvPr>
            <p:ph idx="1"/>
          </p:nvPr>
        </p:nvSpPr>
        <p:spPr/>
        <p:txBody>
          <a:bodyPr>
            <a:normAutofit/>
          </a:bodyPr>
          <a:lstStyle/>
          <a:p>
            <a:r>
              <a:rPr lang="cs-CZ" sz="3200" dirty="0" smtClean="0">
                <a:solidFill>
                  <a:srgbClr val="FF0000"/>
                </a:solidFill>
              </a:rPr>
              <a:t>Představte si</a:t>
            </a:r>
            <a:r>
              <a:rPr lang="cs-CZ" sz="3200" dirty="0" smtClean="0"/>
              <a:t>, že bychom byli schopni pozorovat uživatele při práci se systémem, který je plně funkční, ale stále je to jen prototyp… </a:t>
            </a:r>
          </a:p>
          <a:p>
            <a:endParaRPr lang="cs-CZ" sz="32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27</a:t>
            </a:fld>
            <a:endParaRPr lang="cs-CZ"/>
          </a:p>
        </p:txBody>
      </p:sp>
    </p:spTree>
    <p:extLst>
      <p:ext uri="{BB962C8B-B14F-4D97-AF65-F5344CB8AC3E}">
        <p14:creationId xmlns:p14="http://schemas.microsoft.com/office/powerpoint/2010/main" val="906065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a:t>
            </a:r>
            <a:r>
              <a:rPr lang="cs-CZ" dirty="0" err="1" smtClean="0"/>
              <a:t>Wizard</a:t>
            </a:r>
            <a:r>
              <a:rPr lang="cs-CZ" dirty="0" smtClean="0"/>
              <a:t> </a:t>
            </a:r>
            <a:r>
              <a:rPr lang="cs-CZ" dirty="0" err="1" smtClean="0"/>
              <a:t>of</a:t>
            </a:r>
            <a:r>
              <a:rPr lang="cs-CZ" dirty="0" smtClean="0"/>
              <a:t> Oz</a:t>
            </a:r>
            <a:endParaRPr lang="cs-CZ" dirty="0"/>
          </a:p>
        </p:txBody>
      </p:sp>
      <p:sp>
        <p:nvSpPr>
          <p:cNvPr id="3" name="Zástupný symbol pro obsah 2"/>
          <p:cNvSpPr>
            <a:spLocks noGrp="1"/>
          </p:cNvSpPr>
          <p:nvPr>
            <p:ph idx="1"/>
          </p:nvPr>
        </p:nvSpPr>
        <p:spPr>
          <a:xfrm>
            <a:off x="457200" y="1752600"/>
            <a:ext cx="5770984" cy="4916760"/>
          </a:xfrm>
        </p:spPr>
        <p:txBody>
          <a:bodyPr>
            <a:normAutofit lnSpcReduction="10000"/>
          </a:bodyPr>
          <a:lstStyle/>
          <a:p>
            <a:r>
              <a:rPr lang="cs-CZ" dirty="0" smtClean="0"/>
              <a:t>Čaroděj ze země Oz (1939)</a:t>
            </a:r>
          </a:p>
          <a:p>
            <a:r>
              <a:rPr lang="cs-CZ" dirty="0" smtClean="0"/>
              <a:t>Film o dívce, která odnese tornádo do vzdálené země. Snaží se vrátit zpět za pomoci čaroděje Oz. Ten ji ale dá těžký úkol zabít zlou čarodějnici. Po cestě se k dívce přidávají další postavy, které chtějí od </a:t>
            </a:r>
            <a:r>
              <a:rPr lang="cs-CZ" dirty="0" err="1" smtClean="0"/>
              <a:t>Oze</a:t>
            </a:r>
            <a:r>
              <a:rPr lang="cs-CZ" dirty="0" smtClean="0"/>
              <a:t> pomoci. Nakonec se ukazuje, že Oz je pouhý člověk a dívce pomoci nemůže. Naštěstí se domů dostávají po dlouhé a nebezpečné cestě. </a:t>
            </a:r>
          </a:p>
          <a:p>
            <a:endParaRPr lang="cs-CZ" dirty="0"/>
          </a:p>
          <a:p>
            <a:r>
              <a:rPr lang="cs-CZ" dirty="0" smtClean="0"/>
              <a:t>Oz dokázal vytvořit velké realistické show, která dívku a její přátele strašila. </a:t>
            </a:r>
          </a:p>
          <a:p>
            <a:endParaRPr lang="cs-CZ" dirty="0" smtClean="0"/>
          </a:p>
          <a:p>
            <a:r>
              <a:rPr lang="cs-CZ" sz="1500" dirty="0" smtClean="0"/>
              <a:t>Zdroj: </a:t>
            </a:r>
            <a:r>
              <a:rPr lang="cs-CZ" sz="1500" dirty="0">
                <a:hlinkClick r:id="rId3"/>
              </a:rPr>
              <a:t>http://www.csfd.cz/film/2818-carodej-ze-zeme-oz</a:t>
            </a:r>
            <a:r>
              <a:rPr lang="cs-CZ" sz="1500" dirty="0" smtClean="0">
                <a:hlinkClick r:id="rId3"/>
              </a:rPr>
              <a:t>/</a:t>
            </a:r>
            <a:endParaRPr lang="cs-CZ" sz="1500" dirty="0" smtClean="0"/>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28</a:t>
            </a:fld>
            <a:endParaRPr lang="cs-CZ"/>
          </a:p>
        </p:txBody>
      </p:sp>
      <p:pic>
        <p:nvPicPr>
          <p:cNvPr id="1026" name="Picture 2" descr="po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700808"/>
            <a:ext cx="2140902" cy="301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730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a:t>
            </a:r>
            <a:r>
              <a:rPr lang="cs-CZ" dirty="0" err="1" smtClean="0"/>
              <a:t>Wizard</a:t>
            </a:r>
            <a:r>
              <a:rPr lang="cs-CZ" dirty="0" smtClean="0"/>
              <a:t> </a:t>
            </a:r>
            <a:r>
              <a:rPr lang="cs-CZ" dirty="0" err="1" smtClean="0"/>
              <a:t>of</a:t>
            </a:r>
            <a:r>
              <a:rPr lang="cs-CZ" dirty="0" smtClean="0"/>
              <a:t> Oz </a:t>
            </a:r>
            <a:endParaRPr lang="cs-CZ" dirty="0"/>
          </a:p>
        </p:txBody>
      </p:sp>
      <p:sp>
        <p:nvSpPr>
          <p:cNvPr id="3" name="Zástupný symbol pro obsah 2"/>
          <p:cNvSpPr>
            <a:spLocks noGrp="1"/>
          </p:cNvSpPr>
          <p:nvPr>
            <p:ph idx="1"/>
          </p:nvPr>
        </p:nvSpPr>
        <p:spPr>
          <a:xfrm>
            <a:off x="467544" y="1700808"/>
            <a:ext cx="7620000" cy="4373563"/>
          </a:xfrm>
        </p:spPr>
        <p:txBody>
          <a:bodyPr>
            <a:normAutofit fontScale="77500" lnSpcReduction="20000"/>
          </a:bodyPr>
          <a:lstStyle/>
          <a:p>
            <a:r>
              <a:rPr lang="cs-CZ" sz="3200" dirty="0" smtClean="0"/>
              <a:t>Prostřednictvím člověka simulujeme chování počítače. </a:t>
            </a:r>
          </a:p>
          <a:p>
            <a:endParaRPr lang="cs-CZ" sz="3200" dirty="0"/>
          </a:p>
          <a:p>
            <a:r>
              <a:rPr lang="cs-CZ" sz="3200" i="1" dirty="0" smtClean="0"/>
              <a:t>Např. testování interakce uživatele s počítačem prostřednictvím hlasového ovládání. Ve skutečnosti však jsou do stroje uživatelovy pokyny přepisovány výzkumníkem</a:t>
            </a:r>
            <a:r>
              <a:rPr lang="cs-CZ" i="1" dirty="0" smtClean="0"/>
              <a:t>. </a:t>
            </a:r>
          </a:p>
          <a:p>
            <a:endParaRPr lang="cs-CZ" i="1" dirty="0" smtClean="0"/>
          </a:p>
          <a:p>
            <a:endParaRPr lang="cs-CZ" i="1" dirty="0"/>
          </a:p>
          <a:p>
            <a:r>
              <a:rPr lang="cs-CZ" sz="3200" i="1" dirty="0"/>
              <a:t>Pro lepší představu: </a:t>
            </a:r>
            <a:r>
              <a:rPr lang="cs-CZ" sz="3200" dirty="0">
                <a:hlinkClick r:id="rId3"/>
              </a:rPr>
              <a:t>http://www.youtube.com/watch?NR=1&amp;v=r2CP45MHJd8&amp;feature=endscreen</a:t>
            </a:r>
            <a:endParaRPr lang="cs-CZ" sz="3200" i="1" dirty="0" smtClean="0"/>
          </a:p>
          <a:p>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29</a:t>
            </a:fld>
            <a:endParaRPr lang="cs-CZ"/>
          </a:p>
        </p:txBody>
      </p:sp>
    </p:spTree>
    <p:extLst>
      <p:ext uri="{BB962C8B-B14F-4D97-AF65-F5344CB8AC3E}">
        <p14:creationId xmlns:p14="http://schemas.microsoft.com/office/powerpoint/2010/main" val="82868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1371600"/>
          </a:xfrm>
        </p:spPr>
        <p:txBody>
          <a:bodyPr/>
          <a:lstStyle/>
          <a:p>
            <a:r>
              <a:rPr lang="cs-CZ" dirty="0" smtClean="0"/>
              <a:t>Změna, inovace, nápad </a:t>
            </a:r>
            <a:endParaRPr lang="cs-CZ" dirty="0"/>
          </a:p>
        </p:txBody>
      </p:sp>
      <p:sp>
        <p:nvSpPr>
          <p:cNvPr id="3" name="Zástupný symbol pro obsah 2"/>
          <p:cNvSpPr>
            <a:spLocks noGrp="1"/>
          </p:cNvSpPr>
          <p:nvPr>
            <p:ph idx="1"/>
          </p:nvPr>
        </p:nvSpPr>
        <p:spPr/>
        <p:txBody>
          <a:bodyPr/>
          <a:lstStyle/>
          <a:p>
            <a:r>
              <a:rPr lang="cs-CZ" dirty="0" smtClean="0"/>
              <a:t>Odpovězte si na dvě základní otázky:</a:t>
            </a:r>
          </a:p>
          <a:p>
            <a:endParaRPr lang="cs-CZ" dirty="0"/>
          </a:p>
          <a:p>
            <a:r>
              <a:rPr lang="cs-CZ" sz="4000" dirty="0" smtClean="0"/>
              <a:t>Co chtějí vaši uživatelé?</a:t>
            </a:r>
          </a:p>
          <a:p>
            <a:r>
              <a:rPr lang="cs-CZ" sz="4000" dirty="0" smtClean="0"/>
              <a:t>Co chcete vy? </a:t>
            </a:r>
          </a:p>
          <a:p>
            <a:endParaRPr lang="cs-CZ" dirty="0"/>
          </a:p>
          <a:p>
            <a:endParaRPr lang="cs-CZ" dirty="0"/>
          </a:p>
          <a:p>
            <a:r>
              <a:rPr lang="cs-CZ" dirty="0" smtClean="0"/>
              <a:t>Máme spoustu cílů – společenské, obchodní, finanční, ekologické apod.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a:t>
            </a:fld>
            <a:endParaRPr lang="cs-CZ"/>
          </a:p>
        </p:txBody>
      </p:sp>
    </p:spTree>
    <p:extLst>
      <p:ext uri="{BB962C8B-B14F-4D97-AF65-F5344CB8AC3E}">
        <p14:creationId xmlns:p14="http://schemas.microsoft.com/office/powerpoint/2010/main" val="4005641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15416"/>
            <a:ext cx="5791200" cy="1371600"/>
          </a:xfrm>
        </p:spPr>
        <p:txBody>
          <a:bodyPr/>
          <a:lstStyle/>
          <a:p>
            <a:r>
              <a:rPr lang="cs-CZ" dirty="0" err="1" smtClean="0"/>
              <a:t>Wizard</a:t>
            </a:r>
            <a:r>
              <a:rPr lang="cs-CZ" dirty="0" smtClean="0"/>
              <a:t> </a:t>
            </a:r>
            <a:r>
              <a:rPr lang="cs-CZ" dirty="0" err="1" smtClean="0"/>
              <a:t>of</a:t>
            </a:r>
            <a:r>
              <a:rPr lang="cs-CZ" dirty="0" smtClean="0"/>
              <a:t> Oz</a:t>
            </a:r>
            <a:endParaRPr lang="cs-CZ" dirty="0"/>
          </a:p>
        </p:txBody>
      </p:sp>
      <p:sp>
        <p:nvSpPr>
          <p:cNvPr id="3" name="Zástupný symbol pro obsah 2"/>
          <p:cNvSpPr>
            <a:spLocks noGrp="1"/>
          </p:cNvSpPr>
          <p:nvPr>
            <p:ph idx="1"/>
          </p:nvPr>
        </p:nvSpPr>
        <p:spPr>
          <a:xfrm>
            <a:off x="457200" y="1268760"/>
            <a:ext cx="7620000" cy="5184576"/>
          </a:xfrm>
        </p:spPr>
        <p:txBody>
          <a:bodyPr>
            <a:noAutofit/>
          </a:bodyPr>
          <a:lstStyle/>
          <a:p>
            <a:r>
              <a:rPr lang="cs-CZ" sz="2400" dirty="0" smtClean="0"/>
              <a:t>John </a:t>
            </a:r>
            <a:r>
              <a:rPr lang="cs-CZ" sz="2400" dirty="0" err="1" smtClean="0"/>
              <a:t>Gould</a:t>
            </a:r>
            <a:r>
              <a:rPr lang="cs-CZ" sz="2400" dirty="0" smtClean="0"/>
              <a:t> (cirka 1980) – </a:t>
            </a:r>
            <a:r>
              <a:rPr lang="cs-CZ" sz="2400" dirty="0" err="1" smtClean="0"/>
              <a:t>prototypování</a:t>
            </a:r>
            <a:r>
              <a:rPr lang="cs-CZ" sz="2400" dirty="0"/>
              <a:t> </a:t>
            </a:r>
            <a:r>
              <a:rPr lang="cs-CZ" sz="2400" dirty="0" smtClean="0"/>
              <a:t>digitální sekretářky</a:t>
            </a:r>
            <a:endParaRPr lang="cs-CZ" sz="2400" b="0" dirty="0" smtClean="0"/>
          </a:p>
          <a:p>
            <a:pPr marL="342900" indent="-342900">
              <a:buFontTx/>
              <a:buChar char="-"/>
            </a:pPr>
            <a:endParaRPr lang="cs-CZ" sz="2400" b="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30</a:t>
            </a:fld>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60848"/>
            <a:ext cx="3388393" cy="36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019098"/>
            <a:ext cx="4752528" cy="349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1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499176" cy="1260058"/>
          </a:xfrm>
        </p:spPr>
        <p:txBody>
          <a:bodyPr>
            <a:normAutofit/>
          </a:bodyPr>
          <a:lstStyle/>
          <a:p>
            <a:r>
              <a:rPr lang="cs-CZ" dirty="0" smtClean="0"/>
              <a:t>Příklad použití </a:t>
            </a:r>
            <a:r>
              <a:rPr lang="cs-CZ" dirty="0" err="1" smtClean="0"/>
              <a:t>W.Of.Oz</a:t>
            </a:r>
            <a:r>
              <a:rPr lang="cs-CZ" dirty="0" smtClean="0"/>
              <a:t>: </a:t>
            </a:r>
            <a:r>
              <a:rPr lang="cs-CZ" dirty="0" err="1" smtClean="0"/>
              <a:t>Aardvark</a:t>
            </a:r>
            <a:endParaRPr lang="cs-CZ" dirty="0"/>
          </a:p>
        </p:txBody>
      </p:sp>
      <p:sp>
        <p:nvSpPr>
          <p:cNvPr id="3" name="Zástupný symbol pro obsah 2"/>
          <p:cNvSpPr>
            <a:spLocks noGrp="1"/>
          </p:cNvSpPr>
          <p:nvPr>
            <p:ph idx="1"/>
          </p:nvPr>
        </p:nvSpPr>
        <p:spPr>
          <a:xfrm>
            <a:off x="457200" y="1752600"/>
            <a:ext cx="7620000" cy="4772744"/>
          </a:xfrm>
        </p:spPr>
        <p:txBody>
          <a:bodyPr>
            <a:normAutofit fontScale="92500" lnSpcReduction="10000"/>
          </a:bodyPr>
          <a:lstStyle/>
          <a:p>
            <a:r>
              <a:rPr lang="cs-CZ" dirty="0" err="1" smtClean="0">
                <a:solidFill>
                  <a:schemeClr val="tx2"/>
                </a:solidFill>
              </a:rPr>
              <a:t>Aardvark</a:t>
            </a:r>
            <a:r>
              <a:rPr lang="cs-CZ" dirty="0"/>
              <a:t> </a:t>
            </a:r>
            <a:r>
              <a:rPr lang="cs-CZ" dirty="0" smtClean="0"/>
              <a:t>je (byl) sociální vyhledávač, díky kterému dostávají jeho uživatelé odpovědi na své otázky od svých přátel a přátel </a:t>
            </a:r>
            <a:r>
              <a:rPr lang="cs-CZ" dirty="0" err="1" smtClean="0"/>
              <a:t>přátel</a:t>
            </a:r>
            <a:r>
              <a:rPr lang="cs-CZ" dirty="0" smtClean="0"/>
              <a:t>.</a:t>
            </a:r>
          </a:p>
          <a:p>
            <a:endParaRPr lang="cs-CZ" dirty="0"/>
          </a:p>
          <a:p>
            <a:r>
              <a:rPr lang="cs-CZ" dirty="0" err="1" smtClean="0"/>
              <a:t>Prototypování</a:t>
            </a:r>
            <a:r>
              <a:rPr lang="cs-CZ" dirty="0" smtClean="0"/>
              <a:t> probíhalo za využití metody WOS.</a:t>
            </a:r>
          </a:p>
          <a:p>
            <a:pPr marL="342900" indent="-342900">
              <a:buFont typeface="Arial" pitchFamily="34" charset="0"/>
              <a:buChar char="•"/>
            </a:pPr>
            <a:r>
              <a:rPr lang="cs-CZ" b="0" dirty="0" smtClean="0"/>
              <a:t>Uživatelé odesílali své dotazy.</a:t>
            </a:r>
          </a:p>
          <a:p>
            <a:pPr marL="342900" indent="-342900">
              <a:buFont typeface="Arial" pitchFamily="34" charset="0"/>
              <a:buChar char="•"/>
            </a:pPr>
            <a:r>
              <a:rPr lang="cs-CZ" b="0" dirty="0" smtClean="0"/>
              <a:t>Pracovníci je manuálně třídili a posílali online uživatelům.</a:t>
            </a:r>
          </a:p>
          <a:p>
            <a:pPr marL="342900" indent="-342900">
              <a:buFont typeface="Arial" pitchFamily="34" charset="0"/>
              <a:buChar char="•"/>
            </a:pPr>
            <a:endParaRPr lang="cs-CZ" b="0" i="1" dirty="0"/>
          </a:p>
          <a:p>
            <a:r>
              <a:rPr lang="en-US" b="0" i="1" dirty="0"/>
              <a:t>“If people like this in super crappy form, then this is worth building, because they’ll like it even more,” Horowitz said of their initial idea</a:t>
            </a:r>
            <a:r>
              <a:rPr lang="en-US" b="0" i="1" dirty="0" smtClean="0"/>
              <a:t>.</a:t>
            </a:r>
            <a:endParaRPr lang="cs-CZ" b="0" i="1" dirty="0" smtClean="0"/>
          </a:p>
          <a:p>
            <a:endParaRPr lang="cs-CZ" b="0" dirty="0"/>
          </a:p>
          <a:p>
            <a:r>
              <a:rPr lang="cs-CZ" sz="1700" dirty="0" smtClean="0"/>
              <a:t>Zdroj:</a:t>
            </a:r>
            <a:r>
              <a:rPr lang="cs-CZ" sz="1700" b="0" dirty="0" smtClean="0"/>
              <a:t> </a:t>
            </a:r>
            <a:r>
              <a:rPr lang="cs-CZ" sz="1700" b="0" dirty="0">
                <a:hlinkClick r:id="rId3"/>
              </a:rPr>
              <a:t>http://blogs.wsj.com/venturecapital/2010/04/24/how-a-start-up-grew-by-paying-attention-to-whats-behind-the-curtain</a:t>
            </a:r>
            <a:r>
              <a:rPr lang="cs-CZ" sz="1700" dirty="0">
                <a:hlinkClick r:id="rId3"/>
              </a:rPr>
              <a:t>/</a:t>
            </a:r>
            <a:endParaRPr lang="cs-CZ" sz="17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31</a:t>
            </a:fld>
            <a:endParaRPr lang="cs-CZ"/>
          </a:p>
        </p:txBody>
      </p:sp>
    </p:spTree>
    <p:extLst>
      <p:ext uri="{BB962C8B-B14F-4D97-AF65-F5344CB8AC3E}">
        <p14:creationId xmlns:p14="http://schemas.microsoft.com/office/powerpoint/2010/main" val="3611800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použití </a:t>
            </a:r>
            <a:r>
              <a:rPr lang="cs-CZ" dirty="0" err="1" smtClean="0"/>
              <a:t>W.Of.Oz</a:t>
            </a:r>
            <a:r>
              <a:rPr lang="cs-CZ" dirty="0" smtClean="0"/>
              <a:t>:  </a:t>
            </a:r>
            <a:r>
              <a:rPr lang="cs-CZ" dirty="0" err="1" smtClean="0"/>
              <a:t>GloBall</a:t>
            </a:r>
            <a:endParaRPr lang="cs-CZ" dirty="0"/>
          </a:p>
        </p:txBody>
      </p:sp>
      <p:sp>
        <p:nvSpPr>
          <p:cNvPr id="3" name="Zástupný symbol pro obsah 2"/>
          <p:cNvSpPr>
            <a:spLocks noGrp="1"/>
          </p:cNvSpPr>
          <p:nvPr>
            <p:ph idx="1"/>
          </p:nvPr>
        </p:nvSpPr>
        <p:spPr/>
        <p:txBody>
          <a:bodyPr/>
          <a:lstStyle/>
          <a:p>
            <a:r>
              <a:rPr lang="cs-CZ" dirty="0" smtClean="0"/>
              <a:t/>
            </a:r>
            <a:br>
              <a:rPr lang="cs-CZ" dirty="0" smtClean="0"/>
            </a:br>
            <a:r>
              <a:rPr lang="cs-CZ" dirty="0" smtClean="0"/>
              <a:t/>
            </a:r>
            <a:br>
              <a:rPr lang="cs-CZ" dirty="0" smtClean="0"/>
            </a:b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32</a:t>
            </a:fld>
            <a:endParaRPr lang="cs-CZ"/>
          </a:p>
        </p:txBody>
      </p:sp>
      <p:pic>
        <p:nvPicPr>
          <p:cNvPr id="1027" name="Picture 3"/>
          <p:cNvPicPr>
            <a:picLocks noChangeAspect="1" noChangeArrowheads="1"/>
          </p:cNvPicPr>
          <p:nvPr/>
        </p:nvPicPr>
        <p:blipFill>
          <a:blip r:embed="rId3" cstate="print"/>
          <a:srcRect/>
          <a:stretch>
            <a:fillRect/>
          </a:stretch>
        </p:blipFill>
        <p:spPr bwMode="auto">
          <a:xfrm>
            <a:off x="1115616" y="1628800"/>
            <a:ext cx="5638800" cy="3562350"/>
          </a:xfrm>
          <a:prstGeom prst="rect">
            <a:avLst/>
          </a:prstGeom>
          <a:noFill/>
          <a:ln w="9525">
            <a:noFill/>
            <a:miter lim="800000"/>
            <a:headEnd/>
            <a:tailEnd/>
          </a:ln>
        </p:spPr>
      </p:pic>
      <p:sp>
        <p:nvSpPr>
          <p:cNvPr id="7" name="TextovéPole 6"/>
          <p:cNvSpPr txBox="1"/>
          <p:nvPr/>
        </p:nvSpPr>
        <p:spPr>
          <a:xfrm>
            <a:off x="251520" y="5949280"/>
            <a:ext cx="8480207" cy="338554"/>
          </a:xfrm>
          <a:prstGeom prst="rect">
            <a:avLst/>
          </a:prstGeom>
          <a:noFill/>
        </p:spPr>
        <p:txBody>
          <a:bodyPr wrap="none" rtlCol="0">
            <a:spAutoFit/>
          </a:bodyPr>
          <a:lstStyle/>
          <a:p>
            <a:r>
              <a:rPr lang="cs-CZ" sz="1600" dirty="0" smtClean="0"/>
              <a:t>Zdroj: </a:t>
            </a:r>
            <a:r>
              <a:rPr lang="cs-CZ" sz="1600" dirty="0" smtClean="0">
                <a:hlinkClick r:id="rId4"/>
              </a:rPr>
              <a:t>http://hci.stanford.edu/courses/cs247/2012/readings/WhatDoPrototypesPrototype.pdf</a:t>
            </a:r>
            <a:endParaRPr lang="cs-CZ" sz="1600" dirty="0"/>
          </a:p>
        </p:txBody>
      </p:sp>
    </p:spTree>
    <p:extLst>
      <p:ext uri="{BB962C8B-B14F-4D97-AF65-F5344CB8AC3E}">
        <p14:creationId xmlns:p14="http://schemas.microsoft.com/office/powerpoint/2010/main" val="1703948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15416"/>
            <a:ext cx="7427168" cy="1371600"/>
          </a:xfrm>
        </p:spPr>
        <p:txBody>
          <a:bodyPr/>
          <a:lstStyle/>
          <a:p>
            <a:r>
              <a:rPr lang="cs-CZ" dirty="0" smtClean="0"/>
              <a:t>Jak WOS realizovat:</a:t>
            </a:r>
            <a:endParaRPr lang="cs-CZ" dirty="0"/>
          </a:p>
        </p:txBody>
      </p:sp>
      <p:sp>
        <p:nvSpPr>
          <p:cNvPr id="3" name="Zástupný symbol pro obsah 2"/>
          <p:cNvSpPr>
            <a:spLocks noGrp="1"/>
          </p:cNvSpPr>
          <p:nvPr>
            <p:ph idx="1"/>
          </p:nvPr>
        </p:nvSpPr>
        <p:spPr>
          <a:xfrm>
            <a:off x="457200" y="1196752"/>
            <a:ext cx="8147248" cy="5328592"/>
          </a:xfrm>
        </p:spPr>
        <p:txBody>
          <a:bodyPr>
            <a:normAutofit/>
          </a:bodyPr>
          <a:lstStyle/>
          <a:p>
            <a:pPr marL="457200" indent="-457200">
              <a:buAutoNum type="arabicPeriod"/>
            </a:pPr>
            <a:r>
              <a:rPr lang="cs-CZ" sz="2400" dirty="0" smtClean="0"/>
              <a:t>Vytvořte si scénáře a průchod aplikací.</a:t>
            </a:r>
          </a:p>
          <a:p>
            <a:pPr marL="914400" lvl="1" indent="-457200"/>
            <a:r>
              <a:rPr lang="cs-CZ" sz="2400" dirty="0"/>
              <a:t>V</a:t>
            </a:r>
            <a:r>
              <a:rPr lang="cs-CZ" sz="2400" dirty="0" smtClean="0"/>
              <a:t>lastně definujete odpověď aplikace na vstupní data uživatele. </a:t>
            </a:r>
          </a:p>
          <a:p>
            <a:pPr marL="457200" indent="-457200">
              <a:buAutoNum type="arabicPeriod"/>
            </a:pPr>
            <a:r>
              <a:rPr lang="cs-CZ" sz="2400" dirty="0" smtClean="0"/>
              <a:t>Vytvořte rozhraní.</a:t>
            </a:r>
          </a:p>
          <a:p>
            <a:pPr marL="457200" indent="-457200">
              <a:buAutoNum type="arabicPeriod"/>
            </a:pPr>
            <a:r>
              <a:rPr lang="cs-CZ" sz="2400" dirty="0" smtClean="0"/>
              <a:t>Vytvořte vstupy, které bude využívat uživatel.</a:t>
            </a:r>
          </a:p>
          <a:p>
            <a:pPr marL="457200" indent="-457200">
              <a:buAutoNum type="arabicPeriod"/>
            </a:pPr>
            <a:r>
              <a:rPr lang="cs-CZ" sz="2400" dirty="0" smtClean="0"/>
              <a:t>Kde a jak bude člověk, který ovládá aplikaci, vkládat data?</a:t>
            </a:r>
            <a:r>
              <a:rPr lang="cs-CZ" sz="2400" dirty="0"/>
              <a:t> </a:t>
            </a:r>
            <a:endParaRPr lang="cs-CZ" sz="2400" dirty="0" smtClean="0"/>
          </a:p>
          <a:p>
            <a:pPr marL="914400" lvl="1" indent="-457200"/>
            <a:r>
              <a:rPr lang="cs-CZ" sz="2400" dirty="0" smtClean="0"/>
              <a:t>Budete mít nějaký před-programovaný systém nebo budou vše zajišťovat lidí?</a:t>
            </a:r>
          </a:p>
          <a:p>
            <a:pPr marL="914400" lvl="1" indent="-457200"/>
            <a:r>
              <a:rPr lang="cs-CZ" sz="2400" dirty="0" smtClean="0"/>
              <a:t>Myslete na to, že budete muset systém nakonec vyměnit za PC. </a:t>
            </a:r>
          </a:p>
          <a:p>
            <a:pPr marL="457200" indent="-457200">
              <a:buFont typeface="+mj-lt"/>
              <a:buAutoNum type="arabicPeriod"/>
            </a:pPr>
            <a:r>
              <a:rPr lang="cs-CZ" sz="2400" dirty="0" smtClean="0"/>
              <a:t>Procvičte si roli člověka – operátora.</a:t>
            </a:r>
            <a:r>
              <a:rPr lang="cs-CZ" dirty="0" smtClean="0"/>
              <a: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33</a:t>
            </a:fld>
            <a:endParaRPr lang="cs-CZ"/>
          </a:p>
        </p:txBody>
      </p:sp>
    </p:spTree>
    <p:extLst>
      <p:ext uri="{BB962C8B-B14F-4D97-AF65-F5344CB8AC3E}">
        <p14:creationId xmlns:p14="http://schemas.microsoft.com/office/powerpoint/2010/main" val="521917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044034"/>
          </a:xfrm>
        </p:spPr>
        <p:txBody>
          <a:bodyPr>
            <a:normAutofit/>
          </a:bodyPr>
          <a:lstStyle/>
          <a:p>
            <a:r>
              <a:rPr lang="cs-CZ" dirty="0" smtClean="0"/>
              <a:t>Jak testování metodou WOS </a:t>
            </a:r>
            <a:endParaRPr lang="cs-CZ" dirty="0"/>
          </a:p>
        </p:txBody>
      </p:sp>
      <p:sp>
        <p:nvSpPr>
          <p:cNvPr id="3" name="Zástupný symbol pro obsah 2"/>
          <p:cNvSpPr>
            <a:spLocks noGrp="1"/>
          </p:cNvSpPr>
          <p:nvPr>
            <p:ph idx="1"/>
          </p:nvPr>
        </p:nvSpPr>
        <p:spPr>
          <a:xfrm>
            <a:off x="457200" y="1196752"/>
            <a:ext cx="8147248" cy="4929411"/>
          </a:xfrm>
        </p:spPr>
        <p:txBody>
          <a:bodyPr>
            <a:noAutofit/>
          </a:bodyPr>
          <a:lstStyle/>
          <a:p>
            <a:pPr marL="457200" indent="-457200">
              <a:buFont typeface="+mj-lt"/>
              <a:buAutoNum type="arabicPeriod"/>
            </a:pPr>
            <a:r>
              <a:rPr lang="cs-CZ" sz="2400" dirty="0" smtClean="0"/>
              <a:t>Procvičte si scénář s předstihem - vychytáte evidentní chyby.</a:t>
            </a:r>
          </a:p>
          <a:p>
            <a:pPr marL="457200" indent="-457200">
              <a:buFont typeface="+mj-lt"/>
              <a:buAutoNum type="arabicPeriod"/>
            </a:pPr>
            <a:r>
              <a:rPr lang="cs-CZ" sz="2400" dirty="0" smtClean="0"/>
              <a:t>Až budete spokojení, vyberte si uživatele. </a:t>
            </a:r>
          </a:p>
          <a:p>
            <a:pPr marL="457200" indent="-457200">
              <a:buFont typeface="+mj-lt"/>
              <a:buAutoNum type="arabicPeriod"/>
            </a:pPr>
            <a:r>
              <a:rPr lang="cs-CZ" sz="2400" dirty="0" smtClean="0"/>
              <a:t>Myslete na dvě role:</a:t>
            </a:r>
          </a:p>
          <a:p>
            <a:pPr marL="914400" lvl="1" indent="-457200"/>
            <a:r>
              <a:rPr lang="cs-CZ" sz="2400" dirty="0" err="1" smtClean="0"/>
              <a:t>Facilitátor</a:t>
            </a:r>
            <a:r>
              <a:rPr lang="cs-CZ" sz="2400" dirty="0" smtClean="0"/>
              <a:t> – předává úkol a instrukce</a:t>
            </a:r>
          </a:p>
          <a:p>
            <a:pPr marL="914400" lvl="1" indent="-457200"/>
            <a:r>
              <a:rPr lang="cs-CZ" sz="2400" dirty="0" smtClean="0"/>
              <a:t>Člověk – operátor – ovládá rozhraní</a:t>
            </a:r>
          </a:p>
          <a:p>
            <a:pPr marL="457200" indent="-457200">
              <a:buFont typeface="+mj-lt"/>
              <a:buAutoNum type="arabicPeriod"/>
            </a:pPr>
            <a:r>
              <a:rPr lang="cs-CZ" sz="2400" dirty="0" smtClean="0"/>
              <a:t>Zpětná vazba od uživatele: </a:t>
            </a:r>
          </a:p>
          <a:p>
            <a:pPr marL="914400" lvl="1" indent="-457200"/>
            <a:r>
              <a:rPr lang="cs-CZ" sz="2400" dirty="0" smtClean="0"/>
              <a:t>Metoda hlasitého myšlení</a:t>
            </a:r>
          </a:p>
          <a:p>
            <a:pPr marL="914400" lvl="1" indent="-457200"/>
            <a:r>
              <a:rPr lang="cs-CZ" sz="2400" dirty="0" smtClean="0"/>
              <a:t>Retrospektivní interview</a:t>
            </a:r>
          </a:p>
          <a:p>
            <a:pPr marL="914400" lvl="1" indent="-457200"/>
            <a:r>
              <a:rPr lang="cs-CZ" sz="2400" dirty="0" smtClean="0"/>
              <a:t>Heuristická analýza</a:t>
            </a:r>
          </a:p>
          <a:p>
            <a:pPr marL="457200" indent="-457200">
              <a:buFont typeface="+mj-lt"/>
              <a:buAutoNum type="arabicPeriod"/>
            </a:pPr>
            <a:r>
              <a:rPr lang="cs-CZ" sz="2400" dirty="0" smtClean="0"/>
              <a:t>Nakonec si s uživatelem jednoduše popovídejte. </a:t>
            </a:r>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34</a:t>
            </a:fld>
            <a:endParaRPr lang="cs-CZ"/>
          </a:p>
        </p:txBody>
      </p:sp>
    </p:spTree>
    <p:extLst>
      <p:ext uri="{BB962C8B-B14F-4D97-AF65-F5344CB8AC3E}">
        <p14:creationId xmlns:p14="http://schemas.microsoft.com/office/powerpoint/2010/main" val="1924931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044034"/>
          </a:xfrm>
        </p:spPr>
        <p:txBody>
          <a:bodyPr>
            <a:normAutofit fontScale="90000"/>
          </a:bodyPr>
          <a:lstStyle/>
          <a:p>
            <a:r>
              <a:rPr lang="cs-CZ" dirty="0" smtClean="0"/>
              <a:t>WOS v průběhu vývoje produktu</a:t>
            </a:r>
            <a:endParaRPr lang="cs-CZ" dirty="0"/>
          </a:p>
        </p:txBody>
      </p:sp>
      <p:sp>
        <p:nvSpPr>
          <p:cNvPr id="3" name="Zástupný symbol pro obsah 2"/>
          <p:cNvSpPr>
            <a:spLocks noGrp="1"/>
          </p:cNvSpPr>
          <p:nvPr>
            <p:ph idx="1"/>
          </p:nvPr>
        </p:nvSpPr>
        <p:spPr>
          <a:xfrm>
            <a:off x="457200" y="1196752"/>
            <a:ext cx="7620000" cy="4929411"/>
          </a:xfrm>
        </p:spPr>
        <p:txBody>
          <a:bodyPr>
            <a:noAutofit/>
          </a:bodyPr>
          <a:lstStyle/>
          <a:p>
            <a:r>
              <a:rPr lang="cs-CZ" sz="2400" dirty="0" smtClean="0"/>
              <a:t>WOS můžeme využívat kdykoli v procesu vývoje aplikace</a:t>
            </a:r>
            <a:r>
              <a:rPr lang="en-US" sz="2400" dirty="0" smtClean="0"/>
              <a:t>/</a:t>
            </a:r>
            <a:r>
              <a:rPr lang="cs-CZ" sz="2400" dirty="0" smtClean="0"/>
              <a:t>softwaru. </a:t>
            </a:r>
          </a:p>
          <a:p>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35</a:t>
            </a:fld>
            <a:endParaRPr lang="cs-CZ"/>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140252"/>
            <a:ext cx="7848872" cy="406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37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756002"/>
          </a:xfrm>
        </p:spPr>
        <p:txBody>
          <a:bodyPr/>
          <a:lstStyle/>
          <a:p>
            <a:r>
              <a:rPr lang="cs-CZ" dirty="0" smtClean="0"/>
              <a:t>WOS - výhody</a:t>
            </a:r>
            <a:endParaRPr lang="cs-CZ" dirty="0"/>
          </a:p>
        </p:txBody>
      </p:sp>
      <p:sp>
        <p:nvSpPr>
          <p:cNvPr id="3" name="Zástupný symbol pro obsah 2"/>
          <p:cNvSpPr>
            <a:spLocks noGrp="1"/>
          </p:cNvSpPr>
          <p:nvPr>
            <p:ph idx="1"/>
          </p:nvPr>
        </p:nvSpPr>
        <p:spPr>
          <a:xfrm>
            <a:off x="457200" y="1196752"/>
            <a:ext cx="7620000" cy="4929411"/>
          </a:xfrm>
        </p:spPr>
        <p:txBody>
          <a:bodyPr>
            <a:normAutofit lnSpcReduction="10000"/>
          </a:bodyPr>
          <a:lstStyle/>
          <a:p>
            <a:pPr marL="342900" indent="-342900">
              <a:buFont typeface="Arial" pitchFamily="34" charset="0"/>
              <a:buChar char="•"/>
            </a:pPr>
            <a:r>
              <a:rPr lang="cs-CZ" sz="2800" dirty="0" smtClean="0"/>
              <a:t>Rychlá, levná a opakovatelná metoda </a:t>
            </a:r>
            <a:r>
              <a:rPr lang="cs-CZ" sz="2800" dirty="0" err="1" smtClean="0"/>
              <a:t>prototypování</a:t>
            </a:r>
            <a:r>
              <a:rPr lang="cs-CZ" sz="2800" dirty="0" smtClean="0"/>
              <a:t>.</a:t>
            </a:r>
            <a:endParaRPr lang="cs-CZ" sz="2800" dirty="0"/>
          </a:p>
          <a:p>
            <a:pPr marL="342900" indent="-342900">
              <a:buFont typeface="Arial" pitchFamily="34" charset="0"/>
              <a:buChar char="•"/>
            </a:pPr>
            <a:r>
              <a:rPr lang="cs-CZ" sz="2800" dirty="0" smtClean="0"/>
              <a:t>Možnost vytvořit několik variant prototypu.</a:t>
            </a:r>
          </a:p>
          <a:p>
            <a:pPr marL="342900" indent="-342900">
              <a:buFont typeface="Arial" pitchFamily="34" charset="0"/>
              <a:buChar char="•"/>
            </a:pPr>
            <a:r>
              <a:rPr lang="cs-CZ" sz="2800" dirty="0" smtClean="0"/>
              <a:t>Více realistický, nežli papírový prototyp.</a:t>
            </a:r>
          </a:p>
          <a:p>
            <a:pPr marL="342900" indent="-342900">
              <a:buFont typeface="Arial" pitchFamily="34" charset="0"/>
              <a:buChar char="•"/>
            </a:pPr>
            <a:r>
              <a:rPr lang="cs-CZ" sz="2800" dirty="0" smtClean="0"/>
              <a:t>Do středu procesu designu staví uživatele.</a:t>
            </a:r>
          </a:p>
          <a:p>
            <a:pPr marL="342900" indent="-342900">
              <a:buFont typeface="Arial" pitchFamily="34" charset="0"/>
              <a:buChar char="•"/>
            </a:pPr>
            <a:r>
              <a:rPr lang="cs-CZ" sz="2800" dirty="0" smtClean="0"/>
              <a:t>Může předpovědět, jak náročné bude vystavět reálný systém.</a:t>
            </a:r>
          </a:p>
          <a:p>
            <a:pPr marL="342900" indent="-342900">
              <a:buFont typeface="Arial" pitchFamily="34" charset="0"/>
              <a:buChar char="•"/>
            </a:pPr>
            <a:r>
              <a:rPr lang="cs-CZ" sz="2800" dirty="0" smtClean="0"/>
              <a:t>Učit se mohou i programátoři.</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36</a:t>
            </a:fld>
            <a:endParaRPr lang="cs-CZ"/>
          </a:p>
        </p:txBody>
      </p:sp>
    </p:spTree>
    <p:extLst>
      <p:ext uri="{BB962C8B-B14F-4D97-AF65-F5344CB8AC3E}">
        <p14:creationId xmlns:p14="http://schemas.microsoft.com/office/powerpoint/2010/main" val="119288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900018"/>
          </a:xfrm>
        </p:spPr>
        <p:txBody>
          <a:bodyPr/>
          <a:lstStyle/>
          <a:p>
            <a:r>
              <a:rPr lang="cs-CZ" dirty="0" smtClean="0"/>
              <a:t>WOS - nevýhody</a:t>
            </a:r>
            <a:endParaRPr lang="cs-CZ" dirty="0"/>
          </a:p>
        </p:txBody>
      </p:sp>
      <p:sp>
        <p:nvSpPr>
          <p:cNvPr id="3" name="Zástupný symbol pro obsah 2"/>
          <p:cNvSpPr>
            <a:spLocks noGrp="1"/>
          </p:cNvSpPr>
          <p:nvPr>
            <p:ph idx="1"/>
          </p:nvPr>
        </p:nvSpPr>
        <p:spPr/>
        <p:txBody>
          <a:bodyPr>
            <a:normAutofit fontScale="92500" lnSpcReduction="20000"/>
          </a:bodyPr>
          <a:lstStyle/>
          <a:p>
            <a:pPr marL="457200" indent="-457200">
              <a:buFont typeface="Arial" pitchFamily="34" charset="0"/>
              <a:buChar char="•"/>
            </a:pPr>
            <a:endParaRPr lang="cs-CZ" sz="3000" dirty="0" smtClean="0"/>
          </a:p>
          <a:p>
            <a:pPr marL="457200" indent="-457200">
              <a:buFont typeface="Arial" pitchFamily="34" charset="0"/>
              <a:buChar char="•"/>
            </a:pPr>
            <a:r>
              <a:rPr lang="cs-CZ" sz="3000" dirty="0" smtClean="0"/>
              <a:t>Můžeme simulovat něco, co nemůže nikdy existovat. </a:t>
            </a:r>
          </a:p>
          <a:p>
            <a:pPr marL="457200" indent="-457200">
              <a:buFont typeface="Arial" pitchFamily="34" charset="0"/>
              <a:buChar char="•"/>
            </a:pPr>
            <a:endParaRPr lang="cs-CZ" sz="3000" dirty="0" smtClean="0"/>
          </a:p>
          <a:p>
            <a:pPr marL="457200" indent="-457200">
              <a:buFont typeface="Arial" pitchFamily="34" charset="0"/>
              <a:buChar char="•"/>
            </a:pPr>
            <a:r>
              <a:rPr lang="cs-CZ" sz="3000" dirty="0" smtClean="0"/>
              <a:t>WOS potřebuje tréning a je náročný na uskutečnění. </a:t>
            </a:r>
          </a:p>
          <a:p>
            <a:endParaRPr lang="cs-CZ" sz="3000" dirty="0" smtClean="0"/>
          </a:p>
          <a:p>
            <a:pPr marL="457200" indent="-457200">
              <a:buFont typeface="Arial" pitchFamily="34" charset="0"/>
              <a:buChar char="•"/>
            </a:pPr>
            <a:r>
              <a:rPr lang="cs-CZ" sz="3000" dirty="0" smtClean="0"/>
              <a:t>Může být obtížné simulovat některé části systému. </a:t>
            </a:r>
          </a:p>
          <a:p>
            <a:endParaRPr lang="cs-CZ" dirty="0" smtClean="0"/>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37</a:t>
            </a:fld>
            <a:endParaRPr lang="cs-CZ"/>
          </a:p>
        </p:txBody>
      </p:sp>
    </p:spTree>
    <p:extLst>
      <p:ext uri="{BB962C8B-B14F-4D97-AF65-F5344CB8AC3E}">
        <p14:creationId xmlns:p14="http://schemas.microsoft.com/office/powerpoint/2010/main" val="1596551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Axure</a:t>
            </a:r>
            <a:r>
              <a:rPr lang="cs-CZ" dirty="0" smtClean="0"/>
              <a:t> </a:t>
            </a:r>
            <a:r>
              <a:rPr lang="cs-CZ" dirty="0" smtClean="0">
                <a:hlinkClick r:id="rId3"/>
              </a:rPr>
              <a:t>www.</a:t>
            </a:r>
            <a:r>
              <a:rPr lang="cs-CZ" dirty="0" err="1" smtClean="0">
                <a:hlinkClick r:id="rId3"/>
              </a:rPr>
              <a:t>axure.com</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cs-CZ" sz="2400" dirty="0" err="1" smtClean="0"/>
              <a:t>Download</a:t>
            </a:r>
            <a:r>
              <a:rPr lang="cs-CZ" sz="2400" dirty="0" smtClean="0"/>
              <a:t>: </a:t>
            </a:r>
            <a:r>
              <a:rPr lang="cs-CZ" sz="2400" dirty="0" smtClean="0">
                <a:hlinkClick r:id="rId4"/>
              </a:rPr>
              <a:t>http://www.</a:t>
            </a:r>
            <a:r>
              <a:rPr lang="cs-CZ" sz="2400" dirty="0" err="1" smtClean="0">
                <a:hlinkClick r:id="rId4"/>
              </a:rPr>
              <a:t>axure.com</a:t>
            </a:r>
            <a:r>
              <a:rPr lang="cs-CZ" sz="2400" dirty="0" smtClean="0">
                <a:hlinkClick r:id="rId4"/>
              </a:rPr>
              <a:t>/</a:t>
            </a:r>
            <a:r>
              <a:rPr lang="cs-CZ" sz="2400" dirty="0" err="1" smtClean="0">
                <a:hlinkClick r:id="rId4"/>
              </a:rPr>
              <a:t>download</a:t>
            </a:r>
            <a:endParaRPr lang="cs-CZ" sz="2400" dirty="0" smtClean="0"/>
          </a:p>
          <a:p>
            <a:r>
              <a:rPr lang="cs-CZ" sz="2400" dirty="0" smtClean="0"/>
              <a:t>Licence: </a:t>
            </a:r>
            <a:r>
              <a:rPr lang="cs-CZ" sz="2400" b="0" dirty="0" err="1" smtClean="0"/>
              <a:t>extend</a:t>
            </a:r>
            <a:endParaRPr lang="cs-CZ" sz="2400" b="0" dirty="0" smtClean="0"/>
          </a:p>
          <a:p>
            <a:r>
              <a:rPr lang="cs-CZ" sz="2400" dirty="0" err="1" smtClean="0"/>
              <a:t>Key</a:t>
            </a:r>
            <a:r>
              <a:rPr lang="cs-CZ" sz="2400" dirty="0" smtClean="0"/>
              <a:t>: </a:t>
            </a:r>
            <a:r>
              <a:rPr lang="cs-CZ" sz="2400" b="0" dirty="0" smtClean="0"/>
              <a:t>rRIN03YUSknbe+Pxco0JYHvEJpOH2y9sIh966vsPFazoJAdnwUv6/</a:t>
            </a:r>
            <a:r>
              <a:rPr lang="cs-CZ" sz="2400" b="0" dirty="0" err="1" smtClean="0"/>
              <a:t>NnzRRZIz</a:t>
            </a:r>
            <a:r>
              <a:rPr lang="cs-CZ" sz="2400" b="0" dirty="0" smtClean="0"/>
              <a:t>+uf</a:t>
            </a:r>
          </a:p>
          <a:p>
            <a:endParaRPr lang="cs-CZ" sz="2400" b="0" dirty="0" smtClean="0"/>
          </a:p>
          <a:p>
            <a:r>
              <a:rPr lang="cs-CZ" sz="2400" b="0" dirty="0" smtClean="0"/>
              <a:t>Licence je volná do14. února 2014. </a:t>
            </a:r>
          </a:p>
          <a:p>
            <a:endParaRPr lang="cs-CZ" sz="2400" b="0" dirty="0" smtClean="0"/>
          </a:p>
          <a:p>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38</a:t>
            </a:fld>
            <a:endParaRPr lang="cs-CZ"/>
          </a:p>
        </p:txBody>
      </p:sp>
    </p:spTree>
    <p:extLst>
      <p:ext uri="{BB962C8B-B14F-4D97-AF65-F5344CB8AC3E}">
        <p14:creationId xmlns:p14="http://schemas.microsoft.com/office/powerpoint/2010/main" val="174669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139136" cy="1371600"/>
          </a:xfrm>
        </p:spPr>
        <p:txBody>
          <a:bodyPr>
            <a:normAutofit/>
          </a:bodyPr>
          <a:lstStyle/>
          <a:p>
            <a:r>
              <a:rPr lang="cs-CZ" dirty="0" smtClean="0"/>
              <a:t>4. Video </a:t>
            </a:r>
            <a:r>
              <a:rPr lang="cs-CZ" dirty="0" err="1" smtClean="0"/>
              <a:t>prototypování</a:t>
            </a:r>
            <a:endParaRPr lang="cs-CZ" dirty="0"/>
          </a:p>
        </p:txBody>
      </p:sp>
      <p:sp>
        <p:nvSpPr>
          <p:cNvPr id="3" name="Zástupný symbol pro obsah 2"/>
          <p:cNvSpPr>
            <a:spLocks noGrp="1"/>
          </p:cNvSpPr>
          <p:nvPr>
            <p:ph idx="1"/>
          </p:nvPr>
        </p:nvSpPr>
        <p:spPr>
          <a:xfrm>
            <a:off x="457200" y="1752600"/>
            <a:ext cx="8219256" cy="4373563"/>
          </a:xfrm>
        </p:spPr>
        <p:txBody>
          <a:bodyPr/>
          <a:lstStyle/>
          <a:p>
            <a:endParaRPr lang="cs-CZ" dirty="0" smtClean="0"/>
          </a:p>
          <a:p>
            <a:endParaRPr lang="cs-CZ" dirty="0"/>
          </a:p>
          <a:p>
            <a:endParaRPr lang="cs-CZ" dirty="0" smtClean="0"/>
          </a:p>
          <a:p>
            <a:r>
              <a:rPr lang="cs-CZ" dirty="0"/>
              <a:t>Příklad: </a:t>
            </a:r>
            <a:r>
              <a:rPr lang="cs-CZ" dirty="0" err="1"/>
              <a:t>Walkabout</a:t>
            </a:r>
            <a:r>
              <a:rPr lang="cs-CZ" dirty="0"/>
              <a:t> </a:t>
            </a:r>
            <a:r>
              <a:rPr lang="cs-CZ" dirty="0" err="1" smtClean="0"/>
              <a:t>app</a:t>
            </a:r>
            <a:r>
              <a:rPr lang="cs-CZ" dirty="0" smtClean="0"/>
              <a:t>: </a:t>
            </a:r>
            <a:r>
              <a:rPr lang="cs-CZ" dirty="0">
                <a:hlinkClick r:id="rId3"/>
              </a:rPr>
              <a:t>http://www.snowflyzone.com/newnewnew/2008/12/01/walkabout/</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39</a:t>
            </a:fld>
            <a:endParaRPr lang="cs-CZ"/>
          </a:p>
        </p:txBody>
      </p:sp>
    </p:spTree>
    <p:extLst>
      <p:ext uri="{BB962C8B-B14F-4D97-AF65-F5344CB8AC3E}">
        <p14:creationId xmlns:p14="http://schemas.microsoft.com/office/powerpoint/2010/main" val="3062929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147248" cy="1371600"/>
          </a:xfrm>
        </p:spPr>
        <p:txBody>
          <a:bodyPr>
            <a:normAutofit fontScale="90000"/>
          </a:bodyPr>
          <a:lstStyle/>
          <a:p>
            <a:r>
              <a:rPr lang="cs-CZ" dirty="0" smtClean="0"/>
              <a:t>Uživatelský výzkum (Analýza uživatelských potřeb)</a:t>
            </a:r>
            <a:endParaRPr lang="cs-CZ" dirty="0"/>
          </a:p>
        </p:txBody>
      </p:sp>
      <p:sp>
        <p:nvSpPr>
          <p:cNvPr id="3" name="Zástupný symbol pro obsah 2"/>
          <p:cNvSpPr>
            <a:spLocks noGrp="1"/>
          </p:cNvSpPr>
          <p:nvPr>
            <p:ph idx="1"/>
          </p:nvPr>
        </p:nvSpPr>
        <p:spPr>
          <a:xfrm>
            <a:off x="467544" y="1772816"/>
            <a:ext cx="7620000" cy="4373563"/>
          </a:xfrm>
        </p:spPr>
        <p:txBody>
          <a:bodyPr>
            <a:normAutofit fontScale="70000" lnSpcReduction="20000"/>
          </a:bodyPr>
          <a:lstStyle/>
          <a:p>
            <a:pPr marL="342900" indent="-342900">
              <a:lnSpc>
                <a:spcPct val="120000"/>
              </a:lnSpc>
              <a:buFontTx/>
              <a:buChar char="-"/>
            </a:pPr>
            <a:r>
              <a:rPr lang="cs-CZ" sz="3600" dirty="0" smtClean="0"/>
              <a:t>Kdo je vaše </a:t>
            </a:r>
            <a:r>
              <a:rPr lang="cs-CZ" sz="3600" dirty="0" smtClean="0">
                <a:solidFill>
                  <a:schemeClr val="tx2"/>
                </a:solidFill>
              </a:rPr>
              <a:t>cílovka</a:t>
            </a:r>
            <a:r>
              <a:rPr lang="cs-CZ" sz="3600" dirty="0" smtClean="0"/>
              <a:t>?</a:t>
            </a:r>
          </a:p>
          <a:p>
            <a:pPr marL="342900" indent="-342900">
              <a:lnSpc>
                <a:spcPct val="120000"/>
              </a:lnSpc>
              <a:buFontTx/>
              <a:buChar char="-"/>
            </a:pPr>
            <a:r>
              <a:rPr lang="cs-CZ" sz="3600" dirty="0" smtClean="0"/>
              <a:t>Jaký je váš konkrétní </a:t>
            </a:r>
            <a:r>
              <a:rPr lang="cs-CZ" sz="3600" dirty="0" smtClean="0">
                <a:solidFill>
                  <a:schemeClr val="tx2"/>
                </a:solidFill>
              </a:rPr>
              <a:t>uživatel</a:t>
            </a:r>
            <a:r>
              <a:rPr lang="cs-CZ" sz="3600" dirty="0" smtClean="0"/>
              <a:t>?</a:t>
            </a:r>
          </a:p>
          <a:p>
            <a:pPr marL="342900" indent="-342900">
              <a:lnSpc>
                <a:spcPct val="120000"/>
              </a:lnSpc>
              <a:buFontTx/>
              <a:buChar char="-"/>
            </a:pPr>
            <a:r>
              <a:rPr lang="cs-CZ" sz="3600" dirty="0" smtClean="0"/>
              <a:t>Co si vaši uživatelé </a:t>
            </a:r>
            <a:r>
              <a:rPr lang="cs-CZ" sz="3600" dirty="0" smtClean="0">
                <a:solidFill>
                  <a:schemeClr val="tx2"/>
                </a:solidFill>
              </a:rPr>
              <a:t>myslí</a:t>
            </a:r>
            <a:r>
              <a:rPr lang="cs-CZ" sz="3600" dirty="0" smtClean="0"/>
              <a:t>? </a:t>
            </a:r>
          </a:p>
          <a:p>
            <a:pPr marL="342900" indent="-342900">
              <a:lnSpc>
                <a:spcPct val="120000"/>
              </a:lnSpc>
              <a:buFontTx/>
              <a:buChar char="-"/>
            </a:pPr>
            <a:r>
              <a:rPr lang="cs-CZ" sz="3600" dirty="0" smtClean="0"/>
              <a:t>Jaké jsou jejich </a:t>
            </a:r>
            <a:r>
              <a:rPr lang="cs-CZ" sz="3600" dirty="0" smtClean="0">
                <a:solidFill>
                  <a:schemeClr val="tx2"/>
                </a:solidFill>
              </a:rPr>
              <a:t>hodnoty a cíle</a:t>
            </a:r>
            <a:r>
              <a:rPr lang="cs-CZ" sz="3600" dirty="0" smtClean="0"/>
              <a:t>?</a:t>
            </a:r>
          </a:p>
          <a:p>
            <a:pPr marL="342900" indent="-342900">
              <a:lnSpc>
                <a:spcPct val="120000"/>
              </a:lnSpc>
              <a:buFontTx/>
              <a:buChar char="-"/>
            </a:pPr>
            <a:r>
              <a:rPr lang="cs-CZ" sz="3600" dirty="0" smtClean="0"/>
              <a:t>Jaké jsou jejich </a:t>
            </a:r>
            <a:r>
              <a:rPr lang="cs-CZ" sz="3600" dirty="0" smtClean="0">
                <a:solidFill>
                  <a:schemeClr val="tx2"/>
                </a:solidFill>
              </a:rPr>
              <a:t>pracovní a denní úkoly</a:t>
            </a:r>
            <a:r>
              <a:rPr lang="cs-CZ" sz="3600" dirty="0" smtClean="0"/>
              <a:t>?</a:t>
            </a:r>
          </a:p>
          <a:p>
            <a:pPr marL="342900" indent="-342900">
              <a:lnSpc>
                <a:spcPct val="120000"/>
              </a:lnSpc>
              <a:buFontTx/>
              <a:buChar char="-"/>
            </a:pPr>
            <a:r>
              <a:rPr lang="cs-CZ" sz="3600" dirty="0" smtClean="0"/>
              <a:t>Jaké jsou jejich </a:t>
            </a:r>
            <a:r>
              <a:rPr lang="cs-CZ" sz="3600" dirty="0" smtClean="0">
                <a:solidFill>
                  <a:schemeClr val="tx2"/>
                </a:solidFill>
              </a:rPr>
              <a:t>konkrétní úkoly</a:t>
            </a:r>
            <a:r>
              <a:rPr lang="cs-CZ" sz="3600" dirty="0" smtClean="0"/>
              <a:t>, které budou řešit prostřednictvím vaší technologie</a:t>
            </a:r>
            <a:r>
              <a:rPr lang="en-US" sz="3600" dirty="0" smtClean="0"/>
              <a:t>/</a:t>
            </a:r>
            <a:r>
              <a:rPr lang="cs-CZ" sz="3600" dirty="0" smtClean="0"/>
              <a:t> </a:t>
            </a:r>
            <a:r>
              <a:rPr lang="en-US" sz="3600" dirty="0" err="1" smtClean="0"/>
              <a:t>produktu</a:t>
            </a:r>
            <a:r>
              <a:rPr lang="en-US" sz="3600" dirty="0" smtClean="0"/>
              <a:t>/</a:t>
            </a:r>
            <a:r>
              <a:rPr lang="en-US" sz="3600" dirty="0" err="1" smtClean="0"/>
              <a:t>aplikace</a:t>
            </a:r>
            <a:r>
              <a:rPr lang="en-US" sz="3600" dirty="0" smtClean="0"/>
              <a:t>/</a:t>
            </a:r>
            <a:r>
              <a:rPr lang="cs-CZ" sz="3600" dirty="0" smtClean="0"/>
              <a:t>řešení?</a:t>
            </a:r>
          </a:p>
          <a:p>
            <a:pPr marL="342900" indent="-342900">
              <a:buFontTx/>
              <a:buChar char="-"/>
            </a:pPr>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a:t>
            </a:fld>
            <a:endParaRPr lang="cs-CZ"/>
          </a:p>
        </p:txBody>
      </p:sp>
    </p:spTree>
    <p:extLst>
      <p:ext uri="{BB962C8B-B14F-4D97-AF65-F5344CB8AC3E}">
        <p14:creationId xmlns:p14="http://schemas.microsoft.com/office/powerpoint/2010/main" val="3272088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7992888" cy="936104"/>
          </a:xfrm>
        </p:spPr>
        <p:txBody>
          <a:bodyPr/>
          <a:lstStyle/>
          <a:p>
            <a:r>
              <a:rPr lang="cs-CZ" dirty="0" smtClean="0"/>
              <a:t>4. Video prototyp - výhody</a:t>
            </a:r>
            <a:endParaRPr lang="cs-CZ" dirty="0"/>
          </a:p>
        </p:txBody>
      </p:sp>
      <p:sp>
        <p:nvSpPr>
          <p:cNvPr id="3" name="Zástupný symbol pro obsah 2"/>
          <p:cNvSpPr>
            <a:spLocks noGrp="1"/>
          </p:cNvSpPr>
          <p:nvPr>
            <p:ph idx="1"/>
          </p:nvPr>
        </p:nvSpPr>
        <p:spPr>
          <a:xfrm>
            <a:off x="457200" y="1412776"/>
            <a:ext cx="7620000" cy="4713387"/>
          </a:xfrm>
        </p:spPr>
        <p:txBody>
          <a:bodyPr>
            <a:noAutofit/>
          </a:bodyPr>
          <a:lstStyle/>
          <a:p>
            <a:pPr marL="457200" indent="-457200">
              <a:buAutoNum type="arabicPeriod"/>
            </a:pPr>
            <a:r>
              <a:rPr lang="cs-CZ" sz="2400" dirty="0" smtClean="0"/>
              <a:t>Natočit něco na mobil je jednoduché a nic to nestojí.</a:t>
            </a:r>
          </a:p>
          <a:p>
            <a:pPr marL="457200" indent="-457200">
              <a:buAutoNum type="arabicPeriod"/>
            </a:pPr>
            <a:r>
              <a:rPr lang="cs-CZ" sz="2400" dirty="0" smtClean="0"/>
              <a:t>Video je skvělý komunikační kanál.</a:t>
            </a:r>
          </a:p>
          <a:p>
            <a:pPr marL="914400" lvl="1" indent="-457200"/>
            <a:r>
              <a:rPr lang="cs-CZ" sz="2400" dirty="0" smtClean="0"/>
              <a:t>Sdílíte společnou vizi a představu.</a:t>
            </a:r>
          </a:p>
          <a:p>
            <a:pPr marL="914400" lvl="1" indent="-457200"/>
            <a:r>
              <a:rPr lang="cs-CZ" sz="2400" dirty="0" smtClean="0"/>
              <a:t>Video je přenosné a evidentní. </a:t>
            </a:r>
          </a:p>
          <a:p>
            <a:pPr marL="457200" indent="-457200">
              <a:buAutoNum type="arabicPeriod"/>
            </a:pPr>
            <a:r>
              <a:rPr lang="cs-CZ" sz="2400" dirty="0" smtClean="0"/>
              <a:t>Pro programátory rozhraní může sloužit jako specifikace.</a:t>
            </a:r>
          </a:p>
          <a:p>
            <a:pPr marL="457200" indent="-457200">
              <a:buAutoNum type="arabicPeriod"/>
            </a:pPr>
            <a:r>
              <a:rPr lang="cs-CZ" sz="2400" dirty="0" smtClean="0"/>
              <a:t>Spojuje design rozhraní s úkolem uživatele. </a:t>
            </a:r>
          </a:p>
          <a:p>
            <a:pPr marL="914400" lvl="1" indent="-457200"/>
            <a:r>
              <a:rPr lang="cs-CZ" sz="2400" dirty="0" smtClean="0"/>
              <a:t>Ukazuje funkcionalitu a možnosti. </a:t>
            </a:r>
          </a:p>
          <a:p>
            <a:pPr marL="914400" lvl="1" indent="-457200"/>
            <a:r>
              <a:rPr lang="cs-CZ" sz="2400" dirty="0" smtClean="0"/>
              <a:t>Ukazuje, jestli je rozhraní kompletní. </a:t>
            </a:r>
          </a:p>
          <a:p>
            <a:pPr marL="914400" lvl="1" indent="-457200"/>
            <a:r>
              <a:rPr lang="cs-CZ" sz="2400" dirty="0" smtClean="0"/>
              <a:t>Ve videu není nic navíc. </a:t>
            </a:r>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40</a:t>
            </a:fld>
            <a:endParaRPr lang="cs-CZ"/>
          </a:p>
        </p:txBody>
      </p:sp>
    </p:spTree>
    <p:extLst>
      <p:ext uri="{BB962C8B-B14F-4D97-AF65-F5344CB8AC3E}">
        <p14:creationId xmlns:p14="http://schemas.microsoft.com/office/powerpoint/2010/main" val="354917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5236" y="-9165"/>
            <a:ext cx="7715200" cy="1371600"/>
          </a:xfrm>
        </p:spPr>
        <p:txBody>
          <a:bodyPr/>
          <a:lstStyle/>
          <a:p>
            <a:r>
              <a:rPr lang="cs-CZ" dirty="0" smtClean="0"/>
              <a:t>Různá kvalita a rozlišení video prototypu</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41</a:t>
            </a:fld>
            <a:endParaRPr lang="cs-CZ"/>
          </a:p>
        </p:txBody>
      </p:sp>
      <p:sp>
        <p:nvSpPr>
          <p:cNvPr id="6" name="Obousměrná vodorovná šipka 5"/>
          <p:cNvSpPr/>
          <p:nvPr/>
        </p:nvSpPr>
        <p:spPr>
          <a:xfrm>
            <a:off x="738440" y="3717032"/>
            <a:ext cx="7128792" cy="864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954464" y="4718973"/>
            <a:ext cx="1492716" cy="369332"/>
          </a:xfrm>
          <a:prstGeom prst="rect">
            <a:avLst/>
          </a:prstGeom>
          <a:noFill/>
        </p:spPr>
        <p:txBody>
          <a:bodyPr wrap="none" rtlCol="0">
            <a:spAutoFit/>
          </a:bodyPr>
          <a:lstStyle/>
          <a:p>
            <a:r>
              <a:rPr lang="cs-CZ" dirty="0" smtClean="0"/>
              <a:t>Nízká kvalita</a:t>
            </a:r>
            <a:endParaRPr lang="cs-CZ" dirty="0"/>
          </a:p>
        </p:txBody>
      </p:sp>
      <p:sp>
        <p:nvSpPr>
          <p:cNvPr id="9" name="TextovéPole 8"/>
          <p:cNvSpPr txBox="1"/>
          <p:nvPr/>
        </p:nvSpPr>
        <p:spPr>
          <a:xfrm>
            <a:off x="6332445" y="4718973"/>
            <a:ext cx="1650837" cy="369332"/>
          </a:xfrm>
          <a:prstGeom prst="rect">
            <a:avLst/>
          </a:prstGeom>
          <a:noFill/>
        </p:spPr>
        <p:txBody>
          <a:bodyPr wrap="none" rtlCol="0">
            <a:spAutoFit/>
          </a:bodyPr>
          <a:lstStyle/>
          <a:p>
            <a:r>
              <a:rPr lang="cs-CZ" dirty="0" smtClean="0"/>
              <a:t>Vysoká kvalita</a:t>
            </a:r>
            <a:endParaRPr lang="cs-CZ" dirty="0"/>
          </a:p>
        </p:txBody>
      </p:sp>
      <p:sp>
        <p:nvSpPr>
          <p:cNvPr id="10" name="TextovéPole 9"/>
          <p:cNvSpPr txBox="1"/>
          <p:nvPr/>
        </p:nvSpPr>
        <p:spPr>
          <a:xfrm rot="18505995">
            <a:off x="880085" y="2282940"/>
            <a:ext cx="3134191" cy="369332"/>
          </a:xfrm>
          <a:prstGeom prst="rect">
            <a:avLst/>
          </a:prstGeom>
          <a:noFill/>
        </p:spPr>
        <p:txBody>
          <a:bodyPr wrap="none" rtlCol="0">
            <a:spAutoFit/>
          </a:bodyPr>
          <a:lstStyle/>
          <a:p>
            <a:r>
              <a:rPr lang="cs-CZ" dirty="0" smtClean="0"/>
              <a:t>Brainstorming – 0,5 – 5 min. </a:t>
            </a:r>
            <a:endParaRPr lang="cs-CZ" dirty="0"/>
          </a:p>
        </p:txBody>
      </p:sp>
      <p:sp>
        <p:nvSpPr>
          <p:cNvPr id="11" name="TextovéPole 10"/>
          <p:cNvSpPr txBox="1"/>
          <p:nvPr/>
        </p:nvSpPr>
        <p:spPr>
          <a:xfrm rot="18505995">
            <a:off x="3305340" y="2282940"/>
            <a:ext cx="2807179" cy="369332"/>
          </a:xfrm>
          <a:prstGeom prst="rect">
            <a:avLst/>
          </a:prstGeom>
          <a:noFill/>
        </p:spPr>
        <p:txBody>
          <a:bodyPr wrap="none" rtlCol="0">
            <a:spAutoFit/>
          </a:bodyPr>
          <a:lstStyle/>
          <a:p>
            <a:r>
              <a:rPr lang="cs-CZ" dirty="0" smtClean="0"/>
              <a:t>Papírový prototyp</a:t>
            </a:r>
            <a:r>
              <a:rPr lang="en-US" dirty="0" smtClean="0"/>
              <a:t> +</a:t>
            </a:r>
            <a:r>
              <a:rPr lang="cs-CZ" dirty="0" smtClean="0"/>
              <a:t> video</a:t>
            </a:r>
            <a:endParaRPr lang="cs-CZ" dirty="0"/>
          </a:p>
        </p:txBody>
      </p:sp>
      <p:sp>
        <p:nvSpPr>
          <p:cNvPr id="12" name="TextovéPole 11"/>
          <p:cNvSpPr txBox="1"/>
          <p:nvPr/>
        </p:nvSpPr>
        <p:spPr>
          <a:xfrm rot="18505995">
            <a:off x="5956372" y="2235224"/>
            <a:ext cx="3018775" cy="369332"/>
          </a:xfrm>
          <a:prstGeom prst="rect">
            <a:avLst/>
          </a:prstGeom>
          <a:noFill/>
        </p:spPr>
        <p:txBody>
          <a:bodyPr wrap="none" rtlCol="0">
            <a:spAutoFit/>
          </a:bodyPr>
          <a:lstStyle/>
          <a:p>
            <a:r>
              <a:rPr lang="cs-CZ" dirty="0" smtClean="0"/>
              <a:t>Drahé kvalitní detailní video</a:t>
            </a:r>
            <a:endParaRPr lang="cs-CZ" dirty="0"/>
          </a:p>
        </p:txBody>
      </p:sp>
      <p:sp>
        <p:nvSpPr>
          <p:cNvPr id="13" name="TextovéPole 12"/>
          <p:cNvSpPr txBox="1"/>
          <p:nvPr/>
        </p:nvSpPr>
        <p:spPr>
          <a:xfrm>
            <a:off x="319485" y="5445224"/>
            <a:ext cx="8193333" cy="923330"/>
          </a:xfrm>
          <a:prstGeom prst="rect">
            <a:avLst/>
          </a:prstGeom>
          <a:noFill/>
        </p:spPr>
        <p:txBody>
          <a:bodyPr wrap="none" rtlCol="0">
            <a:spAutoFit/>
          </a:bodyPr>
          <a:lstStyle/>
          <a:p>
            <a:endParaRPr lang="cs-CZ" dirty="0" smtClean="0">
              <a:hlinkClick r:id="rId3"/>
            </a:endParaRPr>
          </a:p>
          <a:p>
            <a:r>
              <a:rPr lang="cs-CZ" dirty="0" smtClean="0"/>
              <a:t>Papírový prototyp </a:t>
            </a:r>
            <a:r>
              <a:rPr lang="en-US" dirty="0" smtClean="0"/>
              <a:t>+</a:t>
            </a:r>
            <a:r>
              <a:rPr lang="cs-CZ" dirty="0" smtClean="0"/>
              <a:t> video: </a:t>
            </a:r>
            <a:r>
              <a:rPr lang="cs-CZ" dirty="0">
                <a:hlinkClick r:id="rId3"/>
              </a:rPr>
              <a:t>http://www.youtube.com/watch?v=djXB-i3-V6Q</a:t>
            </a:r>
            <a:r>
              <a:rPr lang="cs-CZ" dirty="0"/>
              <a:t> </a:t>
            </a:r>
            <a:endParaRPr lang="cs-CZ" dirty="0" smtClean="0"/>
          </a:p>
          <a:p>
            <a:r>
              <a:rPr lang="cs-CZ" dirty="0" smtClean="0"/>
              <a:t>Apple</a:t>
            </a:r>
            <a:r>
              <a:rPr lang="en-US" dirty="0" smtClean="0"/>
              <a:t>`s</a:t>
            </a:r>
            <a:r>
              <a:rPr lang="cs-CZ" dirty="0" smtClean="0"/>
              <a:t> </a:t>
            </a:r>
            <a:r>
              <a:rPr lang="cs-CZ" dirty="0" err="1" smtClean="0"/>
              <a:t>Knowledge</a:t>
            </a:r>
            <a:r>
              <a:rPr lang="cs-CZ" dirty="0" smtClean="0"/>
              <a:t> </a:t>
            </a:r>
            <a:r>
              <a:rPr lang="cs-CZ" dirty="0" err="1" smtClean="0"/>
              <a:t>Navigater</a:t>
            </a:r>
            <a:r>
              <a:rPr lang="cs-CZ" dirty="0" smtClean="0"/>
              <a:t>: </a:t>
            </a:r>
            <a:r>
              <a:rPr lang="cs-CZ" dirty="0">
                <a:hlinkClick r:id="rId4"/>
              </a:rPr>
              <a:t>http://www.youtube.com/watch?v=9bjve67p33E</a:t>
            </a:r>
            <a:endParaRPr lang="cs-CZ" dirty="0"/>
          </a:p>
        </p:txBody>
      </p:sp>
    </p:spTree>
    <p:extLst>
      <p:ext uri="{BB962C8B-B14F-4D97-AF65-F5344CB8AC3E}">
        <p14:creationId xmlns:p14="http://schemas.microsoft.com/office/powerpoint/2010/main" val="3279206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43408"/>
            <a:ext cx="8496944" cy="1371600"/>
          </a:xfrm>
        </p:spPr>
        <p:txBody>
          <a:bodyPr/>
          <a:lstStyle/>
          <a:p>
            <a:r>
              <a:rPr lang="cs-CZ" dirty="0" smtClean="0"/>
              <a:t>Co by mělo video ukazovat… </a:t>
            </a:r>
            <a:endParaRPr lang="cs-CZ" dirty="0"/>
          </a:p>
        </p:txBody>
      </p:sp>
      <p:sp>
        <p:nvSpPr>
          <p:cNvPr id="3" name="Zástupný symbol pro obsah 2"/>
          <p:cNvSpPr>
            <a:spLocks noGrp="1"/>
          </p:cNvSpPr>
          <p:nvPr>
            <p:ph idx="1"/>
          </p:nvPr>
        </p:nvSpPr>
        <p:spPr/>
        <p:txBody>
          <a:bodyPr>
            <a:normAutofit lnSpcReduction="10000"/>
          </a:bodyPr>
          <a:lstStyle/>
          <a:p>
            <a:pPr marL="342900" indent="-342900">
              <a:buFont typeface="Arial" pitchFamily="34" charset="0"/>
              <a:buChar char="•"/>
            </a:pPr>
            <a:r>
              <a:rPr lang="cs-CZ" sz="2400" dirty="0" smtClean="0"/>
              <a:t>Podobně jako </a:t>
            </a:r>
            <a:r>
              <a:rPr lang="cs-CZ" sz="2400" dirty="0" err="1" smtClean="0"/>
              <a:t>storyboard</a:t>
            </a:r>
            <a:r>
              <a:rPr lang="cs-CZ" sz="2400" dirty="0" smtClean="0"/>
              <a:t> by mělo video ukazovat kompletní úkol.</a:t>
            </a:r>
          </a:p>
          <a:p>
            <a:pPr marL="800100" lvl="1" indent="-342900"/>
            <a:r>
              <a:rPr lang="cs-CZ" sz="2400" dirty="0" smtClean="0"/>
              <a:t>zahrnuta by měla být počáteční motivace zúčastněných a konečný úspěch. </a:t>
            </a:r>
          </a:p>
          <a:p>
            <a:pPr marL="342900" indent="-342900">
              <a:buFont typeface="Arial" pitchFamily="34" charset="0"/>
              <a:buChar char="•"/>
            </a:pPr>
            <a:endParaRPr lang="cs-CZ" sz="2400" dirty="0" smtClean="0"/>
          </a:p>
          <a:p>
            <a:pPr marL="342900" indent="-342900">
              <a:buFont typeface="Arial" pitchFamily="34" charset="0"/>
              <a:buChar char="•"/>
            </a:pPr>
            <a:r>
              <a:rPr lang="cs-CZ" sz="2400" dirty="0" smtClean="0"/>
              <a:t>Ukazovat všechny úkoly, které lze díky rozhraní realizovat. </a:t>
            </a:r>
          </a:p>
          <a:p>
            <a:pPr marL="342900" indent="-342900">
              <a:buFont typeface="Arial" pitchFamily="34" charset="0"/>
              <a:buChar char="•"/>
            </a:pPr>
            <a:endParaRPr lang="cs-CZ" sz="2400" dirty="0" smtClean="0"/>
          </a:p>
          <a:p>
            <a:pPr marL="342900" indent="-342900">
              <a:buFont typeface="Arial" pitchFamily="34" charset="0"/>
              <a:buChar char="•"/>
            </a:pPr>
            <a:r>
              <a:rPr lang="cs-CZ" sz="2400" dirty="0" smtClean="0"/>
              <a:t>Pomůže definovat minimalistickou funkcionalitu rozhraní. </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42</a:t>
            </a:fld>
            <a:endParaRPr lang="cs-CZ"/>
          </a:p>
        </p:txBody>
      </p:sp>
    </p:spTree>
    <p:extLst>
      <p:ext uri="{BB962C8B-B14F-4D97-AF65-F5344CB8AC3E}">
        <p14:creationId xmlns:p14="http://schemas.microsoft.com/office/powerpoint/2010/main" val="1214451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3408"/>
            <a:ext cx="8507288" cy="1371600"/>
          </a:xfrm>
        </p:spPr>
        <p:txBody>
          <a:bodyPr/>
          <a:lstStyle/>
          <a:p>
            <a:r>
              <a:rPr lang="cs-CZ" dirty="0" smtClean="0"/>
              <a:t>Jak vytvořit video prototyp</a:t>
            </a:r>
            <a:endParaRPr lang="cs-CZ" dirty="0"/>
          </a:p>
        </p:txBody>
      </p:sp>
      <p:sp>
        <p:nvSpPr>
          <p:cNvPr id="3" name="Zástupný symbol pro obsah 2"/>
          <p:cNvSpPr>
            <a:spLocks noGrp="1"/>
          </p:cNvSpPr>
          <p:nvPr>
            <p:ph idx="1"/>
          </p:nvPr>
        </p:nvSpPr>
        <p:spPr/>
        <p:txBody>
          <a:bodyPr>
            <a:normAutofit fontScale="92500" lnSpcReduction="10000"/>
          </a:bodyPr>
          <a:lstStyle/>
          <a:p>
            <a:pPr marL="457200" indent="-457200">
              <a:buAutoNum type="arabicPeriod"/>
            </a:pPr>
            <a:r>
              <a:rPr lang="cs-CZ" dirty="0" smtClean="0"/>
              <a:t>Začni s vytvořením </a:t>
            </a:r>
            <a:r>
              <a:rPr lang="cs-CZ" dirty="0" err="1" smtClean="0"/>
              <a:t>storyboardu</a:t>
            </a:r>
            <a:r>
              <a:rPr lang="cs-CZ" dirty="0" smtClean="0"/>
              <a:t>.</a:t>
            </a:r>
          </a:p>
          <a:p>
            <a:pPr marL="457200" indent="-457200">
              <a:buAutoNum type="arabicPeriod"/>
            </a:pPr>
            <a:r>
              <a:rPr lang="cs-CZ" dirty="0" smtClean="0"/>
              <a:t>Pokus se improvizovat. </a:t>
            </a:r>
          </a:p>
          <a:p>
            <a:pPr marL="457200" indent="-457200">
              <a:buAutoNum type="arabicPeriod"/>
            </a:pPr>
            <a:r>
              <a:rPr lang="cs-CZ" dirty="0" smtClean="0"/>
              <a:t>Potřebné nástroje </a:t>
            </a:r>
          </a:p>
          <a:p>
            <a:pPr marL="914400" lvl="1" indent="-457200"/>
            <a:r>
              <a:rPr lang="cs-CZ" dirty="0" smtClean="0"/>
              <a:t>Kamera – telefon, web kamera apod. Nemusí být nic extra. </a:t>
            </a:r>
          </a:p>
          <a:p>
            <a:pPr marL="914400" lvl="1" indent="-457200"/>
            <a:r>
              <a:rPr lang="cs-CZ" dirty="0" smtClean="0"/>
              <a:t>Herci</a:t>
            </a:r>
          </a:p>
          <a:p>
            <a:pPr marL="914400" lvl="1" indent="-457200"/>
            <a:r>
              <a:rPr lang="cs-CZ" dirty="0" smtClean="0"/>
              <a:t>Realistické místo</a:t>
            </a:r>
          </a:p>
          <a:p>
            <a:pPr lvl="1" indent="0">
              <a:buNone/>
            </a:pPr>
            <a:endParaRPr lang="cs-CZ" dirty="0"/>
          </a:p>
          <a:p>
            <a:pPr lvl="1" indent="0">
              <a:buNone/>
            </a:pPr>
            <a:endParaRPr lang="cs-CZ" dirty="0" smtClean="0"/>
          </a:p>
          <a:p>
            <a:r>
              <a:rPr lang="cs-CZ" sz="2800" dirty="0" smtClean="0"/>
              <a:t>Obecně se </a:t>
            </a:r>
            <a:r>
              <a:rPr lang="cs-CZ" sz="2800" dirty="0" smtClean="0">
                <a:solidFill>
                  <a:schemeClr val="tx2"/>
                </a:solidFill>
              </a:rPr>
              <a:t>soustřeď na zprávu</a:t>
            </a:r>
            <a:r>
              <a:rPr lang="cs-CZ" sz="2800" dirty="0" smtClean="0"/>
              <a:t>, kterou díky videu komunikuješ. Není třeba mít video skvěle natočené. </a:t>
            </a:r>
          </a:p>
          <a:p>
            <a:pPr marL="457200" indent="-457200">
              <a:buAutoNum type="arabicPeriod"/>
            </a:pP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43</a:t>
            </a:fld>
            <a:endParaRPr lang="cs-CZ"/>
          </a:p>
        </p:txBody>
      </p:sp>
    </p:spTree>
    <p:extLst>
      <p:ext uri="{BB962C8B-B14F-4D97-AF65-F5344CB8AC3E}">
        <p14:creationId xmlns:p14="http://schemas.microsoft.com/office/powerpoint/2010/main" val="1736575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normAutofit/>
          </a:bodyPr>
          <a:lstStyle/>
          <a:p>
            <a:r>
              <a:rPr lang="cs-CZ" dirty="0" smtClean="0"/>
              <a:t>Video </a:t>
            </a:r>
            <a:r>
              <a:rPr lang="cs-CZ" dirty="0" err="1" smtClean="0"/>
              <a:t>prototypování</a:t>
            </a:r>
            <a:r>
              <a:rPr lang="cs-CZ" dirty="0" smtClean="0"/>
              <a:t> – nad čím se zamyslet?</a:t>
            </a:r>
            <a:endParaRPr lang="cs-CZ" dirty="0"/>
          </a:p>
        </p:txBody>
      </p:sp>
      <p:sp>
        <p:nvSpPr>
          <p:cNvPr id="3" name="Zástupný symbol pro obsah 2"/>
          <p:cNvSpPr>
            <a:spLocks noGrp="1"/>
          </p:cNvSpPr>
          <p:nvPr>
            <p:ph idx="1"/>
          </p:nvPr>
        </p:nvSpPr>
        <p:spPr>
          <a:xfrm>
            <a:off x="457200" y="1752600"/>
            <a:ext cx="7620000" cy="4740275"/>
          </a:xfrm>
        </p:spPr>
        <p:txBody>
          <a:bodyPr>
            <a:normAutofit fontScale="85000" lnSpcReduction="20000"/>
          </a:bodyPr>
          <a:lstStyle/>
          <a:p>
            <a:pPr marL="342900" indent="-342900">
              <a:spcAft>
                <a:spcPts val="0"/>
              </a:spcAft>
              <a:buFont typeface="Arial" pitchFamily="34" charset="0"/>
              <a:buChar char="•"/>
            </a:pPr>
            <a:r>
              <a:rPr lang="cs-CZ" sz="2400" dirty="0" smtClean="0"/>
              <a:t>Bude video obsahovat zvuk nebo ne? </a:t>
            </a:r>
          </a:p>
          <a:p>
            <a:pPr marL="800100" lvl="1" indent="-342900"/>
            <a:r>
              <a:rPr lang="cs-CZ" sz="2400" dirty="0" smtClean="0"/>
              <a:t>Audio je často náročné na úpravu.</a:t>
            </a:r>
          </a:p>
          <a:p>
            <a:pPr marL="800100" lvl="1" indent="-342900"/>
            <a:r>
              <a:rPr lang="cs-CZ" sz="2400" dirty="0" smtClean="0"/>
              <a:t>Můžeme využít nálepky s informacemi, nebo video proložit vysvětlujícím textem. </a:t>
            </a:r>
          </a:p>
          <a:p>
            <a:pPr lvl="1" indent="0">
              <a:buNone/>
            </a:pPr>
            <a:endParaRPr lang="cs-CZ" sz="2400" dirty="0" smtClean="0"/>
          </a:p>
          <a:p>
            <a:pPr marL="342900" indent="-342900">
              <a:buFont typeface="Arial" pitchFamily="34" charset="0"/>
              <a:buChar char="•"/>
            </a:pPr>
            <a:r>
              <a:rPr lang="cs-CZ" sz="2400" dirty="0"/>
              <a:t>Jaké bude rozhraní?</a:t>
            </a:r>
          </a:p>
          <a:p>
            <a:pPr marL="800100" lvl="1" indent="-342900"/>
            <a:r>
              <a:rPr lang="cs-CZ" sz="2400" dirty="0" smtClean="0"/>
              <a:t>Papírový prototyp, Mockup</a:t>
            </a:r>
            <a:r>
              <a:rPr lang="cs-CZ" sz="2400" dirty="0"/>
              <a:t> </a:t>
            </a:r>
            <a:r>
              <a:rPr lang="cs-CZ" sz="2400" dirty="0" smtClean="0"/>
              <a:t>prototyp nebo produkt nebude ve videu vidět?</a:t>
            </a:r>
          </a:p>
          <a:p>
            <a:pPr lvl="1" indent="0">
              <a:buNone/>
            </a:pPr>
            <a:endParaRPr lang="cs-CZ" sz="2400" dirty="0" smtClean="0"/>
          </a:p>
          <a:p>
            <a:pPr marL="342900" indent="-342900">
              <a:buFont typeface="Arial" pitchFamily="34" charset="0"/>
              <a:buChar char="•"/>
            </a:pPr>
            <a:r>
              <a:rPr lang="cs-CZ" sz="2400" dirty="0"/>
              <a:t>Bude video ukazovat úspěšné nebo neúspěšné dokončení úkolu</a:t>
            </a:r>
            <a:r>
              <a:rPr lang="cs-CZ" sz="2400" dirty="0" smtClean="0"/>
              <a:t>?</a:t>
            </a:r>
          </a:p>
          <a:p>
            <a:endParaRPr lang="cs-CZ" sz="2400" dirty="0"/>
          </a:p>
          <a:p>
            <a:pPr marL="342900" indent="-342900">
              <a:buFont typeface="Arial" pitchFamily="34" charset="0"/>
              <a:buChar char="•"/>
            </a:pPr>
            <a:r>
              <a:rPr lang="cs-CZ" sz="2400" dirty="0" smtClean="0"/>
              <a:t>Tip: video upravujte co nejméně – </a:t>
            </a:r>
            <a:r>
              <a:rPr lang="cs-CZ" sz="2400" dirty="0" smtClean="0">
                <a:solidFill>
                  <a:schemeClr val="tx2"/>
                </a:solidFill>
              </a:rPr>
              <a:t>pracujte efektivně</a:t>
            </a:r>
            <a:r>
              <a:rPr lang="cs-CZ" sz="2400" dirty="0" smtClean="0"/>
              <a:t>.</a:t>
            </a:r>
          </a:p>
          <a:p>
            <a:pPr marL="800100" lvl="1" indent="-342900"/>
            <a:r>
              <a:rPr lang="cs-CZ" sz="2400" dirty="0"/>
              <a:t>Klidně </a:t>
            </a:r>
            <a:r>
              <a:rPr lang="en-US" sz="2400" dirty="0" err="1"/>
              <a:t>na</a:t>
            </a:r>
            <a:r>
              <a:rPr lang="en-US" sz="2400" dirty="0"/>
              <a:t> </a:t>
            </a:r>
            <a:r>
              <a:rPr lang="en-US" sz="2400" dirty="0" err="1"/>
              <a:t>kam</a:t>
            </a:r>
            <a:r>
              <a:rPr lang="cs-CZ" sz="2400" dirty="0" err="1"/>
              <a:t>eře</a:t>
            </a:r>
            <a:r>
              <a:rPr lang="cs-CZ" sz="2400" dirty="0"/>
              <a:t> používejte </a:t>
            </a:r>
            <a:r>
              <a:rPr lang="cs-CZ" sz="2400" dirty="0" smtClean="0"/>
              <a:t>pouze tlačítko pro zastavení nahrávání.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44</a:t>
            </a:fld>
            <a:endParaRPr lang="cs-CZ"/>
          </a:p>
        </p:txBody>
      </p:sp>
    </p:spTree>
    <p:extLst>
      <p:ext uri="{BB962C8B-B14F-4D97-AF65-F5344CB8AC3E}">
        <p14:creationId xmlns:p14="http://schemas.microsoft.com/office/powerpoint/2010/main" val="2050909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5. </a:t>
            </a:r>
            <a:r>
              <a:rPr lang="cs-CZ" dirty="0" err="1" smtClean="0"/>
              <a:t>High-fidelity</a:t>
            </a:r>
            <a:r>
              <a:rPr lang="cs-CZ" dirty="0" smtClean="0"/>
              <a:t> prototyp (</a:t>
            </a:r>
            <a:r>
              <a:rPr lang="cs-CZ" dirty="0" err="1" smtClean="0"/>
              <a:t>MockUp</a:t>
            </a:r>
            <a:r>
              <a:rPr lang="cs-CZ" dirty="0" smtClean="0"/>
              <a:t>) - </a:t>
            </a:r>
            <a:r>
              <a:rPr lang="cs-CZ" dirty="0" err="1" smtClean="0"/>
              <a:t>InVision</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Jedná se o prototyp, který je vytvořený prostřednictvím speciální aplikace nebo je naprogramovaný. </a:t>
            </a:r>
          </a:p>
          <a:p>
            <a:endParaRPr lang="cs-CZ" dirty="0"/>
          </a:p>
          <a:p>
            <a:r>
              <a:rPr lang="cs-CZ" dirty="0" smtClean="0"/>
              <a:t>S </a:t>
            </a:r>
            <a:r>
              <a:rPr lang="cs-CZ" dirty="0" err="1" smtClean="0"/>
              <a:t>mockup</a:t>
            </a:r>
            <a:r>
              <a:rPr lang="cs-CZ" dirty="0" smtClean="0"/>
              <a:t> prototypem můžeme  vstupovat do interakce. </a:t>
            </a:r>
          </a:p>
          <a:p>
            <a:endParaRPr lang="cs-CZ" dirty="0"/>
          </a:p>
          <a:p>
            <a:r>
              <a:rPr lang="cs-CZ" dirty="0" smtClean="0"/>
              <a:t>Jinak vlastnosti jako papírový prototyp. </a:t>
            </a:r>
          </a:p>
          <a:p>
            <a:endParaRPr lang="cs-CZ" dirty="0"/>
          </a:p>
          <a:p>
            <a:r>
              <a:rPr lang="cs-CZ" dirty="0" smtClean="0"/>
              <a:t>Software: </a:t>
            </a:r>
            <a:r>
              <a:rPr lang="cs-CZ" dirty="0">
                <a:hlinkClick r:id="rId3"/>
              </a:rPr>
              <a:t>http://www.1stwebdesigner.com/design/wireframing-mockup-prototyping-tools-plan-designs</a:t>
            </a:r>
            <a:r>
              <a:rPr lang="cs-CZ" dirty="0" smtClean="0">
                <a:hlinkClick r:id="rId3"/>
              </a:rPr>
              <a:t>/</a:t>
            </a:r>
            <a:endParaRPr lang="cs-CZ" dirty="0" smtClean="0"/>
          </a:p>
          <a:p>
            <a:endParaRPr lang="cs-CZ" dirty="0"/>
          </a:p>
          <a:p>
            <a:r>
              <a:rPr lang="cs-CZ" dirty="0" smtClean="0"/>
              <a:t>Balsamiq např. </a:t>
            </a:r>
            <a:r>
              <a:rPr lang="cs-CZ" dirty="0" smtClean="0">
                <a:sym typeface="Wingdings" panose="05000000000000000000" pitchFamily="2" charset="2"/>
              </a:rPr>
              <a:t></a:t>
            </a:r>
            <a:endParaRPr lang="cs-CZ" dirty="0" smtClean="0"/>
          </a:p>
          <a:p>
            <a:endParaRPr lang="cs-CZ" dirty="0"/>
          </a:p>
          <a:p>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45</a:t>
            </a:fld>
            <a:endParaRPr lang="cs-CZ"/>
          </a:p>
        </p:txBody>
      </p:sp>
    </p:spTree>
    <p:extLst>
      <p:ext uri="{BB962C8B-B14F-4D97-AF65-F5344CB8AC3E}">
        <p14:creationId xmlns:p14="http://schemas.microsoft.com/office/powerpoint/2010/main" val="3956507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700808"/>
            <a:ext cx="8147248" cy="3099792"/>
          </a:xfrm>
        </p:spPr>
        <p:txBody>
          <a:bodyPr>
            <a:noAutofit/>
          </a:bodyPr>
          <a:lstStyle/>
          <a:p>
            <a:r>
              <a:rPr lang="cs-CZ" sz="4000" dirty="0" smtClean="0"/>
              <a:t>Efektivní </a:t>
            </a:r>
            <a:r>
              <a:rPr lang="cs-CZ" sz="4000" dirty="0" err="1" smtClean="0"/>
              <a:t>prototypování</a:t>
            </a:r>
            <a:r>
              <a:rPr lang="cs-CZ" sz="4000" dirty="0" smtClean="0"/>
              <a:t> </a:t>
            </a:r>
            <a:br>
              <a:rPr lang="cs-CZ" sz="4000" dirty="0" smtClean="0"/>
            </a:br>
            <a:r>
              <a:rPr lang="cs-CZ" sz="4000" dirty="0" smtClean="0"/>
              <a:t/>
            </a:r>
            <a:br>
              <a:rPr lang="cs-CZ" sz="4000" dirty="0" smtClean="0"/>
            </a:br>
            <a:r>
              <a:rPr lang="cs-CZ" sz="4000" dirty="0"/>
              <a:t/>
            </a:r>
            <a:br>
              <a:rPr lang="cs-CZ" sz="4000" dirty="0"/>
            </a:br>
            <a:r>
              <a:rPr lang="cs-CZ" sz="4000" dirty="0"/>
              <a:t/>
            </a:r>
            <a:br>
              <a:rPr lang="cs-CZ" sz="4000" dirty="0"/>
            </a:br>
            <a:r>
              <a:rPr lang="cs-CZ" sz="2400" cap="none" dirty="0" smtClean="0">
                <a:solidFill>
                  <a:schemeClr val="tx1"/>
                </a:solidFill>
              </a:rPr>
              <a:t>Pokud </a:t>
            </a:r>
            <a:r>
              <a:rPr lang="cs-CZ" sz="2400" cap="none" dirty="0" err="1" smtClean="0">
                <a:solidFill>
                  <a:schemeClr val="tx1"/>
                </a:solidFill>
              </a:rPr>
              <a:t>prototypujeme</a:t>
            </a:r>
            <a:r>
              <a:rPr lang="cs-CZ" sz="2400" cap="none" dirty="0" smtClean="0">
                <a:solidFill>
                  <a:schemeClr val="tx1"/>
                </a:solidFill>
              </a:rPr>
              <a:t>, je dobrý dělat kvalitní prototyp, nebo více nekvalitních prototypů?</a:t>
            </a:r>
            <a:endParaRPr lang="cs-CZ" sz="2400" cap="none"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46</a:t>
            </a:fld>
            <a:endParaRPr lang="cs-CZ"/>
          </a:p>
        </p:txBody>
      </p:sp>
    </p:spTree>
    <p:extLst>
      <p:ext uri="{BB962C8B-B14F-4D97-AF65-F5344CB8AC3E}">
        <p14:creationId xmlns:p14="http://schemas.microsoft.com/office/powerpoint/2010/main" val="3461340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571184" cy="756002"/>
          </a:xfrm>
        </p:spPr>
        <p:txBody>
          <a:bodyPr/>
          <a:lstStyle/>
          <a:p>
            <a:r>
              <a:rPr lang="cs-CZ" dirty="0" smtClean="0"/>
              <a:t>Kvalita Vs. Kvantita?</a:t>
            </a:r>
            <a:endParaRPr lang="cs-CZ" dirty="0"/>
          </a:p>
        </p:txBody>
      </p:sp>
      <p:sp>
        <p:nvSpPr>
          <p:cNvPr id="3" name="Zástupný symbol pro obsah 2"/>
          <p:cNvSpPr>
            <a:spLocks noGrp="1"/>
          </p:cNvSpPr>
          <p:nvPr>
            <p:ph idx="1"/>
          </p:nvPr>
        </p:nvSpPr>
        <p:spPr>
          <a:xfrm>
            <a:off x="457200" y="1052736"/>
            <a:ext cx="8075240" cy="5073427"/>
          </a:xfrm>
        </p:spPr>
        <p:txBody>
          <a:bodyPr>
            <a:normAutofit fontScale="92500" lnSpcReduction="10000"/>
          </a:bodyPr>
          <a:lstStyle/>
          <a:p>
            <a:r>
              <a:rPr lang="cs-CZ" b="0" i="1" dirty="0" smtClean="0"/>
              <a:t>V hodině keramiky učitel rozdělil žáky do dvou skupin. Jedné dal za úkol, aby vytvořila co nejvíce váz. Ta skupina se soustředila na kvantitu. Druhé skupině řekl, soustřeďte se na kvalitu a vytvořte mi jednu nejlepší vázu. </a:t>
            </a:r>
          </a:p>
          <a:p>
            <a:endParaRPr lang="cs-CZ" b="0" i="1" dirty="0"/>
          </a:p>
          <a:p>
            <a:r>
              <a:rPr lang="cs-CZ" b="0" i="1" dirty="0" smtClean="0">
                <a:solidFill>
                  <a:schemeClr val="tx2"/>
                </a:solidFill>
              </a:rPr>
              <a:t>Když přišel konec hodiny, ukázalo se, že kvalitnější produkty má skupina, která se zaměřovala na kvantitu</a:t>
            </a:r>
            <a:r>
              <a:rPr lang="cs-CZ" b="0" i="1" dirty="0" smtClean="0"/>
              <a:t>. </a:t>
            </a:r>
          </a:p>
          <a:p>
            <a:endParaRPr lang="cs-CZ" i="1" dirty="0"/>
          </a:p>
          <a:p>
            <a:r>
              <a:rPr lang="cs-CZ" sz="2800" i="1" dirty="0" smtClean="0"/>
              <a:t>Rychlé </a:t>
            </a:r>
            <a:r>
              <a:rPr lang="cs-CZ" sz="2800" i="1" dirty="0" err="1" smtClean="0"/>
              <a:t>prototypování</a:t>
            </a:r>
            <a:r>
              <a:rPr lang="cs-CZ" sz="2800" i="1" dirty="0" smtClean="0"/>
              <a:t> alternativních řešení přináší kvalitu.</a:t>
            </a:r>
          </a:p>
          <a:p>
            <a:endParaRPr lang="cs-CZ" dirty="0" smtClean="0"/>
          </a:p>
          <a:p>
            <a:endParaRPr lang="cs-CZ" dirty="0" smtClean="0"/>
          </a:p>
          <a:p>
            <a:r>
              <a:rPr lang="cs-CZ" dirty="0" smtClean="0"/>
              <a:t>Zdroj: </a:t>
            </a:r>
            <a:r>
              <a:rPr lang="cs-CZ" dirty="0">
                <a:hlinkClick r:id="rId3"/>
              </a:rPr>
              <a:t>http://alanp.ca/blog/2011/06/01/fail-early-fail-often</a:t>
            </a:r>
            <a:r>
              <a:rPr lang="cs-CZ" dirty="0" smtClean="0">
                <a:hlinkClick r:id="rId3"/>
              </a:rPr>
              <a:t>/</a:t>
            </a:r>
          </a:p>
          <a:p>
            <a:r>
              <a:rPr lang="cs-CZ" b="0" dirty="0"/>
              <a:t>(</a:t>
            </a:r>
            <a:r>
              <a:rPr lang="en-US" b="0" dirty="0" smtClean="0"/>
              <a:t>DAVID BAYLES,</a:t>
            </a:r>
            <a:r>
              <a:rPr lang="cs-CZ" b="0" dirty="0" smtClean="0"/>
              <a:t> 1993)</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47</a:t>
            </a:fld>
            <a:endParaRPr lang="cs-CZ"/>
          </a:p>
        </p:txBody>
      </p:sp>
    </p:spTree>
    <p:extLst>
      <p:ext uri="{BB962C8B-B14F-4D97-AF65-F5344CB8AC3E}">
        <p14:creationId xmlns:p14="http://schemas.microsoft.com/office/powerpoint/2010/main" val="353029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03448"/>
            <a:ext cx="8003232" cy="1371600"/>
          </a:xfrm>
        </p:spPr>
        <p:txBody>
          <a:bodyPr/>
          <a:lstStyle/>
          <a:p>
            <a:r>
              <a:rPr lang="cs-CZ" dirty="0" err="1" smtClean="0"/>
              <a:t>Think</a:t>
            </a:r>
            <a:r>
              <a:rPr lang="cs-CZ" dirty="0" smtClean="0"/>
              <a:t> </a:t>
            </a:r>
            <a:r>
              <a:rPr lang="cs-CZ" dirty="0" err="1" smtClean="0"/>
              <a:t>outside</a:t>
            </a:r>
            <a:r>
              <a:rPr lang="cs-CZ" dirty="0" smtClean="0"/>
              <a:t> </a:t>
            </a:r>
            <a:r>
              <a:rPr lang="cs-CZ" dirty="0" err="1" smtClean="0"/>
              <a:t>the</a:t>
            </a:r>
            <a:r>
              <a:rPr lang="cs-CZ" dirty="0" smtClean="0"/>
              <a:t> box</a:t>
            </a:r>
            <a:endParaRPr lang="cs-CZ" dirty="0"/>
          </a:p>
        </p:txBody>
      </p:sp>
      <p:sp>
        <p:nvSpPr>
          <p:cNvPr id="3" name="Zástupný symbol pro obsah 2"/>
          <p:cNvSpPr>
            <a:spLocks noGrp="1"/>
          </p:cNvSpPr>
          <p:nvPr>
            <p:ph idx="1"/>
          </p:nvPr>
        </p:nvSpPr>
        <p:spPr>
          <a:xfrm>
            <a:off x="179512" y="836712"/>
            <a:ext cx="8712968" cy="5688632"/>
          </a:xfrm>
        </p:spPr>
        <p:txBody>
          <a:bodyPr>
            <a:normAutofit lnSpcReduction="10000"/>
          </a:bodyPr>
          <a:lstStyle/>
          <a:p>
            <a:r>
              <a:rPr lang="cs-CZ" dirty="0" smtClean="0"/>
              <a:t>Úkol: </a:t>
            </a:r>
            <a:r>
              <a:rPr lang="cs-CZ" b="0" dirty="0" smtClean="0"/>
              <a:t>Vyhoďte vajíčko z prvního patra domu tak, aby se nerozbilo</a:t>
            </a:r>
            <a:r>
              <a:rPr lang="cs-CZ" b="0" dirty="0"/>
              <a:t> </a:t>
            </a:r>
            <a:r>
              <a:rPr lang="cs-CZ" b="0" dirty="0" smtClean="0"/>
              <a:t>o zem.</a:t>
            </a:r>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smtClean="0"/>
          </a:p>
          <a:p>
            <a:endParaRPr lang="cs-CZ" b="0" dirty="0"/>
          </a:p>
          <a:p>
            <a:r>
              <a:rPr lang="cs-CZ" sz="1800" b="0" dirty="0" smtClean="0"/>
              <a:t>Úspěšné video: </a:t>
            </a:r>
            <a:r>
              <a:rPr lang="cs-CZ" sz="1800" b="0" dirty="0">
                <a:hlinkClick r:id="rId3"/>
              </a:rPr>
              <a:t>http://www.youtube.com/watch?v=-</a:t>
            </a:r>
            <a:r>
              <a:rPr lang="cs-CZ" sz="1800" b="0" dirty="0" smtClean="0">
                <a:hlinkClick r:id="rId3"/>
              </a:rPr>
              <a:t>eFMWwA2TNs&amp;feature=g-hist</a:t>
            </a:r>
            <a:endParaRPr lang="cs-CZ" sz="1800" b="0" dirty="0" smtClean="0"/>
          </a:p>
          <a:p>
            <a:r>
              <a:rPr lang="cs-CZ" sz="1800" b="0" dirty="0" smtClean="0"/>
              <a:t>Někteří se však zasekli na prvním nápadu, který dostali. Viz. </a:t>
            </a:r>
            <a:r>
              <a:rPr lang="cs-CZ" sz="1800" b="0" dirty="0">
                <a:hlinkClick r:id="rId4"/>
              </a:rPr>
              <a:t>http://www.cs.cmu.edu/~spdow/files/Prototyping-Iteration-CC09.pdf</a:t>
            </a:r>
            <a:endParaRPr lang="cs-CZ" sz="1800" b="0" dirty="0"/>
          </a:p>
          <a:p>
            <a:endParaRPr lang="cs-CZ" b="0" dirty="0" smtClean="0"/>
          </a:p>
          <a:p>
            <a:endParaRPr lang="cs-CZ" b="0" dirty="0"/>
          </a:p>
          <a:p>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48</a:t>
            </a:fld>
            <a:endParaRPr lang="cs-CZ"/>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1238125"/>
            <a:ext cx="6048672" cy="415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885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0375" y="-373063"/>
            <a:ext cx="5791200" cy="1371600"/>
          </a:xfrm>
        </p:spPr>
        <p:txBody>
          <a:bodyPr/>
          <a:lstStyle/>
          <a:p>
            <a:r>
              <a:rPr lang="cs-CZ" dirty="0" smtClean="0"/>
              <a:t>Funkční fixace</a:t>
            </a:r>
            <a:endParaRPr lang="cs-CZ" dirty="0"/>
          </a:p>
        </p:txBody>
      </p:sp>
      <p:sp>
        <p:nvSpPr>
          <p:cNvPr id="3" name="Zástupný symbol pro obsah 2"/>
          <p:cNvSpPr>
            <a:spLocks noGrp="1"/>
          </p:cNvSpPr>
          <p:nvPr>
            <p:ph idx="1"/>
          </p:nvPr>
        </p:nvSpPr>
        <p:spPr>
          <a:xfrm>
            <a:off x="460375" y="933080"/>
            <a:ext cx="7620000" cy="5733256"/>
          </a:xfrm>
        </p:spPr>
        <p:txBody>
          <a:bodyPr>
            <a:normAutofit lnSpcReduction="10000"/>
          </a:bodyPr>
          <a:lstStyle/>
          <a:p>
            <a:r>
              <a:rPr lang="cs-CZ" dirty="0" smtClean="0"/>
              <a:t>Připevněte svíčku na </a:t>
            </a:r>
            <a:br>
              <a:rPr lang="cs-CZ" dirty="0" smtClean="0"/>
            </a:br>
            <a:r>
              <a:rPr lang="cs-CZ" dirty="0" smtClean="0"/>
              <a:t>korkovou stěnu tak, </a:t>
            </a:r>
            <a:br>
              <a:rPr lang="cs-CZ" dirty="0" smtClean="0"/>
            </a:br>
            <a:r>
              <a:rPr lang="cs-CZ" dirty="0" smtClean="0"/>
              <a:t>aby vosk z ní nekapal </a:t>
            </a:r>
            <a:br>
              <a:rPr lang="cs-CZ" dirty="0" smtClean="0"/>
            </a:br>
            <a:r>
              <a:rPr lang="cs-CZ" dirty="0" smtClean="0"/>
              <a:t>na stůl. </a:t>
            </a:r>
          </a:p>
          <a:p>
            <a:endParaRPr lang="cs-CZ" dirty="0"/>
          </a:p>
          <a:p>
            <a:endParaRPr lang="cs-CZ" dirty="0" smtClean="0"/>
          </a:p>
          <a:p>
            <a:endParaRPr lang="cs-CZ" dirty="0"/>
          </a:p>
          <a:p>
            <a:endParaRPr lang="cs-CZ" dirty="0" smtClean="0"/>
          </a:p>
          <a:p>
            <a:endParaRPr lang="cs-CZ" dirty="0" smtClean="0"/>
          </a:p>
          <a:p>
            <a:endParaRPr lang="cs-CZ" dirty="0" smtClean="0"/>
          </a:p>
          <a:p>
            <a:endParaRPr lang="cs-CZ" dirty="0" smtClean="0"/>
          </a:p>
          <a:p>
            <a:endParaRPr lang="cs-CZ" dirty="0"/>
          </a:p>
          <a:p>
            <a:r>
              <a:rPr lang="cs-CZ" sz="1900" b="0" dirty="0" smtClean="0"/>
              <a:t>Zdroj: </a:t>
            </a:r>
            <a:r>
              <a:rPr lang="cs-CZ" sz="1900" b="0" dirty="0">
                <a:hlinkClick r:id="rId3"/>
              </a:rPr>
              <a:t>http://</a:t>
            </a:r>
            <a:r>
              <a:rPr lang="cs-CZ" sz="1900" b="0" dirty="0" smtClean="0">
                <a:hlinkClick r:id="rId3"/>
              </a:rPr>
              <a:t>bajgar.blog.ihned.cz/c1-55385850-kdo-pripevni-svicku-na-zed-aneb-zvysuji-financni-motivace-vykonnost-pracovniku</a:t>
            </a:r>
            <a:endParaRPr lang="cs-CZ" sz="1900" b="0" dirty="0" smtClean="0"/>
          </a:p>
          <a:p>
            <a:r>
              <a:rPr lang="cs-CZ" sz="1900" b="0" dirty="0" err="1" smtClean="0"/>
              <a:t>Wikipedia</a:t>
            </a:r>
            <a:r>
              <a:rPr lang="cs-CZ" sz="1900" b="0" dirty="0"/>
              <a:t>:</a:t>
            </a:r>
            <a:r>
              <a:rPr lang="cs-CZ" sz="1900" b="0" dirty="0" smtClean="0"/>
              <a:t> </a:t>
            </a:r>
            <a:r>
              <a:rPr lang="cs-CZ" sz="1800" b="0" dirty="0">
                <a:hlinkClick r:id="rId4"/>
              </a:rPr>
              <a:t>http://</a:t>
            </a:r>
            <a:r>
              <a:rPr lang="cs-CZ" sz="1800" b="0" dirty="0" smtClean="0">
                <a:hlinkClick r:id="rId4"/>
              </a:rPr>
              <a:t>en.wikipedia.org/wiki/Functional_fixedness</a:t>
            </a:r>
            <a:endParaRPr lang="cs-CZ" sz="1800" b="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49</a:t>
            </a:fld>
            <a:endParaRPr lang="cs-CZ"/>
          </a:p>
        </p:txBody>
      </p:sp>
      <p:sp>
        <p:nvSpPr>
          <p:cNvPr id="6" name="AutoShape 2"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0"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3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980728"/>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117" y="931288"/>
            <a:ext cx="4350022" cy="427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118" y="956904"/>
            <a:ext cx="4350022" cy="42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5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fade">
                                      <p:cBhvr>
                                        <p:cTn id="7" dur="500"/>
                                        <p:tgtEl>
                                          <p:spTgt spid="5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fade">
                                      <p:cBhvr>
                                        <p:cTn id="12"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7355160" cy="1371600"/>
          </a:xfrm>
        </p:spPr>
        <p:txBody>
          <a:bodyPr>
            <a:normAutofit fontScale="90000"/>
          </a:bodyPr>
          <a:lstStyle/>
          <a:p>
            <a:r>
              <a:rPr lang="cs-CZ" dirty="0" smtClean="0"/>
              <a:t>analýza uživatelských potřeb – jakou metodologii byste použili?</a:t>
            </a:r>
            <a:endParaRPr lang="cs-CZ" dirty="0"/>
          </a:p>
        </p:txBody>
      </p:sp>
      <p:sp>
        <p:nvSpPr>
          <p:cNvPr id="3" name="Zástupný symbol pro obsah 2"/>
          <p:cNvSpPr>
            <a:spLocks noGrp="1"/>
          </p:cNvSpPr>
          <p:nvPr>
            <p:ph idx="1"/>
          </p:nvPr>
        </p:nvSpPr>
        <p:spPr>
          <a:xfrm>
            <a:off x="467544" y="1988840"/>
            <a:ext cx="7620000" cy="4373563"/>
          </a:xfrm>
        </p:spPr>
        <p:txBody>
          <a:bodyPr/>
          <a:lstStyle/>
          <a:p>
            <a:r>
              <a:rPr lang="cs-CZ" dirty="0" smtClean="0">
                <a:solidFill>
                  <a:schemeClr val="tx2"/>
                </a:solidFill>
              </a:rPr>
              <a:t>Pozorování</a:t>
            </a:r>
            <a:r>
              <a:rPr lang="cs-CZ" dirty="0" smtClean="0"/>
              <a:t> uživatelů v jejich přirozeném prostředí je nejvhodnější, ale zato časově náročné. </a:t>
            </a:r>
          </a:p>
          <a:p>
            <a:endParaRPr lang="cs-CZ" dirty="0" smtClean="0"/>
          </a:p>
          <a:p>
            <a:r>
              <a:rPr lang="cs-CZ" dirty="0" smtClean="0">
                <a:solidFill>
                  <a:schemeClr val="tx2"/>
                </a:solidFill>
              </a:rPr>
              <a:t>Dotazníkové šetření a interview </a:t>
            </a:r>
            <a:r>
              <a:rPr lang="cs-CZ" dirty="0"/>
              <a:t>jsou vhodné </a:t>
            </a:r>
            <a:r>
              <a:rPr lang="cs-CZ" dirty="0" smtClean="0"/>
              <a:t>k statistické analýze a v případě většího počtu účastníků výzkumu. V případě dotazníku přicházíme o přímý kontakt s cílovou skupinou. </a:t>
            </a:r>
          </a:p>
          <a:p>
            <a:endParaRPr lang="cs-CZ" dirty="0"/>
          </a:p>
          <a:p>
            <a:r>
              <a:rPr lang="cs-CZ" dirty="0" err="1" smtClean="0">
                <a:solidFill>
                  <a:schemeClr val="tx2"/>
                </a:solidFill>
              </a:rPr>
              <a:t>Focus</a:t>
            </a:r>
            <a:r>
              <a:rPr lang="cs-CZ" dirty="0" smtClean="0">
                <a:solidFill>
                  <a:schemeClr val="tx2"/>
                </a:solidFill>
              </a:rPr>
              <a:t> </a:t>
            </a:r>
            <a:r>
              <a:rPr lang="cs-CZ" dirty="0" err="1" smtClean="0">
                <a:solidFill>
                  <a:schemeClr val="tx2"/>
                </a:solidFill>
              </a:rPr>
              <a:t>groups</a:t>
            </a:r>
            <a:r>
              <a:rPr lang="cs-CZ" dirty="0" smtClean="0">
                <a:solidFill>
                  <a:schemeClr val="tx2"/>
                </a:solidFill>
              </a:rPr>
              <a:t> </a:t>
            </a:r>
            <a:r>
              <a:rPr lang="cs-CZ" dirty="0" smtClean="0"/>
              <a:t>jsou užitečné, ale náročné na organizaci.</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a:t>
            </a:fld>
            <a:endParaRPr lang="cs-CZ"/>
          </a:p>
        </p:txBody>
      </p:sp>
    </p:spTree>
    <p:extLst>
      <p:ext uri="{BB962C8B-B14F-4D97-AF65-F5344CB8AC3E}">
        <p14:creationId xmlns:p14="http://schemas.microsoft.com/office/powerpoint/2010/main" val="3158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15416"/>
            <a:ext cx="8003232" cy="1371600"/>
          </a:xfrm>
        </p:spPr>
        <p:txBody>
          <a:bodyPr/>
          <a:lstStyle/>
          <a:p>
            <a:r>
              <a:rPr lang="cs-CZ" dirty="0" err="1" smtClean="0"/>
              <a:t>Think</a:t>
            </a:r>
            <a:r>
              <a:rPr lang="cs-CZ" dirty="0" smtClean="0"/>
              <a:t> </a:t>
            </a:r>
            <a:r>
              <a:rPr lang="cs-CZ" dirty="0" err="1" smtClean="0"/>
              <a:t>outside</a:t>
            </a:r>
            <a:r>
              <a:rPr lang="cs-CZ" dirty="0" smtClean="0"/>
              <a:t> </a:t>
            </a:r>
            <a:r>
              <a:rPr lang="cs-CZ" dirty="0" err="1" smtClean="0"/>
              <a:t>the</a:t>
            </a:r>
            <a:r>
              <a:rPr lang="cs-CZ" dirty="0" smtClean="0"/>
              <a:t> box</a:t>
            </a:r>
            <a:endParaRPr lang="cs-CZ" dirty="0"/>
          </a:p>
        </p:txBody>
      </p:sp>
      <p:sp>
        <p:nvSpPr>
          <p:cNvPr id="3" name="Zástupný symbol pro obsah 2"/>
          <p:cNvSpPr>
            <a:spLocks noGrp="1"/>
          </p:cNvSpPr>
          <p:nvPr>
            <p:ph idx="1"/>
          </p:nvPr>
        </p:nvSpPr>
        <p:spPr>
          <a:xfrm>
            <a:off x="457200" y="1268760"/>
            <a:ext cx="7620000" cy="4857403"/>
          </a:xfrm>
        </p:spPr>
        <p:txBody>
          <a:bodyPr/>
          <a:lstStyle/>
          <a:p>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50</a:t>
            </a:fld>
            <a:endParaRPr lang="cs-CZ"/>
          </a:p>
        </p:txBody>
      </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3672408" cy="36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565614"/>
            <a:ext cx="3816424" cy="363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459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315" y="0"/>
            <a:ext cx="8003232" cy="828010"/>
          </a:xfrm>
        </p:spPr>
        <p:txBody>
          <a:bodyPr/>
          <a:lstStyle/>
          <a:p>
            <a:r>
              <a:rPr lang="cs-CZ" dirty="0" smtClean="0"/>
              <a:t>Paralelní </a:t>
            </a:r>
            <a:r>
              <a:rPr lang="cs-CZ" dirty="0" err="1" smtClean="0"/>
              <a:t>prototypování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51</a:t>
            </a:fld>
            <a:endParaRPr lang="cs-CZ"/>
          </a:p>
        </p:txBody>
      </p:sp>
      <p:sp>
        <p:nvSpPr>
          <p:cNvPr id="7" name="Zaoblený obdélník 6"/>
          <p:cNvSpPr/>
          <p:nvPr/>
        </p:nvSpPr>
        <p:spPr>
          <a:xfrm>
            <a:off x="323528" y="1593309"/>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8" name="Zaoblený obdélník 7"/>
          <p:cNvSpPr/>
          <p:nvPr/>
        </p:nvSpPr>
        <p:spPr>
          <a:xfrm>
            <a:off x="2483768" y="1593309"/>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9" name="Zaoblený obdélník 8"/>
          <p:cNvSpPr/>
          <p:nvPr/>
        </p:nvSpPr>
        <p:spPr>
          <a:xfrm>
            <a:off x="1416452" y="5445224"/>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0" name="Zaoblený obdélník 9"/>
          <p:cNvSpPr/>
          <p:nvPr/>
        </p:nvSpPr>
        <p:spPr>
          <a:xfrm>
            <a:off x="6084168" y="1593309"/>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1" name="Zaoblený obdélník 10"/>
          <p:cNvSpPr/>
          <p:nvPr/>
        </p:nvSpPr>
        <p:spPr>
          <a:xfrm>
            <a:off x="6084168" y="3501008"/>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2" name="Zaoblený obdélník 11"/>
          <p:cNvSpPr/>
          <p:nvPr/>
        </p:nvSpPr>
        <p:spPr>
          <a:xfrm>
            <a:off x="6117689" y="5445224"/>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7" name="Šipka doleva 16"/>
          <p:cNvSpPr/>
          <p:nvPr/>
        </p:nvSpPr>
        <p:spPr>
          <a:xfrm rot="15392814">
            <a:off x="-14296" y="3516893"/>
            <a:ext cx="3027063"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leva 17"/>
          <p:cNvSpPr/>
          <p:nvPr/>
        </p:nvSpPr>
        <p:spPr>
          <a:xfrm rot="17016108">
            <a:off x="1509573" y="3516893"/>
            <a:ext cx="3027063"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leva 18"/>
          <p:cNvSpPr/>
          <p:nvPr/>
        </p:nvSpPr>
        <p:spPr>
          <a:xfrm rot="16200000">
            <a:off x="6402855" y="2527949"/>
            <a:ext cx="1053027"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leva 19"/>
          <p:cNvSpPr/>
          <p:nvPr/>
        </p:nvSpPr>
        <p:spPr>
          <a:xfrm rot="16200000">
            <a:off x="6455272" y="4506279"/>
            <a:ext cx="1053027"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165113" y="3573016"/>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2" name="Zaoblený obdélník 21"/>
          <p:cNvSpPr/>
          <p:nvPr/>
        </p:nvSpPr>
        <p:spPr>
          <a:xfrm>
            <a:off x="2763951" y="3579070"/>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3" name="Zaoblený obdélník 22"/>
          <p:cNvSpPr/>
          <p:nvPr/>
        </p:nvSpPr>
        <p:spPr>
          <a:xfrm>
            <a:off x="6149774" y="2392600"/>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4" name="Zaoblený obdélník 23"/>
          <p:cNvSpPr/>
          <p:nvPr/>
        </p:nvSpPr>
        <p:spPr>
          <a:xfrm>
            <a:off x="6183863" y="4532948"/>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5" name="TextovéPole 24"/>
          <p:cNvSpPr txBox="1"/>
          <p:nvPr/>
        </p:nvSpPr>
        <p:spPr>
          <a:xfrm>
            <a:off x="1636744" y="1077846"/>
            <a:ext cx="1210588" cy="369332"/>
          </a:xfrm>
          <a:prstGeom prst="rect">
            <a:avLst/>
          </a:prstGeom>
          <a:noFill/>
        </p:spPr>
        <p:txBody>
          <a:bodyPr wrap="none" rtlCol="0">
            <a:spAutoFit/>
          </a:bodyPr>
          <a:lstStyle/>
          <a:p>
            <a:r>
              <a:rPr lang="cs-CZ" b="1" dirty="0" smtClean="0"/>
              <a:t>Paralelní </a:t>
            </a:r>
            <a:endParaRPr lang="cs-CZ" b="1" dirty="0"/>
          </a:p>
        </p:txBody>
      </p:sp>
      <p:sp>
        <p:nvSpPr>
          <p:cNvPr id="26" name="TextovéPole 25"/>
          <p:cNvSpPr txBox="1"/>
          <p:nvPr/>
        </p:nvSpPr>
        <p:spPr>
          <a:xfrm>
            <a:off x="6402707" y="1077846"/>
            <a:ext cx="1018227" cy="369332"/>
          </a:xfrm>
          <a:prstGeom prst="rect">
            <a:avLst/>
          </a:prstGeom>
          <a:noFill/>
        </p:spPr>
        <p:txBody>
          <a:bodyPr wrap="none" rtlCol="0">
            <a:spAutoFit/>
          </a:bodyPr>
          <a:lstStyle/>
          <a:p>
            <a:r>
              <a:rPr lang="cs-CZ" b="1" dirty="0" smtClean="0"/>
              <a:t>Sériové</a:t>
            </a:r>
            <a:endParaRPr lang="cs-CZ" b="1" dirty="0"/>
          </a:p>
        </p:txBody>
      </p:sp>
    </p:spTree>
    <p:extLst>
      <p:ext uri="{BB962C8B-B14F-4D97-AF65-F5344CB8AC3E}">
        <p14:creationId xmlns:p14="http://schemas.microsoft.com/office/powerpoint/2010/main" val="2078592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a:t>p</a:t>
            </a:r>
            <a:r>
              <a:rPr lang="cs-CZ" dirty="0" smtClean="0"/>
              <a:t>aralelní </a:t>
            </a:r>
            <a:r>
              <a:rPr lang="cs-CZ" dirty="0" err="1" smtClean="0"/>
              <a:t>prototypování</a:t>
            </a:r>
            <a:r>
              <a:rPr lang="cs-CZ" dirty="0" smtClean="0"/>
              <a:t> - výzkum </a:t>
            </a:r>
            <a:endParaRPr lang="cs-CZ" dirty="0"/>
          </a:p>
        </p:txBody>
      </p:sp>
      <p:sp>
        <p:nvSpPr>
          <p:cNvPr id="3" name="Zástupný symbol pro obsah 2"/>
          <p:cNvSpPr>
            <a:spLocks noGrp="1"/>
          </p:cNvSpPr>
          <p:nvPr>
            <p:ph idx="1"/>
          </p:nvPr>
        </p:nvSpPr>
        <p:spPr>
          <a:xfrm>
            <a:off x="457200" y="1752600"/>
            <a:ext cx="7859216" cy="4373563"/>
          </a:xfrm>
        </p:spPr>
        <p:txBody>
          <a:bodyPr>
            <a:normAutofit/>
          </a:bodyPr>
          <a:lstStyle/>
          <a:p>
            <a:r>
              <a:rPr lang="cs-CZ" dirty="0" smtClean="0"/>
              <a:t>Steven </a:t>
            </a:r>
            <a:r>
              <a:rPr lang="cs-CZ" dirty="0" err="1" smtClean="0"/>
              <a:t>Dew</a:t>
            </a:r>
            <a:r>
              <a:rPr lang="cs-CZ" dirty="0" smtClean="0"/>
              <a:t> </a:t>
            </a:r>
            <a:r>
              <a:rPr lang="cs-CZ" b="0" dirty="0" smtClean="0"/>
              <a:t>a </a:t>
            </a:r>
            <a:r>
              <a:rPr lang="cs-CZ" b="0" dirty="0" err="1" smtClean="0"/>
              <a:t>col</a:t>
            </a:r>
            <a:r>
              <a:rPr lang="cs-CZ" b="0" dirty="0" smtClean="0"/>
              <a:t>. chtěl zjistit, jaký typ </a:t>
            </a:r>
            <a:r>
              <a:rPr lang="cs-CZ" b="0" dirty="0" err="1" smtClean="0"/>
              <a:t>prototypování</a:t>
            </a:r>
            <a:r>
              <a:rPr lang="cs-CZ" b="0" dirty="0" smtClean="0"/>
              <a:t> je výhodnější.</a:t>
            </a:r>
          </a:p>
          <a:p>
            <a:endParaRPr lang="cs-CZ" b="0" dirty="0" smtClean="0"/>
          </a:p>
          <a:p>
            <a:r>
              <a:rPr lang="cs-CZ" dirty="0" smtClean="0"/>
              <a:t>Úkol: </a:t>
            </a:r>
            <a:r>
              <a:rPr lang="cs-CZ" b="0" dirty="0" smtClean="0"/>
              <a:t>Dvě skupiny studentů měly tvořit reklamní letáky. Jedni využívali paralelní a druzí sériové </a:t>
            </a:r>
            <a:r>
              <a:rPr lang="cs-CZ" b="0" dirty="0" err="1" smtClean="0"/>
              <a:t>prototypování</a:t>
            </a:r>
            <a:r>
              <a:rPr lang="cs-CZ" dirty="0" smtClean="0"/>
              <a:t>. </a:t>
            </a:r>
          </a:p>
          <a:p>
            <a:endParaRPr lang="cs-CZ" dirty="0"/>
          </a:p>
          <a:p>
            <a:r>
              <a:rPr lang="cs-CZ" b="0" dirty="0" smtClean="0"/>
              <a:t>Letáky byly umístěny na </a:t>
            </a:r>
            <a:r>
              <a:rPr lang="cs-CZ" b="0" dirty="0" err="1" smtClean="0"/>
              <a:t>MySpace</a:t>
            </a:r>
            <a:r>
              <a:rPr lang="cs-CZ" b="0" dirty="0" smtClean="0"/>
              <a:t> jako reklamní </a:t>
            </a:r>
            <a:r>
              <a:rPr lang="cs-CZ" b="0" dirty="0" err="1" smtClean="0"/>
              <a:t>banery</a:t>
            </a:r>
            <a:r>
              <a:rPr lang="cs-CZ" b="0" dirty="0" smtClean="0"/>
              <a:t>. </a:t>
            </a:r>
          </a:p>
          <a:p>
            <a:endParaRPr lang="cs-CZ" dirty="0"/>
          </a:p>
          <a:p>
            <a:r>
              <a:rPr lang="cs-CZ" b="0" dirty="0" smtClean="0"/>
              <a:t>Pomocí Google </a:t>
            </a:r>
            <a:r>
              <a:rPr lang="cs-CZ" b="0" dirty="0" err="1" smtClean="0"/>
              <a:t>Analytics</a:t>
            </a:r>
            <a:r>
              <a:rPr lang="cs-CZ" b="0" dirty="0" smtClean="0"/>
              <a:t> byl měřen zájem uživatelů </a:t>
            </a:r>
            <a:r>
              <a:rPr lang="cs-CZ" b="0" dirty="0" err="1" smtClean="0"/>
              <a:t>MySpace</a:t>
            </a:r>
            <a:r>
              <a:rPr lang="cs-CZ" b="0" dirty="0" smtClean="0"/>
              <a:t> o reklamní letáky. </a:t>
            </a:r>
          </a:p>
          <a:p>
            <a:r>
              <a:rPr lang="cs-CZ" b="0" dirty="0"/>
              <a:t>(</a:t>
            </a:r>
            <a:r>
              <a:rPr lang="cs-CZ" b="0" dirty="0" smtClean="0"/>
              <a:t>DOW</a:t>
            </a:r>
            <a:r>
              <a:rPr lang="cs-CZ" b="0" dirty="0"/>
              <a:t>, </a:t>
            </a:r>
            <a:r>
              <a:rPr lang="cs-CZ" b="0" dirty="0" smtClean="0"/>
              <a:t>2010)</a:t>
            </a:r>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52</a:t>
            </a:fld>
            <a:endParaRPr lang="cs-CZ"/>
          </a:p>
        </p:txBody>
      </p:sp>
    </p:spTree>
    <p:extLst>
      <p:ext uri="{BB962C8B-B14F-4D97-AF65-F5344CB8AC3E}">
        <p14:creationId xmlns:p14="http://schemas.microsoft.com/office/powerpoint/2010/main" val="3386112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5689246"/>
            <a:ext cx="7620000" cy="436917"/>
          </a:xfrm>
        </p:spPr>
        <p:txBody>
          <a:bodyPr/>
          <a:lstStyle/>
          <a:p>
            <a:r>
              <a:rPr lang="cs-CZ" dirty="0" smtClean="0"/>
              <a:t>Paralelní a sériové </a:t>
            </a:r>
            <a:r>
              <a:rPr lang="cs-CZ" dirty="0" err="1" smtClean="0"/>
              <a:t>prototypování</a:t>
            </a:r>
            <a:r>
              <a:rPr lang="cs-CZ" dirty="0" smtClean="0"/>
              <a:t> reklamních letáků.</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53</a:t>
            </a:fld>
            <a:endParaRPr lang="cs-CZ"/>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05267"/>
            <a:ext cx="6120680" cy="558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263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168288"/>
            <a:ext cx="7620000" cy="1957876"/>
          </a:xfrm>
        </p:spPr>
        <p:txBody>
          <a:bodyPr>
            <a:normAutofit lnSpcReduction="10000"/>
          </a:bodyPr>
          <a:lstStyle/>
          <a:p>
            <a:endParaRPr lang="cs-CZ" dirty="0" smtClean="0"/>
          </a:p>
          <a:p>
            <a:r>
              <a:rPr lang="cs-CZ" dirty="0" smtClean="0"/>
              <a:t>Návštěvnost webu.</a:t>
            </a:r>
          </a:p>
          <a:p>
            <a:endParaRPr lang="cs-CZ" dirty="0" smtClean="0"/>
          </a:p>
          <a:p>
            <a:r>
              <a:rPr lang="cs-CZ" dirty="0"/>
              <a:t>Navíc na webu zůstávali déle ti uživatelé, kteří se na něj dostali z reklamy vytvořené paralelním </a:t>
            </a:r>
            <a:r>
              <a:rPr lang="cs-CZ" dirty="0" err="1"/>
              <a:t>prototypováním</a:t>
            </a:r>
            <a:r>
              <a:rPr lang="cs-CZ" dirty="0"/>
              <a:t>. </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54</a:t>
            </a:fld>
            <a:endParaRPr lang="cs-CZ"/>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4243"/>
            <a:ext cx="7488832" cy="462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342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5445224"/>
            <a:ext cx="4834880" cy="680939"/>
          </a:xfrm>
        </p:spPr>
        <p:txBody>
          <a:bodyPr>
            <a:normAutofit/>
          </a:bodyPr>
          <a:lstStyle/>
          <a:p>
            <a:r>
              <a:rPr lang="cs-CZ" dirty="0" smtClean="0"/>
              <a:t>Hodnocení expertů na design.</a:t>
            </a:r>
          </a:p>
          <a:p>
            <a:endParaRPr lang="cs-CZ" dirty="0"/>
          </a:p>
          <a:p>
            <a:endParaRPr lang="cs-CZ" dirty="0" smtClean="0"/>
          </a:p>
          <a:p>
            <a:endParaRPr lang="cs-CZ" dirty="0"/>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55</a:t>
            </a:fld>
            <a:endParaRPr lang="cs-CZ"/>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620687"/>
            <a:ext cx="5328592" cy="495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239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Proč má paralelní </a:t>
            </a:r>
            <a:r>
              <a:rPr lang="cs-CZ" dirty="0" err="1" smtClean="0"/>
              <a:t>prototypování</a:t>
            </a:r>
            <a:r>
              <a:rPr lang="cs-CZ" dirty="0" smtClean="0"/>
              <a:t> lepší výsledky?</a:t>
            </a:r>
            <a:endParaRPr lang="cs-CZ" dirty="0"/>
          </a:p>
        </p:txBody>
      </p:sp>
      <p:sp>
        <p:nvSpPr>
          <p:cNvPr id="3" name="Zástupný symbol pro obsah 2"/>
          <p:cNvSpPr>
            <a:spLocks noGrp="1"/>
          </p:cNvSpPr>
          <p:nvPr>
            <p:ph idx="1"/>
          </p:nvPr>
        </p:nvSpPr>
        <p:spPr/>
        <p:txBody>
          <a:bodyPr/>
          <a:lstStyle/>
          <a:p>
            <a:pPr marL="342900" indent="-342900">
              <a:buFont typeface="Arial" pitchFamily="34" charset="0"/>
              <a:buChar char="•"/>
            </a:pPr>
            <a:r>
              <a:rPr lang="cs-CZ" dirty="0" smtClean="0"/>
              <a:t>Paralelní </a:t>
            </a:r>
            <a:r>
              <a:rPr lang="cs-CZ" dirty="0" err="1" smtClean="0"/>
              <a:t>prototypování</a:t>
            </a:r>
            <a:r>
              <a:rPr lang="cs-CZ" dirty="0" smtClean="0"/>
              <a:t> odděluje EGO od ARTEFAKTU, který designuji. </a:t>
            </a:r>
          </a:p>
          <a:p>
            <a:pPr marL="800100" lvl="1" indent="-342900"/>
            <a:r>
              <a:rPr lang="cs-CZ" b="0" dirty="0" smtClean="0"/>
              <a:t>Jestliže obdržím kritiku na můj jediný projekt, pak jsem náchylný kritiku brát osobně. </a:t>
            </a:r>
          </a:p>
          <a:p>
            <a:pPr marL="800100" lvl="1" indent="-342900"/>
            <a:endParaRPr lang="cs-CZ" dirty="0"/>
          </a:p>
          <a:p>
            <a:pPr marL="342900" indent="-342900">
              <a:buFont typeface="Arial" pitchFamily="34" charset="0"/>
              <a:buChar char="•"/>
            </a:pPr>
            <a:r>
              <a:rPr lang="cs-CZ" dirty="0"/>
              <a:t>Paralelní </a:t>
            </a:r>
            <a:r>
              <a:rPr lang="cs-CZ" dirty="0" err="1"/>
              <a:t>prototypování</a:t>
            </a:r>
            <a:r>
              <a:rPr lang="cs-CZ" dirty="0"/>
              <a:t> umožňuje porovnávání a umožňuje přenos dobrých prvků designu na budoucí </a:t>
            </a:r>
            <a:r>
              <a:rPr lang="cs-CZ" dirty="0" smtClean="0"/>
              <a:t>prototyp</a:t>
            </a:r>
          </a:p>
          <a:p>
            <a:pPr marL="342900" indent="-342900">
              <a:buFont typeface="Arial" pitchFamily="34" charset="0"/>
              <a:buChar char="•"/>
            </a:pPr>
            <a:endParaRPr lang="cs-CZ" dirty="0"/>
          </a:p>
          <a:p>
            <a:r>
              <a:rPr lang="cs-CZ"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56</a:t>
            </a:fld>
            <a:endParaRPr lang="cs-CZ"/>
          </a:p>
        </p:txBody>
      </p:sp>
    </p:spTree>
    <p:extLst>
      <p:ext uri="{BB962C8B-B14F-4D97-AF65-F5344CB8AC3E}">
        <p14:creationId xmlns:p14="http://schemas.microsoft.com/office/powerpoint/2010/main" val="3491629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7085"/>
            <a:ext cx="8435280" cy="1260058"/>
          </a:xfrm>
        </p:spPr>
        <p:txBody>
          <a:bodyPr>
            <a:normAutofit/>
          </a:bodyPr>
          <a:lstStyle/>
          <a:p>
            <a:r>
              <a:rPr lang="cs-CZ" dirty="0" smtClean="0"/>
              <a:t>Srovnávání podporuje vzdělávání</a:t>
            </a:r>
            <a:endParaRPr lang="cs-CZ" dirty="0"/>
          </a:p>
        </p:txBody>
      </p:sp>
      <p:sp>
        <p:nvSpPr>
          <p:cNvPr id="3" name="Zástupný symbol pro obsah 2"/>
          <p:cNvSpPr>
            <a:spLocks noGrp="1"/>
          </p:cNvSpPr>
          <p:nvPr>
            <p:ph idx="1"/>
          </p:nvPr>
        </p:nvSpPr>
        <p:spPr>
          <a:xfrm>
            <a:off x="457200" y="1484784"/>
            <a:ext cx="4186808" cy="4641379"/>
          </a:xfrm>
        </p:spPr>
        <p:txBody>
          <a:bodyPr>
            <a:normAutofit fontScale="92500" lnSpcReduction="10000"/>
          </a:bodyPr>
          <a:lstStyle/>
          <a:p>
            <a:r>
              <a:rPr lang="cs-CZ" b="0" dirty="0" smtClean="0"/>
              <a:t>Jedna část participantů (A) dostala za úkol přečíst nejdříve jednu studii, zapřemýšlet nad ní a pak druhou studii a zapřemýšlet nad ní. </a:t>
            </a:r>
            <a:br>
              <a:rPr lang="cs-CZ" b="0" dirty="0" smtClean="0"/>
            </a:br>
            <a:r>
              <a:rPr lang="cs-CZ" b="0" dirty="0" smtClean="0"/>
              <a:t/>
            </a:r>
            <a:br>
              <a:rPr lang="cs-CZ" b="0" dirty="0" smtClean="0"/>
            </a:br>
            <a:r>
              <a:rPr lang="cs-CZ" b="0" dirty="0" smtClean="0"/>
              <a:t>Druhá část participantů (B) dostala najednou obě studie a měla je porovnávat. </a:t>
            </a:r>
          </a:p>
          <a:p>
            <a:endParaRPr lang="cs-CZ" b="0" dirty="0"/>
          </a:p>
          <a:p>
            <a:r>
              <a:rPr lang="cs-CZ" dirty="0" smtClean="0"/>
              <a:t>Výsledek: </a:t>
            </a:r>
            <a:r>
              <a:rPr lang="cs-CZ" b="0" dirty="0" smtClean="0"/>
              <a:t>participanti B byli schopni lépe popsat studie, jejich podobnost a bylo u nich naměřeno </a:t>
            </a:r>
            <a:r>
              <a:rPr lang="cs-CZ" dirty="0" smtClean="0"/>
              <a:t>3x vyšší porozumění textu</a:t>
            </a:r>
            <a:r>
              <a:rPr lang="cs-CZ" b="0" dirty="0" smtClean="0"/>
              <a:t>. </a:t>
            </a:r>
          </a:p>
          <a:p>
            <a:endParaRPr lang="cs-CZ" b="0" dirty="0"/>
          </a:p>
          <a:p>
            <a:r>
              <a:rPr lang="cs-CZ" b="0" dirty="0" smtClean="0"/>
              <a:t>(LOEWENSTEIN a </a:t>
            </a:r>
            <a:r>
              <a:rPr lang="cs-CZ" b="0" dirty="0" err="1" smtClean="0"/>
              <a:t>col</a:t>
            </a:r>
            <a:r>
              <a:rPr lang="cs-CZ" b="0" dirty="0" smtClean="0"/>
              <a:t>., 2003)</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57</a:t>
            </a:fld>
            <a:endParaRPr lang="cs-CZ"/>
          </a:p>
        </p:txBody>
      </p:sp>
      <p:sp>
        <p:nvSpPr>
          <p:cNvPr id="6" name="Zaoblený obdélník 5"/>
          <p:cNvSpPr/>
          <p:nvPr/>
        </p:nvSpPr>
        <p:spPr>
          <a:xfrm>
            <a:off x="4932040" y="1556792"/>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1</a:t>
            </a:r>
            <a:endParaRPr lang="cs-CZ" dirty="0"/>
          </a:p>
        </p:txBody>
      </p:sp>
      <p:sp>
        <p:nvSpPr>
          <p:cNvPr id="8" name="Zaoblený obdélník 7"/>
          <p:cNvSpPr/>
          <p:nvPr/>
        </p:nvSpPr>
        <p:spPr>
          <a:xfrm>
            <a:off x="6891760" y="1556792"/>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2</a:t>
            </a:r>
            <a:endParaRPr lang="cs-CZ" dirty="0"/>
          </a:p>
        </p:txBody>
      </p:sp>
      <p:sp>
        <p:nvSpPr>
          <p:cNvPr id="7" name="Ovál 6"/>
          <p:cNvSpPr/>
          <p:nvPr/>
        </p:nvSpPr>
        <p:spPr>
          <a:xfrm>
            <a:off x="4235444" y="2060848"/>
            <a:ext cx="2448272"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Porozumění 1</a:t>
            </a:r>
            <a:endParaRPr lang="cs-CZ" dirty="0"/>
          </a:p>
        </p:txBody>
      </p:sp>
      <p:sp>
        <p:nvSpPr>
          <p:cNvPr id="12" name="Ovál 11"/>
          <p:cNvSpPr/>
          <p:nvPr/>
        </p:nvSpPr>
        <p:spPr>
          <a:xfrm>
            <a:off x="6891760" y="2060848"/>
            <a:ext cx="2448272"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Porozumění 2</a:t>
            </a:r>
            <a:endParaRPr lang="cs-CZ" dirty="0"/>
          </a:p>
        </p:txBody>
      </p:sp>
      <p:sp>
        <p:nvSpPr>
          <p:cNvPr id="14" name="Zaoblený obdélník 13"/>
          <p:cNvSpPr/>
          <p:nvPr/>
        </p:nvSpPr>
        <p:spPr>
          <a:xfrm>
            <a:off x="5292080" y="3256761"/>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1</a:t>
            </a:r>
            <a:endParaRPr lang="cs-CZ" dirty="0"/>
          </a:p>
        </p:txBody>
      </p:sp>
      <p:sp>
        <p:nvSpPr>
          <p:cNvPr id="15" name="Zaoblený obdélník 14"/>
          <p:cNvSpPr/>
          <p:nvPr/>
        </p:nvSpPr>
        <p:spPr>
          <a:xfrm>
            <a:off x="6683716" y="3256761"/>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2</a:t>
            </a:r>
            <a:endParaRPr lang="cs-CZ" dirty="0"/>
          </a:p>
        </p:txBody>
      </p:sp>
      <p:sp>
        <p:nvSpPr>
          <p:cNvPr id="16" name="Ovál 15"/>
          <p:cNvSpPr/>
          <p:nvPr/>
        </p:nvSpPr>
        <p:spPr>
          <a:xfrm>
            <a:off x="5664437" y="3718318"/>
            <a:ext cx="2448272"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Porozumění 3</a:t>
            </a:r>
            <a:endParaRPr lang="cs-CZ" dirty="0"/>
          </a:p>
        </p:txBody>
      </p:sp>
    </p:spTree>
    <p:extLst>
      <p:ext uri="{BB962C8B-B14F-4D97-AF65-F5344CB8AC3E}">
        <p14:creationId xmlns:p14="http://schemas.microsoft.com/office/powerpoint/2010/main" val="11840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2718"/>
            <a:ext cx="8784976" cy="1371600"/>
          </a:xfrm>
        </p:spPr>
        <p:txBody>
          <a:bodyPr>
            <a:normAutofit fontScale="90000"/>
          </a:bodyPr>
          <a:lstStyle/>
          <a:p>
            <a:r>
              <a:rPr lang="cs-CZ" dirty="0" smtClean="0"/>
              <a:t>Jaký má vliv paralelní </a:t>
            </a:r>
            <a:r>
              <a:rPr lang="cs-CZ" dirty="0" err="1" smtClean="0"/>
              <a:t>prototypování</a:t>
            </a:r>
            <a:r>
              <a:rPr lang="cs-CZ" dirty="0" smtClean="0"/>
              <a:t> na designérský tým?</a:t>
            </a:r>
            <a:endParaRPr lang="cs-CZ" dirty="0"/>
          </a:p>
        </p:txBody>
      </p:sp>
      <p:sp>
        <p:nvSpPr>
          <p:cNvPr id="3" name="Zástupný symbol pro obsah 2"/>
          <p:cNvSpPr>
            <a:spLocks noGrp="1"/>
          </p:cNvSpPr>
          <p:nvPr>
            <p:ph idx="1"/>
          </p:nvPr>
        </p:nvSpPr>
        <p:spPr>
          <a:xfrm>
            <a:off x="107504" y="1752600"/>
            <a:ext cx="7969696" cy="4700735"/>
          </a:xfrm>
        </p:spPr>
        <p:txBody>
          <a:bodyPr>
            <a:normAutofit fontScale="85000" lnSpcReduction="20000"/>
          </a:bodyPr>
          <a:lstStyle/>
          <a:p>
            <a:r>
              <a:rPr lang="cs-CZ" dirty="0" smtClean="0"/>
              <a:t>Chceme znovu zjistit na jaký banner uživatelé na internetu klikají nejčastěji.</a:t>
            </a:r>
          </a:p>
          <a:p>
            <a:endParaRPr lang="cs-CZ" b="0" dirty="0"/>
          </a:p>
          <a:p>
            <a:r>
              <a:rPr lang="cs-CZ" dirty="0" err="1"/>
              <a:t>Banery</a:t>
            </a:r>
            <a:r>
              <a:rPr lang="cs-CZ" dirty="0"/>
              <a:t> tvoří dvojce participantů </a:t>
            </a:r>
            <a:r>
              <a:rPr lang="cs-CZ" dirty="0" smtClean="0"/>
              <a:t>v rámci procesu:</a:t>
            </a:r>
            <a:endParaRPr lang="cs-CZ" dirty="0"/>
          </a:p>
          <a:p>
            <a:pPr marL="457200" indent="-457200">
              <a:buAutoNum type="arabicPeriod"/>
            </a:pPr>
            <a:r>
              <a:rPr lang="cs-CZ" b="0" dirty="0" smtClean="0"/>
              <a:t>Individuálně vytváří své nápady.</a:t>
            </a:r>
          </a:p>
          <a:p>
            <a:pPr marL="457200" indent="-457200">
              <a:buAutoNum type="arabicPeriod"/>
            </a:pPr>
            <a:r>
              <a:rPr lang="cs-CZ" b="0" dirty="0" smtClean="0"/>
              <a:t>Sdílí své nápady.</a:t>
            </a:r>
          </a:p>
          <a:p>
            <a:pPr marL="457200" indent="-457200">
              <a:buAutoNum type="arabicPeriod"/>
            </a:pPr>
            <a:r>
              <a:rPr lang="cs-CZ" b="0" dirty="0" smtClean="0"/>
              <a:t>Individuálně pracují na finálním nápadu. </a:t>
            </a:r>
          </a:p>
          <a:p>
            <a:endParaRPr lang="cs-CZ" b="0" dirty="0"/>
          </a:p>
          <a:p>
            <a:r>
              <a:rPr lang="cs-CZ" dirty="0" smtClean="0"/>
              <a:t>Tři typy skupin:</a:t>
            </a:r>
            <a:endParaRPr lang="cs-CZ" dirty="0"/>
          </a:p>
          <a:p>
            <a:pPr marL="457200" indent="-457200">
              <a:buFont typeface="+mj-lt"/>
              <a:buAutoNum type="arabicPeriod"/>
            </a:pPr>
            <a:r>
              <a:rPr lang="cs-CZ" b="0" dirty="0" smtClean="0"/>
              <a:t>Vytváří, sdílí a předkládají dva nápady.</a:t>
            </a:r>
          </a:p>
          <a:p>
            <a:pPr marL="457200" indent="-457200">
              <a:buAutoNum type="arabicPeriod"/>
            </a:pPr>
            <a:r>
              <a:rPr lang="cs-CZ" b="0" dirty="0" smtClean="0"/>
              <a:t>Vytváří a sdílí dva nápady, předkládají jeden nápad</a:t>
            </a:r>
          </a:p>
          <a:p>
            <a:pPr marL="457200" indent="-457200">
              <a:buAutoNum type="arabicPeriod"/>
            </a:pPr>
            <a:r>
              <a:rPr lang="cs-CZ" b="0" dirty="0" smtClean="0"/>
              <a:t>Vytváří, sdílí a předkládají jeden nápad.  </a:t>
            </a:r>
          </a:p>
          <a:p>
            <a:endParaRPr lang="cs-CZ" b="0" dirty="0" smtClean="0"/>
          </a:p>
          <a:p>
            <a:r>
              <a:rPr lang="cs-CZ" sz="1600" b="0" dirty="0"/>
              <a:t>Zdroj: </a:t>
            </a:r>
            <a:r>
              <a:rPr lang="cs-CZ" sz="1600" b="0" dirty="0">
                <a:hlinkClick r:id="rId3"/>
              </a:rPr>
              <a:t>https://</a:t>
            </a:r>
            <a:r>
              <a:rPr lang="cs-CZ" sz="1600" b="0" dirty="0" smtClean="0">
                <a:hlinkClick r:id="rId3"/>
              </a:rPr>
              <a:t>hci.stanford.edu/publications/2010/prototyping-dynamics/PrototypingDynamics2010.pdf</a:t>
            </a:r>
            <a:endParaRPr lang="cs-CZ" sz="1600" b="0" dirty="0" smtClean="0"/>
          </a:p>
          <a:p>
            <a:endParaRPr lang="cs-CZ" sz="1600" b="0" dirty="0"/>
          </a:p>
          <a:p>
            <a:endParaRPr lang="cs-CZ"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58</a:t>
            </a:fld>
            <a:endParaRPr lang="cs-CZ"/>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429000"/>
            <a:ext cx="4032448" cy="113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529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5805264"/>
            <a:ext cx="7620000" cy="792088"/>
          </a:xfrm>
        </p:spPr>
        <p:txBody>
          <a:bodyPr>
            <a:normAutofit fontScale="77500" lnSpcReduction="20000"/>
          </a:bodyPr>
          <a:lstStyle/>
          <a:p>
            <a:endParaRPr lang="cs-CZ" sz="1600" dirty="0" smtClean="0"/>
          </a:p>
          <a:p>
            <a:r>
              <a:rPr lang="cs-CZ" sz="1600" b="0" dirty="0"/>
              <a:t>Zdroj: </a:t>
            </a:r>
            <a:r>
              <a:rPr lang="cs-CZ" sz="1600" b="0" dirty="0">
                <a:hlinkClick r:id="rId3"/>
              </a:rPr>
              <a:t>https://hci.stanford.edu/publications/2010/prototyping-dynamics/PrototypingDynamics2010.pdf</a:t>
            </a:r>
            <a:endParaRPr lang="cs-CZ" sz="1600" b="0" dirty="0"/>
          </a:p>
          <a:p>
            <a:endParaRPr lang="cs-CZ" sz="1600" dirty="0"/>
          </a:p>
          <a:p>
            <a:endParaRPr lang="cs-CZ" sz="16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59</a:t>
            </a:fld>
            <a:endParaRPr lang="cs-CZ"/>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32655"/>
            <a:ext cx="7416824"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24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Pozorování</a:t>
            </a:r>
            <a:endParaRPr lang="cs-CZ" dirty="0"/>
          </a:p>
        </p:txBody>
      </p:sp>
      <p:sp>
        <p:nvSpPr>
          <p:cNvPr id="3" name="Zástupný symbol pro obsah 2"/>
          <p:cNvSpPr>
            <a:spLocks noGrp="1"/>
          </p:cNvSpPr>
          <p:nvPr>
            <p:ph idx="1"/>
          </p:nvPr>
        </p:nvSpPr>
        <p:spPr/>
        <p:txBody>
          <a:bodyPr>
            <a:normAutofit fontScale="92500" lnSpcReduction="10000"/>
          </a:bodyPr>
          <a:lstStyle/>
          <a:p>
            <a:pPr marL="342900" indent="-342900">
              <a:buFontTx/>
              <a:buChar char="-"/>
            </a:pPr>
            <a:r>
              <a:rPr lang="cs-CZ" dirty="0" smtClean="0"/>
              <a:t>Jack </a:t>
            </a:r>
            <a:r>
              <a:rPr lang="cs-CZ" dirty="0" err="1" smtClean="0"/>
              <a:t>Whalen</a:t>
            </a:r>
            <a:r>
              <a:rPr lang="cs-CZ" dirty="0" smtClean="0"/>
              <a:t> – Call Centrum pro opravu kopírek XEROX PARK </a:t>
            </a:r>
            <a:r>
              <a:rPr lang="cs-CZ" dirty="0" smtClean="0">
                <a:hlinkClick r:id="rId3"/>
              </a:rPr>
              <a:t>http</a:t>
            </a:r>
            <a:r>
              <a:rPr lang="cs-CZ" dirty="0">
                <a:hlinkClick r:id="rId3"/>
              </a:rPr>
              <a:t>://choo.fis.utoronto.ca/fis/courses/lis2176/Readings/bobrow.pdf</a:t>
            </a:r>
            <a:endParaRPr lang="cs-CZ" dirty="0" smtClean="0"/>
          </a:p>
          <a:p>
            <a:endParaRPr lang="cs-CZ" dirty="0" smtClean="0"/>
          </a:p>
          <a:p>
            <a:r>
              <a:rPr lang="cs-CZ" sz="3600" dirty="0" smtClean="0"/>
              <a:t>Proces pozorování</a:t>
            </a:r>
          </a:p>
          <a:p>
            <a:pPr>
              <a:buFontTx/>
              <a:buChar char="-"/>
            </a:pPr>
            <a:r>
              <a:rPr lang="cs-CZ" dirty="0" smtClean="0"/>
              <a:t> Spřátelte se s pozorovanými X nedávejte o sobě vědět.</a:t>
            </a:r>
          </a:p>
          <a:p>
            <a:pPr>
              <a:buFontTx/>
              <a:buChar char="-"/>
            </a:pPr>
            <a:r>
              <a:rPr lang="cs-CZ" dirty="0" smtClean="0"/>
              <a:t> Pozorujte všechno, co uživatelé dělají.</a:t>
            </a:r>
          </a:p>
          <a:p>
            <a:pPr>
              <a:buFontTx/>
              <a:buChar char="-"/>
            </a:pPr>
            <a:r>
              <a:rPr lang="cs-CZ" dirty="0" smtClean="0"/>
              <a:t> Zhodnoťte všechno, čeho jste si všimli (bez uživatelů i s uživateli v průběhu pozorování).</a:t>
            </a:r>
          </a:p>
          <a:p>
            <a:pPr>
              <a:buFontTx/>
              <a:buChar char="-"/>
            </a:pPr>
            <a:r>
              <a:rPr lang="cs-CZ" dirty="0" smtClean="0"/>
              <a:t> Hledejte chyby a chvíle, kdy se uživatelé zmýlí nebo jim něco nejde.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a:t>
            </a:fld>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Výhody sdílení více prototypů</a:t>
            </a:r>
            <a:endParaRPr lang="cs-CZ" dirty="0"/>
          </a:p>
        </p:txBody>
      </p:sp>
      <p:sp>
        <p:nvSpPr>
          <p:cNvPr id="3" name="Zástupný symbol pro obsah 2"/>
          <p:cNvSpPr>
            <a:spLocks noGrp="1"/>
          </p:cNvSpPr>
          <p:nvPr>
            <p:ph idx="1"/>
          </p:nvPr>
        </p:nvSpPr>
        <p:spPr/>
        <p:txBody>
          <a:bodyPr/>
          <a:lstStyle/>
          <a:p>
            <a:r>
              <a:rPr lang="cs-CZ" dirty="0" smtClean="0"/>
              <a:t>Individuální práce člena týmu je bohatší.</a:t>
            </a:r>
          </a:p>
          <a:p>
            <a:r>
              <a:rPr lang="cs-CZ" dirty="0" smtClean="0"/>
              <a:t>Členové týmu mezi sebou sdílí více vlastností rozhraní. </a:t>
            </a:r>
          </a:p>
          <a:p>
            <a:r>
              <a:rPr lang="cs-CZ" dirty="0" smtClean="0"/>
              <a:t>Dochází k intenzivnější konverzaci. </a:t>
            </a:r>
          </a:p>
          <a:p>
            <a:r>
              <a:rPr lang="cs-CZ" dirty="0" smtClean="0"/>
              <a:t>Vznikne lepší konsenzus. </a:t>
            </a:r>
          </a:p>
          <a:p>
            <a:r>
              <a:rPr lang="cs-CZ" dirty="0" smtClean="0">
                <a:solidFill>
                  <a:schemeClr val="tx2"/>
                </a:solidFill>
              </a:rPr>
              <a:t>V rámci týmu vznikají bohatší vztahy. </a:t>
            </a:r>
          </a:p>
          <a:p>
            <a:endParaRPr lang="cs-CZ" dirty="0">
              <a:solidFill>
                <a:schemeClr val="tx2"/>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60</a:t>
            </a:fld>
            <a:endParaRPr lang="cs-CZ"/>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05064"/>
            <a:ext cx="6117152" cy="206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200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097" y="530071"/>
            <a:ext cx="8712968" cy="575546"/>
          </a:xfrm>
        </p:spPr>
        <p:txBody>
          <a:bodyPr>
            <a:normAutofit fontScale="90000"/>
          </a:bodyPr>
          <a:lstStyle/>
          <a:p>
            <a:r>
              <a:rPr lang="cs-CZ" dirty="0" smtClean="0"/>
              <a:t>Alternativní prototypy ujasňují </a:t>
            </a:r>
            <a:r>
              <a:rPr lang="cs-CZ" dirty="0" err="1" smtClean="0"/>
              <a:t>terminologi</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61</a:t>
            </a:fld>
            <a:endParaRPr lang="cs-CZ"/>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03" y="1124744"/>
            <a:ext cx="4167251" cy="268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4235" y="1124744"/>
            <a:ext cx="4034335" cy="263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814364"/>
            <a:ext cx="4104456" cy="269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920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075240" cy="828010"/>
          </a:xfrm>
        </p:spPr>
        <p:txBody>
          <a:bodyPr/>
          <a:lstStyle/>
          <a:p>
            <a:r>
              <a:rPr lang="cs-CZ" dirty="0" smtClean="0"/>
              <a:t>Literatura a odkazy</a:t>
            </a:r>
            <a:endParaRPr lang="cs-CZ" dirty="0"/>
          </a:p>
        </p:txBody>
      </p:sp>
      <p:sp>
        <p:nvSpPr>
          <p:cNvPr id="3" name="Zástupný symbol pro obsah 2"/>
          <p:cNvSpPr>
            <a:spLocks noGrp="1"/>
          </p:cNvSpPr>
          <p:nvPr>
            <p:ph idx="1"/>
          </p:nvPr>
        </p:nvSpPr>
        <p:spPr>
          <a:xfrm>
            <a:off x="457200" y="1268760"/>
            <a:ext cx="7620000" cy="4857403"/>
          </a:xfrm>
        </p:spPr>
        <p:txBody>
          <a:bodyPr>
            <a:normAutofit fontScale="85000" lnSpcReduction="20000"/>
          </a:bodyPr>
          <a:lstStyle/>
          <a:p>
            <a:r>
              <a:rPr lang="cs-CZ" sz="1800" b="0" dirty="0"/>
              <a:t>SNYDER, </a:t>
            </a:r>
            <a:r>
              <a:rPr lang="cs-CZ" sz="1800" b="0" dirty="0" err="1"/>
              <a:t>Carolyn</a:t>
            </a:r>
            <a:r>
              <a:rPr lang="cs-CZ" sz="1800" b="0" dirty="0"/>
              <a:t>. </a:t>
            </a:r>
            <a:r>
              <a:rPr lang="cs-CZ" sz="1800" b="0" i="1" dirty="0" err="1"/>
              <a:t>Paper</a:t>
            </a:r>
            <a:r>
              <a:rPr lang="cs-CZ" sz="1800" b="0" i="1" dirty="0"/>
              <a:t> </a:t>
            </a:r>
            <a:r>
              <a:rPr lang="cs-CZ" sz="1800" b="0" i="1" dirty="0" err="1"/>
              <a:t>prototyping</a:t>
            </a:r>
            <a:r>
              <a:rPr lang="cs-CZ" sz="1800" b="0" dirty="0"/>
              <a:t>: </a:t>
            </a:r>
            <a:r>
              <a:rPr lang="cs-CZ" sz="1800" b="0" i="1" dirty="0" err="1"/>
              <a:t>the</a:t>
            </a:r>
            <a:r>
              <a:rPr lang="cs-CZ" sz="1800" b="0" i="1" dirty="0"/>
              <a:t> fast and </a:t>
            </a:r>
            <a:r>
              <a:rPr lang="cs-CZ" sz="1800" b="0" i="1" dirty="0" err="1"/>
              <a:t>easy</a:t>
            </a:r>
            <a:r>
              <a:rPr lang="cs-CZ" sz="1800" b="0" i="1" dirty="0"/>
              <a:t> </a:t>
            </a:r>
            <a:r>
              <a:rPr lang="cs-CZ" sz="1800" b="0" i="1" dirty="0" err="1"/>
              <a:t>way</a:t>
            </a:r>
            <a:r>
              <a:rPr lang="cs-CZ" sz="1800" b="0" i="1" dirty="0"/>
              <a:t> to design and </a:t>
            </a:r>
            <a:r>
              <a:rPr lang="cs-CZ" sz="1800" b="0" i="1" dirty="0" err="1"/>
              <a:t>refine</a:t>
            </a:r>
            <a:r>
              <a:rPr lang="cs-CZ" sz="1800" b="0" i="1" dirty="0"/>
              <a:t> user </a:t>
            </a:r>
            <a:r>
              <a:rPr lang="cs-CZ" sz="1800" b="0" i="1" dirty="0" err="1"/>
              <a:t>interfaces</a:t>
            </a:r>
            <a:r>
              <a:rPr lang="cs-CZ" sz="1800" b="0" dirty="0"/>
              <a:t>. San Diego, CA: Morgan Kaufmann </a:t>
            </a:r>
            <a:r>
              <a:rPr lang="cs-CZ" sz="1800" b="0" dirty="0" err="1"/>
              <a:t>Pub</a:t>
            </a:r>
            <a:r>
              <a:rPr lang="cs-CZ" sz="1800" b="0" dirty="0"/>
              <a:t>., c2003, </a:t>
            </a:r>
            <a:r>
              <a:rPr lang="cs-CZ" sz="1800" b="0" dirty="0" err="1" smtClean="0"/>
              <a:t>xxiv</a:t>
            </a:r>
            <a:r>
              <a:rPr lang="cs-CZ" sz="1800" b="0" dirty="0"/>
              <a:t>, 378 p. ISBN 15-586-0870-2</a:t>
            </a:r>
            <a:r>
              <a:rPr lang="cs-CZ" sz="1800" b="0" dirty="0" smtClean="0"/>
              <a:t>.</a:t>
            </a:r>
          </a:p>
          <a:p>
            <a:endParaRPr lang="cs-CZ" sz="1800" b="0" dirty="0" smtClean="0"/>
          </a:p>
          <a:p>
            <a:r>
              <a:rPr lang="cs-CZ" sz="1800" b="0" dirty="0" err="1"/>
              <a:t>Prototypování</a:t>
            </a:r>
            <a:r>
              <a:rPr lang="cs-CZ" sz="1800" b="0" dirty="0"/>
              <a:t> aplikací na iPhone. Výhody X nevýhody, Jak na to v krocích. Pozadí, standardizované ovládání: </a:t>
            </a:r>
            <a:r>
              <a:rPr lang="cs-CZ" sz="1800" b="0" dirty="0" err="1"/>
              <a:t>t</a:t>
            </a:r>
            <a:r>
              <a:rPr lang="cs-CZ" sz="1800" b="0" dirty="0" err="1" smtClean="0"/>
              <a:t>ap</a:t>
            </a:r>
            <a:r>
              <a:rPr lang="cs-CZ" sz="1800" b="0" dirty="0" smtClean="0"/>
              <a:t> </a:t>
            </a:r>
            <a:r>
              <a:rPr lang="cs-CZ" sz="1800" b="0" dirty="0"/>
              <a:t>b</a:t>
            </a:r>
            <a:r>
              <a:rPr lang="cs-CZ" sz="1800" b="0" dirty="0" smtClean="0"/>
              <a:t>ar</a:t>
            </a:r>
            <a:r>
              <a:rPr lang="cs-CZ" sz="1800" b="0" dirty="0"/>
              <a:t>, </a:t>
            </a:r>
            <a:r>
              <a:rPr lang="cs-CZ" sz="1800" b="0" dirty="0" smtClean="0"/>
              <a:t>posuvné </a:t>
            </a:r>
            <a:r>
              <a:rPr lang="cs-CZ" sz="1800" b="0" dirty="0"/>
              <a:t>ovládání, vkládání textu, výběr možností, označení možností, upozornění, Segmentované ovládaní. </a:t>
            </a:r>
            <a:r>
              <a:rPr lang="cs-CZ" sz="1800" b="0" u="sng" dirty="0">
                <a:hlinkClick r:id="rId3"/>
              </a:rPr>
              <a:t>http://www.codeproject.com/Articles/111949/Excerpt-from-Designing-the-iPhone-User-Experience</a:t>
            </a:r>
            <a:endParaRPr lang="cs-CZ" sz="1800" b="0" dirty="0"/>
          </a:p>
          <a:p>
            <a:r>
              <a:rPr lang="cs-CZ" sz="1800" b="0" dirty="0"/>
              <a:t> </a:t>
            </a:r>
          </a:p>
          <a:p>
            <a:r>
              <a:rPr lang="cs-CZ" sz="1800" b="0" dirty="0" err="1"/>
              <a:t>Templates</a:t>
            </a:r>
            <a:r>
              <a:rPr lang="cs-CZ" sz="1800" b="0" dirty="0"/>
              <a:t> </a:t>
            </a:r>
            <a:r>
              <a:rPr lang="cs-CZ" sz="1800" b="0" dirty="0" err="1"/>
              <a:t>iphone</a:t>
            </a:r>
            <a:r>
              <a:rPr lang="cs-CZ" sz="1800" b="0" dirty="0"/>
              <a:t> a některých Windows a Android telefonů (volně ke stažení): </a:t>
            </a:r>
            <a:r>
              <a:rPr lang="cs-CZ" sz="1800" b="0" u="sng" dirty="0">
                <a:hlinkClick r:id="rId4"/>
              </a:rPr>
              <a:t>http://www.tripwiremagazine.com/2012/07/free-printable-sketching-wireframing-templates.html</a:t>
            </a:r>
            <a:endParaRPr lang="cs-CZ" sz="1800" b="0" dirty="0"/>
          </a:p>
          <a:p>
            <a:r>
              <a:rPr lang="cs-CZ" sz="1800" b="0" dirty="0"/>
              <a:t> </a:t>
            </a:r>
          </a:p>
          <a:p>
            <a:r>
              <a:rPr lang="cs-CZ" sz="1800" b="0" dirty="0"/>
              <a:t>Stránka, kde lze stáhnout komponenty pro papírové </a:t>
            </a:r>
            <a:r>
              <a:rPr lang="cs-CZ" sz="1800" b="0" dirty="0" err="1"/>
              <a:t>prototypování</a:t>
            </a:r>
            <a:r>
              <a:rPr lang="cs-CZ" sz="1800" b="0" dirty="0"/>
              <a:t> HTC, Tablety s </a:t>
            </a:r>
            <a:r>
              <a:rPr lang="cs-CZ" sz="1800" b="0" dirty="0" err="1"/>
              <a:t>HoneyCompem</a:t>
            </a:r>
            <a:r>
              <a:rPr lang="cs-CZ" sz="1800" b="0" dirty="0"/>
              <a:t>, iPhone, </a:t>
            </a:r>
            <a:r>
              <a:rPr lang="cs-CZ" sz="1800" b="0" dirty="0" err="1"/>
              <a:t>iPad</a:t>
            </a:r>
            <a:r>
              <a:rPr lang="cs-CZ" sz="1800" b="0" dirty="0"/>
              <a:t> atd. </a:t>
            </a:r>
            <a:r>
              <a:rPr lang="cs-CZ" sz="1800" b="0" u="sng" dirty="0">
                <a:hlinkClick r:id="rId5"/>
              </a:rPr>
              <a:t>http://www.zurb.com/playground/honeycomb-stencils</a:t>
            </a:r>
            <a:endParaRPr lang="cs-CZ" sz="1800" b="0" dirty="0"/>
          </a:p>
          <a:p>
            <a:r>
              <a:rPr lang="cs-CZ" sz="1800" b="0" dirty="0"/>
              <a:t> </a:t>
            </a:r>
          </a:p>
          <a:p>
            <a:r>
              <a:rPr lang="cs-CZ" sz="1800" b="0" dirty="0"/>
              <a:t>Zajímavý článek o </a:t>
            </a:r>
            <a:r>
              <a:rPr lang="cs-CZ" sz="1800" b="0" dirty="0" err="1"/>
              <a:t>prototypování</a:t>
            </a:r>
            <a:r>
              <a:rPr lang="cs-CZ" sz="1800" b="0" dirty="0"/>
              <a:t>: </a:t>
            </a:r>
            <a:r>
              <a:rPr lang="cs-CZ" sz="1800" b="0" u="sng" dirty="0">
                <a:hlinkClick r:id="rId6"/>
              </a:rPr>
              <a:t>http://www.userfocus.co.uk/articles/paperprototyping.html</a:t>
            </a:r>
            <a:endParaRPr lang="cs-CZ" sz="1800" b="0" dirty="0"/>
          </a:p>
          <a:p>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62</a:t>
            </a:fld>
            <a:endParaRPr lang="cs-CZ"/>
          </a:p>
        </p:txBody>
      </p:sp>
    </p:spTree>
    <p:extLst>
      <p:ext uri="{BB962C8B-B14F-4D97-AF65-F5344CB8AC3E}">
        <p14:creationId xmlns:p14="http://schemas.microsoft.com/office/powerpoint/2010/main" val="23059098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a:t>
            </a:r>
            <a:r>
              <a:rPr lang="cs-CZ" dirty="0" smtClean="0"/>
              <a:t>2016 </a:t>
            </a:r>
            <a:r>
              <a:rPr lang="cs-CZ" dirty="0"/>
              <a:t>Komunikace Člověk-počítač</a:t>
            </a:r>
          </a:p>
          <a:p>
            <a:endParaRPr lang="en-US" dirty="0"/>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608407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Dotazník a Interview</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Jak si vybrat respondenty?</a:t>
            </a:r>
          </a:p>
          <a:p>
            <a:pPr lvl="1"/>
            <a:r>
              <a:rPr lang="cs-CZ" dirty="0" smtClean="0"/>
              <a:t>Z cílové skupiny?</a:t>
            </a:r>
          </a:p>
          <a:p>
            <a:pPr lvl="1"/>
            <a:r>
              <a:rPr lang="cs-CZ" dirty="0" smtClean="0"/>
              <a:t>Mohou aktuálně systém užívat</a:t>
            </a:r>
            <a:r>
              <a:rPr lang="en-US" dirty="0" smtClean="0"/>
              <a:t>/</a:t>
            </a:r>
            <a:r>
              <a:rPr lang="cs-CZ" dirty="0" smtClean="0"/>
              <a:t>nevyužívat?</a:t>
            </a:r>
          </a:p>
          <a:p>
            <a:endParaRPr lang="cs-CZ" dirty="0" smtClean="0"/>
          </a:p>
          <a:p>
            <a:endParaRPr lang="cs-CZ" dirty="0" smtClean="0"/>
          </a:p>
          <a:p>
            <a:r>
              <a:rPr lang="cs-CZ" dirty="0" smtClean="0"/>
              <a:t>Nábor respondentů</a:t>
            </a:r>
          </a:p>
          <a:p>
            <a:pPr lvl="1"/>
            <a:r>
              <a:rPr lang="cs-CZ" dirty="0" err="1" smtClean="0"/>
              <a:t>Soc</a:t>
            </a:r>
            <a:r>
              <a:rPr lang="cs-CZ" dirty="0" smtClean="0"/>
              <a:t>. sítě</a:t>
            </a:r>
          </a:p>
          <a:p>
            <a:pPr lvl="1"/>
            <a:r>
              <a:rPr lang="cs-CZ" dirty="0" smtClean="0"/>
              <a:t>„Zeptej se ségry“</a:t>
            </a:r>
          </a:p>
          <a:p>
            <a:pPr lvl="1"/>
            <a:r>
              <a:rPr lang="cs-CZ" dirty="0" smtClean="0"/>
              <a:t>Jak respondenty motivovat?</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7</a:t>
            </a:fld>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2) Dotazník a Interview</a:t>
            </a:r>
            <a:endParaRPr lang="cs-CZ" dirty="0"/>
          </a:p>
        </p:txBody>
      </p:sp>
      <p:sp>
        <p:nvSpPr>
          <p:cNvPr id="3" name="Zástupný symbol pro obsah 2"/>
          <p:cNvSpPr>
            <a:spLocks noGrp="1"/>
          </p:cNvSpPr>
          <p:nvPr>
            <p:ph idx="1"/>
          </p:nvPr>
        </p:nvSpPr>
        <p:spPr/>
        <p:txBody>
          <a:bodyPr>
            <a:normAutofit fontScale="70000" lnSpcReduction="20000"/>
          </a:bodyPr>
          <a:lstStyle/>
          <a:p>
            <a:r>
              <a:rPr lang="cs-CZ" i="1" dirty="0" smtClean="0"/>
              <a:t>Položte dobrou otázku, dostanete dobrou odpověď. </a:t>
            </a:r>
            <a:endParaRPr lang="cs-CZ" dirty="0" smtClean="0"/>
          </a:p>
          <a:p>
            <a:r>
              <a:rPr lang="cs-CZ" sz="3200" dirty="0" smtClean="0"/>
              <a:t>Dobré otázky</a:t>
            </a:r>
          </a:p>
          <a:p>
            <a:r>
              <a:rPr lang="cs-CZ" b="0" dirty="0" smtClean="0"/>
              <a:t>Jak je pro vás denní update systému podstatný?</a:t>
            </a:r>
          </a:p>
          <a:p>
            <a:r>
              <a:rPr lang="cs-CZ" b="0" dirty="0" smtClean="0"/>
              <a:t>Co na programu máte rádi?</a:t>
            </a:r>
          </a:p>
          <a:p>
            <a:r>
              <a:rPr lang="cs-CZ" b="0" dirty="0" smtClean="0"/>
              <a:t>-</a:t>
            </a:r>
            <a:r>
              <a:rPr lang="en-US" b="0" dirty="0" smtClean="0"/>
              <a:t>&gt;</a:t>
            </a:r>
            <a:r>
              <a:rPr lang="cs-CZ" b="0" dirty="0" smtClean="0"/>
              <a:t> Používejte otevřené otázky</a:t>
            </a:r>
          </a:p>
          <a:p>
            <a:r>
              <a:rPr lang="cs-CZ" b="0" dirty="0" smtClean="0"/>
              <a:t>-</a:t>
            </a:r>
            <a:r>
              <a:rPr lang="en-US" b="0" dirty="0" smtClean="0"/>
              <a:t>&gt; </a:t>
            </a:r>
            <a:r>
              <a:rPr lang="en-US" b="0" dirty="0" err="1" smtClean="0"/>
              <a:t>Ticho</a:t>
            </a:r>
            <a:r>
              <a:rPr lang="en-US" b="0" dirty="0" smtClean="0"/>
              <a:t> je </a:t>
            </a:r>
            <a:r>
              <a:rPr lang="en-US" b="0" dirty="0" err="1" smtClean="0"/>
              <a:t>tak</a:t>
            </a:r>
            <a:r>
              <a:rPr lang="cs-CZ" b="0" dirty="0" smtClean="0"/>
              <a:t>é důležité, většinou pak někdo začne mluvit. </a:t>
            </a:r>
          </a:p>
          <a:p>
            <a:r>
              <a:rPr lang="cs-CZ" b="0" dirty="0" smtClean="0"/>
              <a:t>-</a:t>
            </a:r>
            <a:r>
              <a:rPr lang="en-US" b="0" dirty="0" smtClean="0"/>
              <a:t>&gt;</a:t>
            </a:r>
            <a:r>
              <a:rPr lang="cs-CZ" b="0" dirty="0" smtClean="0"/>
              <a:t> Zjˇišťujete motivaci. </a:t>
            </a:r>
          </a:p>
          <a:p>
            <a:endParaRPr lang="cs-CZ" b="0" dirty="0" smtClean="0"/>
          </a:p>
          <a:p>
            <a:r>
              <a:rPr lang="cs-CZ" sz="3200" dirty="0" smtClean="0"/>
              <a:t>Špatné otázky</a:t>
            </a:r>
          </a:p>
          <a:p>
            <a:r>
              <a:rPr lang="cs-CZ" b="0" dirty="0" smtClean="0"/>
              <a:t>Co byste </a:t>
            </a:r>
            <a:r>
              <a:rPr lang="en-US" b="0" dirty="0" smtClean="0"/>
              <a:t>d</a:t>
            </a:r>
            <a:r>
              <a:rPr lang="cs-CZ" b="0" dirty="0" err="1" smtClean="0"/>
              <a:t>ělal</a:t>
            </a:r>
            <a:r>
              <a:rPr lang="en-US" b="0" dirty="0" smtClean="0"/>
              <a:t>/</a:t>
            </a:r>
            <a:r>
              <a:rPr lang="cs-CZ" b="0" dirty="0" smtClean="0"/>
              <a:t>měl rád</a:t>
            </a:r>
            <a:r>
              <a:rPr lang="en-US" b="0" dirty="0" smtClean="0"/>
              <a:t>/</a:t>
            </a:r>
            <a:r>
              <a:rPr lang="en-US" b="0" dirty="0" err="1" smtClean="0"/>
              <a:t>ch</a:t>
            </a:r>
            <a:r>
              <a:rPr lang="cs-CZ" b="0" dirty="0" smtClean="0"/>
              <a:t>těl v tomto hypotetickém případě? </a:t>
            </a:r>
          </a:p>
          <a:p>
            <a:r>
              <a:rPr lang="cs-CZ" b="0" dirty="0" smtClean="0"/>
              <a:t>Jak často cvičíte?</a:t>
            </a:r>
          </a:p>
          <a:p>
            <a:r>
              <a:rPr lang="cs-CZ" b="0" dirty="0" smtClean="0"/>
              <a:t>-</a:t>
            </a:r>
            <a:r>
              <a:rPr lang="en-US" b="0" dirty="0" smtClean="0"/>
              <a:t>&gt;</a:t>
            </a:r>
            <a:r>
              <a:rPr lang="cs-CZ" b="0" dirty="0" smtClean="0"/>
              <a:t> Nepoužívejte škálu</a:t>
            </a:r>
          </a:p>
          <a:p>
            <a:r>
              <a:rPr lang="cs-CZ" b="0" dirty="0" smtClean="0"/>
              <a:t>-</a:t>
            </a:r>
            <a:r>
              <a:rPr lang="en-US" b="0" dirty="0" smtClean="0"/>
              <a:t>&gt;</a:t>
            </a:r>
            <a:r>
              <a:rPr lang="cs-CZ" b="0" dirty="0" smtClean="0"/>
              <a:t> Nepoužívejte otázky typu ano</a:t>
            </a:r>
            <a:r>
              <a:rPr lang="en-US" b="0" dirty="0" smtClean="0"/>
              <a:t>/</a:t>
            </a:r>
            <a:r>
              <a:rPr lang="cs-CZ" b="0" dirty="0" smtClean="0"/>
              <a:t>ne </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8</a:t>
            </a:fld>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Persony</a:t>
            </a:r>
            <a:endParaRPr lang="cs-CZ" dirty="0"/>
          </a:p>
        </p:txBody>
      </p:sp>
      <p:sp>
        <p:nvSpPr>
          <p:cNvPr id="3" name="Zástupný symbol pro obsah 2"/>
          <p:cNvSpPr>
            <a:spLocks noGrp="1"/>
          </p:cNvSpPr>
          <p:nvPr>
            <p:ph idx="1"/>
          </p:nvPr>
        </p:nvSpPr>
        <p:spPr>
          <a:xfrm>
            <a:off x="457200" y="1752600"/>
            <a:ext cx="8219256" cy="4373563"/>
          </a:xfrm>
        </p:spPr>
        <p:txBody>
          <a:bodyPr>
            <a:normAutofit lnSpcReduction="10000"/>
          </a:bodyPr>
          <a:lstStyle/>
          <a:p>
            <a:r>
              <a:rPr lang="cs-CZ" sz="2800" dirty="0" smtClean="0"/>
              <a:t>Persony </a:t>
            </a:r>
            <a:r>
              <a:rPr lang="en-US" sz="2800" dirty="0" smtClean="0"/>
              <a:t>=</a:t>
            </a:r>
            <a:r>
              <a:rPr lang="cs-CZ" sz="2800" dirty="0" smtClean="0"/>
              <a:t> Abstraktní profily konkrétních lidí (našich uživatelů)</a:t>
            </a:r>
          </a:p>
          <a:p>
            <a:endParaRPr lang="cs-CZ" dirty="0" smtClean="0"/>
          </a:p>
          <a:p>
            <a:pPr>
              <a:buFontTx/>
              <a:buChar char="-"/>
            </a:pPr>
            <a:r>
              <a:rPr lang="cs-CZ" dirty="0" smtClean="0"/>
              <a:t> Věk</a:t>
            </a:r>
          </a:p>
          <a:p>
            <a:pPr>
              <a:buFontTx/>
              <a:buChar char="-"/>
            </a:pPr>
            <a:r>
              <a:rPr lang="cs-CZ" dirty="0" smtClean="0"/>
              <a:t> Demografické faktory</a:t>
            </a:r>
          </a:p>
          <a:p>
            <a:pPr>
              <a:buFontTx/>
              <a:buChar char="-"/>
            </a:pPr>
            <a:r>
              <a:rPr lang="cs-CZ" dirty="0" smtClean="0"/>
              <a:t> Motivace, přání, sny, záměry, cíle, chování, </a:t>
            </a:r>
            <a:r>
              <a:rPr lang="cs-CZ" dirty="0" err="1" smtClean="0"/>
              <a:t>etc</a:t>
            </a:r>
            <a:r>
              <a:rPr lang="cs-CZ" dirty="0" smtClean="0"/>
              <a:t>.</a:t>
            </a:r>
          </a:p>
          <a:p>
            <a:pPr>
              <a:buFontTx/>
              <a:buChar char="-"/>
            </a:pPr>
            <a:r>
              <a:rPr lang="cs-CZ" dirty="0" smtClean="0"/>
              <a:t> Obrázek a jméno</a:t>
            </a:r>
          </a:p>
          <a:p>
            <a:endParaRPr lang="cs-CZ" dirty="0" smtClean="0"/>
          </a:p>
          <a:p>
            <a:endParaRPr lang="cs-CZ" dirty="0" smtClean="0"/>
          </a:p>
          <a:p>
            <a:r>
              <a:rPr lang="cs-CZ" sz="2800" dirty="0" smtClean="0"/>
              <a:t>Empatie, vcítění, psychologie… </a:t>
            </a:r>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9</a:t>
            </a:fld>
            <a:endParaRPr lang="cs-CZ"/>
          </a:p>
        </p:txBody>
      </p:sp>
    </p:spTree>
    <p:extLst>
      <p:ext uri="{BB962C8B-B14F-4D97-AF65-F5344CB8AC3E}">
        <p14:creationId xmlns:p14="http://schemas.microsoft.com/office/powerpoint/2010/main" val="6916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ox(in)">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2828</TotalTime>
  <Words>3035</Words>
  <Application>Microsoft Office PowerPoint</Application>
  <PresentationFormat>Předvádění na obrazovce (4:3)</PresentationFormat>
  <Paragraphs>684</Paragraphs>
  <Slides>63</Slides>
  <Notes>63</Notes>
  <HiddenSlides>1</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63</vt:i4>
      </vt:variant>
    </vt:vector>
  </HeadingPairs>
  <TitlesOfParts>
    <vt:vector size="68" baseType="lpstr">
      <vt:lpstr>Arial</vt:lpstr>
      <vt:lpstr>Arial Black</vt:lpstr>
      <vt:lpstr>Calibri</vt:lpstr>
      <vt:lpstr>Wingdings</vt:lpstr>
      <vt:lpstr>Základní</vt:lpstr>
      <vt:lpstr>Analýza uživatelských potřeb a prototypování   </vt:lpstr>
      <vt:lpstr>Vaše nápady???</vt:lpstr>
      <vt:lpstr>Změna, inovace, nápad </vt:lpstr>
      <vt:lpstr>Uživatelský výzkum (Analýza uživatelských potřeb)</vt:lpstr>
      <vt:lpstr>analýza uživatelských potřeb – jakou metodologii byste použili?</vt:lpstr>
      <vt:lpstr>1) Pozorování</vt:lpstr>
      <vt:lpstr>2) Dotazník a Interview</vt:lpstr>
      <vt:lpstr>2) Dotazník a Interview</vt:lpstr>
      <vt:lpstr>Persony</vt:lpstr>
      <vt:lpstr>Persony</vt:lpstr>
      <vt:lpstr>take away message #1:</vt:lpstr>
      <vt:lpstr>Prototypování</vt:lpstr>
      <vt:lpstr>Prototypování</vt:lpstr>
      <vt:lpstr>Prototypování</vt:lpstr>
      <vt:lpstr>Prototypování - typologie z hlediska technologie</vt:lpstr>
      <vt:lpstr>1. Storyboardy</vt:lpstr>
      <vt:lpstr>1. Storyboardy</vt:lpstr>
      <vt:lpstr>2. Papírové prototypování</vt:lpstr>
      <vt:lpstr>2. Papírové prototypování</vt:lpstr>
      <vt:lpstr>2. Papírové prototypování</vt:lpstr>
      <vt:lpstr>2. Papírové prototypování</vt:lpstr>
      <vt:lpstr>2. Rozbalovací menu</vt:lpstr>
      <vt:lpstr>Označení </vt:lpstr>
      <vt:lpstr>Textová pole</vt:lpstr>
      <vt:lpstr>Ovládání</vt:lpstr>
      <vt:lpstr>take away message #2:</vt:lpstr>
      <vt:lpstr>3. Wizzard of Oz  </vt:lpstr>
      <vt:lpstr>3. Wizard of Oz</vt:lpstr>
      <vt:lpstr>3. Wizard of Oz </vt:lpstr>
      <vt:lpstr>Wizard of Oz</vt:lpstr>
      <vt:lpstr>Příklad použití W.Of.Oz: Aardvark</vt:lpstr>
      <vt:lpstr>Příklad použití W.Of.Oz:  GloBall</vt:lpstr>
      <vt:lpstr>Jak WOS realizovat:</vt:lpstr>
      <vt:lpstr>Jak testování metodou WOS </vt:lpstr>
      <vt:lpstr>WOS v průběhu vývoje produktu</vt:lpstr>
      <vt:lpstr>WOS - výhody</vt:lpstr>
      <vt:lpstr>WOS - nevýhody</vt:lpstr>
      <vt:lpstr>Axure www.axure.com </vt:lpstr>
      <vt:lpstr>4. Video prototypování</vt:lpstr>
      <vt:lpstr>4. Video prototyp - výhody</vt:lpstr>
      <vt:lpstr>Různá kvalita a rozlišení video prototypu</vt:lpstr>
      <vt:lpstr>Co by mělo video ukazovat… </vt:lpstr>
      <vt:lpstr>Jak vytvořit video prototyp</vt:lpstr>
      <vt:lpstr>Video prototypování – nad čím se zamyslet?</vt:lpstr>
      <vt:lpstr>5. High-fidelity prototyp (MockUp) - InVision</vt:lpstr>
      <vt:lpstr>Efektivní prototypování     Pokud prototypujeme, je dobrý dělat kvalitní prototyp, nebo více nekvalitních prototypů?</vt:lpstr>
      <vt:lpstr>Kvalita Vs. Kvantita?</vt:lpstr>
      <vt:lpstr>Think outside the box</vt:lpstr>
      <vt:lpstr>Funkční fixace</vt:lpstr>
      <vt:lpstr>Think outside the box</vt:lpstr>
      <vt:lpstr>Paralelní prototypování</vt:lpstr>
      <vt:lpstr>paralelní prototypování - výzkum </vt:lpstr>
      <vt:lpstr>Prezentace aplikace PowerPoint</vt:lpstr>
      <vt:lpstr>Prezentace aplikace PowerPoint</vt:lpstr>
      <vt:lpstr>Prezentace aplikace PowerPoint</vt:lpstr>
      <vt:lpstr>Proč má paralelní prototypování lepší výsledky?</vt:lpstr>
      <vt:lpstr>Srovnávání podporuje vzdělávání</vt:lpstr>
      <vt:lpstr>Jaký má vliv paralelní prototypování na designérský tým?</vt:lpstr>
      <vt:lpstr>Prezentace aplikace PowerPoint</vt:lpstr>
      <vt:lpstr>Výhody sdílení více prototypů</vt:lpstr>
      <vt:lpstr>Alternativní prototypy ujasňují terminologi</vt:lpstr>
      <vt:lpstr>Literatura a odkazy</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(podnázev, … )</dc:title>
  <dc:creator>DELL1</dc:creator>
  <cp:lastModifiedBy>Petr Kalíšek</cp:lastModifiedBy>
  <cp:revision>48</cp:revision>
  <cp:lastPrinted>2016-03-04T15:11:15Z</cp:lastPrinted>
  <dcterms:created xsi:type="dcterms:W3CDTF">2012-09-18T10:23:45Z</dcterms:created>
  <dcterms:modified xsi:type="dcterms:W3CDTF">2016-03-16T09:53:49Z</dcterms:modified>
</cp:coreProperties>
</file>