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4"/>
  </p:notesMasterIdLst>
  <p:sldIdLst>
    <p:sldId id="257" r:id="rId2"/>
    <p:sldId id="34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346" r:id="rId19"/>
    <p:sldId id="297" r:id="rId20"/>
    <p:sldId id="298" r:id="rId21"/>
    <p:sldId id="299" r:id="rId22"/>
    <p:sldId id="300" r:id="rId23"/>
    <p:sldId id="302" r:id="rId24"/>
    <p:sldId id="303" r:id="rId25"/>
    <p:sldId id="304" r:id="rId26"/>
    <p:sldId id="305" r:id="rId27"/>
    <p:sldId id="307" r:id="rId28"/>
    <p:sldId id="308" r:id="rId29"/>
    <p:sldId id="309" r:id="rId30"/>
    <p:sldId id="310" r:id="rId31"/>
    <p:sldId id="311" r:id="rId32"/>
    <p:sldId id="312" r:id="rId33"/>
    <p:sldId id="313" r:id="rId34"/>
    <p:sldId id="314" r:id="rId35"/>
    <p:sldId id="315" r:id="rId36"/>
    <p:sldId id="316" r:id="rId37"/>
    <p:sldId id="317" r:id="rId38"/>
    <p:sldId id="318" r:id="rId39"/>
    <p:sldId id="319" r:id="rId40"/>
    <p:sldId id="320" r:id="rId41"/>
    <p:sldId id="321" r:id="rId42"/>
    <p:sldId id="322" r:id="rId43"/>
    <p:sldId id="323" r:id="rId44"/>
    <p:sldId id="345" r:id="rId45"/>
    <p:sldId id="324" r:id="rId46"/>
    <p:sldId id="325" r:id="rId47"/>
    <p:sldId id="326" r:id="rId48"/>
    <p:sldId id="327" r:id="rId49"/>
    <p:sldId id="343" r:id="rId50"/>
    <p:sldId id="328" r:id="rId51"/>
    <p:sldId id="329" r:id="rId52"/>
    <p:sldId id="330" r:id="rId53"/>
    <p:sldId id="342" r:id="rId54"/>
    <p:sldId id="331" r:id="rId55"/>
    <p:sldId id="332" r:id="rId56"/>
    <p:sldId id="333" r:id="rId57"/>
    <p:sldId id="334" r:id="rId58"/>
    <p:sldId id="335" r:id="rId59"/>
    <p:sldId id="336" r:id="rId60"/>
    <p:sldId id="337" r:id="rId61"/>
    <p:sldId id="338" r:id="rId62"/>
    <p:sldId id="339" r:id="rId6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941" autoAdjust="0"/>
  </p:normalViewPr>
  <p:slideViewPr>
    <p:cSldViewPr>
      <p:cViewPr varScale="1">
        <p:scale>
          <a:sx n="92" d="100"/>
          <a:sy n="92" d="100"/>
        </p:scale>
        <p:origin x="215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2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F1AFC-F7A3-486E-AEB7-F74466F0B1E1}" type="datetimeFigureOut">
              <a:rPr lang="cs-CZ" smtClean="0"/>
              <a:t>12.4.2016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DF266-7668-48F4-BEA2-EADFFC4344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3453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B302-E237-44A8-A874-6CED0DD3079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086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 smtClean="0"/>
              <a:t>E-</a:t>
            </a:r>
            <a:r>
              <a:rPr lang="cs-CZ" baseline="0" dirty="0" err="1" smtClean="0"/>
              <a:t>Reading</a:t>
            </a:r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 smtClean="0"/>
              <a:t>I </a:t>
            </a:r>
            <a:r>
              <a:rPr lang="cs-CZ" baseline="0" dirty="0" err="1" smtClean="0"/>
              <a:t>want</a:t>
            </a:r>
            <a:r>
              <a:rPr lang="cs-CZ" baseline="0" dirty="0" smtClean="0"/>
              <a:t> my </a:t>
            </a:r>
            <a:r>
              <a:rPr lang="cs-CZ" baseline="0" dirty="0" err="1" smtClean="0"/>
              <a:t>name</a:t>
            </a:r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1401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</a:t>
            </a:r>
            <a:r>
              <a:rPr lang="cs-CZ" baseline="0" smtClean="0"/>
              <a:t>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</a:t>
            </a:r>
            <a:r>
              <a:rPr lang="cs-CZ" baseline="0" smtClean="0"/>
              <a:t>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</a:t>
            </a:r>
            <a:r>
              <a:rPr lang="cs-CZ" baseline="0" smtClean="0"/>
              <a:t>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1.Viditelnost stavu systému – systém by měl vždy dát uživateli 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vědět, 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 se právě 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odehrává (</a:t>
            </a:r>
            <a:r>
              <a:rPr lang="cs-CZ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jakém je systém</a:t>
            </a:r>
            <a:r>
              <a:rPr lang="cs-CZ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stavu</a:t>
            </a:r>
            <a:r>
              <a:rPr lang="cs-CZ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2.Spojení mezi systémem a reálným světem – komunikace systému s uživatelem by se měla odehrávat uživatelsky příjemným způsobem (</a:t>
            </a:r>
            <a:r>
              <a:rPr lang="cs-CZ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srozumitelný jazyk bez odborných termínů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3.Uživatelská kontrola a svoboda – uživatelé při práci se systémem dělají chyby a potřebují proto únikový východ pro </a:t>
            </a:r>
            <a:r>
              <a:rPr lang="cs-CZ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návrat do předchozího </a:t>
            </a:r>
            <a:r>
              <a:rPr lang="cs-CZ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stavu (zpět) a pocit kontroly nad fungováním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4.Konzistence a standardizace – uživatelé by neměli být nuceni přemýšlet jestli různé termíny znamenají to stejné, proto se doporučuje dodržovat obecné 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zásad</a:t>
            </a:r>
            <a:r>
              <a:rPr lang="cs-CZ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(</a:t>
            </a:r>
            <a:r>
              <a:rPr lang="cs-CZ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interface gueidelines</a:t>
            </a:r>
            <a:r>
              <a:rPr lang="cs-CZ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5.Prevence chyb – vyvarovat se chybovým hlášením bezpečným designem, který bude preventivně působit proti problémům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6.Rozpoznání místo vzpomínání – uživatel by neměl být nucen vzpomínat si na provádění operací v systému, instrukce by měly být v systému vždy viditelně umístěny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7.Flexibilní a efektivní použití – umožnění zrychlení práce se systém pro </a:t>
            </a:r>
            <a:r>
              <a:rPr lang="cs-CZ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pokročilé uživatele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8.Estetický a minimalistický design – bez nepotřebných informací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9.Pomoc uživatelů poznat, pochopit a vzpamatovat se z chyb – chybové hlášky by měly být uváděny v přirozeném jazyce a měly by </a:t>
            </a:r>
            <a:r>
              <a:rPr lang="cs-CZ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navrhovat řešení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10.Nápověda a návody – všechny informace se musí dát lehce vyhledat, nápověda by měla obsahovat postupy v krocích</a:t>
            </a:r>
            <a:b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DF266-7668-48F4-BEA2-EADFFC43440A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33001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</a:t>
            </a:r>
            <a:r>
              <a:rPr lang="cs-CZ" baseline="0" smtClean="0"/>
              <a:t>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</a:t>
            </a:r>
            <a:r>
              <a:rPr lang="cs-CZ" baseline="0" smtClean="0"/>
              <a:t>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09071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</a:t>
            </a:r>
            <a:r>
              <a:rPr lang="cs-CZ" baseline="0" smtClean="0"/>
              <a:t>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</a:t>
            </a:r>
            <a:r>
              <a:rPr lang="cs-CZ" baseline="0" smtClean="0"/>
              <a:t>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</a:t>
            </a:r>
            <a:r>
              <a:rPr lang="cs-CZ" baseline="0" smtClean="0"/>
              <a:t>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</a:t>
            </a:r>
            <a:r>
              <a:rPr lang="cs-CZ" baseline="0" smtClean="0"/>
              <a:t>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0837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Na semaforu je to jasné, odshora</a:t>
            </a:r>
            <a:r>
              <a:rPr lang="cs-CZ" baseline="0" dirty="0" smtClean="0"/>
              <a:t> dolů.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8225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Time</a:t>
            </a:r>
            <a:r>
              <a:rPr lang="cs-CZ" dirty="0" smtClean="0"/>
              <a:t> </a:t>
            </a:r>
            <a:r>
              <a:rPr lang="cs-CZ" dirty="0" err="1" smtClean="0"/>
              <a:t>Bars</a:t>
            </a:r>
            <a:r>
              <a:rPr lang="cs-CZ" dirty="0" smtClean="0"/>
              <a:t>, Mohu</a:t>
            </a:r>
            <a:r>
              <a:rPr lang="cs-CZ" baseline="0" dirty="0" smtClean="0"/>
              <a:t> zkoumat, co chci.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DF266-7668-48F4-BEA2-EADFFC43440A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0618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Nápověda ve formě – </a:t>
            </a:r>
            <a:r>
              <a:rPr lang="cs-CZ" dirty="0" err="1" smtClean="0"/>
              <a:t>keep</a:t>
            </a:r>
            <a:r>
              <a:rPr lang="cs-CZ" baseline="0" dirty="0" smtClean="0"/>
              <a:t> x use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DF266-7668-48F4-BEA2-EADFFC43440A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8411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Jaký to je soubor? Pomohlo by malé </a:t>
            </a:r>
            <a:r>
              <a:rPr lang="cs-CZ" dirty="0" err="1" smtClean="0"/>
              <a:t>preview</a:t>
            </a:r>
            <a:r>
              <a:rPr lang="cs-CZ" dirty="0" smtClean="0"/>
              <a:t>.</a:t>
            </a:r>
            <a:r>
              <a:rPr lang="cs-CZ" baseline="0" dirty="0" smtClean="0"/>
              <a:t>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2548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Není lepší mít jedno políčko a rovnou vyhledávat, abychom dostali alespoň nějaké výsledky?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4558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Řešení: </a:t>
            </a:r>
            <a:r>
              <a:rPr lang="cs-CZ" dirty="0" err="1" smtClean="0"/>
              <a:t>proklik</a:t>
            </a:r>
            <a:r>
              <a:rPr lang="cs-CZ" dirty="0" smtClean="0"/>
              <a:t> rovnou na vyhledávání v programu.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0346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Řešení: </a:t>
            </a:r>
            <a:r>
              <a:rPr lang="cs-CZ" dirty="0" err="1" smtClean="0"/>
              <a:t>proklik</a:t>
            </a:r>
            <a:r>
              <a:rPr lang="cs-CZ" smtClean="0"/>
              <a:t> rovnou na vyhledávání v programu. 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0346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9B611-8E57-40BA-AA06-E01B46DCBCD0}" type="datetime1">
              <a:rPr lang="cs-CZ" smtClean="0"/>
              <a:t>12.4.2016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401E8AB-9F48-4782-8ECC-D710FB6E863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E9DB8-93A2-4DB3-9705-58DD80722128}" type="datetime1">
              <a:rPr lang="cs-CZ" smtClean="0"/>
              <a:t>12.4.2016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5C4D7-013E-44C3-AB6B-3F4ED04226F5}" type="datetime1">
              <a:rPr lang="cs-CZ" smtClean="0"/>
              <a:t>12.4.2016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BAC-6458-4DFB-824E-DD541418E484}" type="datetime1">
              <a:rPr lang="cs-CZ" smtClean="0"/>
              <a:t>12.4.2016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BFEB5-33F5-46B1-9B50-8458D2A70E1D}" type="datetime1">
              <a:rPr lang="cs-CZ" smtClean="0"/>
              <a:t>12.4.2016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0A65-4D29-4D9D-876F-28681F2F80AC}" type="datetime1">
              <a:rPr lang="cs-CZ" smtClean="0"/>
              <a:t>12.4.2016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EFB9-A2B3-4509-811D-9BD2490A019D}" type="datetime1">
              <a:rPr lang="cs-CZ" smtClean="0"/>
              <a:t>12.4.2016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B88D-B1F6-4B6F-8153-E56B7F7D92A9}" type="datetime1">
              <a:rPr lang="cs-CZ" smtClean="0"/>
              <a:t>12.4.2016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CBF0-3C16-4C29-A232-4BC9F433758E}" type="datetime1">
              <a:rPr lang="cs-CZ" smtClean="0"/>
              <a:t>12.4.2016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4E1C-D890-4DCB-82B6-DDF1A1CDE509}" type="datetime1">
              <a:rPr lang="cs-CZ" smtClean="0"/>
              <a:t>12.4.2016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F7C7-678B-4310-9AD5-E41D71BF5D3B}" type="datetime1">
              <a:rPr lang="cs-CZ" smtClean="0"/>
              <a:t>12.4.2016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401E8AB-9F48-4782-8ECC-D710FB6E863A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31A5424-3027-4B69-A952-08F79A6908E6}" type="datetime1">
              <a:rPr lang="cs-CZ" smtClean="0"/>
              <a:t>12.4.2016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C401E8AB-9F48-4782-8ECC-D710FB6E863A}" type="slidenum">
              <a:rPr lang="cs-CZ" smtClean="0"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matrix.itasoftware.com/search.ht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ngroup.com/articles/ten-usability-heuristic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memberthemilk.com/help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reading.cz/cs/jak-nakupovat" TargetMode="External"/><Relationship Id="rId5" Type="http://schemas.openxmlformats.org/officeDocument/2006/relationships/hyperlink" Target="http://www.axure.com/support" TargetMode="External"/><Relationship Id="rId4" Type="http://schemas.openxmlformats.org/officeDocument/2006/relationships/hyperlink" Target="https://support.google.com/mail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archive.org/web/20121006172646/https:/my.upc.cz/cz/StartPage.aspx" TargetMode="External"/><Relationship Id="rId3" Type="http://schemas.openxmlformats.org/officeDocument/2006/relationships/hyperlink" Target="https://iwantmyname.com/signin" TargetMode="External"/><Relationship Id="rId7" Type="http://schemas.openxmlformats.org/officeDocument/2006/relationships/hyperlink" Target="https://web.archive.org/web/20120207085601/https:/accounts.google.com/Login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ccounts.google.com/" TargetMode="External"/><Relationship Id="rId5" Type="http://schemas.openxmlformats.org/officeDocument/2006/relationships/hyperlink" Target="https://twitter.com/" TargetMode="External"/><Relationship Id="rId4" Type="http://schemas.openxmlformats.org/officeDocument/2006/relationships/hyperlink" Target="http://cz.linkedin.com/" TargetMode="External"/><Relationship Id="rId9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eFZVpCSRpeI" TargetMode="External"/><Relationship Id="rId2" Type="http://schemas.openxmlformats.org/officeDocument/2006/relationships/hyperlink" Target="http://www.dreamincode.net/forums/topic/274639-android-actionbar-tutorial/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://email-vspenvision.com/unsubscribe.jsp?i=571506162472&amp;s=ZiR1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228600"/>
            <a:ext cx="7128792" cy="4856583"/>
          </a:xfrm>
        </p:spPr>
        <p:txBody>
          <a:bodyPr/>
          <a:lstStyle/>
          <a:p>
            <a:r>
              <a:rPr lang="cs-CZ" sz="4800" dirty="0" smtClean="0"/>
              <a:t>Principy použitelnosti</a:t>
            </a:r>
            <a:br>
              <a:rPr lang="cs-CZ" sz="4800" dirty="0" smtClean="0"/>
            </a:br>
            <a:r>
              <a:rPr lang="cs-CZ" sz="4800" dirty="0" smtClean="0"/>
              <a:t> 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9512" y="4800600"/>
            <a:ext cx="7135688" cy="914400"/>
          </a:xfrm>
        </p:spPr>
        <p:txBody>
          <a:bodyPr>
            <a:normAutofit/>
          </a:bodyPr>
          <a:lstStyle/>
          <a:p>
            <a:r>
              <a:rPr lang="cs-CZ" dirty="0"/>
              <a:t>Tomáš Bouda </a:t>
            </a:r>
            <a:endParaRPr lang="cs-CZ" dirty="0" smtClean="0"/>
          </a:p>
          <a:p>
            <a:r>
              <a:rPr lang="cs-CZ" dirty="0" smtClean="0"/>
              <a:t>KISK 2016 </a:t>
            </a:r>
            <a:r>
              <a:rPr lang="cs-CZ" dirty="0"/>
              <a:t>Komunikace Člověk-počítač</a:t>
            </a:r>
          </a:p>
          <a:p>
            <a:endParaRPr lang="en-US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88640"/>
            <a:ext cx="1911295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2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1. Viditelnost </a:t>
            </a:r>
            <a:r>
              <a:rPr lang="cs-CZ" dirty="0"/>
              <a:t>stavu systému – </a:t>
            </a:r>
            <a:r>
              <a:rPr lang="cs-CZ" dirty="0" smtClean="0"/>
              <a:t>ukaž, že je vše zdárně u konce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80"/>
            <a:ext cx="6984776" cy="239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04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571184" cy="1371600"/>
          </a:xfrm>
        </p:spPr>
        <p:txBody>
          <a:bodyPr>
            <a:normAutofit/>
          </a:bodyPr>
          <a:lstStyle/>
          <a:p>
            <a:r>
              <a:rPr lang="cs-CZ" dirty="0" smtClean="0"/>
              <a:t>2. Spojení </a:t>
            </a:r>
            <a:r>
              <a:rPr lang="cs-CZ" dirty="0"/>
              <a:t>mezi systémem a reálným světem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2800" dirty="0" smtClean="0"/>
          </a:p>
          <a:p>
            <a:endParaRPr lang="cs-CZ" sz="2800" dirty="0"/>
          </a:p>
          <a:p>
            <a:endParaRPr lang="cs-CZ" sz="2800" dirty="0" smtClean="0"/>
          </a:p>
          <a:p>
            <a:r>
              <a:rPr lang="cs-CZ" sz="2800" dirty="0" smtClean="0"/>
              <a:t>Snažíme se vytvořit systém, který funguje tak, jak je uživatel zvyklý z reálného světa.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052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2. Spojení </a:t>
            </a:r>
            <a:r>
              <a:rPr lang="cs-CZ" dirty="0"/>
              <a:t>mezi systémem a reálným </a:t>
            </a:r>
            <a:r>
              <a:rPr lang="cs-CZ" dirty="0" smtClean="0"/>
              <a:t>světem – důvěrně známé metafory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93820"/>
            <a:ext cx="6768752" cy="540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79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2. Spojení </a:t>
            </a:r>
            <a:r>
              <a:rPr lang="cs-CZ" dirty="0"/>
              <a:t>mezi systémem a reálným </a:t>
            </a:r>
            <a:r>
              <a:rPr lang="cs-CZ" dirty="0" smtClean="0"/>
              <a:t>světem – důvěrně známé metafory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62234"/>
            <a:ext cx="2376264" cy="251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46017"/>
            <a:ext cx="4994233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944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2. Spojení </a:t>
            </a:r>
            <a:r>
              <a:rPr lang="cs-CZ" dirty="0"/>
              <a:t>mezi systémem a reálným </a:t>
            </a:r>
            <a:r>
              <a:rPr lang="cs-CZ" dirty="0" smtClean="0"/>
              <a:t>světem </a:t>
            </a:r>
            <a:r>
              <a:rPr lang="cs-CZ" dirty="0"/>
              <a:t>– Důvěrný jazyk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Mluvte jazykem </a:t>
            </a:r>
            <a:r>
              <a:rPr lang="cs-CZ" dirty="0" smtClean="0"/>
              <a:t>uživatele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Vysvětlujte jasně a stručně. 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Používejte běžné a známé </a:t>
            </a:r>
            <a:r>
              <a:rPr lang="cs-CZ" dirty="0" smtClean="0"/>
              <a:t>koncepty. </a:t>
            </a:r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496" y="4081792"/>
            <a:ext cx="32766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91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/>
              <a:t>Spojení mezi systémem a reálným </a:t>
            </a:r>
            <a:r>
              <a:rPr lang="cs-CZ" dirty="0" smtClean="0"/>
              <a:t>světem </a:t>
            </a:r>
            <a:r>
              <a:rPr lang="cs-CZ" dirty="0"/>
              <a:t>– Důvěrný jazyk</a:t>
            </a: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10513168" cy="780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33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/>
          </a:bodyPr>
          <a:lstStyle/>
          <a:p>
            <a:r>
              <a:rPr lang="cs-CZ" dirty="0" smtClean="0"/>
              <a:t>2. Spojení </a:t>
            </a:r>
            <a:r>
              <a:rPr lang="cs-CZ" dirty="0"/>
              <a:t>mezi systémem a reálným </a:t>
            </a:r>
            <a:r>
              <a:rPr lang="cs-CZ" dirty="0" smtClean="0"/>
              <a:t>světem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Co se stane? Jaké funkce? Co nebude fungovat?</a:t>
            </a:r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527358"/>
            <a:ext cx="9298934" cy="288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21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756002"/>
          </a:xfrm>
        </p:spPr>
        <p:txBody>
          <a:bodyPr/>
          <a:lstStyle/>
          <a:p>
            <a:r>
              <a:rPr lang="cs-CZ" dirty="0" smtClean="0"/>
              <a:t>3. Kontrola </a:t>
            </a:r>
            <a:r>
              <a:rPr lang="cs-CZ" dirty="0"/>
              <a:t>a svoboda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7620000" cy="43735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 smtClean="0"/>
              <a:t>Exist</a:t>
            </a:r>
            <a:r>
              <a:rPr lang="en-US" dirty="0" smtClean="0"/>
              <a:t>/</a:t>
            </a:r>
            <a:r>
              <a:rPr lang="cs-CZ" dirty="0" err="1" smtClean="0"/>
              <a:t>Undo</a:t>
            </a:r>
            <a:r>
              <a:rPr lang="en-US" dirty="0" smtClean="0"/>
              <a:t>/</a:t>
            </a:r>
            <a:r>
              <a:rPr lang="cs-CZ" dirty="0" smtClean="0"/>
              <a:t>Zpět</a:t>
            </a:r>
            <a:r>
              <a:rPr lang="en-US" dirty="0" smtClean="0"/>
              <a:t>/</a:t>
            </a:r>
            <a:r>
              <a:rPr lang="cs-CZ" dirty="0" smtClean="0"/>
              <a:t>Ctrl</a:t>
            </a:r>
            <a:r>
              <a:rPr lang="en-US" dirty="0" smtClean="0"/>
              <a:t>+</a:t>
            </a:r>
            <a:r>
              <a:rPr lang="cs-CZ" dirty="0" smtClean="0"/>
              <a:t>z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800"/>
            <a:ext cx="8075240" cy="486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18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18</a:t>
            </a:fld>
            <a:endParaRPr lang="cs-CZ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08973"/>
            <a:ext cx="7229894" cy="626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492896"/>
            <a:ext cx="5022261" cy="3305970"/>
          </a:xfrm>
          <a:prstGeom prst="rect">
            <a:avLst/>
          </a:prstGeom>
        </p:spPr>
      </p:pic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756002"/>
          </a:xfrm>
        </p:spPr>
        <p:txBody>
          <a:bodyPr/>
          <a:lstStyle/>
          <a:p>
            <a:r>
              <a:rPr lang="cs-CZ" dirty="0" smtClean="0"/>
              <a:t>3. Kontrola </a:t>
            </a:r>
            <a:r>
              <a:rPr lang="cs-CZ" dirty="0"/>
              <a:t>a svoboda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822501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Standardizace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574" y="2535966"/>
            <a:ext cx="3090398" cy="54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8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3. Kontrola </a:t>
            </a:r>
            <a:r>
              <a:rPr lang="cs-CZ" dirty="0"/>
              <a:t>a </a:t>
            </a:r>
            <a:r>
              <a:rPr lang="cs-CZ" dirty="0" smtClean="0"/>
              <a:t>svoboda</a:t>
            </a:r>
            <a:r>
              <a:rPr lang="en-US" dirty="0" smtClean="0"/>
              <a:t> </a:t>
            </a:r>
            <a:r>
              <a:rPr lang="cs-CZ" dirty="0" smtClean="0"/>
              <a:t>-</a:t>
            </a:r>
            <a:r>
              <a:rPr lang="en-US" dirty="0"/>
              <a:t> </a:t>
            </a:r>
            <a:r>
              <a:rPr lang="en-US" dirty="0" err="1"/>
              <a:t>Volnost</a:t>
            </a:r>
            <a:r>
              <a:rPr lang="en-US" dirty="0"/>
              <a:t> </a:t>
            </a:r>
            <a:r>
              <a:rPr lang="en-US" dirty="0" err="1"/>
              <a:t>zkoumání</a:t>
            </a:r>
            <a:r>
              <a:rPr lang="en-US" dirty="0"/>
              <a:t> - freedom to explore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Matrix </a:t>
            </a:r>
            <a:r>
              <a:rPr lang="cs-CZ" dirty="0" err="1"/>
              <a:t>Airfare</a:t>
            </a:r>
            <a:r>
              <a:rPr lang="cs-CZ" dirty="0"/>
              <a:t> </a:t>
            </a:r>
            <a:r>
              <a:rPr lang="cs-CZ" dirty="0" err="1" smtClean="0"/>
              <a:t>Search</a:t>
            </a:r>
            <a:r>
              <a:rPr lang="en-US" dirty="0" smtClean="0"/>
              <a:t> </a:t>
            </a:r>
            <a:r>
              <a:rPr lang="cs-CZ" dirty="0" smtClean="0">
                <a:hlinkClick r:id="rId3"/>
              </a:rPr>
              <a:t>http</a:t>
            </a:r>
            <a:r>
              <a:rPr lang="cs-CZ" dirty="0">
                <a:hlinkClick r:id="rId3"/>
              </a:rPr>
              <a:t>://matrix.itasoftware.com/search.htm</a:t>
            </a:r>
            <a:endParaRPr lang="cs-CZ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21422"/>
            <a:ext cx="8915584" cy="545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5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924944"/>
            <a:ext cx="8064896" cy="900018"/>
          </a:xfrm>
        </p:spPr>
        <p:txBody>
          <a:bodyPr>
            <a:noAutofit/>
          </a:bodyPr>
          <a:lstStyle/>
          <a:p>
            <a:pPr algn="ctr"/>
            <a:r>
              <a:rPr lang="cs-CZ" sz="5400" dirty="0" smtClean="0"/>
              <a:t>Principy použitelnosti</a:t>
            </a:r>
            <a:endParaRPr lang="cs-CZ" sz="54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431E-3BC0-45DB-ACA7-8F6C6459A8C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47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/>
          <a:lstStyle/>
          <a:p>
            <a:r>
              <a:rPr lang="cs-CZ" dirty="0" smtClean="0"/>
              <a:t>4. Konzistence </a:t>
            </a:r>
            <a:r>
              <a:rPr lang="cs-CZ" dirty="0"/>
              <a:t>a Standardy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konzistentní rozvržení elementů na uživatelském </a:t>
            </a:r>
            <a:r>
              <a:rPr lang="cs-CZ" dirty="0" smtClean="0"/>
              <a:t>rozhraní</a:t>
            </a:r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34739"/>
            <a:ext cx="60483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01555"/>
            <a:ext cx="5976664" cy="202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226" y="2348880"/>
            <a:ext cx="2002811" cy="37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174" y="2996044"/>
            <a:ext cx="1681864" cy="43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27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/>
          <a:lstStyle/>
          <a:p>
            <a:r>
              <a:rPr lang="cs-CZ" dirty="0" smtClean="0"/>
              <a:t>4. Konzistence </a:t>
            </a:r>
            <a:r>
              <a:rPr lang="cs-CZ" dirty="0"/>
              <a:t>a Standardy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konzistentní </a:t>
            </a:r>
            <a:r>
              <a:rPr lang="cs-CZ" dirty="0"/>
              <a:t>názvy, jména, labely - používej uživatelův slovník a </a:t>
            </a:r>
            <a:r>
              <a:rPr lang="cs-CZ" dirty="0" smtClean="0"/>
              <a:t>terminologii!!!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788160"/>
            <a:ext cx="10945216" cy="563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484784"/>
            <a:ext cx="10404648" cy="696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4. Konzistence </a:t>
            </a:r>
            <a:r>
              <a:rPr lang="cs-CZ" dirty="0"/>
              <a:t>a </a:t>
            </a:r>
            <a:r>
              <a:rPr lang="cs-CZ" dirty="0" smtClean="0"/>
              <a:t>Standardy - </a:t>
            </a:r>
            <a:r>
              <a:rPr lang="cs-CZ" dirty="0"/>
              <a:t>Konzistence </a:t>
            </a:r>
            <a:r>
              <a:rPr lang="cs-CZ" dirty="0" smtClean="0"/>
              <a:t>volby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56176" y="980728"/>
            <a:ext cx="2808312" cy="5073427"/>
          </a:xfrm>
        </p:spPr>
        <p:txBody>
          <a:bodyPr/>
          <a:lstStyle/>
          <a:p>
            <a:r>
              <a:rPr lang="cs-CZ" dirty="0" smtClean="0"/>
              <a:t>Second </a:t>
            </a:r>
            <a:r>
              <a:rPr lang="cs-CZ" dirty="0" err="1" smtClean="0"/>
              <a:t>Life</a:t>
            </a:r>
            <a:r>
              <a:rPr lang="cs-CZ" dirty="0" smtClean="0"/>
              <a:t> </a:t>
            </a:r>
            <a:r>
              <a:rPr lang="cs-CZ" dirty="0" err="1" smtClean="0"/>
              <a:t>Help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 smtClean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64530"/>
            <a:ext cx="7056784" cy="539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85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4. Konzistence </a:t>
            </a:r>
            <a:r>
              <a:rPr lang="cs-CZ" dirty="0"/>
              <a:t>a </a:t>
            </a:r>
            <a:r>
              <a:rPr lang="cs-CZ" dirty="0" smtClean="0"/>
              <a:t>Standardy - </a:t>
            </a:r>
            <a:r>
              <a:rPr lang="cs-CZ" dirty="0"/>
              <a:t>Konzistence </a:t>
            </a:r>
            <a:r>
              <a:rPr lang="cs-CZ" dirty="0" smtClean="0"/>
              <a:t>volby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7715143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72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15200" cy="140407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5. Prevence chyb – prevence před ztrátou dat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7592416" cy="37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8789476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7" y="1795212"/>
            <a:ext cx="8724797" cy="437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24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9885" y="295072"/>
            <a:ext cx="3034680" cy="316835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5. Prevence chyb – prevence před zmatkem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221088"/>
            <a:ext cx="7620000" cy="1905075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-18403"/>
            <a:ext cx="6120680" cy="752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36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15200" cy="140407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5. Prevence chyb – prevence </a:t>
            </a:r>
            <a:r>
              <a:rPr lang="cs-CZ" dirty="0"/>
              <a:t>před </a:t>
            </a:r>
            <a:r>
              <a:rPr lang="cs-CZ" dirty="0" smtClean="0"/>
              <a:t>matoucím </a:t>
            </a:r>
            <a:r>
              <a:rPr lang="cs-CZ" dirty="0"/>
              <a:t>provozem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772816"/>
            <a:ext cx="835488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848" y="4263073"/>
            <a:ext cx="6354244" cy="259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48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2372" y="-21913"/>
            <a:ext cx="8219256" cy="1146657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5. Prevence chyb </a:t>
            </a:r>
            <a:r>
              <a:rPr lang="cs-CZ" dirty="0"/>
              <a:t>– Prevence před vkládáním chybných dat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383786" cy="208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43" y="3279676"/>
            <a:ext cx="7781232" cy="349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21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19256" cy="140407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5. Prevence chyb </a:t>
            </a:r>
            <a:r>
              <a:rPr lang="cs-CZ" dirty="0"/>
              <a:t>– Prevence před zbytečnými překážkami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844824"/>
            <a:ext cx="12796050" cy="622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8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6. Rozpoznávání místo vzpomínání – vyhněte se kódům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64372"/>
            <a:ext cx="2232248" cy="515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35" y="944917"/>
            <a:ext cx="8589881" cy="588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773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19256" cy="1371600"/>
          </a:xfrm>
        </p:spPr>
        <p:txBody>
          <a:bodyPr>
            <a:normAutofit/>
          </a:bodyPr>
          <a:lstStyle/>
          <a:p>
            <a:r>
              <a:rPr lang="cs-CZ" dirty="0"/>
              <a:t>10 principů použitelnosti podle </a:t>
            </a:r>
            <a:r>
              <a:rPr lang="cs-CZ" dirty="0" err="1" smtClean="0"/>
              <a:t>Nielsena</a:t>
            </a:r>
            <a:r>
              <a:rPr lang="cs-CZ" dirty="0" smtClean="0"/>
              <a:t> (Heuristiky)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91264" cy="5040560"/>
          </a:xfrm>
        </p:spPr>
        <p:txBody>
          <a:bodyPr>
            <a:normAutofit fontScale="55000" lnSpcReduction="20000"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Viditelnost stavu systému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/>
              <a:t>Spojení mezi systémem a reálným </a:t>
            </a:r>
            <a:r>
              <a:rPr lang="cs-CZ" sz="3600" dirty="0" smtClean="0"/>
              <a:t>světem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Uživatelská </a:t>
            </a:r>
            <a:r>
              <a:rPr lang="cs-CZ" sz="3600" dirty="0"/>
              <a:t>kontrola a svoboda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Konzistence </a:t>
            </a:r>
            <a:r>
              <a:rPr lang="cs-CZ" sz="3600" dirty="0"/>
              <a:t>a standardizace </a:t>
            </a:r>
            <a:endParaRPr lang="cs-CZ" sz="3600" dirty="0" smtClean="0"/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Prevence </a:t>
            </a:r>
            <a:r>
              <a:rPr lang="cs-CZ" sz="3600" dirty="0"/>
              <a:t>chyb </a:t>
            </a:r>
            <a:endParaRPr lang="cs-CZ" sz="3600" dirty="0" smtClean="0"/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Rozpoznání </a:t>
            </a:r>
            <a:r>
              <a:rPr lang="cs-CZ" sz="3600" dirty="0"/>
              <a:t>místo vzpomínání </a:t>
            </a:r>
            <a:endParaRPr lang="cs-CZ" sz="3600" dirty="0" smtClean="0"/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Flexibilní </a:t>
            </a:r>
            <a:r>
              <a:rPr lang="cs-CZ" sz="3600" dirty="0"/>
              <a:t>a efektivní </a:t>
            </a:r>
            <a:r>
              <a:rPr lang="cs-CZ" sz="3600" dirty="0" smtClean="0"/>
              <a:t>použití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Estetický </a:t>
            </a:r>
            <a:r>
              <a:rPr lang="cs-CZ" sz="3600" dirty="0"/>
              <a:t>a minimalistický </a:t>
            </a:r>
            <a:endParaRPr lang="cs-CZ" sz="3600" dirty="0" smtClean="0"/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Pomoc </a:t>
            </a:r>
            <a:r>
              <a:rPr lang="cs-CZ" sz="3600" dirty="0"/>
              <a:t>uživatelů poznat, pochopit a vzpamatovat se z </a:t>
            </a:r>
            <a:r>
              <a:rPr lang="cs-CZ" sz="3600" dirty="0" smtClean="0"/>
              <a:t>chyb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Nápověda a návody</a:t>
            </a:r>
          </a:p>
          <a:p>
            <a:endParaRPr lang="cs-CZ" sz="3600" dirty="0" smtClean="0"/>
          </a:p>
          <a:p>
            <a:r>
              <a:rPr lang="cs-CZ" sz="2500" b="0" dirty="0" smtClean="0"/>
              <a:t>Zdroj: NIELSEN: </a:t>
            </a:r>
            <a:r>
              <a:rPr lang="cs-CZ" sz="2900" dirty="0">
                <a:hlinkClick r:id="rId3"/>
              </a:rPr>
              <a:t>http://www.nngroup.com/articles/ten-usability-heuristics/</a:t>
            </a:r>
            <a:endParaRPr lang="cs-CZ" sz="2900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802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3805" y="-21913"/>
            <a:ext cx="7643192" cy="1371600"/>
          </a:xfrm>
        </p:spPr>
        <p:txBody>
          <a:bodyPr>
            <a:normAutofit/>
          </a:bodyPr>
          <a:lstStyle/>
          <a:p>
            <a:r>
              <a:rPr lang="cs-CZ" dirty="0" smtClean="0"/>
              <a:t>6. Rozpoznávání místo vzpomínání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7620000" cy="4641379"/>
          </a:xfrm>
        </p:spPr>
        <p:txBody>
          <a:bodyPr/>
          <a:lstStyle/>
          <a:p>
            <a:r>
              <a:rPr lang="cs-CZ" dirty="0"/>
              <a:t>Rozpoznávání - vyhýbání se překážkám navíc, kde se musí uživatel znovu rozhodovat.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64569"/>
            <a:ext cx="8640960" cy="492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31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3805" y="-21913"/>
            <a:ext cx="7643192" cy="1371600"/>
          </a:xfrm>
        </p:spPr>
        <p:txBody>
          <a:bodyPr>
            <a:normAutofit/>
          </a:bodyPr>
          <a:lstStyle/>
          <a:p>
            <a:r>
              <a:rPr lang="cs-CZ" dirty="0" smtClean="0"/>
              <a:t>6. Rozpoznávání místo vzpomínání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6997" y="1349687"/>
            <a:ext cx="7620000" cy="4641379"/>
          </a:xfrm>
        </p:spPr>
        <p:txBody>
          <a:bodyPr/>
          <a:lstStyle/>
          <a:p>
            <a:r>
              <a:rPr lang="cs-CZ" dirty="0" smtClean="0"/>
              <a:t>Rozpoznávání díky </a:t>
            </a:r>
            <a:r>
              <a:rPr lang="cs-CZ" dirty="0" err="1" smtClean="0"/>
              <a:t>preview</a:t>
            </a:r>
            <a:r>
              <a:rPr lang="cs-CZ" dirty="0"/>
              <a:t>.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16832"/>
            <a:ext cx="7137843" cy="508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56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7643192" cy="1196752"/>
          </a:xfrm>
        </p:spPr>
        <p:txBody>
          <a:bodyPr/>
          <a:lstStyle/>
          <a:p>
            <a:r>
              <a:rPr lang="cs-CZ" dirty="0"/>
              <a:t>7</a:t>
            </a:r>
            <a:r>
              <a:rPr lang="cs-CZ" dirty="0" smtClean="0"/>
              <a:t>. Flexibilita </a:t>
            </a:r>
            <a:r>
              <a:rPr lang="cs-CZ" dirty="0"/>
              <a:t>a </a:t>
            </a:r>
            <a:r>
              <a:rPr lang="cs-CZ" dirty="0" smtClean="0"/>
              <a:t>Efektivita – flexibilní zkratky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Flexibilní </a:t>
            </a:r>
            <a:r>
              <a:rPr lang="cs-CZ" dirty="0" smtClean="0"/>
              <a:t>zkratky</a:t>
            </a:r>
            <a:endParaRPr lang="cs-CZ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532796" cy="622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87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7643192" cy="1196752"/>
          </a:xfrm>
        </p:spPr>
        <p:txBody>
          <a:bodyPr/>
          <a:lstStyle/>
          <a:p>
            <a:r>
              <a:rPr lang="cs-CZ" dirty="0"/>
              <a:t>7</a:t>
            </a:r>
            <a:r>
              <a:rPr lang="cs-CZ" dirty="0" smtClean="0"/>
              <a:t>. Flexibilita </a:t>
            </a:r>
            <a:r>
              <a:rPr lang="cs-CZ" dirty="0"/>
              <a:t>a </a:t>
            </a:r>
            <a:r>
              <a:rPr lang="cs-CZ" dirty="0" smtClean="0"/>
              <a:t>Efektivita – flexibilní zkratky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Flexibilní </a:t>
            </a:r>
            <a:r>
              <a:rPr lang="cs-CZ" dirty="0" smtClean="0"/>
              <a:t>zkratky</a:t>
            </a:r>
            <a:endParaRPr lang="cs-CZ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382974"/>
            <a:ext cx="960120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56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507288" cy="1484784"/>
          </a:xfrm>
        </p:spPr>
        <p:txBody>
          <a:bodyPr>
            <a:normAutofit fontScale="90000"/>
          </a:bodyPr>
          <a:lstStyle/>
          <a:p>
            <a:r>
              <a:rPr lang="cs-CZ" dirty="0"/>
              <a:t>7</a:t>
            </a:r>
            <a:r>
              <a:rPr lang="cs-CZ" dirty="0" smtClean="0"/>
              <a:t>. Flexibilita </a:t>
            </a:r>
            <a:r>
              <a:rPr lang="cs-CZ" dirty="0"/>
              <a:t>a </a:t>
            </a:r>
            <a:r>
              <a:rPr lang="cs-CZ" dirty="0" smtClean="0"/>
              <a:t>Efektivita – </a:t>
            </a:r>
            <a:r>
              <a:rPr lang="cs-CZ" dirty="0"/>
              <a:t>Flexibilní přednastavení a další možnosti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484784"/>
            <a:ext cx="8628427" cy="492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38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507288" cy="1484784"/>
          </a:xfrm>
        </p:spPr>
        <p:txBody>
          <a:bodyPr>
            <a:normAutofit fontScale="90000"/>
          </a:bodyPr>
          <a:lstStyle/>
          <a:p>
            <a:r>
              <a:rPr lang="cs-CZ" dirty="0"/>
              <a:t>7</a:t>
            </a:r>
            <a:r>
              <a:rPr lang="cs-CZ" dirty="0" smtClean="0"/>
              <a:t>. Flexibilita </a:t>
            </a:r>
            <a:r>
              <a:rPr lang="cs-CZ" dirty="0"/>
              <a:t>a </a:t>
            </a:r>
            <a:r>
              <a:rPr lang="cs-CZ" dirty="0" smtClean="0"/>
              <a:t>Efektivita </a:t>
            </a:r>
            <a:r>
              <a:rPr lang="cs-CZ" dirty="0"/>
              <a:t>– Flexibilita doplňujících informací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556792"/>
            <a:ext cx="962025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74191"/>
            <a:ext cx="7416824" cy="516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33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507288" cy="1484784"/>
          </a:xfrm>
        </p:spPr>
        <p:txBody>
          <a:bodyPr>
            <a:normAutofit/>
          </a:bodyPr>
          <a:lstStyle/>
          <a:p>
            <a:r>
              <a:rPr lang="cs-CZ" dirty="0"/>
              <a:t>7</a:t>
            </a:r>
            <a:r>
              <a:rPr lang="cs-CZ" dirty="0" smtClean="0"/>
              <a:t>. Flexibilita </a:t>
            </a:r>
            <a:r>
              <a:rPr lang="cs-CZ" dirty="0"/>
              <a:t>a </a:t>
            </a:r>
            <a:r>
              <a:rPr lang="cs-CZ" dirty="0" smtClean="0"/>
              <a:t>Efektivita </a:t>
            </a:r>
            <a:r>
              <a:rPr lang="cs-CZ" dirty="0"/>
              <a:t>– Flexibilita </a:t>
            </a:r>
            <a:r>
              <a:rPr lang="cs-CZ" dirty="0" err="1" smtClean="0"/>
              <a:t>proaktivity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16760"/>
          </a:xfrm>
        </p:spPr>
        <p:txBody>
          <a:bodyPr/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Pozor na proaktivní systém, který však nabízí nepřesné, neúplné, nepravdivé nebo nerelevantní informace. </a:t>
            </a:r>
            <a:endParaRPr lang="cs-CZ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367239" cy="332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8111710" cy="279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16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507288" cy="1484784"/>
          </a:xfrm>
        </p:spPr>
        <p:txBody>
          <a:bodyPr>
            <a:normAutofit/>
          </a:bodyPr>
          <a:lstStyle/>
          <a:p>
            <a:r>
              <a:rPr lang="cs-CZ" dirty="0"/>
              <a:t>7</a:t>
            </a:r>
            <a:r>
              <a:rPr lang="cs-CZ" dirty="0" smtClean="0"/>
              <a:t>. Flexibilita </a:t>
            </a:r>
            <a:r>
              <a:rPr lang="cs-CZ" dirty="0"/>
              <a:t>a </a:t>
            </a:r>
            <a:r>
              <a:rPr lang="cs-CZ" dirty="0" smtClean="0"/>
              <a:t>Efektivita </a:t>
            </a:r>
            <a:r>
              <a:rPr lang="cs-CZ" dirty="0"/>
              <a:t>– Flexibilní doporučování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4963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29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507288" cy="908720"/>
          </a:xfrm>
        </p:spPr>
        <p:txBody>
          <a:bodyPr>
            <a:normAutofit/>
          </a:bodyPr>
          <a:lstStyle/>
          <a:p>
            <a:r>
              <a:rPr lang="cs-CZ" dirty="0"/>
              <a:t>7</a:t>
            </a:r>
            <a:r>
              <a:rPr lang="cs-CZ" dirty="0" smtClean="0"/>
              <a:t>. Flexibilita </a:t>
            </a:r>
            <a:r>
              <a:rPr lang="cs-CZ" dirty="0"/>
              <a:t>a </a:t>
            </a:r>
            <a:r>
              <a:rPr lang="cs-CZ" dirty="0" smtClean="0"/>
              <a:t>Efektivita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/>
              <a:t>Flexibilita </a:t>
            </a:r>
            <a:r>
              <a:rPr lang="cs-CZ" b="0" dirty="0"/>
              <a:t>musí být </a:t>
            </a:r>
            <a:r>
              <a:rPr lang="cs-CZ" b="0" dirty="0" smtClean="0"/>
              <a:t>relevantní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0" dirty="0"/>
          </a:p>
          <a:p>
            <a:endParaRPr lang="cs-CZ" b="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029" y="764704"/>
            <a:ext cx="2513921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7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754" y="8531"/>
            <a:ext cx="8507288" cy="1368152"/>
          </a:xfrm>
        </p:spPr>
        <p:txBody>
          <a:bodyPr>
            <a:normAutofit/>
          </a:bodyPr>
          <a:lstStyle/>
          <a:p>
            <a:r>
              <a:rPr lang="cs-CZ" dirty="0"/>
              <a:t>8. Estetický a minimalistický </a:t>
            </a:r>
            <a:r>
              <a:rPr lang="cs-CZ" dirty="0" smtClean="0"/>
              <a:t>design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7620000" cy="4641379"/>
          </a:xfrm>
        </p:spPr>
        <p:txBody>
          <a:bodyPr/>
          <a:lstStyle/>
          <a:p>
            <a:r>
              <a:rPr lang="cs-CZ" dirty="0" smtClean="0"/>
              <a:t>D</a:t>
            </a:r>
            <a:r>
              <a:rPr lang="pt-BR" dirty="0" smtClean="0"/>
              <a:t>ůležité </a:t>
            </a:r>
            <a:r>
              <a:rPr lang="pt-BR" dirty="0"/>
              <a:t>informace na prvním místě.</a:t>
            </a:r>
            <a:endParaRPr lang="cs-CZ" b="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4" y="2060848"/>
            <a:ext cx="8955569" cy="445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88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/>
          </a:bodyPr>
          <a:lstStyle/>
          <a:p>
            <a:r>
              <a:rPr lang="cs-CZ" dirty="0" smtClean="0"/>
              <a:t>1. Viditelnost stavu systému – ukazatel času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19411"/>
            <a:ext cx="7620000" cy="43735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Pokrok</a:t>
            </a:r>
            <a:r>
              <a:rPr lang="en-US" sz="2800" dirty="0" smtClean="0"/>
              <a:t>/</a:t>
            </a:r>
            <a:r>
              <a:rPr lang="cs-CZ" sz="2800" dirty="0" smtClean="0"/>
              <a:t>progres při instalaci</a:t>
            </a:r>
          </a:p>
          <a:p>
            <a:endParaRPr lang="cs-CZ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322897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402748"/>
            <a:ext cx="20859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525" y="3574198"/>
            <a:ext cx="1725929" cy="143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0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754" y="8531"/>
            <a:ext cx="8507288" cy="1368152"/>
          </a:xfrm>
        </p:spPr>
        <p:txBody>
          <a:bodyPr>
            <a:normAutofit/>
          </a:bodyPr>
          <a:lstStyle/>
          <a:p>
            <a:r>
              <a:rPr lang="cs-CZ" dirty="0"/>
              <a:t>8. Estetický a minimalistický </a:t>
            </a:r>
            <a:r>
              <a:rPr lang="cs-CZ" dirty="0" smtClean="0"/>
              <a:t>design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r>
              <a:rPr lang="cs-CZ" dirty="0" smtClean="0"/>
              <a:t>Méně barev je někdy více. Barvy fungují jako návod. </a:t>
            </a:r>
          </a:p>
          <a:p>
            <a:endParaRPr lang="cs-CZ" b="0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86487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94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754" y="8531"/>
            <a:ext cx="8507288" cy="1368152"/>
          </a:xfrm>
        </p:spPr>
        <p:txBody>
          <a:bodyPr>
            <a:normAutofit/>
          </a:bodyPr>
          <a:lstStyle/>
          <a:p>
            <a:r>
              <a:rPr lang="cs-CZ" dirty="0"/>
              <a:t>8. Estetický a minimalistický </a:t>
            </a:r>
            <a:r>
              <a:rPr lang="cs-CZ" dirty="0" smtClean="0"/>
              <a:t>design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r>
              <a:rPr lang="cs-CZ" dirty="0" smtClean="0"/>
              <a:t>Odstranění </a:t>
            </a:r>
            <a:r>
              <a:rPr lang="cs-CZ" dirty="0" smtClean="0"/>
              <a:t>balastu, nepotřebných </a:t>
            </a:r>
            <a:r>
              <a:rPr lang="cs-CZ" dirty="0" smtClean="0"/>
              <a:t>informací a objektů. </a:t>
            </a:r>
          </a:p>
          <a:p>
            <a:endParaRPr lang="cs-CZ" b="0" dirty="0"/>
          </a:p>
          <a:p>
            <a:r>
              <a:rPr lang="cs-CZ" dirty="0" smtClean="0"/>
              <a:t>Nápovědy: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err="1" smtClean="0"/>
              <a:t>Remember</a:t>
            </a:r>
            <a:r>
              <a:rPr lang="cs-CZ" b="0" dirty="0" smtClean="0"/>
              <a:t> </a:t>
            </a:r>
            <a:r>
              <a:rPr lang="cs-CZ" b="0" dirty="0" err="1" smtClean="0"/>
              <a:t>the</a:t>
            </a:r>
            <a:r>
              <a:rPr lang="cs-CZ" b="0" dirty="0" smtClean="0"/>
              <a:t> </a:t>
            </a:r>
            <a:r>
              <a:rPr lang="cs-CZ" b="0" dirty="0" err="1" smtClean="0"/>
              <a:t>milk</a:t>
            </a:r>
            <a:r>
              <a:rPr lang="cs-CZ" b="0" dirty="0" smtClean="0"/>
              <a:t>: </a:t>
            </a:r>
            <a:r>
              <a:rPr lang="cs-CZ" b="0" dirty="0">
                <a:hlinkClick r:id="rId3"/>
              </a:rPr>
              <a:t>http://www.rememberthemilk.com/help</a:t>
            </a:r>
            <a:r>
              <a:rPr lang="cs-CZ" b="0" dirty="0" smtClean="0">
                <a:hlinkClick r:id="rId3"/>
              </a:rPr>
              <a:t>/</a:t>
            </a:r>
            <a:endParaRPr lang="cs-CZ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/>
              <a:t>Google </a:t>
            </a:r>
            <a:r>
              <a:rPr lang="cs-CZ" b="0" dirty="0"/>
              <a:t>mail: </a:t>
            </a:r>
            <a:r>
              <a:rPr lang="cs-CZ" b="0" dirty="0">
                <a:hlinkClick r:id="rId4"/>
              </a:rPr>
              <a:t>https://</a:t>
            </a:r>
            <a:r>
              <a:rPr lang="cs-CZ" b="0" dirty="0" smtClean="0">
                <a:hlinkClick r:id="rId4"/>
              </a:rPr>
              <a:t>support.google.com/mail</a:t>
            </a:r>
            <a:endParaRPr lang="cs-CZ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err="1" smtClean="0"/>
              <a:t>Axure</a:t>
            </a:r>
            <a:r>
              <a:rPr lang="cs-CZ" b="0" dirty="0" smtClean="0"/>
              <a:t>: </a:t>
            </a:r>
            <a:r>
              <a:rPr lang="cs-CZ" b="0" dirty="0">
                <a:hlinkClick r:id="rId5"/>
              </a:rPr>
              <a:t>http://</a:t>
            </a:r>
            <a:r>
              <a:rPr lang="cs-CZ" b="0" dirty="0" smtClean="0">
                <a:hlinkClick r:id="rId5"/>
              </a:rPr>
              <a:t>www.axure.com/support</a:t>
            </a:r>
            <a:endParaRPr lang="cs-CZ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err="1" smtClean="0"/>
              <a:t>eReading</a:t>
            </a:r>
            <a:r>
              <a:rPr lang="cs-CZ" b="0" dirty="0" smtClean="0"/>
              <a:t>: </a:t>
            </a:r>
            <a:r>
              <a:rPr lang="cs-CZ" b="0" dirty="0">
                <a:hlinkClick r:id="rId6"/>
              </a:rPr>
              <a:t>http://</a:t>
            </a:r>
            <a:r>
              <a:rPr lang="cs-CZ" b="0" dirty="0" smtClean="0">
                <a:hlinkClick r:id="rId6"/>
              </a:rPr>
              <a:t>www.ereading.cz/cs/jak-nakupovat</a:t>
            </a:r>
            <a:endParaRPr lang="cs-CZ" b="0" dirty="0" smtClean="0"/>
          </a:p>
          <a:p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159887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754" y="8531"/>
            <a:ext cx="8507288" cy="1190834"/>
          </a:xfrm>
        </p:spPr>
        <p:txBody>
          <a:bodyPr>
            <a:normAutofit/>
          </a:bodyPr>
          <a:lstStyle/>
          <a:p>
            <a:r>
              <a:rPr lang="cs-CZ" dirty="0"/>
              <a:t>8. Estetický a minimalistický </a:t>
            </a:r>
            <a:r>
              <a:rPr lang="cs-CZ" dirty="0" smtClean="0"/>
              <a:t>design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72816"/>
            <a:ext cx="3744416" cy="4641379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Login pages: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/>
              <a:t>I </a:t>
            </a:r>
            <a:r>
              <a:rPr lang="cs-CZ" b="0" dirty="0" err="1" smtClean="0"/>
              <a:t>want</a:t>
            </a:r>
            <a:r>
              <a:rPr lang="cs-CZ" b="0" dirty="0" smtClean="0"/>
              <a:t> my </a:t>
            </a:r>
            <a:r>
              <a:rPr lang="cs-CZ" b="0" dirty="0" err="1" smtClean="0"/>
              <a:t>name</a:t>
            </a:r>
            <a:r>
              <a:rPr lang="cs-CZ" b="0" dirty="0" smtClean="0"/>
              <a:t>: </a:t>
            </a:r>
            <a:r>
              <a:rPr lang="cs-CZ" b="0" dirty="0">
                <a:hlinkClick r:id="rId3"/>
              </a:rPr>
              <a:t>https://</a:t>
            </a:r>
            <a:r>
              <a:rPr lang="cs-CZ" b="0" dirty="0" smtClean="0">
                <a:hlinkClick r:id="rId3"/>
              </a:rPr>
              <a:t>iwantmyname.com/signin</a:t>
            </a:r>
            <a:endParaRPr lang="cs-CZ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err="1" smtClean="0"/>
              <a:t>LinkedIn</a:t>
            </a:r>
            <a:r>
              <a:rPr lang="cs-CZ" b="0" dirty="0" smtClean="0"/>
              <a:t>: </a:t>
            </a:r>
            <a:r>
              <a:rPr lang="cs-CZ" b="0" dirty="0">
                <a:hlinkClick r:id="rId4"/>
              </a:rPr>
              <a:t>http://cz.linkedin.com</a:t>
            </a:r>
            <a:r>
              <a:rPr lang="cs-CZ" b="0" dirty="0" smtClean="0">
                <a:hlinkClick r:id="rId4"/>
              </a:rPr>
              <a:t>/</a:t>
            </a:r>
            <a:endParaRPr lang="cs-CZ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err="1"/>
              <a:t>Twitter</a:t>
            </a:r>
            <a:r>
              <a:rPr lang="cs-CZ" b="0" dirty="0"/>
              <a:t>: </a:t>
            </a:r>
            <a:r>
              <a:rPr lang="cs-CZ" b="0" dirty="0" smtClean="0">
                <a:hlinkClick r:id="rId5"/>
              </a:rPr>
              <a:t>https</a:t>
            </a:r>
            <a:r>
              <a:rPr lang="cs-CZ" b="0" dirty="0">
                <a:hlinkClick r:id="rId5"/>
              </a:rPr>
              <a:t>://twitter.com/</a:t>
            </a:r>
            <a:endParaRPr lang="cs-CZ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/>
              <a:t>Google: </a:t>
            </a:r>
            <a:r>
              <a:rPr lang="cs-CZ" b="0" dirty="0">
                <a:hlinkClick r:id="rId6"/>
              </a:rPr>
              <a:t>https://accounts.google.com</a:t>
            </a:r>
            <a:r>
              <a:rPr lang="cs-CZ" b="0" dirty="0" smtClean="0">
                <a:hlinkClick r:id="rId6"/>
              </a:rPr>
              <a:t>/</a:t>
            </a:r>
            <a:r>
              <a:rPr lang="cs-CZ" b="0" dirty="0" smtClean="0"/>
              <a:t> a vývoj </a:t>
            </a:r>
            <a:r>
              <a:rPr lang="cs-CZ" b="0" dirty="0" err="1" smtClean="0"/>
              <a:t>login</a:t>
            </a:r>
            <a:r>
              <a:rPr lang="cs-CZ" b="0" dirty="0" smtClean="0"/>
              <a:t> </a:t>
            </a:r>
            <a:r>
              <a:rPr lang="cs-CZ" b="0" dirty="0" err="1" smtClean="0"/>
              <a:t>page</a:t>
            </a:r>
            <a:r>
              <a:rPr lang="cs-CZ" b="0" dirty="0"/>
              <a:t>: </a:t>
            </a:r>
            <a:r>
              <a:rPr lang="cs-CZ" b="0" dirty="0">
                <a:hlinkClick r:id="rId7"/>
              </a:rPr>
              <a:t>https://web.archive.org/web/20120207085601/https://</a:t>
            </a:r>
            <a:r>
              <a:rPr lang="cs-CZ" b="0" dirty="0" smtClean="0">
                <a:hlinkClick r:id="rId7"/>
              </a:rPr>
              <a:t>accounts.google.com/Login</a:t>
            </a:r>
            <a:endParaRPr lang="cs-CZ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/>
              <a:t>UPC: </a:t>
            </a:r>
            <a:r>
              <a:rPr lang="cs-CZ" b="0" dirty="0" smtClean="0">
                <a:hlinkClick r:id="rId8"/>
              </a:rPr>
              <a:t>https</a:t>
            </a:r>
            <a:r>
              <a:rPr lang="cs-CZ" b="0" dirty="0">
                <a:hlinkClick r:id="rId8"/>
              </a:rPr>
              <a:t>://web.archive.org/web/20121006172646/https://</a:t>
            </a:r>
            <a:r>
              <a:rPr lang="cs-CZ" b="0" dirty="0" smtClean="0">
                <a:hlinkClick r:id="rId8"/>
              </a:rPr>
              <a:t>my.upc.cz/cz/StartPage.aspx</a:t>
            </a:r>
            <a:endParaRPr lang="cs-CZ" b="0" dirty="0" smtClean="0"/>
          </a:p>
          <a:p>
            <a:endParaRPr lang="cs-CZ" b="0" dirty="0" smtClean="0"/>
          </a:p>
          <a:p>
            <a:endParaRPr lang="cs-CZ" b="0" dirty="0"/>
          </a:p>
          <a:p>
            <a:endParaRPr lang="cs-CZ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9992" y="1109798"/>
            <a:ext cx="4644008" cy="57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6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754" y="8531"/>
            <a:ext cx="8507288" cy="1368152"/>
          </a:xfrm>
        </p:spPr>
        <p:txBody>
          <a:bodyPr>
            <a:normAutofit/>
          </a:bodyPr>
          <a:lstStyle/>
          <a:p>
            <a:r>
              <a:rPr lang="cs-CZ" dirty="0"/>
              <a:t>8. Estetický a minimalistický </a:t>
            </a:r>
            <a:r>
              <a:rPr lang="cs-CZ" dirty="0" smtClean="0"/>
              <a:t>design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endParaRPr lang="cs-CZ" b="0" dirty="0" smtClean="0"/>
          </a:p>
          <a:p>
            <a:endParaRPr lang="cs-CZ" b="0" dirty="0"/>
          </a:p>
          <a:p>
            <a:endParaRPr lang="cs-CZ" b="0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9" y="1610736"/>
            <a:ext cx="8208912" cy="808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11560" y="1412776"/>
            <a:ext cx="301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American</a:t>
            </a:r>
            <a:r>
              <a:rPr lang="cs-CZ" dirty="0" smtClean="0"/>
              <a:t> Airlines </a:t>
            </a:r>
            <a:r>
              <a:rPr lang="cs-CZ" dirty="0" err="1" smtClean="0"/>
              <a:t>fly</a:t>
            </a:r>
            <a:r>
              <a:rPr lang="cs-CZ" dirty="0" smtClean="0"/>
              <a:t> </a:t>
            </a:r>
            <a:r>
              <a:rPr lang="cs-CZ" dirty="0" err="1" smtClean="0"/>
              <a:t>search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033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754" y="8531"/>
            <a:ext cx="8507288" cy="1368152"/>
          </a:xfrm>
        </p:spPr>
        <p:txBody>
          <a:bodyPr>
            <a:normAutofit/>
          </a:bodyPr>
          <a:lstStyle/>
          <a:p>
            <a:r>
              <a:rPr lang="cs-CZ" dirty="0"/>
              <a:t>8. Estetický a minimalistický </a:t>
            </a:r>
            <a:r>
              <a:rPr lang="cs-CZ" dirty="0" smtClean="0"/>
              <a:t>design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endParaRPr lang="cs-CZ" b="0" dirty="0" smtClean="0"/>
          </a:p>
          <a:p>
            <a:endParaRPr lang="cs-CZ" b="0" dirty="0"/>
          </a:p>
          <a:p>
            <a:endParaRPr lang="cs-CZ" b="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11560" y="1412776"/>
            <a:ext cx="2634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Taylor &amp; Francis Online </a:t>
            </a:r>
            <a:endParaRPr lang="cs-CZ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18201"/>
            <a:ext cx="6048672" cy="497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4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754" y="8531"/>
            <a:ext cx="8507288" cy="1368152"/>
          </a:xfrm>
        </p:spPr>
        <p:txBody>
          <a:bodyPr>
            <a:normAutofit/>
          </a:bodyPr>
          <a:lstStyle/>
          <a:p>
            <a:r>
              <a:rPr lang="pl-PL" dirty="0"/>
              <a:t>9.Rozpoznání, pochopení a vzpamatování se z chyb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endParaRPr lang="cs-CZ" b="0" dirty="0" smtClean="0"/>
          </a:p>
          <a:p>
            <a:endParaRPr lang="cs-CZ" b="0" dirty="0"/>
          </a:p>
          <a:p>
            <a:endParaRPr lang="cs-CZ" b="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19944" y="1484784"/>
            <a:ext cx="7620000" cy="472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Výhoda jasných chyb – jaký je problém? Jaké je řešení?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b="0" dirty="0" smtClean="0"/>
          </a:p>
          <a:p>
            <a:endParaRPr lang="cs-CZ" b="0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501" y="1988840"/>
            <a:ext cx="9327948" cy="607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447" y="180366"/>
            <a:ext cx="10297600" cy="670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42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536" y="-243408"/>
            <a:ext cx="8507288" cy="1368152"/>
          </a:xfrm>
        </p:spPr>
        <p:txBody>
          <a:bodyPr>
            <a:normAutofit/>
          </a:bodyPr>
          <a:lstStyle/>
          <a:p>
            <a:r>
              <a:rPr lang="pl-PL" dirty="0"/>
              <a:t>9.Rozpoznání, pochopení a vzpamatování se z chyb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endParaRPr lang="cs-CZ" b="0" dirty="0" smtClean="0"/>
          </a:p>
          <a:p>
            <a:endParaRPr lang="cs-CZ" b="0" dirty="0"/>
          </a:p>
          <a:p>
            <a:endParaRPr lang="cs-CZ" b="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19944" y="1484784"/>
            <a:ext cx="7620000" cy="472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b="0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136904" cy="674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62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1371600"/>
          </a:xfrm>
        </p:spPr>
        <p:txBody>
          <a:bodyPr>
            <a:normAutofit/>
          </a:bodyPr>
          <a:lstStyle/>
          <a:p>
            <a:r>
              <a:rPr lang="pl-PL" dirty="0"/>
              <a:t>9.Rozpoznání, pochopení a vzpamatování se z chyb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b="0" dirty="0" smtClean="0"/>
          </a:p>
          <a:p>
            <a:endParaRPr lang="cs-CZ" b="0" dirty="0"/>
          </a:p>
          <a:p>
            <a:endParaRPr lang="cs-CZ" b="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19944" y="1484784"/>
            <a:ext cx="7620000" cy="472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b="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19944" y="1691516"/>
            <a:ext cx="6112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Chyby by měly poskytovat řešení – např. co bych mohl vymazat? Jaké soubory nepoužívám?</a:t>
            </a:r>
            <a:endParaRPr lang="cs-CZ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364" y="2337847"/>
            <a:ext cx="4532040" cy="438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53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7331968" cy="361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754" y="8531"/>
            <a:ext cx="8507288" cy="1368152"/>
          </a:xfrm>
        </p:spPr>
        <p:txBody>
          <a:bodyPr>
            <a:normAutofit/>
          </a:bodyPr>
          <a:lstStyle/>
          <a:p>
            <a:r>
              <a:rPr lang="pl-PL" dirty="0"/>
              <a:t>9.Rozpoznání, pochopení a vzpamatování se z chyb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r>
              <a:rPr lang="pl-PL" dirty="0"/>
              <a:t>Chyby by </a:t>
            </a:r>
            <a:r>
              <a:rPr lang="pl-PL" dirty="0" smtClean="0"/>
              <a:t>měly </a:t>
            </a:r>
            <a:r>
              <a:rPr lang="pl-PL" dirty="0" smtClean="0"/>
              <a:t>ukazovat</a:t>
            </a:r>
            <a:r>
              <a:rPr lang="pl-PL" dirty="0"/>
              <a:t> </a:t>
            </a:r>
            <a:r>
              <a:rPr lang="pl-PL" dirty="0" smtClean="0"/>
              <a:t>alternativní řešení</a:t>
            </a:r>
            <a:r>
              <a:rPr lang="pl-PL" dirty="0" smtClean="0"/>
              <a:t>.</a:t>
            </a:r>
            <a:endParaRPr lang="pl-PL" dirty="0" smtClean="0"/>
          </a:p>
          <a:p>
            <a:endParaRPr lang="pl-PL" dirty="0"/>
          </a:p>
          <a:p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373306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754" y="8531"/>
            <a:ext cx="8507288" cy="1368152"/>
          </a:xfrm>
        </p:spPr>
        <p:txBody>
          <a:bodyPr>
            <a:normAutofit/>
          </a:bodyPr>
          <a:lstStyle/>
          <a:p>
            <a:r>
              <a:rPr lang="pl-PL" dirty="0"/>
              <a:t>9.Rozpoznání, pochopení a vzpamatování se z chyb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r>
              <a:rPr lang="pl-PL" dirty="0"/>
              <a:t>Chyby by </a:t>
            </a:r>
            <a:r>
              <a:rPr lang="pl-PL" dirty="0" smtClean="0"/>
              <a:t>měly </a:t>
            </a:r>
            <a:r>
              <a:rPr lang="pl-PL" dirty="0" smtClean="0"/>
              <a:t>ukazovat</a:t>
            </a:r>
            <a:r>
              <a:rPr lang="pl-PL" dirty="0"/>
              <a:t> </a:t>
            </a:r>
            <a:r>
              <a:rPr lang="pl-PL" dirty="0" smtClean="0"/>
              <a:t>alternativní řešení</a:t>
            </a:r>
            <a:r>
              <a:rPr lang="pl-PL" dirty="0" smtClean="0"/>
              <a:t>.</a:t>
            </a:r>
            <a:endParaRPr lang="pl-PL" dirty="0" smtClean="0"/>
          </a:p>
          <a:p>
            <a:endParaRPr lang="pl-PL" dirty="0"/>
          </a:p>
          <a:p>
            <a:endParaRPr lang="cs-CZ" b="0" dirty="0"/>
          </a:p>
        </p:txBody>
      </p:sp>
      <p:sp>
        <p:nvSpPr>
          <p:cNvPr id="5" name="TextBox 4"/>
          <p:cNvSpPr txBox="1"/>
          <p:nvPr/>
        </p:nvSpPr>
        <p:spPr>
          <a:xfrm>
            <a:off x="461800" y="4365104"/>
            <a:ext cx="5459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N</a:t>
            </a:r>
            <a:r>
              <a:rPr lang="pl-PL" dirty="0" smtClean="0"/>
              <a:t>eexistuje </a:t>
            </a:r>
            <a:r>
              <a:rPr lang="pl-PL" dirty="0"/>
              <a:t>v PC podobný dokument?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00" y="2276872"/>
            <a:ext cx="5422138" cy="192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/>
          <a:lstStyle/>
          <a:p>
            <a:r>
              <a:rPr lang="cs-CZ" dirty="0" smtClean="0"/>
              <a:t>1. Viditelnost stavu systému – dobrá praxe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&lt; 1s. pouze ukázat </a:t>
            </a:r>
            <a:r>
              <a:rPr lang="cs-CZ" dirty="0" smtClean="0"/>
              <a:t>výsledek</a:t>
            </a:r>
          </a:p>
          <a:p>
            <a:endParaRPr lang="cs-CZ" dirty="0"/>
          </a:p>
          <a:p>
            <a:r>
              <a:rPr lang="cs-CZ" dirty="0"/>
              <a:t>~ 1s. ukázat feedback, že </a:t>
            </a:r>
            <a:r>
              <a:rPr lang="cs-CZ" dirty="0" smtClean="0"/>
              <a:t>systém </a:t>
            </a:r>
            <a:r>
              <a:rPr lang="cs-CZ" dirty="0"/>
              <a:t>něco </a:t>
            </a:r>
            <a:r>
              <a:rPr lang="cs-CZ" dirty="0" smtClean="0"/>
              <a:t>dělá</a:t>
            </a:r>
          </a:p>
          <a:p>
            <a:endParaRPr lang="cs-CZ" dirty="0"/>
          </a:p>
          <a:p>
            <a:r>
              <a:rPr lang="cs-CZ" dirty="0" smtClean="0"/>
              <a:t>&gt; 1s</a:t>
            </a:r>
            <a:r>
              <a:rPr lang="cs-CZ" dirty="0"/>
              <a:t>. ukázat </a:t>
            </a:r>
            <a:r>
              <a:rPr lang="cs-CZ" dirty="0" smtClean="0"/>
              <a:t>čas, </a:t>
            </a:r>
            <a:r>
              <a:rPr lang="cs-CZ" dirty="0"/>
              <a:t>za který bude proces dokončen nebo stav </a:t>
            </a:r>
            <a:r>
              <a:rPr lang="cs-CZ" dirty="0" smtClean="0"/>
              <a:t>načítání</a:t>
            </a:r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871" y="1524318"/>
            <a:ext cx="1386657" cy="151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947052"/>
            <a:ext cx="3641087" cy="286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832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754" y="8531"/>
            <a:ext cx="8507288" cy="1368152"/>
          </a:xfrm>
        </p:spPr>
        <p:txBody>
          <a:bodyPr>
            <a:normAutofit/>
          </a:bodyPr>
          <a:lstStyle/>
          <a:p>
            <a:r>
              <a:rPr lang="pl-PL" dirty="0"/>
              <a:t>9.Rozpoznání, pochopení a vzpamatování se z chyb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r>
              <a:rPr lang="pl-PL" dirty="0"/>
              <a:t>Chyby by </a:t>
            </a:r>
            <a:r>
              <a:rPr lang="pl-PL" dirty="0" smtClean="0"/>
              <a:t>měly </a:t>
            </a:r>
            <a:r>
              <a:rPr lang="pl-PL" dirty="0"/>
              <a:t>být </a:t>
            </a:r>
            <a:r>
              <a:rPr lang="pl-PL" dirty="0" smtClean="0"/>
              <a:t>následovány </a:t>
            </a:r>
            <a:r>
              <a:rPr lang="pl-PL" dirty="0"/>
              <a:t>nabídkou jiné </a:t>
            </a:r>
            <a:r>
              <a:rPr lang="pl-PL" dirty="0" smtClean="0"/>
              <a:t>možnosti.</a:t>
            </a:r>
          </a:p>
          <a:p>
            <a:endParaRPr lang="pl-PL" b="0" dirty="0"/>
          </a:p>
          <a:p>
            <a:endParaRPr lang="cs-CZ" b="0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7632848" cy="452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59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754" y="8531"/>
            <a:ext cx="8507288" cy="1368152"/>
          </a:xfrm>
        </p:spPr>
        <p:txBody>
          <a:bodyPr>
            <a:normAutofit/>
          </a:bodyPr>
          <a:lstStyle/>
          <a:p>
            <a:r>
              <a:rPr lang="pl-PL" dirty="0"/>
              <a:t>9.Rozpoznání, pochopení a vzpamatování se z chyb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r>
              <a:rPr lang="pl-PL" dirty="0"/>
              <a:t>Chyby by </a:t>
            </a:r>
            <a:r>
              <a:rPr lang="pl-PL" dirty="0" smtClean="0"/>
              <a:t>měly </a:t>
            </a:r>
            <a:r>
              <a:rPr lang="pl-PL" dirty="0"/>
              <a:t>být </a:t>
            </a:r>
            <a:r>
              <a:rPr lang="pl-PL" dirty="0" smtClean="0"/>
              <a:t>následovány </a:t>
            </a:r>
            <a:r>
              <a:rPr lang="pl-PL" dirty="0"/>
              <a:t>nabídkou jiné </a:t>
            </a:r>
            <a:r>
              <a:rPr lang="pl-PL" dirty="0" smtClean="0"/>
              <a:t>možnosti.</a:t>
            </a:r>
          </a:p>
          <a:p>
            <a:endParaRPr lang="pl-PL" b="0" dirty="0"/>
          </a:p>
          <a:p>
            <a:endParaRPr lang="cs-CZ" b="0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47900"/>
            <a:ext cx="8505843" cy="341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5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8692" y="-171400"/>
            <a:ext cx="8507288" cy="1368152"/>
          </a:xfrm>
        </p:spPr>
        <p:txBody>
          <a:bodyPr>
            <a:normAutofit/>
          </a:bodyPr>
          <a:lstStyle/>
          <a:p>
            <a:r>
              <a:rPr lang="pl-PL" dirty="0"/>
              <a:t>9.Rozpoznání, pochopení a vzpamatování se z chyb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r>
              <a:rPr lang="pl-PL" dirty="0" smtClean="0"/>
              <a:t>Jak to, že Mall nenabízí jiné možnosti?</a:t>
            </a:r>
          </a:p>
          <a:p>
            <a:endParaRPr lang="pl-PL" b="0" dirty="0"/>
          </a:p>
          <a:p>
            <a:endParaRPr lang="cs-CZ" b="0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92" y="1752325"/>
            <a:ext cx="8064896" cy="515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00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8692" y="-171400"/>
            <a:ext cx="8507288" cy="1368152"/>
          </a:xfrm>
        </p:spPr>
        <p:txBody>
          <a:bodyPr>
            <a:normAutofit/>
          </a:bodyPr>
          <a:lstStyle/>
          <a:p>
            <a:r>
              <a:rPr lang="pl-PL" dirty="0"/>
              <a:t>9.Rozpoznání, pochopení a vzpamatování se z chyb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endParaRPr lang="pl-PL" b="0" dirty="0"/>
          </a:p>
          <a:p>
            <a:endParaRPr lang="cs-CZ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988840"/>
            <a:ext cx="5318608" cy="295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4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531"/>
            <a:ext cx="7643192" cy="1371600"/>
          </a:xfrm>
        </p:spPr>
        <p:txBody>
          <a:bodyPr/>
          <a:lstStyle/>
          <a:p>
            <a:r>
              <a:rPr lang="pl-PL" dirty="0"/>
              <a:t>9.Rozpoznání, pochopení a vzpamatování se z chyb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Předcházejte chybám. </a:t>
            </a:r>
          </a:p>
          <a:p>
            <a:endParaRPr lang="cs-CZ" dirty="0" smtClean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16651"/>
            <a:ext cx="8424936" cy="416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99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531"/>
            <a:ext cx="7643192" cy="972197"/>
          </a:xfrm>
        </p:spPr>
        <p:txBody>
          <a:bodyPr/>
          <a:lstStyle/>
          <a:p>
            <a:r>
              <a:rPr lang="pl-PL" dirty="0" smtClean="0"/>
              <a:t>10. Help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7620000" cy="5073427"/>
          </a:xfrm>
        </p:spPr>
        <p:txBody>
          <a:bodyPr/>
          <a:lstStyle/>
          <a:p>
            <a:r>
              <a:rPr lang="cs-CZ" dirty="0" smtClean="0"/>
              <a:t>Výhoda online pomoci. Je mnohem lépe provázána se samotným systémem. 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Diskuse k programování: </a:t>
            </a:r>
            <a:r>
              <a:rPr lang="cs-CZ" dirty="0" smtClean="0">
                <a:hlinkClick r:id="rId2"/>
              </a:rPr>
              <a:t>http</a:t>
            </a:r>
            <a:r>
              <a:rPr lang="cs-CZ" dirty="0">
                <a:hlinkClick r:id="rId2"/>
              </a:rPr>
              <a:t>://www.dreamincode.net/forums/topic/274639-android-actionbar-tutorial/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/>
              <a:t>Video tutoriály: </a:t>
            </a:r>
            <a:r>
              <a:rPr lang="cs-CZ" dirty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www.youtube.com/watch?v=eFZVpCSRpeI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84433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531"/>
            <a:ext cx="7643192" cy="972197"/>
          </a:xfrm>
        </p:spPr>
        <p:txBody>
          <a:bodyPr/>
          <a:lstStyle/>
          <a:p>
            <a:r>
              <a:rPr lang="pl-PL" dirty="0" smtClean="0"/>
              <a:t>10. Help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7620000" cy="5073427"/>
          </a:xfrm>
        </p:spPr>
        <p:txBody>
          <a:bodyPr/>
          <a:lstStyle/>
          <a:p>
            <a:r>
              <a:rPr lang="cs-CZ" dirty="0"/>
              <a:t>Pomoc s rozhodováním prostřednictvím </a:t>
            </a:r>
            <a:r>
              <a:rPr lang="cs-CZ" dirty="0" smtClean="0"/>
              <a:t>příkladů.</a:t>
            </a:r>
          </a:p>
          <a:p>
            <a:endParaRPr lang="cs-CZ" dirty="0"/>
          </a:p>
          <a:p>
            <a:endParaRPr lang="cs-CZ" dirty="0"/>
          </a:p>
          <a:p>
            <a:endParaRPr lang="cs-CZ" dirty="0" smtClean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12" y="1484784"/>
            <a:ext cx="6552728" cy="550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71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531"/>
            <a:ext cx="7643192" cy="972197"/>
          </a:xfrm>
        </p:spPr>
        <p:txBody>
          <a:bodyPr/>
          <a:lstStyle/>
          <a:p>
            <a:r>
              <a:rPr lang="pl-PL" dirty="0" smtClean="0"/>
              <a:t>10. Help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7620000" cy="5073427"/>
          </a:xfrm>
        </p:spPr>
        <p:txBody>
          <a:bodyPr/>
          <a:lstStyle/>
          <a:p>
            <a:r>
              <a:rPr lang="en-US" dirty="0"/>
              <a:t>Nápověda, co by bylo nejlepší udělat (help guide the </a:t>
            </a:r>
            <a:r>
              <a:rPr lang="en-US" dirty="0" smtClean="0"/>
              <a:t>way</a:t>
            </a:r>
            <a:r>
              <a:rPr lang="cs-CZ" dirty="0" smtClean="0"/>
              <a:t>).</a:t>
            </a:r>
            <a:endParaRPr lang="cs-CZ" dirty="0"/>
          </a:p>
          <a:p>
            <a:endParaRPr lang="cs-CZ" dirty="0"/>
          </a:p>
          <a:p>
            <a:endParaRPr lang="cs-CZ" dirty="0" smtClean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27080"/>
            <a:ext cx="6624736" cy="530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47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531"/>
            <a:ext cx="7643192" cy="972197"/>
          </a:xfrm>
        </p:spPr>
        <p:txBody>
          <a:bodyPr/>
          <a:lstStyle/>
          <a:p>
            <a:r>
              <a:rPr lang="pl-PL" dirty="0" smtClean="0"/>
              <a:t>10. Help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7620000" cy="5073427"/>
          </a:xfrm>
        </p:spPr>
        <p:txBody>
          <a:bodyPr/>
          <a:lstStyle/>
          <a:p>
            <a:r>
              <a:rPr lang="en-US" dirty="0" err="1"/>
              <a:t>Nápověda</a:t>
            </a:r>
            <a:r>
              <a:rPr lang="en-US" dirty="0"/>
              <a:t> </a:t>
            </a:r>
            <a:r>
              <a:rPr lang="en-US" dirty="0" err="1"/>
              <a:t>dalšího</a:t>
            </a:r>
            <a:r>
              <a:rPr lang="en-US" dirty="0"/>
              <a:t> </a:t>
            </a:r>
            <a:r>
              <a:rPr lang="en-US" dirty="0" err="1"/>
              <a:t>kroku</a:t>
            </a:r>
            <a:r>
              <a:rPr lang="en-US" dirty="0"/>
              <a:t> (Help show the steps</a:t>
            </a:r>
            <a:r>
              <a:rPr lang="en-US" dirty="0" smtClean="0"/>
              <a:t>)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endParaRPr lang="cs-CZ" dirty="0"/>
          </a:p>
          <a:p>
            <a:endParaRPr lang="cs-CZ" dirty="0" smtClean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55529"/>
            <a:ext cx="855345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97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531"/>
            <a:ext cx="7643192" cy="972197"/>
          </a:xfrm>
        </p:spPr>
        <p:txBody>
          <a:bodyPr/>
          <a:lstStyle/>
          <a:p>
            <a:r>
              <a:rPr lang="pl-PL" dirty="0" smtClean="0"/>
              <a:t>10. Help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7620000" cy="5073427"/>
          </a:xfrm>
        </p:spPr>
        <p:txBody>
          <a:bodyPr/>
          <a:lstStyle/>
          <a:p>
            <a:r>
              <a:rPr lang="en-US" dirty="0" err="1"/>
              <a:t>Upozornění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 smtClean="0"/>
              <a:t>maličkosti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endParaRPr lang="cs-CZ" dirty="0"/>
          </a:p>
          <a:p>
            <a:endParaRPr lang="cs-CZ" dirty="0" smtClean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99" y="1556792"/>
            <a:ext cx="9172139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87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1. Viditelnost stavu systému – ukazování místa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Ukažte, kolik místa ještě zbývá. </a:t>
            </a:r>
          </a:p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284984"/>
            <a:ext cx="4367187" cy="127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3837092" cy="227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38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531"/>
            <a:ext cx="7643192" cy="972197"/>
          </a:xfrm>
        </p:spPr>
        <p:txBody>
          <a:bodyPr/>
          <a:lstStyle/>
          <a:p>
            <a:r>
              <a:rPr lang="pl-PL" dirty="0" smtClean="0"/>
              <a:t>10. Help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820472" cy="5073427"/>
          </a:xfrm>
        </p:spPr>
        <p:txBody>
          <a:bodyPr/>
          <a:lstStyle/>
          <a:p>
            <a:r>
              <a:rPr lang="en-US" dirty="0" err="1"/>
              <a:t>Poskytování</a:t>
            </a:r>
            <a:r>
              <a:rPr lang="en-US" dirty="0"/>
              <a:t> </a:t>
            </a:r>
            <a:r>
              <a:rPr lang="en-US" dirty="0" err="1"/>
              <a:t>více</a:t>
            </a:r>
            <a:r>
              <a:rPr lang="en-US" dirty="0"/>
              <a:t> </a:t>
            </a:r>
            <a:r>
              <a:rPr lang="en-US" dirty="0" err="1" smtClean="0"/>
              <a:t>informací</a:t>
            </a:r>
            <a:r>
              <a:rPr lang="cs-CZ" dirty="0" smtClean="0"/>
              <a:t>. </a:t>
            </a:r>
          </a:p>
          <a:p>
            <a:r>
              <a:rPr lang="cs-CZ" dirty="0">
                <a:hlinkClick r:id="rId2"/>
              </a:rPr>
              <a:t>http://email-vspenvision.com/unsubscribe.jsp?i=571506162472&amp;s=ZiR1</a:t>
            </a:r>
            <a:r>
              <a:rPr lang="cs-CZ" dirty="0" smtClean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 smtClean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2204864"/>
            <a:ext cx="6546761" cy="563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38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531"/>
            <a:ext cx="7643192" cy="972197"/>
          </a:xfrm>
        </p:spPr>
        <p:txBody>
          <a:bodyPr/>
          <a:lstStyle/>
          <a:p>
            <a:r>
              <a:rPr lang="pl-PL" dirty="0" smtClean="0"/>
              <a:t>10. Help - mobile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7620000" cy="5073427"/>
          </a:xfrm>
        </p:spPr>
        <p:txBody>
          <a:bodyPr/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59" y="1511215"/>
            <a:ext cx="5503469" cy="481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56307"/>
            <a:ext cx="3076575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73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228600"/>
            <a:ext cx="7128792" cy="4856583"/>
          </a:xfrm>
        </p:spPr>
        <p:txBody>
          <a:bodyPr/>
          <a:lstStyle/>
          <a:p>
            <a:r>
              <a:rPr lang="cs-CZ" sz="4800" dirty="0" smtClean="0"/>
              <a:t>Děkuji za pozornost 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9512" y="4077072"/>
            <a:ext cx="7056784" cy="1637928"/>
          </a:xfrm>
        </p:spPr>
        <p:txBody>
          <a:bodyPr>
            <a:normAutofit/>
          </a:bodyPr>
          <a:lstStyle/>
          <a:p>
            <a:r>
              <a:rPr lang="cs-CZ" dirty="0"/>
              <a:t>Tomáš Bouda </a:t>
            </a:r>
            <a:endParaRPr lang="cs-CZ" dirty="0" smtClean="0"/>
          </a:p>
          <a:p>
            <a:r>
              <a:rPr lang="cs-CZ" dirty="0" err="1" smtClean="0"/>
              <a:t>boudatomas</a:t>
            </a:r>
            <a:r>
              <a:rPr lang="en-US" dirty="0" smtClean="0"/>
              <a:t>@</a:t>
            </a:r>
            <a:r>
              <a:rPr lang="cs-CZ" dirty="0" smtClean="0"/>
              <a:t>gmail.com</a:t>
            </a:r>
            <a:endParaRPr lang="cs-CZ" dirty="0"/>
          </a:p>
          <a:p>
            <a:r>
              <a:rPr lang="cs-CZ" dirty="0"/>
              <a:t>KISK </a:t>
            </a:r>
            <a:r>
              <a:rPr lang="cs-CZ" dirty="0" smtClean="0"/>
              <a:t>2016 </a:t>
            </a:r>
            <a:r>
              <a:rPr lang="cs-CZ" dirty="0"/>
              <a:t>Komunikace Člověk-počítač</a:t>
            </a:r>
          </a:p>
          <a:p>
            <a:endParaRPr lang="en-US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88640"/>
            <a:ext cx="1911295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9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/>
          </a:bodyPr>
          <a:lstStyle/>
          <a:p>
            <a:r>
              <a:rPr lang="cs-CZ" dirty="0" smtClean="0"/>
              <a:t>1. Viditelnost </a:t>
            </a:r>
            <a:r>
              <a:rPr lang="cs-CZ" dirty="0"/>
              <a:t>stavu systému </a:t>
            </a:r>
            <a:r>
              <a:rPr lang="cs-CZ" dirty="0" smtClean="0"/>
              <a:t>– ukažte změnu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79" y="2348880"/>
            <a:ext cx="7753672" cy="303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41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/>
          <a:lstStyle/>
          <a:p>
            <a:r>
              <a:rPr lang="cs-CZ" dirty="0" smtClean="0"/>
              <a:t>1. Viditelnost </a:t>
            </a:r>
            <a:r>
              <a:rPr lang="cs-CZ" dirty="0"/>
              <a:t>stavu systému – ukažte </a:t>
            </a:r>
            <a:r>
              <a:rPr lang="cs-CZ" dirty="0" smtClean="0"/>
              <a:t>akci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Jakým směrem bude akce probíhat? 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25688"/>
            <a:ext cx="349567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506594"/>
            <a:ext cx="58388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92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1. Viditelnost </a:t>
            </a:r>
            <a:r>
              <a:rPr lang="cs-CZ" dirty="0"/>
              <a:t>stavu systému – </a:t>
            </a:r>
            <a:r>
              <a:rPr lang="cs-CZ" dirty="0" smtClean="0"/>
              <a:t>co bude následovat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12" y="4714131"/>
            <a:ext cx="7987152" cy="310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581053" cy="26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83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ákladní">
  <a:themeElements>
    <a:clrScheme name="Základní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Základní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Základní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7349</TotalTime>
  <Words>1171</Words>
  <Application>Microsoft Office PowerPoint</Application>
  <PresentationFormat>On-screen Show (4:3)</PresentationFormat>
  <Paragraphs>222</Paragraphs>
  <Slides>62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Arial</vt:lpstr>
      <vt:lpstr>Arial Black</vt:lpstr>
      <vt:lpstr>Calibri</vt:lpstr>
      <vt:lpstr>Základní</vt:lpstr>
      <vt:lpstr>Principy použitelnosti  </vt:lpstr>
      <vt:lpstr>Principy použitelnosti</vt:lpstr>
      <vt:lpstr>10 principů použitelnosti podle Nielsena (Heuristiky)</vt:lpstr>
      <vt:lpstr>1. Viditelnost stavu systému – ukazatel času</vt:lpstr>
      <vt:lpstr>1. Viditelnost stavu systému – dobrá praxe</vt:lpstr>
      <vt:lpstr>1. Viditelnost stavu systému – ukazování místa</vt:lpstr>
      <vt:lpstr>1. Viditelnost stavu systému – ukažte změnu</vt:lpstr>
      <vt:lpstr>1. Viditelnost stavu systému – ukažte akci</vt:lpstr>
      <vt:lpstr>1. Viditelnost stavu systému – co bude následovat</vt:lpstr>
      <vt:lpstr>1. Viditelnost stavu systému – ukaž, že je vše zdárně u konce</vt:lpstr>
      <vt:lpstr>2. Spojení mezi systémem a reálným světem</vt:lpstr>
      <vt:lpstr>2. Spojení mezi systémem a reálným světem – důvěrně známé metafory</vt:lpstr>
      <vt:lpstr>2. Spojení mezi systémem a reálným světem – důvěrně známé metafory</vt:lpstr>
      <vt:lpstr>2. Spojení mezi systémem a reálným světem – Důvěrný jazyk</vt:lpstr>
      <vt:lpstr>Spojení mezi systémem a reálným světem – Důvěrný jazyk</vt:lpstr>
      <vt:lpstr>2. Spojení mezi systémem a reálným světem</vt:lpstr>
      <vt:lpstr>3. Kontrola a svoboda</vt:lpstr>
      <vt:lpstr>3. Kontrola a svoboda</vt:lpstr>
      <vt:lpstr>3. Kontrola a svoboda - Volnost zkoumání - freedom to explore </vt:lpstr>
      <vt:lpstr>4. Konzistence a Standardy</vt:lpstr>
      <vt:lpstr>4. Konzistence a Standardy</vt:lpstr>
      <vt:lpstr>4. Konzistence a Standardy - Konzistence volby</vt:lpstr>
      <vt:lpstr>4. Konzistence a Standardy - Konzistence volby</vt:lpstr>
      <vt:lpstr>5. Prevence chyb – prevence před ztrátou dat</vt:lpstr>
      <vt:lpstr>5. Prevence chyb – prevence před zmatkem</vt:lpstr>
      <vt:lpstr>5. Prevence chyb – prevence před matoucím provozem </vt:lpstr>
      <vt:lpstr>5. Prevence chyb – Prevence před vkládáním chybných dat</vt:lpstr>
      <vt:lpstr>5. Prevence chyb – Prevence před zbytečnými překážkami</vt:lpstr>
      <vt:lpstr>6. Rozpoznávání místo vzpomínání – vyhněte se kódům</vt:lpstr>
      <vt:lpstr>6. Rozpoznávání místo vzpomínání</vt:lpstr>
      <vt:lpstr>6. Rozpoznávání místo vzpomínání</vt:lpstr>
      <vt:lpstr>7. Flexibilita a Efektivita – flexibilní zkratky</vt:lpstr>
      <vt:lpstr>7. Flexibilita a Efektivita – flexibilní zkratky</vt:lpstr>
      <vt:lpstr>7. Flexibilita a Efektivita – Flexibilní přednastavení a další možnosti</vt:lpstr>
      <vt:lpstr>7. Flexibilita a Efektivita – Flexibilita doplňujících informací</vt:lpstr>
      <vt:lpstr>7. Flexibilita a Efektivita – Flexibilita proaktivity</vt:lpstr>
      <vt:lpstr>7. Flexibilita a Efektivita – Flexibilní doporučování</vt:lpstr>
      <vt:lpstr>7. Flexibilita a Efektivita</vt:lpstr>
      <vt:lpstr>8. Estetický a minimalistický design</vt:lpstr>
      <vt:lpstr>8. Estetický a minimalistický design</vt:lpstr>
      <vt:lpstr>8. Estetický a minimalistický design</vt:lpstr>
      <vt:lpstr>8. Estetický a minimalistický design</vt:lpstr>
      <vt:lpstr>8. Estetický a minimalistický design</vt:lpstr>
      <vt:lpstr>8. Estetický a minimalistický design</vt:lpstr>
      <vt:lpstr>9.Rozpoznání, pochopení a vzpamatování se z chyb </vt:lpstr>
      <vt:lpstr>9.Rozpoznání, pochopení a vzpamatování se z chyb </vt:lpstr>
      <vt:lpstr>9.Rozpoznání, pochopení a vzpamatování se z chyb </vt:lpstr>
      <vt:lpstr>9.Rozpoznání, pochopení a vzpamatování se z chyb </vt:lpstr>
      <vt:lpstr>9.Rozpoznání, pochopení a vzpamatování se z chyb </vt:lpstr>
      <vt:lpstr>9.Rozpoznání, pochopení a vzpamatování se z chyb </vt:lpstr>
      <vt:lpstr>9.Rozpoznání, pochopení a vzpamatování se z chyb </vt:lpstr>
      <vt:lpstr>9.Rozpoznání, pochopení a vzpamatování se z chyb </vt:lpstr>
      <vt:lpstr>9.Rozpoznání, pochopení a vzpamatování se z chyb </vt:lpstr>
      <vt:lpstr>9.Rozpoznání, pochopení a vzpamatování se z chyb </vt:lpstr>
      <vt:lpstr>10. Help</vt:lpstr>
      <vt:lpstr>10. Help</vt:lpstr>
      <vt:lpstr>10. Help</vt:lpstr>
      <vt:lpstr>10. Help</vt:lpstr>
      <vt:lpstr>10. Help</vt:lpstr>
      <vt:lpstr>10. Help</vt:lpstr>
      <vt:lpstr>10. Help - mobile</vt:lpstr>
      <vt:lpstr>Děkuji za pozornost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(podnázev, … )</dc:title>
  <dc:creator>DELL1</dc:creator>
  <cp:lastModifiedBy>Bouda, Tomas</cp:lastModifiedBy>
  <cp:revision>47</cp:revision>
  <dcterms:created xsi:type="dcterms:W3CDTF">2012-09-18T10:23:45Z</dcterms:created>
  <dcterms:modified xsi:type="dcterms:W3CDTF">2016-04-12T07:15:04Z</dcterms:modified>
</cp:coreProperties>
</file>