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87" r:id="rId4"/>
    <p:sldId id="260" r:id="rId5"/>
    <p:sldId id="284" r:id="rId6"/>
    <p:sldId id="264" r:id="rId7"/>
    <p:sldId id="262" r:id="rId8"/>
    <p:sldId id="282" r:id="rId9"/>
    <p:sldId id="285" r:id="rId10"/>
    <p:sldId id="266" r:id="rId11"/>
    <p:sldId id="263" r:id="rId12"/>
    <p:sldId id="267" r:id="rId13"/>
    <p:sldId id="268" r:id="rId14"/>
    <p:sldId id="269" r:id="rId15"/>
    <p:sldId id="270" r:id="rId16"/>
    <p:sldId id="281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5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21" autoAdjust="0"/>
  </p:normalViewPr>
  <p:slideViewPr>
    <p:cSldViewPr>
      <p:cViewPr varScale="1">
        <p:scale>
          <a:sx n="55" d="100"/>
          <a:sy n="5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1AFC-F7A3-486E-AEB7-F74466F0B1E1}" type="datetimeFigureOut">
              <a:rPr lang="cs-CZ" smtClean="0"/>
              <a:t>11.4.2016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F266-7668-48F4-BEA2-EADFFC434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45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jnd.org/dn.mss/affordances_and.html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000" b="1" dirty="0" smtClean="0"/>
              <a:t>V</a:t>
            </a:r>
            <a:r>
              <a:rPr lang="cs-CZ" sz="4000" b="1" baseline="0" dirty="0" smtClean="0"/>
              <a:t> praxi: </a:t>
            </a:r>
          </a:p>
          <a:p>
            <a:r>
              <a:rPr lang="cs-CZ" sz="4000" baseline="0" dirty="0" smtClean="0"/>
              <a:t>- </a:t>
            </a:r>
            <a:r>
              <a:rPr lang="cs-CZ" sz="4000" baseline="0" dirty="0" err="1" smtClean="0"/>
              <a:t>Dourish</a:t>
            </a:r>
            <a:r>
              <a:rPr lang="cs-CZ" sz="4000" baseline="0" dirty="0" smtClean="0"/>
              <a:t> – Grafická interakce</a:t>
            </a:r>
          </a:p>
          <a:p>
            <a:pPr marL="0" indent="0">
              <a:buFontTx/>
              <a:buNone/>
            </a:pPr>
            <a:r>
              <a:rPr lang="cs-CZ" sz="4000" baseline="0" dirty="0" smtClean="0"/>
              <a:t>- </a:t>
            </a:r>
            <a:r>
              <a:rPr lang="cs-CZ" sz="4000" baseline="0" dirty="0" err="1" smtClean="0"/>
              <a:t>Drag</a:t>
            </a:r>
            <a:r>
              <a:rPr lang="cs-CZ" sz="4000" baseline="0" dirty="0" smtClean="0"/>
              <a:t> and Drop</a:t>
            </a:r>
          </a:p>
          <a:p>
            <a:pPr marL="0" indent="0">
              <a:buFontTx/>
              <a:buNone/>
            </a:pPr>
            <a:r>
              <a:rPr lang="cs-CZ" sz="4000" baseline="0" dirty="0" smtClean="0"/>
              <a:t>- Myš a klávesnici nahrazuje dotykové rozhraní</a:t>
            </a:r>
          </a:p>
          <a:p>
            <a:pPr marL="0" indent="0">
              <a:buFontTx/>
              <a:buNone/>
            </a:pPr>
            <a:r>
              <a:rPr lang="cs-CZ" sz="4000" baseline="0" dirty="0" smtClean="0"/>
              <a:t>- Metafora plochy a šustění papíru při vyhazování dokumentu do koše</a:t>
            </a:r>
          </a:p>
          <a:p>
            <a:pPr marL="0" indent="0">
              <a:buFontTx/>
              <a:buNone/>
            </a:pPr>
            <a:r>
              <a:rPr lang="cs-CZ" sz="4000" baseline="0" dirty="0" smtClean="0"/>
              <a:t>- umožňuje soustředit se na úkol.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01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 zjistím, že</a:t>
            </a:r>
            <a:r>
              <a:rPr lang="cs-CZ" baseline="0" dirty="0" smtClean="0"/>
              <a:t> jsem na internetu opravdu anonymní? Jak si mohu být jistý, že se mi opravdu nahrála diplomka do </a:t>
            </a:r>
            <a:r>
              <a:rPr lang="cs-CZ" baseline="0" dirty="0" err="1" smtClean="0"/>
              <a:t>ISu</a:t>
            </a:r>
            <a:r>
              <a:rPr lang="cs-CZ" baseline="0" dirty="0" smtClean="0"/>
              <a:t>? </a:t>
            </a:r>
          </a:p>
          <a:p>
            <a:endParaRPr lang="cs-CZ" baseline="0" dirty="0" smtClean="0"/>
          </a:p>
          <a:p>
            <a:r>
              <a:rPr lang="cs-CZ" baseline="0" dirty="0" smtClean="0"/>
              <a:t>Úsilí , které strávím zjišťováním stavu systému, je rovno propasti zhodnocení.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67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Mapování</a:t>
            </a:r>
            <a:r>
              <a:rPr lang="cs-CZ" baseline="0" dirty="0" smtClean="0"/>
              <a:t> – vztah mezi ovladači, jejich pohybem (tahem zapni</a:t>
            </a:r>
            <a:r>
              <a:rPr lang="en-US" baseline="0" dirty="0" smtClean="0"/>
              <a:t>/</a:t>
            </a:r>
            <a:r>
              <a:rPr lang="cs-CZ" baseline="0" dirty="0" smtClean="0"/>
              <a:t>stiskem vypni – míchačka a volant (otáčení) a reálnou akcí, které má dopad na reálný svět. </a:t>
            </a:r>
          </a:p>
          <a:p>
            <a:r>
              <a:rPr lang="cs-CZ" baseline="0" dirty="0" smtClean="0"/>
              <a:t>Interpretace – co to právě pro nás znamená?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Don</a:t>
            </a:r>
            <a:r>
              <a:rPr lang="cs-CZ" baseline="0" dirty="0" smtClean="0"/>
              <a:t> Norman: </a:t>
            </a:r>
            <a:r>
              <a:rPr lang="cs-CZ" baseline="0" dirty="0" err="1" smtClean="0"/>
              <a:t>Affordances</a:t>
            </a:r>
            <a:r>
              <a:rPr lang="cs-CZ" baseline="0" dirty="0" smtClean="0"/>
              <a:t>: </a:t>
            </a:r>
            <a:r>
              <a:rPr lang="cs-CZ" dirty="0" smtClean="0">
                <a:hlinkClick r:id="rId3"/>
              </a:rPr>
              <a:t>http://www.youtube.com/watch?v=NK1Zb_5VxuM</a:t>
            </a:r>
            <a:endParaRPr lang="cs-CZ" dirty="0" smtClean="0"/>
          </a:p>
          <a:p>
            <a:r>
              <a:rPr lang="cs-CZ" dirty="0" smtClean="0"/>
              <a:t>Don Norman – </a:t>
            </a:r>
            <a:r>
              <a:rPr lang="cs-CZ" dirty="0" err="1" smtClean="0"/>
              <a:t>Affordances</a:t>
            </a:r>
            <a:r>
              <a:rPr lang="cs-CZ" dirty="0" smtClean="0"/>
              <a:t>: </a:t>
            </a:r>
            <a:r>
              <a:rPr lang="cs-CZ" dirty="0" smtClean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www.jnd.org/dn.mss/affordances_and.html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Tady jdu</a:t>
            </a:r>
            <a:r>
              <a:rPr lang="cs-CZ" baseline="0" dirty="0" smtClean="0"/>
              <a:t> </a:t>
            </a:r>
            <a:r>
              <a:rPr lang="cs-CZ" baseline="0" smtClean="0"/>
              <a:t>na přednášku k HA (2016)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81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Moggridge</a:t>
            </a:r>
            <a:r>
              <a:rPr lang="cs-CZ" dirty="0" smtClean="0"/>
              <a:t> – IDEO, propagoval</a:t>
            </a:r>
            <a:r>
              <a:rPr lang="cs-CZ" baseline="0" dirty="0" smtClean="0"/>
              <a:t> design zaměřený na uživatele,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design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132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baseline="0" dirty="0" smtClean="0"/>
              <a:t>Propast provedení </a:t>
            </a:r>
            <a:r>
              <a:rPr lang="cs-CZ" baseline="0" dirty="0" smtClean="0"/>
              <a:t/>
            </a:r>
            <a:br>
              <a:rPr lang="cs-CZ" baseline="0" dirty="0" smtClean="0"/>
            </a:br>
            <a:r>
              <a:rPr lang="cs-CZ" baseline="0" dirty="0" smtClean="0"/>
              <a:t>– GUI mně napovídá, co vše mohu udělat</a:t>
            </a:r>
            <a:br>
              <a:rPr lang="cs-CZ" baseline="0" dirty="0" smtClean="0"/>
            </a:br>
            <a:r>
              <a:rPr lang="cs-CZ" baseline="0" dirty="0" smtClean="0"/>
              <a:t/>
            </a:r>
            <a:br>
              <a:rPr lang="cs-CZ" baseline="0" dirty="0" smtClean="0"/>
            </a:br>
            <a:r>
              <a:rPr lang="cs-CZ" b="1" baseline="0" dirty="0" smtClean="0"/>
              <a:t>Propast zhodnocení</a:t>
            </a:r>
          </a:p>
          <a:p>
            <a:r>
              <a:rPr lang="cs-CZ" baseline="0" dirty="0" smtClean="0"/>
              <a:t>- Okamžitá zpětná vazba (soubor v koši, </a:t>
            </a:r>
            <a:r>
              <a:rPr lang="cs-CZ" baseline="0" dirty="0" err="1" smtClean="0"/>
              <a:t>drag</a:t>
            </a:r>
            <a:r>
              <a:rPr lang="cs-CZ" baseline="0" dirty="0" smtClean="0"/>
              <a:t> and drop)</a:t>
            </a:r>
          </a:p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748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Datový analytik,</a:t>
            </a:r>
            <a:r>
              <a:rPr lang="cs-CZ" baseline="0" dirty="0" smtClean="0"/>
              <a:t> který potřebuje </a:t>
            </a:r>
            <a:r>
              <a:rPr lang="cs-CZ" b="1" baseline="0" dirty="0" err="1" smtClean="0"/>
              <a:t>Rko</a:t>
            </a:r>
            <a:r>
              <a:rPr lang="cs-CZ" b="1" baseline="0" dirty="0" smtClean="0"/>
              <a:t> a Pyt</a:t>
            </a:r>
            <a:r>
              <a:rPr lang="cs-CZ" baseline="0" dirty="0" smtClean="0"/>
              <a:t>hon Vs. Student </a:t>
            </a:r>
            <a:r>
              <a:rPr lang="cs-CZ" baseline="0" dirty="0" err="1" smtClean="0"/>
              <a:t>mgr.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KISKu</a:t>
            </a:r>
            <a:r>
              <a:rPr lang="cs-CZ" baseline="0" dirty="0" smtClean="0"/>
              <a:t>, který potřebuje tak nanejvýš </a:t>
            </a:r>
            <a:r>
              <a:rPr lang="cs-CZ" b="1" baseline="0" dirty="0" smtClean="0"/>
              <a:t>Excel</a:t>
            </a:r>
            <a:endParaRPr lang="en-GB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21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Problém</a:t>
            </a:r>
            <a:r>
              <a:rPr lang="cs-CZ" baseline="0" dirty="0" smtClean="0"/>
              <a:t> se systematickou </a:t>
            </a:r>
            <a:r>
              <a:rPr lang="cs-CZ" baseline="0" dirty="0" err="1" smtClean="0"/>
              <a:t>objevitelností</a:t>
            </a:r>
            <a:r>
              <a:rPr lang="cs-CZ" baseline="0" dirty="0" smtClean="0"/>
              <a:t>. </a:t>
            </a:r>
          </a:p>
          <a:p>
            <a:endParaRPr lang="cs-CZ" baseline="0" dirty="0" smtClean="0"/>
          </a:p>
          <a:p>
            <a:r>
              <a:rPr lang="cs-CZ" baseline="0" dirty="0" smtClean="0"/>
              <a:t>Provedení: Android a </a:t>
            </a:r>
            <a:r>
              <a:rPr lang="cs-CZ" baseline="0" dirty="0" err="1" smtClean="0"/>
              <a:t>iPad</a:t>
            </a:r>
            <a:r>
              <a:rPr lang="cs-CZ" baseline="0" dirty="0" smtClean="0"/>
              <a:t> – multitasking tlačítko</a:t>
            </a:r>
          </a:p>
          <a:p>
            <a:endParaRPr lang="cs-CZ" baseline="0" dirty="0" smtClean="0"/>
          </a:p>
          <a:p>
            <a:r>
              <a:rPr lang="cs-CZ" baseline="0" dirty="0" smtClean="0"/>
              <a:t>Zhodnocení: - status bar, centrum notifikace – ok</a:t>
            </a:r>
          </a:p>
          <a:p>
            <a:endParaRPr lang="cs-CZ" baseline="0" dirty="0" smtClean="0"/>
          </a:p>
          <a:p>
            <a:endParaRPr lang="cs-CZ" baseline="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07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2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362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Firma</a:t>
            </a:r>
            <a:r>
              <a:rPr lang="cs-CZ" baseline="0" dirty="0" smtClean="0"/>
              <a:t> OXO, konference </a:t>
            </a:r>
            <a:r>
              <a:rPr lang="cs-CZ" dirty="0" smtClean="0"/>
              <a:t>Gel in 2008</a:t>
            </a:r>
            <a:br>
              <a:rPr lang="cs-CZ" dirty="0" smtClean="0"/>
            </a:br>
            <a:r>
              <a:rPr lang="cs-CZ" dirty="0" smtClean="0"/>
              <a:t>1. firmě přišel email s inspirací</a:t>
            </a:r>
          </a:p>
          <a:p>
            <a:r>
              <a:rPr lang="cs-CZ" dirty="0" smtClean="0"/>
              <a:t>2. Firma</a:t>
            </a:r>
            <a:r>
              <a:rPr lang="cs-CZ" baseline="0" dirty="0" smtClean="0"/>
              <a:t> se ptala uživatelů, jak by vylepšili klasickou odměrku – ti zmiňovali kluzké držátko, křehkost apod.</a:t>
            </a:r>
          </a:p>
          <a:p>
            <a:r>
              <a:rPr lang="cs-CZ" baseline="0" dirty="0" smtClean="0"/>
              <a:t>3. Firma pozorovala, jak s odměrkou pracují vlastní uživatelé – Odměrka – Uživatelské rozhraní, Úkol – naplňte vodou určitý objem. </a:t>
            </a:r>
          </a:p>
          <a:p>
            <a:r>
              <a:rPr lang="cs-CZ" baseline="0" dirty="0" smtClean="0"/>
              <a:t>4. Lidé nalili – podívali se, nalili – podívali se…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22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Každý</a:t>
            </a:r>
            <a:r>
              <a:rPr lang="cs-CZ" baseline="0" dirty="0" smtClean="0"/>
              <a:t> design musí tyto dvě akce zvládat. Ulehčit akci tak, jak je to možné a být jasně evidentní, jaký je aktuální stav.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661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Werplank</a:t>
            </a:r>
            <a:r>
              <a:rPr lang="cs-CZ" dirty="0" smtClean="0"/>
              <a:t> – </a:t>
            </a:r>
            <a:r>
              <a:rPr lang="cs-CZ" dirty="0" err="1" smtClean="0"/>
              <a:t>D.school</a:t>
            </a:r>
            <a:r>
              <a:rPr lang="cs-CZ" baseline="0" dirty="0" smtClean="0"/>
              <a:t> na </a:t>
            </a:r>
            <a:r>
              <a:rPr lang="cs-CZ" baseline="0" dirty="0" err="1" smtClean="0"/>
              <a:t>Stanfordu</a:t>
            </a:r>
            <a:r>
              <a:rPr lang="cs-CZ" baseline="0" dirty="0" smtClean="0"/>
              <a:t>, společně s Billem </a:t>
            </a:r>
            <a:r>
              <a:rPr lang="cs-CZ" baseline="0" dirty="0" err="1" smtClean="0"/>
              <a:t>Moggridgem</a:t>
            </a:r>
            <a:r>
              <a:rPr lang="cs-CZ" baseline="0" dirty="0" smtClean="0"/>
              <a:t> představili pojem </a:t>
            </a:r>
            <a:r>
              <a:rPr lang="cs-CZ" baseline="0" dirty="0" err="1" smtClean="0"/>
              <a:t>interaction</a:t>
            </a:r>
            <a:r>
              <a:rPr lang="cs-CZ" baseline="0" dirty="0" smtClean="0"/>
              <a:t> design, pracoval v </a:t>
            </a:r>
            <a:r>
              <a:rPr lang="cs-CZ" baseline="0" dirty="0" err="1" smtClean="0"/>
              <a:t>XEROXu</a:t>
            </a:r>
            <a:r>
              <a:rPr lang="cs-CZ" baseline="0" dirty="0" smtClean="0"/>
              <a:t> – GUI a myš</a:t>
            </a:r>
            <a:br>
              <a:rPr lang="cs-CZ" baseline="0" dirty="0" smtClean="0"/>
            </a:br>
            <a:endParaRPr lang="cs-CZ" baseline="0" dirty="0" smtClean="0"/>
          </a:p>
          <a:p>
            <a:r>
              <a:rPr lang="cs-CZ" u="sng" baseline="0" dirty="0" smtClean="0"/>
              <a:t>Základní koncept interakce:</a:t>
            </a:r>
          </a:p>
          <a:p>
            <a:r>
              <a:rPr lang="cs-CZ" baseline="0" dirty="0" smtClean="0"/>
              <a:t/>
            </a:r>
            <a:br>
              <a:rPr lang="cs-CZ" baseline="0" dirty="0" smtClean="0"/>
            </a:br>
            <a:r>
              <a:rPr lang="cs-CZ" baseline="0" dirty="0" smtClean="0"/>
              <a:t>1. </a:t>
            </a:r>
            <a:r>
              <a:rPr lang="cs-CZ" b="0" baseline="0" dirty="0" smtClean="0"/>
              <a:t>Interakce je o tom, jak lidé interagují s okolním světem. </a:t>
            </a:r>
          </a:p>
          <a:p>
            <a:endParaRPr lang="cs-CZ" b="0" baseline="0" dirty="0" smtClean="0"/>
          </a:p>
          <a:p>
            <a:r>
              <a:rPr lang="cs-CZ" b="0" baseline="0" dirty="0" smtClean="0"/>
              <a:t>2. Interakční designér si musí pokládat několik otázek: </a:t>
            </a:r>
            <a:br>
              <a:rPr lang="cs-CZ" b="0" baseline="0" dirty="0" smtClean="0"/>
            </a:br>
            <a:r>
              <a:rPr lang="cs-CZ" baseline="0" dirty="0" smtClean="0"/>
              <a:t>    </a:t>
            </a:r>
          </a:p>
          <a:p>
            <a:r>
              <a:rPr lang="cs-CZ" baseline="0" dirty="0" smtClean="0"/>
              <a:t>    a) </a:t>
            </a:r>
            <a:r>
              <a:rPr lang="cs-CZ" b="1" baseline="0" dirty="0" err="1" smtClean="0"/>
              <a:t>How</a:t>
            </a:r>
            <a:r>
              <a:rPr lang="cs-CZ" b="1" baseline="0" dirty="0" smtClean="0"/>
              <a:t> do </a:t>
            </a:r>
            <a:r>
              <a:rPr lang="cs-CZ" b="1" baseline="0" dirty="0" err="1" smtClean="0"/>
              <a:t>you</a:t>
            </a:r>
            <a:r>
              <a:rPr lang="cs-CZ" b="1" baseline="0" dirty="0" smtClean="0"/>
              <a:t> do? </a:t>
            </a:r>
            <a:r>
              <a:rPr lang="cs-CZ" baseline="0" dirty="0" smtClean="0"/>
              <a:t>– Jak lidé konají ve světě? Jak lidí interagují s objekty (</a:t>
            </a:r>
            <a:r>
              <a:rPr lang="cs-CZ" b="1" baseline="0" dirty="0" smtClean="0"/>
              <a:t>páčky, tlačítka</a:t>
            </a:r>
            <a:r>
              <a:rPr lang="cs-CZ" baseline="0" dirty="0" smtClean="0"/>
              <a:t>)</a:t>
            </a:r>
          </a:p>
          <a:p>
            <a:endParaRPr lang="cs-CZ" baseline="0" dirty="0" smtClean="0"/>
          </a:p>
          <a:p>
            <a:r>
              <a:rPr lang="cs-CZ" baseline="0" dirty="0" smtClean="0"/>
              <a:t>    b) </a:t>
            </a:r>
            <a:r>
              <a:rPr lang="cs-CZ" b="1" baseline="0" dirty="0" err="1" smtClean="0"/>
              <a:t>How</a:t>
            </a:r>
            <a:r>
              <a:rPr lang="cs-CZ" b="1" baseline="0" dirty="0" smtClean="0"/>
              <a:t> do </a:t>
            </a:r>
            <a:r>
              <a:rPr lang="cs-CZ" b="1" baseline="0" dirty="0" err="1" smtClean="0"/>
              <a:t>you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feel</a:t>
            </a:r>
            <a:r>
              <a:rPr lang="cs-CZ" b="1" baseline="0" dirty="0" smtClean="0"/>
              <a:t>? </a:t>
            </a:r>
            <a:r>
              <a:rPr lang="cs-CZ" baseline="0" dirty="0" smtClean="0"/>
              <a:t>– Jak lidé vnímají zpětnou vazbu? Jak lidí vnímají svět kolem sebe? Jak vnímáme – horko, zimu, tmu, světlo, hladké, tvrdé, vroubkované apod. </a:t>
            </a:r>
          </a:p>
          <a:p>
            <a:endParaRPr lang="cs-CZ" dirty="0" smtClean="0"/>
          </a:p>
          <a:p>
            <a:r>
              <a:rPr lang="cs-CZ" dirty="0" smtClean="0"/>
              <a:t>    c)</a:t>
            </a:r>
            <a:r>
              <a:rPr lang="cs-CZ" baseline="0" dirty="0" smtClean="0"/>
              <a:t> </a:t>
            </a:r>
            <a:r>
              <a:rPr lang="cs-CZ" b="1" baseline="0" dirty="0" err="1" smtClean="0"/>
              <a:t>How</a:t>
            </a:r>
            <a:r>
              <a:rPr lang="cs-CZ" b="1" baseline="0" dirty="0" smtClean="0"/>
              <a:t> do </a:t>
            </a:r>
            <a:r>
              <a:rPr lang="cs-CZ" b="1" baseline="0" dirty="0" err="1" smtClean="0"/>
              <a:t>you</a:t>
            </a:r>
            <a:r>
              <a:rPr lang="cs-CZ" b="1" baseline="0" dirty="0" smtClean="0"/>
              <a:t> </a:t>
            </a:r>
            <a:r>
              <a:rPr lang="cs-CZ" b="1" baseline="0" dirty="0" err="1" smtClean="0"/>
              <a:t>know</a:t>
            </a:r>
            <a:r>
              <a:rPr lang="cs-CZ" b="1" baseline="0" dirty="0" smtClean="0"/>
              <a:t>?</a:t>
            </a:r>
            <a:r>
              <a:rPr lang="cs-CZ" baseline="0" dirty="0" smtClean="0"/>
              <a:t> – Když designujeme interakce člověk – počítač, pak potřebujeme dávat uživateli nápovědy. Je otázka, zda uživatel potřebuje např. </a:t>
            </a:r>
            <a:r>
              <a:rPr lang="cs-CZ" b="1" baseline="0" dirty="0" smtClean="0"/>
              <a:t>mapu</a:t>
            </a:r>
            <a:r>
              <a:rPr lang="cs-CZ" baseline="0" dirty="0" smtClean="0"/>
              <a:t> nebo </a:t>
            </a:r>
            <a:r>
              <a:rPr lang="cs-CZ" b="1" baseline="0" dirty="0" smtClean="0"/>
              <a:t>turistické značky </a:t>
            </a:r>
            <a:r>
              <a:rPr lang="cs-CZ" baseline="0" dirty="0" smtClean="0"/>
              <a:t>(potřebuje vědět, co dělat v každý aktuální okamžik – např. bezpečnosti východ apod.)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2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Př. zamknutí</a:t>
            </a:r>
            <a:r>
              <a:rPr lang="cs-CZ" baseline="0" dirty="0" smtClean="0"/>
              <a:t> kola</a:t>
            </a:r>
            <a:r>
              <a:rPr lang="en-US" baseline="0" dirty="0" smtClean="0"/>
              <a:t>/</a:t>
            </a:r>
            <a:r>
              <a:rPr lang="cs-CZ" baseline="0" dirty="0" smtClean="0"/>
              <a:t>rožnutí světla</a:t>
            </a:r>
            <a:r>
              <a:rPr lang="en-US" baseline="0" dirty="0" smtClean="0"/>
              <a:t>/</a:t>
            </a:r>
            <a:r>
              <a:rPr lang="cs-CZ" baseline="0" dirty="0" smtClean="0"/>
              <a:t>napsání diplomky</a:t>
            </a:r>
            <a:endParaRPr lang="cs-CZ" dirty="0" smtClean="0"/>
          </a:p>
          <a:p>
            <a:pPr marL="228600" indent="-228600">
              <a:buAutoNum type="arabicPeriod"/>
            </a:pPr>
            <a:endParaRPr lang="cs-CZ" dirty="0" smtClean="0"/>
          </a:p>
          <a:p>
            <a:pPr marL="228600" indent="-228600">
              <a:buAutoNum type="arabicPeriod"/>
            </a:pPr>
            <a:r>
              <a:rPr lang="cs-CZ" dirty="0" smtClean="0"/>
              <a:t>Naše cíle (pracovní úkoly, naše motivace)</a:t>
            </a:r>
          </a:p>
          <a:p>
            <a:pPr marL="228600" indent="-228600">
              <a:buAutoNum type="arabicPeriod"/>
            </a:pPr>
            <a:r>
              <a:rPr lang="cs-CZ" dirty="0" smtClean="0"/>
              <a:t>Záměr – máme</a:t>
            </a:r>
            <a:r>
              <a:rPr lang="cs-CZ" baseline="0" dirty="0" smtClean="0"/>
              <a:t> úmysl dosáhnout našich cílů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Provedení – vytvořit a realizovat sled úkonů, které vedou k požadované akci (pohyb těla, stisknutí vypínače apod., požádání někoho, aby vypínač sám zapnul) 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Provedení akce (obrázek dole)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Vnímání stavu světa – je </a:t>
            </a:r>
            <a:r>
              <a:rPr lang="cs-CZ" baseline="0" dirty="0" err="1" smtClean="0"/>
              <a:t>rožnuto</a:t>
            </a:r>
            <a:r>
              <a:rPr lang="cs-CZ" baseline="0" dirty="0" smtClean="0"/>
              <a:t>? Je práce napsána?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Hodnocení – interpretujeme a hodnotíme výsledek (Je práce napsaná správně? Nepotřebuje </a:t>
            </a:r>
            <a:r>
              <a:rPr lang="cs-CZ" baseline="0" dirty="0" err="1" smtClean="0"/>
              <a:t>koretury</a:t>
            </a:r>
            <a:r>
              <a:rPr lang="cs-CZ" baseline="0" dirty="0" smtClean="0"/>
              <a:t>?)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73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26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Ad 2:</a:t>
            </a:r>
            <a:r>
              <a:rPr lang="cs-CZ" baseline="0" dirty="0" smtClean="0"/>
              <a:t> </a:t>
            </a:r>
          </a:p>
          <a:p>
            <a:r>
              <a:rPr lang="cs-CZ" baseline="0" dirty="0" smtClean="0"/>
              <a:t>Rozdíl mezi našim úmyslem a proveditelnými akcemi se nazývá propast provedení. </a:t>
            </a:r>
          </a:p>
          <a:p>
            <a:r>
              <a:rPr lang="cs-CZ" baseline="0" dirty="0" smtClean="0"/>
              <a:t>Příklady: startování auta, sdílení souboru přes </a:t>
            </a:r>
            <a:r>
              <a:rPr lang="cs-CZ" baseline="0" dirty="0" err="1" smtClean="0"/>
              <a:t>dropbox</a:t>
            </a:r>
            <a:r>
              <a:rPr lang="cs-CZ" baseline="0" dirty="0" smtClean="0"/>
              <a:t>, co vše potřebuji udělat k tomu, abych byl na internetu zcela anonymní (VPN, virtuální PC)…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F266-7668-48F4-BEA2-EADFFC43440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85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B611-8E57-40BA-AA06-E01B46DCBCD0}" type="datetime1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9DB8-93A2-4DB3-9705-58DD80722128}" type="datetime1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C4D7-013E-44C3-AB6B-3F4ED04226F5}" type="datetime1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ABAC-6458-4DFB-824E-DD541418E484}" type="datetime1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FEB5-33F5-46B1-9B50-8458D2A70E1D}" type="datetime1">
              <a:rPr lang="cs-CZ" smtClean="0"/>
              <a:t>11.4.2016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0A65-4D29-4D9D-876F-28681F2F80AC}" type="datetime1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EFB9-A2B3-4509-811D-9BD2490A019D}" type="datetime1">
              <a:rPr lang="cs-CZ" smtClean="0"/>
              <a:t>11.4.2016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B88D-B1F6-4B6F-8153-E56B7F7D92A9}" type="datetime1">
              <a:rPr lang="cs-CZ" smtClean="0"/>
              <a:t>11.4.2016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4CBF0-3C16-4C29-A232-4BC9F433758E}" type="datetime1">
              <a:rPr lang="cs-CZ" smtClean="0"/>
              <a:t>11.4.2016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4E1C-D890-4DCB-82B6-DDF1A1CDE509}" type="datetime1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F7C7-678B-4310-9AD5-E41D71BF5D3B}" type="datetime1">
              <a:rPr lang="cs-CZ" smtClean="0"/>
              <a:t>11.4.2016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1A5424-3027-4B69-A952-08F79A6908E6}" type="datetime1">
              <a:rPr lang="cs-CZ" smtClean="0"/>
              <a:t>11.4.2016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401E8AB-9F48-4782-8ECC-D710FB6E86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K1Zb_5Vxu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VkQYvN4_H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designinginteractions.com/chapter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actions.acm.org/archive/view/september-october-2010/gestural-interfaces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ndfonline.com/doi/abs/10.1207/s15327051hci0104_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a/kisk.cz/file/d/0B9SlvQlurzUwTHR4NG5udVF3djQ/view?usp=shar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320094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32009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brenegar.typepad.com/leading_questions/2007/09/conversation-a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C3rxCLhzmX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8352928" cy="4856583"/>
          </a:xfrm>
        </p:spPr>
        <p:txBody>
          <a:bodyPr/>
          <a:lstStyle/>
          <a:p>
            <a:r>
              <a:rPr lang="cs-CZ" sz="4800" dirty="0" smtClean="0"/>
              <a:t>Přímá manipulace</a:t>
            </a:r>
            <a:br>
              <a:rPr lang="cs-CZ" sz="4800" dirty="0" smtClean="0"/>
            </a:br>
            <a:r>
              <a:rPr lang="cs-CZ" sz="2000" dirty="0" smtClean="0"/>
              <a:t>(navazuje na mentální modely)</a:t>
            </a:r>
            <a:br>
              <a:rPr lang="cs-CZ" sz="2000" dirty="0" smtClean="0"/>
            </a:br>
            <a:r>
              <a:rPr lang="cs-CZ" sz="4800" dirty="0" smtClean="0"/>
              <a:t>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800600"/>
            <a:ext cx="7135688" cy="914400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</a:p>
          <a:p>
            <a:r>
              <a:rPr lang="cs-CZ" dirty="0"/>
              <a:t>KISK </a:t>
            </a:r>
            <a:r>
              <a:rPr lang="cs-CZ" dirty="0" smtClean="0"/>
              <a:t>2016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6489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07288" cy="1371600"/>
          </a:xfrm>
        </p:spPr>
        <p:txBody>
          <a:bodyPr/>
          <a:lstStyle/>
          <a:p>
            <a:r>
              <a:rPr lang="cs-CZ" dirty="0" smtClean="0"/>
              <a:t>Designér musí překlenout…</a:t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13732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provedení 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poznám, že systém umí udělat to, co požaduji?</a:t>
            </a:r>
          </a:p>
          <a:p>
            <a:pPr marL="457200" indent="-457200">
              <a:buFont typeface="+mj-lt"/>
              <a:buAutoNum type="arabicPeriod"/>
            </a:pPr>
            <a:endParaRPr lang="cs-CZ" sz="3600" dirty="0"/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/>
              <a:t>Propast zhodnocení</a:t>
            </a:r>
          </a:p>
          <a:p>
            <a:pPr marL="914400" lvl="1" indent="-457200"/>
            <a:r>
              <a:rPr lang="cs-CZ" sz="3600" dirty="0" smtClean="0">
                <a:solidFill>
                  <a:schemeClr val="tx2"/>
                </a:solidFill>
              </a:rPr>
              <a:t>Jak poznám, že systém opravdu udělal to, co jsme zamýšlel?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496944" cy="464137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Umožňuje systém udělat to, co opravdu uživatel potřebuje?</a:t>
            </a:r>
          </a:p>
          <a:p>
            <a:endParaRPr 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Úmysl ---- proveditelné akce. </a:t>
            </a:r>
          </a:p>
          <a:p>
            <a:endParaRPr lang="cs-CZ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tx2"/>
                </a:solidFill>
              </a:rPr>
              <a:t>Kolik úsilí mě stojí zjistit, co mám vše se systémem udělat?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nahrávání na kazeťáku – toto je </a:t>
            </a:r>
            <a:r>
              <a:rPr lang="cs-CZ" b="0" i="1" dirty="0" smtClean="0"/>
              <a:t>z </a:t>
            </a:r>
            <a:r>
              <a:rPr lang="cs-CZ" b="0" i="1" dirty="0"/>
              <a:t>pohledu uživatele jeden úkon, avšak je třeba několik kroků k tomu, aby byl nahrávacím zařízením vykonán – je třeba nastavit dobu nahrávání, zvolit médium, naladit stanici, stisknout OK.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12</a:t>
            </a:fld>
            <a:endParaRPr lang="cs-CZ"/>
          </a:p>
        </p:txBody>
      </p:sp>
      <p:pic>
        <p:nvPicPr>
          <p:cNvPr id="4098" name="Picture 2" descr="http://www.honzaplsek.cz/music/instrum/ka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0928"/>
            <a:ext cx="8399703" cy="28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>
            <a:normAutofit/>
          </a:bodyPr>
          <a:lstStyle/>
          <a:p>
            <a:pPr marL="457200" indent="-457200"/>
            <a:r>
              <a:rPr lang="cs-CZ" dirty="0"/>
              <a:t>Propast provedení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496944" cy="5001419"/>
          </a:xfrm>
        </p:spPr>
        <p:txBody>
          <a:bodyPr>
            <a:normAutofit/>
          </a:bodyPr>
          <a:lstStyle/>
          <a:p>
            <a:r>
              <a:rPr lang="cs-CZ" b="0" dirty="0" smtClean="0"/>
              <a:t>Př</a:t>
            </a:r>
            <a:r>
              <a:rPr lang="cs-CZ" b="0" dirty="0"/>
              <a:t>. </a:t>
            </a:r>
            <a:r>
              <a:rPr lang="cs-CZ" b="0" i="1" dirty="0"/>
              <a:t>zapnutí titulků k filmu prostřednictvím </a:t>
            </a:r>
            <a:r>
              <a:rPr lang="cs-CZ" b="0" i="1" dirty="0" err="1"/>
              <a:t>BSPlayeru</a:t>
            </a:r>
            <a:r>
              <a:rPr lang="cs-CZ" b="0" i="1" dirty="0"/>
              <a:t>. V reálném </a:t>
            </a:r>
            <a:r>
              <a:rPr lang="cs-CZ" b="0" i="1" dirty="0" smtClean="0"/>
              <a:t>světě je </a:t>
            </a:r>
            <a:r>
              <a:rPr lang="cs-CZ" b="0" i="1" dirty="0"/>
              <a:t>třeba najít titulky, stáhnout je, spustit, načasovat (když je třeba).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13</a:t>
            </a:fld>
            <a:endParaRPr lang="cs-CZ"/>
          </a:p>
        </p:txBody>
      </p:sp>
      <p:pic>
        <p:nvPicPr>
          <p:cNvPr id="5122" name="Picture 2" descr="http://1.bp.blogspot.com/-I0F8sqFEkZg/TqRuSR7xYbI/AAAAAAAAOzM/OCRRcdpTkTg/s1600/bs+pl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715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 fontScale="92500"/>
          </a:bodyPr>
          <a:lstStyle/>
          <a:p>
            <a:r>
              <a:rPr lang="cs-CZ" sz="3900" dirty="0" smtClean="0"/>
              <a:t>… je rozdíl mezi reálným stavem systému a naším očekáváním. </a:t>
            </a:r>
          </a:p>
          <a:p>
            <a:endParaRPr lang="cs-CZ" sz="3200" dirty="0"/>
          </a:p>
          <a:p>
            <a:r>
              <a:rPr lang="cs-CZ" sz="2400" dirty="0" smtClean="0"/>
              <a:t>Měřítkem </a:t>
            </a:r>
            <a:r>
              <a:rPr lang="cs-CZ" sz="2400" dirty="0"/>
              <a:t>může být </a:t>
            </a:r>
            <a:r>
              <a:rPr lang="cs-CZ" sz="2400" dirty="0" smtClean="0"/>
              <a:t>míra úsilí</a:t>
            </a:r>
            <a:r>
              <a:rPr lang="cs-CZ" sz="2400" dirty="0"/>
              <a:t>, které </a:t>
            </a:r>
            <a:r>
              <a:rPr lang="cs-CZ" sz="2400" dirty="0" smtClean="0"/>
              <a:t>musíme vynaložit </a:t>
            </a:r>
            <a:r>
              <a:rPr lang="cs-CZ" sz="2400" dirty="0"/>
              <a:t>na to, abychom zjistili, v jakém stavu se systém nachází. </a:t>
            </a:r>
            <a:endParaRPr lang="cs-CZ" sz="2400" dirty="0" smtClean="0"/>
          </a:p>
          <a:p>
            <a:endParaRPr lang="cs-CZ" sz="2400" dirty="0">
              <a:solidFill>
                <a:schemeClr val="tx2"/>
              </a:solidFill>
            </a:endParaRPr>
          </a:p>
          <a:p>
            <a:r>
              <a:rPr lang="cs-CZ" sz="3600" dirty="0" smtClean="0">
                <a:solidFill>
                  <a:schemeClr val="tx2"/>
                </a:solidFill>
              </a:rPr>
              <a:t>Je na první pohled jasné, jestli je PC zapnutý?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15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003232" cy="1371600"/>
          </a:xfrm>
        </p:spPr>
        <p:txBody>
          <a:bodyPr/>
          <a:lstStyle/>
          <a:p>
            <a:r>
              <a:rPr lang="cs-CZ" dirty="0" smtClean="0"/>
              <a:t>Propast zhodnocení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případě </a:t>
            </a:r>
            <a:r>
              <a:rPr lang="cs-CZ" dirty="0" smtClean="0"/>
              <a:t>chybového hlášení, které nekonkretizuje problém, </a:t>
            </a:r>
            <a:r>
              <a:rPr lang="cs-CZ" dirty="0"/>
              <a:t>je propast zhodnocení rovna tomu, za jakou dobu a vynaložené úsilí přijdeme na to, kde je </a:t>
            </a:r>
            <a:r>
              <a:rPr lang="cs-CZ" dirty="0" smtClean="0"/>
              <a:t>chyba</a:t>
            </a:r>
            <a:r>
              <a:rPr lang="cs-CZ" dirty="0"/>
              <a:t>. 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Vodafone – neautorizované </a:t>
            </a:r>
            <a:br>
              <a:rPr lang="cs-CZ" dirty="0" smtClean="0">
                <a:solidFill>
                  <a:schemeClr val="tx2"/>
                </a:solidFill>
              </a:rPr>
            </a:br>
            <a:r>
              <a:rPr lang="cs-CZ" dirty="0" smtClean="0">
                <a:solidFill>
                  <a:schemeClr val="tx2"/>
                </a:solidFill>
              </a:rPr>
              <a:t>číslo.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16</a:t>
            </a:fld>
            <a:endParaRPr lang="cs-CZ"/>
          </a:p>
        </p:txBody>
      </p:sp>
      <p:pic>
        <p:nvPicPr>
          <p:cNvPr id="6146" name="Picture 2" descr="http://tri-anglerecords.com/wp-content/uploads/2012/04/E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3682380" cy="36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3" y="908720"/>
            <a:ext cx="8568952" cy="577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3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5791200" cy="1371600"/>
          </a:xfrm>
        </p:spPr>
        <p:txBody>
          <a:bodyPr/>
          <a:lstStyle/>
          <a:p>
            <a:r>
              <a:rPr lang="cs-CZ" dirty="0" smtClean="0"/>
              <a:t>Jak snadno mohu: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640960" cy="485740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Zjistit funkci zařízení?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Určit, jaké akce přístroj umožňuje?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Poznat, zda je systém v požadovaném stavu?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Určit mapování od úmyslu po reálný pohyb?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dirty="0" smtClean="0"/>
              <a:t>Provézt akci?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4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424936" cy="1440160"/>
          </a:xfrm>
        </p:spPr>
        <p:txBody>
          <a:bodyPr/>
          <a:lstStyle/>
          <a:p>
            <a:r>
              <a:rPr lang="cs-CZ" dirty="0" smtClean="0"/>
              <a:t>Jak přemosti propasti?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8326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Viditelnost –</a:t>
            </a:r>
            <a:r>
              <a:rPr lang="cs-CZ" dirty="0" err="1" smtClean="0"/>
              <a:t>afordance</a:t>
            </a:r>
            <a:r>
              <a:rPr lang="cs-CZ" dirty="0" smtClean="0"/>
              <a:t> 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zjevné vlastnosti rozhraní, které naznačují, jaké má rozhraní funkce</a:t>
            </a:r>
          </a:p>
          <a:p>
            <a:pPr marL="914400" lvl="1" indent="-457200"/>
            <a:r>
              <a:rPr lang="cs-CZ" sz="1800" dirty="0">
                <a:solidFill>
                  <a:schemeClr val="tx2"/>
                </a:solidFill>
              </a:rPr>
              <a:t>Don Norman: </a:t>
            </a:r>
            <a:r>
              <a:rPr lang="cs-CZ" sz="1800" dirty="0" err="1" smtClean="0">
                <a:solidFill>
                  <a:schemeClr val="tx2"/>
                </a:solidFill>
              </a:rPr>
              <a:t>Afordance</a:t>
            </a:r>
            <a:r>
              <a:rPr lang="cs-CZ" sz="1800" dirty="0" smtClean="0">
                <a:solidFill>
                  <a:schemeClr val="tx2"/>
                </a:solidFill>
              </a:rPr>
              <a:t>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www.youtube.com/watch?v=NK1Zb_5VxuM</a:t>
            </a:r>
            <a:endParaRPr lang="cs-CZ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Zpětná  vazba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Konzistence 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standardy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Bezchybné ovládání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tlačítko </a:t>
            </a:r>
            <a:r>
              <a:rPr lang="cs-CZ" sz="1800" dirty="0">
                <a:solidFill>
                  <a:schemeClr val="tx2"/>
                </a:solidFill>
              </a:rPr>
              <a:t>zpět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Systematické objevování</a:t>
            </a:r>
          </a:p>
          <a:p>
            <a:pPr marL="914400" lvl="1" indent="-457200"/>
            <a:r>
              <a:rPr lang="cs-CZ" sz="1800" dirty="0" smtClean="0">
                <a:solidFill>
                  <a:schemeClr val="tx2"/>
                </a:solidFill>
              </a:rPr>
              <a:t>musí být zajištěno systematické objevování možností a funkcí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Spolehlivost </a:t>
            </a:r>
          </a:p>
          <a:p>
            <a:pPr marL="914400" lvl="1" indent="-457200"/>
            <a:r>
              <a:rPr lang="cs-CZ" sz="1800" dirty="0">
                <a:solidFill>
                  <a:schemeClr val="tx2"/>
                </a:solidFill>
              </a:rPr>
              <a:t>systém musí fungovat, nic by se nemělo dít </a:t>
            </a:r>
            <a:r>
              <a:rPr lang="cs-CZ" sz="1800" dirty="0" smtClean="0">
                <a:solidFill>
                  <a:schemeClr val="tx2"/>
                </a:solidFill>
              </a:rPr>
              <a:t>nahodile</a:t>
            </a:r>
          </a:p>
          <a:p>
            <a:pPr lvl="1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5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787208" cy="1371600"/>
          </a:xfrm>
        </p:spPr>
        <p:txBody>
          <a:bodyPr/>
          <a:lstStyle/>
          <a:p>
            <a:r>
              <a:rPr lang="cs-CZ" dirty="0" smtClean="0"/>
              <a:t>Skvělý příklad špatného designu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4546848" cy="477274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Bill </a:t>
            </a:r>
            <a:r>
              <a:rPr lang="cs-CZ" sz="2400" dirty="0" err="1" smtClean="0"/>
              <a:t>Moggridge</a:t>
            </a:r>
            <a:r>
              <a:rPr lang="cs-CZ" sz="2400" dirty="0" smtClean="0"/>
              <a:t> (IDEO):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www.youtube.com/watch?v=kVkQYvN4_HA</a:t>
            </a:r>
            <a:r>
              <a:rPr lang="cs-CZ" sz="2400" dirty="0" smtClean="0"/>
              <a:t> (12:25)</a:t>
            </a:r>
          </a:p>
          <a:p>
            <a:endParaRPr lang="cs-CZ" sz="2400" dirty="0"/>
          </a:p>
          <a:p>
            <a:r>
              <a:rPr lang="cs-CZ" sz="2400" dirty="0" smtClean="0"/>
              <a:t>Kniha: </a:t>
            </a:r>
            <a:r>
              <a:rPr lang="cs-CZ" sz="2400" dirty="0" err="1" smtClean="0"/>
              <a:t>Designing</a:t>
            </a:r>
            <a:r>
              <a:rPr lang="cs-CZ" sz="2400" dirty="0" smtClean="0"/>
              <a:t> </a:t>
            </a:r>
            <a:r>
              <a:rPr lang="cs-CZ" sz="2400" dirty="0" err="1" smtClean="0"/>
              <a:t>interactions</a:t>
            </a:r>
            <a:endParaRPr lang="cs-CZ" sz="2400" dirty="0" smtClean="0"/>
          </a:p>
          <a:p>
            <a:r>
              <a:rPr lang="cs-CZ" sz="2400" dirty="0">
                <a:hlinkClick r:id="rId4"/>
              </a:rPr>
              <a:t>http://www.designinginteractions.com/chapters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56" y="1412776"/>
            <a:ext cx="418544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5926" y="1268760"/>
            <a:ext cx="5791200" cy="1371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 čemu je dobré znát uživatelský mentální model?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</a:t>
            </a:fld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58961" y="3573016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Jak jej zjišťujeme?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09656" cy="44973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/>
              <a:t>Který přístup je lepší?</a:t>
            </a:r>
          </a:p>
          <a:p>
            <a:endParaRPr lang="cs-CZ" sz="2800" dirty="0"/>
          </a:p>
          <a:p>
            <a:r>
              <a:rPr lang="cs-CZ" sz="2800" dirty="0" smtClean="0"/>
              <a:t>Co dělá tyto dva přístupy odlišné?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Okamžitá zpětná vazba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Nepřetržitá reprezentace objektů</a:t>
            </a:r>
          </a:p>
          <a:p>
            <a:pPr marL="971550" lvl="1" indent="-514350"/>
            <a:r>
              <a:rPr lang="cs-CZ" sz="2800" dirty="0" smtClean="0">
                <a:solidFill>
                  <a:schemeClr val="tx2"/>
                </a:solidFill>
              </a:rPr>
              <a:t>Použité metafory z reálného prostředí</a:t>
            </a: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lvl="1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sz="1700" b="0" dirty="0" smtClean="0"/>
              <a:t>Zdroj: </a:t>
            </a:r>
            <a:r>
              <a:rPr lang="cs-CZ" sz="1700" b="0" dirty="0"/>
              <a:t>SHNEIDERMAN. Direct </a:t>
            </a:r>
            <a:r>
              <a:rPr lang="cs-CZ" sz="1700" b="0" dirty="0" err="1"/>
              <a:t>Manipulation</a:t>
            </a:r>
            <a:r>
              <a:rPr lang="cs-CZ" sz="1700" b="0" dirty="0"/>
              <a:t>: A Step </a:t>
            </a:r>
            <a:r>
              <a:rPr lang="cs-CZ" sz="1700" b="0" dirty="0" err="1"/>
              <a:t>Beyond</a:t>
            </a:r>
            <a:r>
              <a:rPr lang="cs-CZ" sz="1700" b="0" dirty="0"/>
              <a:t> </a:t>
            </a:r>
            <a:r>
              <a:rPr lang="cs-CZ" sz="1700" b="0" dirty="0" err="1"/>
              <a:t>Programming</a:t>
            </a:r>
            <a:r>
              <a:rPr lang="cs-CZ" sz="1700" b="0" dirty="0"/>
              <a:t> </a:t>
            </a:r>
            <a:r>
              <a:rPr lang="cs-CZ" sz="1700" b="0" dirty="0" err="1"/>
              <a:t>Languages</a:t>
            </a:r>
            <a:r>
              <a:rPr lang="cs-CZ" sz="1700" b="0" dirty="0"/>
              <a:t>. </a:t>
            </a:r>
            <a:r>
              <a:rPr lang="cs-CZ" sz="1700" b="0" i="1" dirty="0" err="1"/>
              <a:t>Computer</a:t>
            </a:r>
            <a:r>
              <a:rPr lang="cs-CZ" sz="1700" b="0" dirty="0"/>
              <a:t>. 1983, roč. 16, č. 8, s. 57-69. ISSN 0018-9162. DOI: 10.1109/MC.1983.1654471. Dostupné z: http://ieeexplore.ieee.org/lpdocs/epic03/wrapper.htm?arnumber=1654471</a:t>
            </a:r>
            <a:endParaRPr lang="cs-CZ" sz="1700" b="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3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972026"/>
          </a:xfrm>
        </p:spPr>
        <p:txBody>
          <a:bodyPr/>
          <a:lstStyle/>
          <a:p>
            <a:r>
              <a:rPr lang="cs-CZ" dirty="0" smtClean="0"/>
              <a:t>Příkazový řádek vs. GUI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010003"/>
              </p:ext>
            </p:extLst>
          </p:nvPr>
        </p:nvGraphicFramePr>
        <p:xfrm>
          <a:off x="467545" y="1700808"/>
          <a:ext cx="7980039" cy="390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13"/>
                <a:gridCol w="2660013"/>
                <a:gridCol w="2660013"/>
              </a:tblGrid>
              <a:tr h="533867">
                <a:tc>
                  <a:txBody>
                    <a:bodyPr/>
                    <a:lstStyle/>
                    <a:p>
                      <a:r>
                        <a:rPr lang="cs-CZ" dirty="0" smtClean="0"/>
                        <a:t>Princip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Příkazový řádek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GUI</a:t>
                      </a:r>
                      <a:endParaRPr lang="cs-CZ" dirty="0"/>
                    </a:p>
                  </a:txBody>
                  <a:tcPr/>
                </a:tc>
              </a:tr>
              <a:tr h="690269">
                <a:tc>
                  <a:txBody>
                    <a:bodyPr/>
                    <a:lstStyle/>
                    <a:p>
                      <a:r>
                        <a:rPr lang="cs-CZ" dirty="0" smtClean="0"/>
                        <a:t>Viditelnost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Zpětná vazba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cs-CZ" dirty="0" smtClean="0"/>
                        <a:t>Konzistence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72844">
                <a:tc>
                  <a:txBody>
                    <a:bodyPr/>
                    <a:lstStyle/>
                    <a:p>
                      <a:r>
                        <a:rPr lang="cs-CZ" dirty="0" smtClean="0"/>
                        <a:t>Bezchybné ovládání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5041"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Systematické objevování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8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cs-CZ" dirty="0" smtClean="0"/>
              <a:t>Příkazový řádek však má svůj účel…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Tehdy, když jsou jeho slabé stránky využívány jako silné.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2"/>
                </a:solidFill>
              </a:rPr>
              <a:t>Programátoři</a:t>
            </a:r>
            <a:r>
              <a:rPr lang="cs-CZ" dirty="0" smtClean="0"/>
              <a:t> se bez příkazového řádku neobejdou – jejich práci to dělá mnohem jednodušší. 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i="1" dirty="0" smtClean="0"/>
              <a:t>Např. když potřebujeme všechny složky v PC, které obsahují slovo „</a:t>
            </a:r>
            <a:r>
              <a:rPr lang="cs-CZ" i="1" dirty="0" err="1" smtClean="0"/>
              <a:t>kisk</a:t>
            </a:r>
            <a:r>
              <a:rPr lang="cs-CZ" i="1" dirty="0" smtClean="0"/>
              <a:t>“ přesunout do jednoho adresáře.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Systematické objevování – ano, ale…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28728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700" b="0" dirty="0"/>
              <a:t>Zdroj: </a:t>
            </a:r>
            <a:r>
              <a:rPr lang="cs-CZ" sz="1700" b="0" dirty="0" err="1"/>
              <a:t>Takeo</a:t>
            </a:r>
            <a:r>
              <a:rPr lang="cs-CZ" sz="1700" b="0" dirty="0"/>
              <a:t> </a:t>
            </a:r>
            <a:r>
              <a:rPr lang="cs-CZ" sz="1700" b="0" dirty="0" err="1"/>
              <a:t>Igarashi</a:t>
            </a:r>
            <a:endParaRPr lang="cs-CZ" sz="17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23</a:t>
            </a:fld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" y="1412776"/>
            <a:ext cx="8784976" cy="414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60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>
            <a:normAutofit/>
          </a:bodyPr>
          <a:lstStyle/>
          <a:p>
            <a:r>
              <a:rPr lang="cs-CZ" dirty="0" smtClean="0"/>
              <a:t>Přímá manipulace - gesta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1542"/>
            <a:ext cx="7620000" cy="4529786"/>
          </a:xfrm>
        </p:spPr>
        <p:txBody>
          <a:bodyPr>
            <a:normAutofit/>
          </a:bodyPr>
          <a:lstStyle/>
          <a:p>
            <a:r>
              <a:rPr lang="cs-CZ" dirty="0" smtClean="0"/>
              <a:t>Je tento typ manipulace více přímý, nežli myš a klávesnice?</a:t>
            </a:r>
          </a:p>
          <a:p>
            <a:endParaRPr lang="cs-CZ" dirty="0" smtClean="0"/>
          </a:p>
          <a:p>
            <a:r>
              <a:rPr lang="cs-CZ" dirty="0" smtClean="0"/>
              <a:t>Jaká je propast provedení?</a:t>
            </a:r>
          </a:p>
          <a:p>
            <a:endParaRPr lang="cs-CZ" dirty="0" smtClean="0"/>
          </a:p>
          <a:p>
            <a:r>
              <a:rPr lang="cs-CZ" dirty="0" smtClean="0"/>
              <a:t>Jaká je propast zhodnocení?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2"/>
                </a:solidFill>
              </a:rPr>
              <a:t>Learnability</a:t>
            </a:r>
            <a:r>
              <a:rPr lang="cs-CZ" dirty="0" smtClean="0">
                <a:solidFill>
                  <a:schemeClr val="tx2"/>
                </a:solidFill>
              </a:rPr>
              <a:t>? </a:t>
            </a:r>
            <a:endParaRPr lang="cs-CZ" dirty="0" smtClean="0"/>
          </a:p>
          <a:p>
            <a:r>
              <a:rPr lang="cs-CZ" dirty="0" smtClean="0">
                <a:solidFill>
                  <a:schemeClr val="tx2"/>
                </a:solidFill>
              </a:rPr>
              <a:t>Jak je těžké naučit se </a:t>
            </a:r>
            <a:r>
              <a:rPr lang="cs-CZ" dirty="0">
                <a:solidFill>
                  <a:schemeClr val="tx2"/>
                </a:solidFill>
              </a:rPr>
              <a:t>o</a:t>
            </a:r>
            <a:r>
              <a:rPr lang="cs-CZ" dirty="0" smtClean="0">
                <a:solidFill>
                  <a:schemeClr val="tx2"/>
                </a:solidFill>
              </a:rPr>
              <a:t>vládat skryté funkce systému? </a:t>
            </a:r>
          </a:p>
          <a:p>
            <a:endParaRPr lang="cs-CZ" b="0" dirty="0" smtClean="0">
              <a:solidFill>
                <a:schemeClr val="tx2"/>
              </a:solidFill>
            </a:endParaRPr>
          </a:p>
          <a:p>
            <a:r>
              <a:rPr lang="cs-CZ" sz="1400" b="0" dirty="0" smtClean="0">
                <a:solidFill>
                  <a:schemeClr val="tx2"/>
                </a:solidFill>
              </a:rPr>
              <a:t>Zdroj</a:t>
            </a:r>
            <a:r>
              <a:rPr lang="cs-CZ" sz="1400" b="0" dirty="0">
                <a:solidFill>
                  <a:schemeClr val="tx2"/>
                </a:solidFill>
              </a:rPr>
              <a:t>: </a:t>
            </a:r>
            <a:r>
              <a:rPr lang="cs-CZ" sz="1400" b="0" dirty="0">
                <a:solidFill>
                  <a:schemeClr val="tx2"/>
                </a:solidFill>
                <a:hlinkClick r:id="rId3"/>
              </a:rPr>
              <a:t>http://interactions.acm.org/archive/view/september-october-2010/gestural-interfaces1</a:t>
            </a:r>
            <a:endParaRPr lang="cs-CZ" sz="1400" b="0" dirty="0">
              <a:solidFill>
                <a:schemeClr val="tx2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24</a:t>
            </a:fld>
            <a:endParaRPr lang="cs-CZ" dirty="0"/>
          </a:p>
        </p:txBody>
      </p:sp>
      <p:pic>
        <p:nvPicPr>
          <p:cNvPr id="10242" name="Picture 2" descr="http://tabletnet.cz/images/stories/apple/new-ipa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29491"/>
            <a:ext cx="4660574" cy="26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124056" cy="4373563"/>
          </a:xfrm>
        </p:spPr>
        <p:txBody>
          <a:bodyPr/>
          <a:lstStyle/>
          <a:p>
            <a:r>
              <a:rPr lang="cs-CZ" b="0" dirty="0"/>
              <a:t>HUTCHINS, Edwin, James HOLLAN a Donald NORMAN. Direct </a:t>
            </a:r>
            <a:r>
              <a:rPr lang="cs-CZ" b="0" dirty="0" err="1"/>
              <a:t>Manipulation</a:t>
            </a:r>
            <a:r>
              <a:rPr lang="cs-CZ" b="0" dirty="0"/>
              <a:t> </a:t>
            </a:r>
            <a:r>
              <a:rPr lang="cs-CZ" b="0" dirty="0" err="1"/>
              <a:t>Interfaces</a:t>
            </a:r>
            <a:r>
              <a:rPr lang="cs-CZ" b="0" dirty="0"/>
              <a:t>. </a:t>
            </a:r>
            <a:r>
              <a:rPr lang="cs-CZ" b="0" i="1" dirty="0" err="1"/>
              <a:t>Human-Computer</a:t>
            </a:r>
            <a:r>
              <a:rPr lang="cs-CZ" b="0" i="1" dirty="0"/>
              <a:t> </a:t>
            </a:r>
            <a:r>
              <a:rPr lang="cs-CZ" b="0" i="1" dirty="0" err="1"/>
              <a:t>Interaction</a:t>
            </a:r>
            <a:r>
              <a:rPr lang="cs-CZ" b="0" dirty="0"/>
              <a:t>. 1985-12-1, roč. 1, č. 4, s. 311-338. ISSN 0737-0024. DOI: 10.1207/s15327051hci0104_2. Dostupné z: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www.tandfonline.com/doi/abs/10.1207/s15327051hci0104_2</a:t>
            </a:r>
            <a:endParaRPr lang="cs-CZ" b="0" dirty="0" smtClean="0"/>
          </a:p>
          <a:p>
            <a:endParaRPr lang="cs-CZ" b="0" dirty="0"/>
          </a:p>
          <a:p>
            <a:r>
              <a:rPr lang="cs-CZ" b="0" dirty="0"/>
              <a:t>NORMAN, Donald A. </a:t>
            </a:r>
            <a:r>
              <a:rPr lang="cs-CZ" b="0" i="1" dirty="0"/>
              <a:t>Design pro každý den</a:t>
            </a:r>
            <a:r>
              <a:rPr lang="cs-CZ" b="0" dirty="0"/>
              <a:t>. 1. vyd. v českém jazyce. Praha: Dokořán, 2010, 271 s. ISBN 978-80-7363-314-1.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úkolu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drive.google.com/a/kisk.cz/file/d/0B9SlvQlurzUwTHR4NG5udVF3djQ/view?usp=sharing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32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28600"/>
            <a:ext cx="7128792" cy="4856583"/>
          </a:xfrm>
        </p:spPr>
        <p:txBody>
          <a:bodyPr/>
          <a:lstStyle/>
          <a:p>
            <a:r>
              <a:rPr lang="cs-CZ" sz="4800" dirty="0" smtClean="0"/>
              <a:t>Děkuji za pozornost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7056784" cy="1637928"/>
          </a:xfrm>
        </p:spPr>
        <p:txBody>
          <a:bodyPr>
            <a:normAutofit/>
          </a:bodyPr>
          <a:lstStyle/>
          <a:p>
            <a:r>
              <a:rPr lang="cs-CZ" dirty="0"/>
              <a:t>Tomáš Bouda </a:t>
            </a:r>
            <a:endParaRPr lang="cs-CZ" dirty="0" smtClean="0"/>
          </a:p>
          <a:p>
            <a:r>
              <a:rPr lang="cs-CZ" dirty="0" err="1" smtClean="0"/>
              <a:t>boudatomas</a:t>
            </a:r>
            <a:r>
              <a:rPr lang="en-US" dirty="0" smtClean="0"/>
              <a:t>@</a:t>
            </a:r>
            <a:r>
              <a:rPr lang="cs-CZ" dirty="0" smtClean="0"/>
              <a:t>gmail.com</a:t>
            </a:r>
            <a:endParaRPr lang="cs-CZ" dirty="0"/>
          </a:p>
          <a:p>
            <a:r>
              <a:rPr lang="cs-CZ" dirty="0"/>
              <a:t>KISK </a:t>
            </a:r>
            <a:r>
              <a:rPr lang="cs-CZ" dirty="0" smtClean="0"/>
              <a:t>2016 </a:t>
            </a:r>
            <a:r>
              <a:rPr lang="cs-CZ" dirty="0"/>
              <a:t>Komunikace Člověk-počítač</a:t>
            </a:r>
          </a:p>
          <a:p>
            <a:endParaRPr lang="en-US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88640"/>
            <a:ext cx="191129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5791200" cy="1371600"/>
          </a:xfrm>
        </p:spPr>
        <p:txBody>
          <a:bodyPr/>
          <a:lstStyle/>
          <a:p>
            <a:r>
              <a:rPr lang="cs-CZ" dirty="0" smtClean="0"/>
              <a:t>Experiment</a:t>
            </a: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59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/>
          <a:lstStyle/>
          <a:p>
            <a:r>
              <a:rPr lang="cs-CZ" dirty="0" smtClean="0"/>
              <a:t>Jak bychom mohli vylepšit tuto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4</a:t>
            </a:fld>
            <a:endParaRPr lang="cs-CZ"/>
          </a:p>
        </p:txBody>
      </p:sp>
      <p:pic>
        <p:nvPicPr>
          <p:cNvPr id="2050" name="Picture 2" descr="http://www.potrebydodomu.cz/pic_zbozi/0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29615" cy="43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Jak bychom mohli vylepšit odměrku?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03308"/>
            <a:ext cx="7920880" cy="43735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Firma OXO </a:t>
            </a:r>
            <a:r>
              <a:rPr lang="cs-CZ" dirty="0" smtClean="0">
                <a:solidFill>
                  <a:schemeClr val="tx2"/>
                </a:solidFill>
              </a:rPr>
              <a:t>pozorovala</a:t>
            </a:r>
            <a:r>
              <a:rPr lang="cs-CZ" dirty="0" smtClean="0"/>
              <a:t>, jak lidé </a:t>
            </a:r>
          </a:p>
          <a:p>
            <a:r>
              <a:rPr lang="cs-CZ" dirty="0" smtClean="0"/>
              <a:t>pracují s odměrkou.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Zdroj: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vimeo.com/3200945</a:t>
            </a:r>
            <a:r>
              <a:rPr lang="cs-CZ" dirty="0" smtClean="0"/>
              <a:t> (16:30)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5</a:t>
            </a:fld>
            <a:endParaRPr lang="cs-CZ" dirty="0"/>
          </a:p>
        </p:txBody>
      </p:sp>
      <p:pic>
        <p:nvPicPr>
          <p:cNvPr id="1026" name="Picture 2" descr="http://www.getprice.com.au/images/uploadimg/2118/oxo2cupmeas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042" y="780729"/>
            <a:ext cx="4768438" cy="45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důležité kroky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cs-CZ" dirty="0" smtClean="0"/>
          </a:p>
          <a:p>
            <a:pPr marL="457200" indent="-457200"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Akce (nalévání vody do odměrky)</a:t>
            </a:r>
          </a:p>
          <a:p>
            <a:pPr marL="457200" indent="-457200">
              <a:buFont typeface="+mj-lt"/>
              <a:buAutoNum type="arabicPeriod"/>
            </a:pPr>
            <a:endParaRPr lang="cs-CZ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800" dirty="0"/>
              <a:t>Evaluace (zjištění, zda objem vody odpovídá </a:t>
            </a:r>
            <a:r>
              <a:rPr lang="cs-CZ" sz="2800" dirty="0" smtClean="0"/>
              <a:t>mému přání)</a:t>
            </a:r>
          </a:p>
          <a:p>
            <a:pPr marL="457200" indent="-457200"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91264" cy="1371600"/>
          </a:xfrm>
        </p:spPr>
        <p:txBody>
          <a:bodyPr/>
          <a:lstStyle/>
          <a:p>
            <a:r>
              <a:rPr lang="cs-CZ" dirty="0" smtClean="0"/>
              <a:t>Co jsme se z odměrky naučili?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036103"/>
          </a:xfrm>
        </p:spPr>
        <p:txBody>
          <a:bodyPr>
            <a:no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1. I když se zeptáme lidí, co potřebují, tak nám to neřeknou. </a:t>
            </a:r>
          </a:p>
          <a:p>
            <a:endParaRPr lang="cs-CZ" dirty="0" smtClean="0"/>
          </a:p>
          <a:p>
            <a:r>
              <a:rPr lang="cs-CZ" dirty="0" smtClean="0"/>
              <a:t>2. Odpovědi na naše otázky najdeme tehdy, když se vydáme mezi naše uživatele. </a:t>
            </a:r>
          </a:p>
          <a:p>
            <a:endParaRPr lang="cs-CZ" dirty="0" smtClean="0"/>
          </a:p>
          <a:p>
            <a:r>
              <a:rPr lang="cs-CZ" dirty="0" smtClean="0"/>
              <a:t>3. Lepší zpětnou vazbu dostaneme, když s sebou přineseme i prototyp. </a:t>
            </a:r>
          </a:p>
          <a:p>
            <a:endParaRPr lang="cs-CZ" dirty="0" smtClean="0"/>
          </a:p>
          <a:p>
            <a:r>
              <a:rPr lang="cs-CZ" dirty="0" smtClean="0"/>
              <a:t>4. Lidé často vlastní </a:t>
            </a:r>
            <a:r>
              <a:rPr lang="cs-CZ" dirty="0" err="1" smtClean="0"/>
              <a:t>vylepšováky</a:t>
            </a:r>
            <a:r>
              <a:rPr lang="cs-CZ" dirty="0" smtClean="0"/>
              <a:t> mají, jde o to je dostat na světlo světa. </a:t>
            </a:r>
            <a:endParaRPr lang="cs-CZ" dirty="0"/>
          </a:p>
          <a:p>
            <a:endParaRPr lang="cs-CZ" dirty="0" smtClean="0"/>
          </a:p>
          <a:p>
            <a:r>
              <a:rPr lang="cs-CZ" b="0" dirty="0" smtClean="0"/>
              <a:t>Zdroj: </a:t>
            </a:r>
            <a:r>
              <a:rPr lang="cs-CZ" b="0" dirty="0">
                <a:hlinkClick r:id="rId2"/>
              </a:rPr>
              <a:t>http://</a:t>
            </a:r>
            <a:r>
              <a:rPr lang="cs-CZ" b="0" dirty="0" smtClean="0">
                <a:hlinkClick r:id="rId2"/>
              </a:rPr>
              <a:t>vimeo.com/3200945</a:t>
            </a:r>
            <a:r>
              <a:rPr lang="cs-CZ" b="0" dirty="0" smtClean="0"/>
              <a:t> (16:30)</a:t>
            </a:r>
            <a:endParaRPr lang="cs-CZ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Tomáš Bouda    HCI na KISK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5791200" cy="1371600"/>
          </a:xfrm>
        </p:spPr>
        <p:txBody>
          <a:bodyPr/>
          <a:lstStyle/>
          <a:p>
            <a:r>
              <a:rPr lang="cs-CZ" dirty="0" smtClean="0"/>
              <a:t>Bill </a:t>
            </a:r>
            <a:r>
              <a:rPr lang="cs-CZ" dirty="0" err="1" smtClean="0"/>
              <a:t>Verplank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78828"/>
            <a:ext cx="7859216" cy="1080120"/>
          </a:xfrm>
        </p:spPr>
        <p:txBody>
          <a:bodyPr>
            <a:normAutofit fontScale="62500" lnSpcReduction="20000"/>
          </a:bodyPr>
          <a:lstStyle/>
          <a:p>
            <a:r>
              <a:rPr lang="cs-CZ" sz="2600" dirty="0" smtClean="0"/>
              <a:t>Zdroj: </a:t>
            </a:r>
            <a:r>
              <a:rPr lang="cs-CZ" sz="2600" dirty="0">
                <a:hlinkClick r:id="rId3"/>
              </a:rPr>
              <a:t>http://</a:t>
            </a:r>
            <a:r>
              <a:rPr lang="cs-CZ" sz="2600" dirty="0" smtClean="0">
                <a:hlinkClick r:id="rId3"/>
              </a:rPr>
              <a:t>edbrenegar.typepad.com/leading_questions/2007/09/conversation-as.html</a:t>
            </a:r>
            <a:endParaRPr lang="cs-CZ" sz="2600" dirty="0" smtClean="0"/>
          </a:p>
          <a:p>
            <a:r>
              <a:rPr lang="cs-CZ" sz="2600" dirty="0" smtClean="0"/>
              <a:t>Video: </a:t>
            </a:r>
            <a:r>
              <a:rPr lang="cs-CZ" sz="2600" dirty="0">
                <a:hlinkClick r:id="rId4"/>
              </a:rPr>
              <a:t>http://www.youtube.com/watch?v=C3rxCLhzmXY</a:t>
            </a:r>
            <a:endParaRPr lang="cs-CZ" sz="26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 descr="Bill_verplank_3_interactive_quest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1008"/>
            <a:ext cx="5760640" cy="42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11008"/>
            <a:ext cx="2891484" cy="306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04403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jsou naše mentální aktivity při provádění úloh?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7620000" cy="480561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Tomáš Bouda    HCI na KISK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E8AB-9F48-4782-8ECC-D710FB6E863A}" type="slidenum">
              <a:rPr lang="cs-CZ" smtClean="0"/>
              <a:t>9</a:t>
            </a:fld>
            <a:endParaRPr lang="cs-CZ"/>
          </a:p>
        </p:txBody>
      </p:sp>
      <p:pic>
        <p:nvPicPr>
          <p:cNvPr id="1026" name="Picture 2" descr="C:\Users\pc012\Dropbox\KISK\HCI\IMG_20131022_205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8730"/>
            <a:ext cx="7236296" cy="542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9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6097</TotalTime>
  <Words>1216</Words>
  <Application>Microsoft Office PowerPoint</Application>
  <PresentationFormat>Předvádění na obrazovce (4:3)</PresentationFormat>
  <Paragraphs>283</Paragraphs>
  <Slides>27</Slides>
  <Notes>16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Základní</vt:lpstr>
      <vt:lpstr>Přímá manipulace (navazuje na mentální modely)  </vt:lpstr>
      <vt:lpstr>K čemu je dobré znát uživatelský mentální model? </vt:lpstr>
      <vt:lpstr>Experiment</vt:lpstr>
      <vt:lpstr>Jak bychom mohli vylepšit tuto odměrku? </vt:lpstr>
      <vt:lpstr>Jak bychom mohli vylepšit odměrku? </vt:lpstr>
      <vt:lpstr>Dva důležité kroky</vt:lpstr>
      <vt:lpstr>Co jsme se z odměrky naučili?</vt:lpstr>
      <vt:lpstr>Bill Verplank</vt:lpstr>
      <vt:lpstr>Jaké jsou naše mentální aktivity při provádění úloh?</vt:lpstr>
      <vt:lpstr>Designér musí překlenout…  </vt:lpstr>
      <vt:lpstr>Propast provedení </vt:lpstr>
      <vt:lpstr>Propast provedení </vt:lpstr>
      <vt:lpstr>Propast provedení </vt:lpstr>
      <vt:lpstr>Propast zhodnocení</vt:lpstr>
      <vt:lpstr>Propast zhodnocení</vt:lpstr>
      <vt:lpstr>Propast zhodnocení</vt:lpstr>
      <vt:lpstr>Jak snadno mohu:</vt:lpstr>
      <vt:lpstr>Jak přemosti propasti?</vt:lpstr>
      <vt:lpstr>Skvělý příklad špatného designu</vt:lpstr>
      <vt:lpstr>Příkazový řádek vs. GUI</vt:lpstr>
      <vt:lpstr>Příkazový řádek vs. GUI</vt:lpstr>
      <vt:lpstr>Příkazový řádek však má svůj účel… </vt:lpstr>
      <vt:lpstr>Systematické objevování – ano, ale… </vt:lpstr>
      <vt:lpstr>Přímá manipulace - gesta</vt:lpstr>
      <vt:lpstr>Literatura</vt:lpstr>
      <vt:lpstr>Zadání úkolu </vt:lpstr>
      <vt:lpstr>Děkuji za pozornost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(podnázev, … )</dc:title>
  <dc:creator>DELL1</dc:creator>
  <cp:lastModifiedBy>pc012</cp:lastModifiedBy>
  <cp:revision>59</cp:revision>
  <dcterms:created xsi:type="dcterms:W3CDTF">2012-09-18T10:23:45Z</dcterms:created>
  <dcterms:modified xsi:type="dcterms:W3CDTF">2016-04-11T18:30:08Z</dcterms:modified>
</cp:coreProperties>
</file>