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sldIdLst>
    <p:sldId id="257" r:id="rId2"/>
    <p:sldId id="343" r:id="rId3"/>
    <p:sldId id="258" r:id="rId4"/>
    <p:sldId id="344" r:id="rId5"/>
    <p:sldId id="260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3" r:id="rId14"/>
    <p:sldId id="271" r:id="rId15"/>
    <p:sldId id="274" r:id="rId16"/>
    <p:sldId id="275" r:id="rId17"/>
    <p:sldId id="276" r:id="rId18"/>
    <p:sldId id="278" r:id="rId19"/>
    <p:sldId id="277" r:id="rId20"/>
    <p:sldId id="279" r:id="rId21"/>
    <p:sldId id="345" r:id="rId22"/>
    <p:sldId id="352" r:id="rId23"/>
    <p:sldId id="353" r:id="rId24"/>
    <p:sldId id="347" r:id="rId25"/>
    <p:sldId id="349" r:id="rId26"/>
    <p:sldId id="361" r:id="rId27"/>
    <p:sldId id="362" r:id="rId28"/>
    <p:sldId id="363" r:id="rId29"/>
    <p:sldId id="350" r:id="rId30"/>
    <p:sldId id="358" r:id="rId31"/>
    <p:sldId id="355" r:id="rId32"/>
    <p:sldId id="354" r:id="rId33"/>
    <p:sldId id="351" r:id="rId34"/>
    <p:sldId id="357" r:id="rId35"/>
    <p:sldId id="356" r:id="rId36"/>
    <p:sldId id="359" r:id="rId37"/>
    <p:sldId id="281" r:id="rId38"/>
    <p:sldId id="360" r:id="rId39"/>
    <p:sldId id="33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2" autoAdjust="0"/>
  </p:normalViewPr>
  <p:slideViewPr>
    <p:cSldViewPr>
      <p:cViewPr varScale="1">
        <p:scale>
          <a:sx n="90" d="100"/>
          <a:sy n="90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F1AFC-F7A3-486E-AEB7-F74466F0B1E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F266-7668-48F4-BEA2-EADFFC434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4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1.Viditelnost stavu systému – systém by měl vždy dát uživateli vědět co se právě odehrává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2.Spojení mezi systémem a reálným světem – komunikace systému s uživatelem by se měla odehrávat uživatelsky příjemným způsobem (srozumitelný jazyk bez odborných termínů)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3.Uživatelská kontrola a svoboda – uživatelé při práci se systémem dělají chyby a potřebují proto únikový východ pro návrat do předchozího stavu.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4.Konzistence a standardizace – uživatelé by neměli být nuceni přemýšlet jestli různé termíny znamenají to stejné, proto se doporučuje dodržovat obecné zásady.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5.Prevence chyb – vyvarovat se chybovým hlášením bezpečným designem, který bude preventivně působit proti problémům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6.Rozpoznání místo vzpomínání – uživatel by neměl být nucen vzpomínat si na provádění operací v systému, instrukce by měly být v systému vždy viditelně umístěny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7.Flexibilní a efektivní použití – umožnění zrychlení práce se systém pro pokročilé uživatele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8.Estetický a minimalistický design – bez nepotřebných informací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9.Pomoc uživatelů poznat, pochopit a vzpamatovat se z chyb – chybové hlášky by měly být uváděny v přirozeném jazyce a měly by navrhovat řešení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10.Nápověda a návody – všechny informace se musí dát lehce vyhledat, nápověda by měla obsahovat postupy v krocích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300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Explorativní testy </a:t>
            </a:r>
            <a:r>
              <a:rPr lang="cs-CZ" dirty="0" smtClean="0"/>
              <a:t>– na</a:t>
            </a:r>
            <a:r>
              <a:rPr lang="cs-CZ" baseline="0" dirty="0" smtClean="0"/>
              <a:t> začátku vývoje, řeší koncept aplikace na vyšší úrovni</a:t>
            </a:r>
          </a:p>
          <a:p>
            <a:r>
              <a:rPr lang="cs-CZ" b="1" baseline="0" dirty="0" smtClean="0"/>
              <a:t>Hodnotící testy </a:t>
            </a:r>
            <a:r>
              <a:rPr lang="cs-CZ" baseline="0" dirty="0" smtClean="0"/>
              <a:t>– v celém průběhu vývoje (nejtypičtější)</a:t>
            </a:r>
          </a:p>
          <a:p>
            <a:r>
              <a:rPr lang="cs-CZ" b="1" baseline="0" dirty="0" smtClean="0"/>
              <a:t>Validační a verifikační testy </a:t>
            </a:r>
            <a:r>
              <a:rPr lang="cs-CZ" baseline="0" dirty="0" smtClean="0"/>
              <a:t>– dělají se na konci vývoje, ujištění, zda rozhraí splňuje minimální požadavky na použitelnost</a:t>
            </a:r>
          </a:p>
          <a:p>
            <a:r>
              <a:rPr lang="cs-CZ" b="1" baseline="0" dirty="0" smtClean="0"/>
              <a:t>Komparační testy </a:t>
            </a:r>
            <a:r>
              <a:rPr lang="cs-CZ" baseline="0" dirty="0" smtClean="0"/>
              <a:t>– kdykoli, porovnávání dvou verzi, např. A</a:t>
            </a:r>
            <a:r>
              <a:rPr lang="en-US" baseline="0" dirty="0" smtClean="0"/>
              <a:t>/</a:t>
            </a:r>
            <a:r>
              <a:rPr lang="cs-CZ" baseline="0" dirty="0" smtClean="0"/>
              <a:t>B testování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849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Přidává racionální kontext</a:t>
            </a:r>
          </a:p>
          <a:p>
            <a:r>
              <a:rPr lang="cs-CZ" sz="1200" dirty="0" smtClean="0"/>
              <a:t>Zvyčuje motivaci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290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Heteroggenní</a:t>
            </a:r>
            <a:r>
              <a:rPr lang="cs-CZ" baseline="0" dirty="0" smtClean="0"/>
              <a:t> – např. důchodci i nevidomí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41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Přece mu nepolezete do postele, když se kognitivní</a:t>
            </a:r>
            <a:r>
              <a:rPr lang="cs-CZ" baseline="0" dirty="0" smtClean="0"/>
              <a:t> schopnosti učí před spaním.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941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dirty="0" smtClean="0"/>
              <a:t>Důvodem pro asistenci je snaha nalézt další problémy.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530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Triangulujeme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1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Studium krátkodobé paněti.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Triangulace s kvantitaivními metodami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53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Zásadní</a:t>
            </a:r>
            <a:r>
              <a:rPr lang="cs-CZ" baseline="0" dirty="0" smtClean="0"/>
              <a:t> a méně zásadní jsou velice subjektivní měřítka.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8269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 smtClean="0"/>
              <a:t>HA je často rychlejší (1-2h.) nežli UT.</a:t>
            </a:r>
          </a:p>
          <a:p>
            <a:endParaRPr lang="cs-CZ" sz="2400" dirty="0" smtClean="0"/>
          </a:p>
          <a:p>
            <a:r>
              <a:rPr lang="cs-CZ" sz="2400" b="1" dirty="0" smtClean="0"/>
              <a:t>Výsledky HA jsou již interpretované experty.</a:t>
            </a:r>
          </a:p>
          <a:p>
            <a:endParaRPr lang="cs-CZ" sz="2400" dirty="0" smtClean="0"/>
          </a:p>
          <a:p>
            <a:r>
              <a:rPr lang="cs-CZ" sz="2400" b="1" dirty="0" smtClean="0"/>
              <a:t>Výsledky UT jsou přesnější.</a:t>
            </a:r>
          </a:p>
          <a:p>
            <a:pPr marL="800100" lvl="1" indent="-342900"/>
            <a:r>
              <a:rPr lang="cs-CZ" sz="2400" dirty="0" smtClean="0">
                <a:solidFill>
                  <a:schemeClr val="tx2"/>
                </a:solidFill>
              </a:rPr>
              <a:t>Berou v úvahu aktuální uživatele, jejich práci, situaci, rozpoložení apod. </a:t>
            </a:r>
          </a:p>
          <a:p>
            <a:pPr marL="800100" lvl="1" indent="-342900"/>
            <a:r>
              <a:rPr lang="cs-CZ" sz="2400" dirty="0" smtClean="0">
                <a:solidFill>
                  <a:schemeClr val="tx2"/>
                </a:solidFill>
              </a:rPr>
              <a:t>HA může najít špatné problémy a ty opravdové pominout. </a:t>
            </a:r>
          </a:p>
          <a:p>
            <a:pPr marL="342900" indent="-342900"/>
            <a:endParaRPr lang="cs-CZ" sz="2400" dirty="0" smtClean="0"/>
          </a:p>
          <a:p>
            <a:pPr marL="342900" indent="-342900"/>
            <a:r>
              <a:rPr lang="cs-CZ" sz="2400" b="1" dirty="0" smtClean="0"/>
              <a:t>HA neklade nároky na uživatele.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992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2B302-E237-44A8-A874-6CED0DD30794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86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Formální</a:t>
            </a:r>
            <a:r>
              <a:rPr lang="cs-CZ" baseline="0" dirty="0" smtClean="0"/>
              <a:t> evaluace – vytvoří se </a:t>
            </a:r>
            <a:r>
              <a:rPr lang="cs-CZ" b="1" baseline="0" dirty="0" smtClean="0"/>
              <a:t>model uživatele a jeho chování </a:t>
            </a:r>
            <a:r>
              <a:rPr lang="cs-CZ" baseline="0" dirty="0" smtClean="0"/>
              <a:t>v různách situacích. Na základě těchto modelů můžeme předvídat, jaký typ rozhraní bude vhodný. </a:t>
            </a:r>
          </a:p>
          <a:p>
            <a:endParaRPr lang="cs-CZ" dirty="0" smtClean="0"/>
          </a:p>
          <a:p>
            <a:r>
              <a:rPr lang="cs-CZ" dirty="0" smtClean="0"/>
              <a:t>Automatická</a:t>
            </a:r>
            <a:r>
              <a:rPr lang="cs-CZ" baseline="0" dirty="0" smtClean="0"/>
              <a:t> evaluace – je nasazen </a:t>
            </a:r>
            <a:r>
              <a:rPr lang="cs-CZ" b="1" baseline="0" dirty="0" smtClean="0"/>
              <a:t>speciální software</a:t>
            </a:r>
            <a:r>
              <a:rPr lang="cs-CZ" baseline="0" dirty="0" smtClean="0"/>
              <a:t>, který kontroluje funkčnost. Je vytvořen scénář, který software prochází a kontroluje kód, případně slabá místa, která budou při zvýšené zátěži spouštěčem problémů. 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318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baseline="0" dirty="0" smtClean="0"/>
              <a:t> </a:t>
            </a:r>
            <a:r>
              <a:rPr lang="cs-CZ" b="1" dirty="0" smtClean="0">
                <a:solidFill>
                  <a:schemeClr val="tx2"/>
                </a:solidFill>
              </a:rPr>
              <a:t>Neplýtvejme časem uživatelů.</a:t>
            </a:r>
            <a:r>
              <a:rPr lang="cs-CZ" dirty="0" smtClean="0">
                <a:solidFill>
                  <a:schemeClr val="tx2"/>
                </a:solidFill>
              </a:rPr>
              <a:t> Opravením evidentních chyb v designu umožníme uživatelům, aby se soustředili na mnohem zásadnější problémy použitelnosti. 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/>
              <a:t>2</a:t>
            </a:r>
            <a:r>
              <a:rPr lang="cs-CZ" baseline="0" dirty="0" smtClean="0"/>
              <a:t> </a:t>
            </a:r>
            <a:r>
              <a:rPr lang="cs-CZ" sz="2100" b="1" dirty="0" smtClean="0">
                <a:solidFill>
                  <a:schemeClr val="tx2"/>
                </a:solidFill>
              </a:rPr>
              <a:t>Kritická evaluace nám ukáže i dobrá místa v systému</a:t>
            </a:r>
            <a:r>
              <a:rPr lang="cs-CZ" sz="2100" dirty="0" smtClean="0">
                <a:solidFill>
                  <a:schemeClr val="tx2"/>
                </a:solidFill>
              </a:rPr>
              <a:t>. Ty je vhodné zachovat. </a:t>
            </a:r>
          </a:p>
          <a:p>
            <a:pPr marL="342900" indent="-342900"/>
            <a:endParaRPr lang="cs-CZ" sz="2100" dirty="0" smtClean="0"/>
          </a:p>
          <a:p>
            <a:pPr marL="342900" indent="-342900"/>
            <a:r>
              <a:rPr lang="cs-CZ" sz="2100" dirty="0" smtClean="0"/>
              <a:t>3</a:t>
            </a:r>
            <a:r>
              <a:rPr lang="cs-CZ" sz="2100" baseline="0" dirty="0" smtClean="0"/>
              <a:t> </a:t>
            </a:r>
            <a:r>
              <a:rPr lang="cs-CZ" dirty="0" smtClean="0">
                <a:solidFill>
                  <a:schemeClr val="tx2"/>
                </a:solidFill>
              </a:rPr>
              <a:t>Dostáváte špatnou zpětnou vazbu od uživatelů systému? Nebo vám </a:t>
            </a:r>
            <a:r>
              <a:rPr lang="cs-CZ" b="1" dirty="0" smtClean="0">
                <a:solidFill>
                  <a:schemeClr val="tx2"/>
                </a:solidFill>
              </a:rPr>
              <a:t>Google </a:t>
            </a:r>
            <a:r>
              <a:rPr lang="cs-CZ" b="1" dirty="0" err="1" smtClean="0">
                <a:solidFill>
                  <a:schemeClr val="tx2"/>
                </a:solidFill>
              </a:rPr>
              <a:t>analytics</a:t>
            </a:r>
            <a:r>
              <a:rPr lang="cs-CZ" dirty="0" smtClean="0">
                <a:solidFill>
                  <a:schemeClr val="tx2"/>
                </a:solidFill>
              </a:rPr>
              <a:t> říká, že je na webu nějaký problém. Díky kritické analýze dostanete jasnou představu o tom, co je špatně. </a:t>
            </a:r>
          </a:p>
          <a:p>
            <a:pPr marL="342900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4</a:t>
            </a:r>
            <a:r>
              <a:rPr lang="cs-CZ" baseline="0" dirty="0" smtClean="0"/>
              <a:t> </a:t>
            </a:r>
            <a:r>
              <a:rPr lang="cs-CZ" dirty="0" smtClean="0">
                <a:solidFill>
                  <a:schemeClr val="tx2"/>
                </a:solidFill>
              </a:rPr>
              <a:t>Neservírujte svým uživatelům chyby na stříbrném podnose. 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91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1.Viditelnost stavu systému – systém by měl vždy dát uživateli vědět co se právě odehrává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2.Spojení mezi systémem a reálným světem – komunikace systému s uživatelem by se měla odehrávat uživatelsky příjemným způsobem (srozumitelný jazyk bez odborných termínů)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3.Uživatelská kontrola a svoboda – uživatelé při práci se systémem dělají chyby a potřebují proto únikový východ pro návrat do předchozího stavu.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4.Konzistence a standardizace – uživatelé by neměli být nuceni přemýšlet jestli různé termíny znamenají to stejné, proto se doporučuje dodržovat obecné zásady.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5.Prevence chyb – vyvarovat se chybovým hlášením bezpečným designem, který bude preventivně působit proti problémům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6.Rozpoznání místo vzpomínání – uživatel by neměl být nucen vzpomínat si na provádění operací v systému, instrukce by měly být v systému vždy viditelně umístěny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7.Flexibilní a efektivní použití – umožnění zrychlení práce se systém pro pokročilé uživatele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8.Estetický a minimalistický design – bez nepotřebných informací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9.Pomoc uživatelů poznat, pochopit a vzpamatovat se z chyb – chybové hlášky by měly být uváděny v přirozeném jazyce a měly by navrhovat řešení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10.Nápověda a návody – všechny informace se musí dát lehce vyhledat, nápověda by měla obsahovat postupy v krocích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300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Heuristiky</a:t>
            </a:r>
            <a:r>
              <a:rPr lang="cs-CZ" baseline="0" dirty="0" smtClean="0"/>
              <a:t> pro mobilní zařízení: </a:t>
            </a:r>
          </a:p>
          <a:p>
            <a:pPr marL="171450" indent="-171450">
              <a:buFontTx/>
              <a:buChar char="-"/>
            </a:pPr>
            <a:r>
              <a:rPr lang="cs-CZ" baseline="0" dirty="0" err="1" smtClean="0"/>
              <a:t>Privacy</a:t>
            </a: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Velikost tlačítek na prsty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92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Walk</a:t>
            </a:r>
            <a:r>
              <a:rPr lang="cs-CZ" dirty="0" smtClean="0"/>
              <a:t>-up-and-use</a:t>
            </a:r>
            <a:r>
              <a:rPr lang="cs-CZ" baseline="0" dirty="0" smtClean="0"/>
              <a:t> – např. automat na jízdenky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89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Frekvenci</a:t>
            </a:r>
            <a:r>
              <a:rPr lang="cs-CZ" sz="2400" dirty="0" smtClean="0">
                <a:solidFill>
                  <a:schemeClr val="tx2"/>
                </a:solidFill>
              </a:rPr>
              <a:t> výskytu problému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dopadu na uživatele </a:t>
            </a:r>
            <a:r>
              <a:rPr lang="cs-CZ" sz="2400" dirty="0" smtClean="0">
                <a:solidFill>
                  <a:schemeClr val="tx2"/>
                </a:solidFill>
              </a:rPr>
              <a:t>– jaké úsilí bude muset uživatel vyvinout, aby problém vyřešil?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persistence </a:t>
            </a:r>
            <a:r>
              <a:rPr lang="cs-CZ" sz="2400" dirty="0" smtClean="0">
                <a:solidFill>
                  <a:schemeClr val="tx2"/>
                </a:solidFill>
              </a:rPr>
              <a:t>– je problém stálého charakteru, nebo při jednom překonání již nebude kritický?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406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200" b="0" dirty="0" smtClean="0"/>
              <a:t>NETESTUJETE UŽIVATELE</a:t>
            </a:r>
            <a:r>
              <a:rPr lang="cs-CZ" sz="1200" b="0" baseline="0" dirty="0" smtClean="0"/>
              <a:t> ALE ROZHRANÍ</a:t>
            </a:r>
            <a:endParaRPr lang="cs-CZ" sz="1200" b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cs-CZ" sz="12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200" b="0" dirty="0" smtClean="0"/>
              <a:t>Důraz na použitelnosti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200" b="0" dirty="0" smtClean="0"/>
              <a:t>Potřebujeme koncové uživatele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200" b="0" dirty="0" smtClean="0"/>
              <a:t>Uživatelé plní úkol a u toho přemýšlí nahlas (thinking aloud)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200" b="0" dirty="0" smtClean="0"/>
              <a:t>Zaznamenáváme a analyzujeme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200" b="0" dirty="0" smtClean="0"/>
              <a:t>Výsledky musíme komunikovat stakeholderům a vývojářům</a:t>
            </a:r>
            <a:br>
              <a:rPr lang="cs-CZ" sz="1200" b="0" dirty="0" smtClean="0"/>
            </a:br>
            <a:r>
              <a:rPr lang="cs-CZ" sz="1200" b="0" dirty="0" smtClean="0"/>
              <a:t/>
            </a:r>
            <a:br>
              <a:rPr lang="cs-CZ" sz="1200" b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08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B611-8E57-40BA-AA06-E01B46DCBCD0}" type="datetime1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9DB8-93A2-4DB3-9705-58DD80722128}" type="datetime1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5C4D7-013E-44C3-AB6B-3F4ED04226F5}" type="datetime1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ABAC-6458-4DFB-824E-DD541418E484}" type="datetime1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FEB5-33F5-46B1-9B50-8458D2A70E1D}" type="datetime1">
              <a:rPr lang="cs-CZ" smtClean="0"/>
              <a:t>26.4.2016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0A65-4D29-4D9D-876F-28681F2F80AC}" type="datetime1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EFB9-A2B3-4509-811D-9BD2490A019D}" type="datetime1">
              <a:rPr lang="cs-CZ" smtClean="0"/>
              <a:t>26.4.2016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B88D-B1F6-4B6F-8153-E56B7F7D92A9}" type="datetime1">
              <a:rPr lang="cs-CZ" smtClean="0"/>
              <a:t>26.4.2016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CBF0-3C16-4C29-A232-4BC9F433758E}" type="datetime1">
              <a:rPr lang="cs-CZ" smtClean="0"/>
              <a:t>26.4.2016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E1C-D890-4DCB-82B6-DDF1A1CDE509}" type="datetime1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F7C7-678B-4310-9AD5-E41D71BF5D3B}" type="datetime1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1A5424-3027-4B69-A952-08F79A6908E6}" type="datetime1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it.com/papers/heuristic/heuristic_evaluation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it.com/papers/heuristic/heuristic_evaluatio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uman-computer-interaction.webnode.cz/testovani-a-hodnoceni-rozhrani/metody-testovani/heuristicka-analyza/?utm_source=copy&amp;utm_medium=paste&amp;utm_campaign=copypaste&amp;utm_content=http://human-computer-interaction.webnode.cz/testovani-a-hodnoceni-rozhrani/metody-testovani/heuristicka-analyz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ngroup.com/articles/ten-usability-heuristics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l.dropboxusercontent.com/u/556750/KISK_2012-11-15/kopta-testing-proposal-20120126.01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sei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group.com/topic/heuristic-evaluation/" TargetMode="External"/><Relationship Id="rId2" Type="http://schemas.openxmlformats.org/officeDocument/2006/relationships/hyperlink" Target="http://www.useit.com/papers/heuristic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man-computer-interaction.webnode.cz/testovani-a-hodnoceni-rozhrani/metody-testovani/heuristicka-analyza/?utm_source=copy&amp;utm_medium=paste&amp;utm_campaign=copypaste&amp;utm_content=http://human-computer-interaction.webnode.cz/testovani-a-hodnoceni-rozhrani/metody-testovani/heuristicka-analyz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ngroup.com/articles/ten-usability-heuristic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Evaluace</a:t>
            </a:r>
            <a:br>
              <a:rPr lang="cs-CZ" sz="4800" dirty="0" smtClean="0"/>
            </a:br>
            <a:r>
              <a:rPr lang="cs-CZ" sz="2000" dirty="0" smtClean="0"/>
              <a:t>Heuristická analýza a</a:t>
            </a:r>
            <a:br>
              <a:rPr lang="cs-CZ" sz="2000" dirty="0" smtClean="0"/>
            </a:br>
            <a:r>
              <a:rPr lang="cs-CZ" sz="2000" dirty="0" smtClean="0"/>
              <a:t>testování použitelnosti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</a:t>
            </a:r>
            <a:r>
              <a:rPr lang="cs-CZ" dirty="0" smtClean="0"/>
              <a:t>2016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je třeba více evaluátorů?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Žádný expert nenalezne všechny chyby!</a:t>
            </a:r>
          </a:p>
          <a:p>
            <a:r>
              <a:rPr lang="cs-CZ" dirty="0" smtClean="0"/>
              <a:t>Někteří naleznou více než jiní.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0" dirty="0" smtClean="0"/>
              <a:t>Zdroj: NIELSEN:  </a:t>
            </a:r>
            <a:r>
              <a:rPr lang="cs-CZ" b="0" dirty="0">
                <a:hlinkClick r:id="rId3"/>
              </a:rPr>
              <a:t>http://www.useit.com/papers/heuristic/heuristic_evaluation.html</a:t>
            </a:r>
            <a:endParaRPr lang="cs-CZ" b="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10</a:t>
            </a:fld>
            <a:endParaRPr lang="cs-CZ"/>
          </a:p>
        </p:txBody>
      </p:sp>
      <p:pic>
        <p:nvPicPr>
          <p:cNvPr id="2050" name="Picture 2" descr="https://www.mindmeister.com/images/download/66591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76872"/>
            <a:ext cx="4104456" cy="30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6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5 expertů je rozumné číslo v porovnání s množstvím nalezených problémů. 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Průměrně 1 evaluátor </a:t>
            </a:r>
            <a:r>
              <a:rPr lang="cs-CZ" dirty="0">
                <a:solidFill>
                  <a:schemeClr val="tx2"/>
                </a:solidFill>
              </a:rPr>
              <a:t>nalezne 35 % problémů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Pět </a:t>
            </a:r>
            <a:r>
              <a:rPr lang="cs-CZ" dirty="0">
                <a:solidFill>
                  <a:schemeClr val="tx2"/>
                </a:solidFill>
              </a:rPr>
              <a:t>evaluátorů nalezne až 75 % problémů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11</a:t>
            </a:fld>
            <a:endParaRPr lang="cs-CZ"/>
          </a:p>
        </p:txBody>
      </p:sp>
      <p:pic>
        <p:nvPicPr>
          <p:cNvPr id="4098" name="Picture 2" descr="https://www.mindmeister.com/images/download/6659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5904656" cy="40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/>
              <a:t>Náklady </a:t>
            </a:r>
            <a:r>
              <a:rPr lang="cs-CZ" dirty="0" smtClean="0"/>
              <a:t>na HA se </a:t>
            </a:r>
            <a:r>
              <a:rPr lang="cs-CZ" dirty="0"/>
              <a:t>přestávají vyplácet v případě </a:t>
            </a:r>
            <a:r>
              <a:rPr lang="cs-CZ" dirty="0" smtClean="0"/>
              <a:t>najmutí </a:t>
            </a:r>
            <a:r>
              <a:rPr lang="cs-CZ" dirty="0"/>
              <a:t>více jak 5 </a:t>
            </a:r>
            <a:r>
              <a:rPr lang="cs-CZ" dirty="0" smtClean="0"/>
              <a:t>expertů.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12</a:t>
            </a:fld>
            <a:endParaRPr lang="cs-CZ"/>
          </a:p>
        </p:txBody>
      </p:sp>
      <p:pic>
        <p:nvPicPr>
          <p:cNvPr id="5122" name="Picture 2" descr="https://www.mindmeister.com/images/download/66591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971" y="1840065"/>
            <a:ext cx="6120680" cy="446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7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 smtClean="0"/>
              <a:t>Jeden z výzkumů </a:t>
            </a:r>
            <a:r>
              <a:rPr lang="cs-CZ" dirty="0" err="1" smtClean="0"/>
              <a:t>Nielsena</a:t>
            </a:r>
            <a:r>
              <a:rPr lang="cs-CZ" dirty="0" smtClean="0"/>
              <a:t> říká, že: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benefit díky HA byl u softwaru 500,000 USD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</a:t>
            </a:r>
            <a:r>
              <a:rPr lang="cs-CZ" dirty="0" smtClean="0">
                <a:solidFill>
                  <a:schemeClr val="tx2"/>
                </a:solidFill>
              </a:rPr>
              <a:t>áklady na HA byly 10,500 USD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                                               </a:t>
            </a:r>
            <a:r>
              <a:rPr lang="cs-CZ" sz="2800" dirty="0" smtClean="0"/>
              <a:t>HA se vyplatí přibližně 48x</a:t>
            </a:r>
            <a:endParaRPr lang="cs-CZ" dirty="0" smtClean="0"/>
          </a:p>
          <a:p>
            <a:endParaRPr lang="cs-CZ" sz="2800" dirty="0"/>
          </a:p>
          <a:p>
            <a:endParaRPr lang="cs-CZ" b="0" dirty="0" smtClean="0"/>
          </a:p>
          <a:p>
            <a:r>
              <a:rPr lang="cs-CZ" b="0" dirty="0" smtClean="0"/>
              <a:t>Zdroj: </a:t>
            </a:r>
            <a:r>
              <a:rPr lang="cs-CZ" b="0" dirty="0">
                <a:hlinkClick r:id="rId2"/>
              </a:rPr>
              <a:t>http://www.useit.com/papers/heuristic/heuristic_evaluation.html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13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30525" y="3606485"/>
            <a:ext cx="28803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9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/>
          <a:lstStyle/>
          <a:p>
            <a:r>
              <a:rPr lang="cs-CZ" dirty="0" smtClean="0"/>
              <a:t>Fáze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Před-evaluační školení expertů</a:t>
            </a:r>
          </a:p>
          <a:p>
            <a:pPr marL="800100" lvl="1" indent="-342900">
              <a:spcBef>
                <a:spcPts val="0"/>
              </a:spcBef>
            </a:pPr>
            <a:r>
              <a:rPr lang="cs-CZ" dirty="0">
                <a:solidFill>
                  <a:schemeClr val="tx2"/>
                </a:solidFill>
              </a:rPr>
              <a:t>P</a:t>
            </a:r>
            <a:r>
              <a:rPr lang="cs-CZ" dirty="0" smtClean="0">
                <a:solidFill>
                  <a:schemeClr val="tx2"/>
                </a:solidFill>
              </a:rPr>
              <a:t>oskytuje expertům </a:t>
            </a:r>
            <a:r>
              <a:rPr lang="cs-CZ" dirty="0">
                <a:solidFill>
                  <a:schemeClr val="tx2"/>
                </a:solidFill>
              </a:rPr>
              <a:t>základní znalosti o zkoumané </a:t>
            </a:r>
            <a:r>
              <a:rPr lang="cs-CZ" dirty="0" smtClean="0">
                <a:solidFill>
                  <a:schemeClr val="tx2"/>
                </a:solidFill>
              </a:rPr>
              <a:t>doméně.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eznamuje </a:t>
            </a:r>
            <a:r>
              <a:rPr lang="cs-CZ" dirty="0">
                <a:solidFill>
                  <a:schemeClr val="tx2"/>
                </a:solidFill>
              </a:rPr>
              <a:t>evaluátory se </a:t>
            </a:r>
            <a:r>
              <a:rPr lang="cs-CZ" dirty="0" smtClean="0">
                <a:solidFill>
                  <a:schemeClr val="tx2"/>
                </a:solidFill>
              </a:rPr>
              <a:t>scénářem.</a:t>
            </a:r>
          </a:p>
          <a:p>
            <a:pPr indent="-342900"/>
            <a:r>
              <a:rPr lang="cs-CZ" dirty="0" smtClean="0"/>
              <a:t>Individuální </a:t>
            </a:r>
            <a:r>
              <a:rPr lang="cs-CZ" dirty="0"/>
              <a:t>evaluace produktu </a:t>
            </a:r>
            <a:r>
              <a:rPr lang="cs-CZ" dirty="0" smtClean="0"/>
              <a:t>a agregace výsledných dat</a:t>
            </a:r>
          </a:p>
          <a:p>
            <a:pPr indent="-342900"/>
            <a:r>
              <a:rPr lang="cs-CZ" dirty="0"/>
              <a:t>Měření intenzity </a:t>
            </a:r>
            <a:r>
              <a:rPr lang="cs-CZ" dirty="0" smtClean="0"/>
              <a:t>problému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solidFill>
                  <a:schemeClr val="tx2"/>
                </a:solidFill>
              </a:rPr>
              <a:t>Stanovuje míru naléhavosti nalezeného problému a </a:t>
            </a:r>
            <a:r>
              <a:rPr lang="cs-CZ" dirty="0" smtClean="0">
                <a:solidFill>
                  <a:schemeClr val="tx2"/>
                </a:solidFill>
              </a:rPr>
              <a:t>potřebu </a:t>
            </a:r>
            <a:r>
              <a:rPr lang="cs-CZ" dirty="0">
                <a:solidFill>
                  <a:schemeClr val="tx2"/>
                </a:solidFill>
              </a:rPr>
              <a:t>jej </a:t>
            </a:r>
            <a:r>
              <a:rPr lang="cs-CZ" dirty="0" smtClean="0">
                <a:solidFill>
                  <a:schemeClr val="tx2"/>
                </a:solidFill>
              </a:rPr>
              <a:t>opravit.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/>
                </a:solidFill>
              </a:rPr>
              <a:t>Může </a:t>
            </a:r>
            <a:r>
              <a:rPr lang="cs-CZ" dirty="0">
                <a:solidFill>
                  <a:schemeClr val="tx2"/>
                </a:solidFill>
              </a:rPr>
              <a:t>být řešeno individuálně a následně </a:t>
            </a:r>
            <a:r>
              <a:rPr lang="cs-CZ" dirty="0" smtClean="0">
                <a:solidFill>
                  <a:schemeClr val="tx2"/>
                </a:solidFill>
              </a:rPr>
              <a:t>společně.</a:t>
            </a:r>
            <a:r>
              <a:rPr lang="cs-CZ" dirty="0">
                <a:solidFill>
                  <a:schemeClr val="tx2"/>
                </a:solidFill>
              </a:rPr>
              <a:t> </a:t>
            </a: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Skupinový </a:t>
            </a:r>
            <a:r>
              <a:rPr lang="cs-CZ" dirty="0"/>
              <a:t>rozhovor </a:t>
            </a:r>
            <a:endParaRPr lang="cs-CZ" dirty="0" smtClean="0"/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/>
                </a:solidFill>
              </a:rPr>
              <a:t>Vzájemná </a:t>
            </a:r>
            <a:r>
              <a:rPr lang="cs-CZ" dirty="0">
                <a:solidFill>
                  <a:schemeClr val="tx2"/>
                </a:solidFill>
              </a:rPr>
              <a:t>reflexe mezi </a:t>
            </a:r>
            <a:r>
              <a:rPr lang="cs-CZ" dirty="0" smtClean="0">
                <a:solidFill>
                  <a:schemeClr val="tx2"/>
                </a:solidFill>
              </a:rPr>
              <a:t>evaluátory.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/>
                </a:solidFill>
              </a:rPr>
              <a:t>Evaluátoři s vývojovým týmem.</a:t>
            </a:r>
          </a:p>
          <a:p>
            <a:pPr marL="342900" indent="-342900">
              <a:spcBef>
                <a:spcPts val="0"/>
              </a:spcBef>
            </a:pP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 smtClean="0"/>
              <a:t>Instruujte experta – vytvořte scénář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Pokud testujete systém „ </a:t>
            </a:r>
            <a:r>
              <a:rPr lang="cs-CZ" dirty="0" err="1">
                <a:solidFill>
                  <a:schemeClr val="tx2"/>
                </a:solidFill>
              </a:rPr>
              <a:t>walk</a:t>
            </a:r>
            <a:r>
              <a:rPr lang="cs-CZ" dirty="0">
                <a:solidFill>
                  <a:schemeClr val="tx2"/>
                </a:solidFill>
              </a:rPr>
              <a:t>-up-and-use“ nebo je </a:t>
            </a:r>
            <a:r>
              <a:rPr lang="cs-CZ" dirty="0" smtClean="0">
                <a:solidFill>
                  <a:schemeClr val="tx2"/>
                </a:solidFill>
              </a:rPr>
              <a:t>expert odborníkem v dané oblasti, pak školení můžete vynechat.</a:t>
            </a:r>
          </a:p>
          <a:p>
            <a:pPr lvl="1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 </a:t>
            </a:r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AutoNum type="arabicPeriod"/>
            </a:pPr>
            <a:r>
              <a:rPr lang="cs-CZ" dirty="0" smtClean="0"/>
              <a:t>Každý expert projde rozhraní alespoň 2x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a.) Sleduje 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 a širší rámec systému.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b.) Soustředí se na specifické elementy rozhraní.</a:t>
            </a:r>
          </a:p>
          <a:p>
            <a:pPr marL="914400" lvl="1" indent="-457200" algn="just"/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/>
              <a:t>Každý expert sepíše nalezené </a:t>
            </a:r>
            <a:r>
              <a:rPr lang="cs-CZ" b="1" dirty="0" smtClean="0"/>
              <a:t>problémy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k</a:t>
            </a:r>
            <a:r>
              <a:rPr lang="cs-CZ" dirty="0" smtClean="0">
                <a:solidFill>
                  <a:schemeClr val="tx2"/>
                </a:solidFill>
              </a:rPr>
              <a:t>aždý problém jednotlivě (problém v jednom prvku UI, nekonzistentnost, problém s celým rozhraním, nebo něco chybí…)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odkazuje na konkrétní heuristiky</a:t>
            </a:r>
          </a:p>
          <a:p>
            <a:pPr marL="914400" lvl="1" indent="-457200" algn="just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400" dirty="0" smtClean="0"/>
              <a:t>Měření intenzity problému</a:t>
            </a:r>
          </a:p>
          <a:p>
            <a:pPr marL="914400" lvl="1" indent="-457200"/>
            <a:r>
              <a:rPr lang="cs-CZ" sz="2400" dirty="0" smtClean="0">
                <a:solidFill>
                  <a:schemeClr val="tx2"/>
                </a:solidFill>
              </a:rPr>
              <a:t>každý evaluátor odhaduje závažnost problému jednotlivě</a:t>
            </a:r>
          </a:p>
          <a:p>
            <a:pPr marL="914400" lvl="1" indent="-457200"/>
            <a:r>
              <a:rPr lang="cs-CZ" sz="2400" dirty="0">
                <a:solidFill>
                  <a:schemeClr val="tx2"/>
                </a:solidFill>
              </a:rPr>
              <a:t>o</a:t>
            </a:r>
            <a:r>
              <a:rPr lang="cs-CZ" sz="2400" dirty="0" smtClean="0">
                <a:solidFill>
                  <a:schemeClr val="tx2"/>
                </a:solidFill>
              </a:rPr>
              <a:t>dhaduje potřebné zdroje (čas, finance) na opravu</a:t>
            </a:r>
          </a:p>
          <a:p>
            <a:pPr lvl="1" indent="0"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lvl="1" indent="0">
              <a:buNone/>
            </a:pPr>
            <a:r>
              <a:rPr lang="cs-CZ" sz="2400" b="1" dirty="0" smtClean="0"/>
              <a:t>Výsledek je závislý na:</a:t>
            </a:r>
          </a:p>
          <a:p>
            <a:pPr marL="914400" lvl="1" indent="-457200"/>
            <a:r>
              <a:rPr lang="cs-CZ" sz="2400" b="1" dirty="0">
                <a:solidFill>
                  <a:schemeClr val="tx2"/>
                </a:solidFill>
              </a:rPr>
              <a:t>Frekvenci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b="1" dirty="0">
                <a:solidFill>
                  <a:schemeClr val="tx2"/>
                </a:solidFill>
              </a:rPr>
              <a:t>výskytu problému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</a:t>
            </a:r>
            <a:r>
              <a:rPr lang="cs-CZ" sz="2400" b="1" dirty="0">
                <a:solidFill>
                  <a:schemeClr val="tx2"/>
                </a:solidFill>
              </a:rPr>
              <a:t>dopadu na uživatele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persistence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Heuristická analýza - prakticky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20000"/>
          </a:bodyPr>
          <a:lstStyle/>
          <a:p>
            <a:pPr marL="0" lvl="1" indent="0" algn="just">
              <a:buNone/>
            </a:pPr>
            <a:r>
              <a:rPr lang="cs-CZ" sz="3000" b="1" dirty="0"/>
              <a:t>Měření intenzity </a:t>
            </a:r>
            <a:r>
              <a:rPr lang="cs-CZ" sz="3000" b="1" dirty="0" smtClean="0"/>
              <a:t>problému</a:t>
            </a:r>
          </a:p>
          <a:p>
            <a:pPr lvl="1" indent="0" algn="just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pt-BR" sz="2400" b="1" dirty="0" smtClean="0">
                <a:solidFill>
                  <a:schemeClr val="tx2"/>
                </a:solidFill>
              </a:rPr>
              <a:t>0 </a:t>
            </a:r>
            <a:r>
              <a:rPr lang="pt-BR" sz="2400" b="1" dirty="0"/>
              <a:t>- </a:t>
            </a:r>
            <a:r>
              <a:rPr lang="cs-CZ" sz="2400" b="1" dirty="0" smtClean="0"/>
              <a:t>N</a:t>
            </a:r>
            <a:r>
              <a:rPr lang="pt-BR" sz="2400" b="1" dirty="0" smtClean="0"/>
              <a:t>esou</a:t>
            </a:r>
            <a:r>
              <a:rPr lang="cs-CZ" sz="2400" b="1" dirty="0" smtClean="0"/>
              <a:t>h</a:t>
            </a:r>
            <a:r>
              <a:rPr lang="pt-BR" sz="2400" b="1" dirty="0" smtClean="0"/>
              <a:t>las </a:t>
            </a:r>
            <a:r>
              <a:rPr lang="pt-BR" sz="2400" b="1" dirty="0"/>
              <a:t>s tím, že jde o problém </a:t>
            </a:r>
            <a:r>
              <a:rPr lang="pt-BR" sz="2400" b="1" dirty="0" smtClean="0"/>
              <a:t>použitelnosti</a:t>
            </a:r>
            <a:r>
              <a:rPr lang="cs-CZ" sz="2400" b="1" dirty="0" smtClean="0"/>
              <a:t>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1 </a:t>
            </a:r>
            <a:r>
              <a:rPr lang="cs-CZ" sz="2400" b="1" dirty="0"/>
              <a:t>- </a:t>
            </a:r>
            <a:r>
              <a:rPr lang="cs-CZ" sz="2400" b="1" dirty="0" smtClean="0"/>
              <a:t>Problém </a:t>
            </a:r>
            <a:r>
              <a:rPr lang="cs-CZ" sz="2400" b="1" dirty="0"/>
              <a:t>kosmetického rázu </a:t>
            </a:r>
            <a:r>
              <a:rPr lang="cs-CZ" sz="2400" dirty="0"/>
              <a:t>- problém by </a:t>
            </a:r>
            <a:r>
              <a:rPr lang="cs-CZ" sz="2400" dirty="0" smtClean="0"/>
              <a:t>měl </a:t>
            </a:r>
            <a:r>
              <a:rPr lang="cs-CZ" sz="2400" dirty="0"/>
              <a:t>být řešen jen v případě, že </a:t>
            </a:r>
            <a:r>
              <a:rPr lang="cs-CZ" sz="2400" dirty="0" smtClean="0"/>
              <a:t>na něj máme čas a zdroje.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2 </a:t>
            </a:r>
            <a:r>
              <a:rPr lang="cs-CZ" sz="2400" b="1" dirty="0"/>
              <a:t>- </a:t>
            </a:r>
            <a:r>
              <a:rPr lang="cs-CZ" sz="2400" b="1" dirty="0" smtClean="0"/>
              <a:t>Drobný </a:t>
            </a:r>
            <a:r>
              <a:rPr lang="cs-CZ" sz="2400" b="1" dirty="0"/>
              <a:t>problém použitelnosti </a:t>
            </a:r>
            <a:r>
              <a:rPr lang="cs-CZ" sz="2400" dirty="0"/>
              <a:t>-  </a:t>
            </a:r>
            <a:r>
              <a:rPr lang="cs-CZ" sz="2400" dirty="0" smtClean="0"/>
              <a:t>nízká priorita.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3 </a:t>
            </a:r>
            <a:r>
              <a:rPr lang="cs-CZ" sz="2400" b="1" dirty="0"/>
              <a:t>- </a:t>
            </a:r>
            <a:r>
              <a:rPr lang="cs-CZ" sz="2400" b="1" dirty="0" smtClean="0"/>
              <a:t>Důležitý </a:t>
            </a:r>
            <a:r>
              <a:rPr lang="cs-CZ" sz="2400" b="1" dirty="0"/>
              <a:t>problém použitelnosti </a:t>
            </a:r>
            <a:r>
              <a:rPr lang="cs-CZ" sz="2400" dirty="0"/>
              <a:t>- měl by být </a:t>
            </a:r>
            <a:r>
              <a:rPr lang="cs-CZ" sz="2400" dirty="0" smtClean="0"/>
              <a:t>řešen.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4 </a:t>
            </a:r>
            <a:r>
              <a:rPr lang="cs-CZ" sz="2400" b="1" dirty="0"/>
              <a:t>- Katastrofa použitelnosti </a:t>
            </a:r>
            <a:r>
              <a:rPr lang="cs-CZ" sz="2400" dirty="0"/>
              <a:t>-   problém musí být vyřešen dříve, než se systém dostane k </a:t>
            </a:r>
            <a:r>
              <a:rPr lang="cs-CZ" sz="2400" dirty="0" smtClean="0"/>
              <a:t>uživatele!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cs-CZ" dirty="0" smtClean="0"/>
              <a:t>Měření intenzity problému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Problém: </a:t>
            </a:r>
            <a:r>
              <a:rPr lang="cs-CZ" sz="2400" b="0" dirty="0" smtClean="0"/>
              <a:t>Před odesláním fotky není možné vložit zprávu pro silničáře.</a:t>
            </a:r>
          </a:p>
          <a:p>
            <a:pPr algn="just"/>
            <a:r>
              <a:rPr lang="cs-CZ" sz="2400" dirty="0" smtClean="0"/>
              <a:t>Intenzita: </a:t>
            </a:r>
            <a:r>
              <a:rPr lang="cs-CZ" sz="2400" b="0" dirty="0" smtClean="0"/>
              <a:t>2 – Drobný problém použitelnosti</a:t>
            </a:r>
          </a:p>
          <a:p>
            <a:pPr algn="just"/>
            <a:r>
              <a:rPr lang="cs-CZ" sz="2400" dirty="0" smtClean="0"/>
              <a:t>Heuristika: </a:t>
            </a:r>
            <a:r>
              <a:rPr lang="cs-CZ" sz="2400" b="0" dirty="0" smtClean="0"/>
              <a:t>Pomoc </a:t>
            </a:r>
            <a:r>
              <a:rPr lang="cs-CZ" sz="2400" b="0" dirty="0"/>
              <a:t>uživatelů poznat, pochopit a vzpamatovat se z chyb </a:t>
            </a:r>
          </a:p>
          <a:p>
            <a:pPr algn="just"/>
            <a:r>
              <a:rPr lang="cs-CZ" sz="2400" dirty="0" smtClean="0"/>
              <a:t>Popis: </a:t>
            </a:r>
            <a:r>
              <a:rPr lang="cs-CZ" sz="2400" b="0" dirty="0" smtClean="0"/>
              <a:t>Když vyfotím fotku silnice, není možné k ní následně přidat zprávu pro silničáře. Není to úplná katastrofa, protože foto lze odeslat i bez textu. Problém je, že uživatel očekává, že může text vložit. Není si následně jistý, proč mu je tato funkce odepřena. Doporučuji chybu opravit. </a:t>
            </a:r>
            <a:endParaRPr lang="cs-CZ" sz="24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19</a:t>
            </a:fld>
            <a:endParaRPr lang="cs-CZ"/>
          </a:p>
        </p:txBody>
      </p:sp>
      <p:pic>
        <p:nvPicPr>
          <p:cNvPr id="6146" name="Picture 2" descr="https://www.mindmeister.com/images/download/66598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2836"/>
            <a:ext cx="7930618" cy="594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19256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Jak zjistit, zda jsme navrhli dobré rozhraní?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4056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Viditelnost stavu systému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/>
              <a:t>Spojení mezi systémem a reálným </a:t>
            </a:r>
            <a:r>
              <a:rPr lang="cs-CZ" sz="3600" dirty="0" smtClean="0"/>
              <a:t>světem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Uživatelská </a:t>
            </a:r>
            <a:r>
              <a:rPr lang="cs-CZ" sz="3600" dirty="0"/>
              <a:t>kontrola a svoboda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Konzistence </a:t>
            </a:r>
            <a:r>
              <a:rPr lang="cs-CZ" sz="3600" dirty="0"/>
              <a:t>a standardizace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Prevence </a:t>
            </a:r>
            <a:r>
              <a:rPr lang="cs-CZ" sz="3600" dirty="0"/>
              <a:t>chyb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Rozpoznání </a:t>
            </a:r>
            <a:r>
              <a:rPr lang="cs-CZ" sz="3600" dirty="0"/>
              <a:t>místo vzpomínání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Flexibilní </a:t>
            </a:r>
            <a:r>
              <a:rPr lang="cs-CZ" sz="3600" dirty="0"/>
              <a:t>a efektivní </a:t>
            </a:r>
            <a:r>
              <a:rPr lang="cs-CZ" sz="3600" dirty="0" smtClean="0"/>
              <a:t>použití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Estetický </a:t>
            </a:r>
            <a:r>
              <a:rPr lang="cs-CZ" sz="3600" dirty="0"/>
              <a:t>a minimalistický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Pomoc </a:t>
            </a:r>
            <a:r>
              <a:rPr lang="cs-CZ" sz="3600" dirty="0"/>
              <a:t>uživatelů poznat, pochopit a vzpamatovat se z </a:t>
            </a:r>
            <a:r>
              <a:rPr lang="cs-CZ" sz="3600" dirty="0" smtClean="0"/>
              <a:t>chyb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Nápověda a návody</a:t>
            </a:r>
          </a:p>
          <a:p>
            <a:endParaRPr lang="cs-CZ" sz="3600" dirty="0" smtClean="0"/>
          </a:p>
          <a:p>
            <a:r>
              <a:rPr lang="cs-CZ" b="0" dirty="0"/>
              <a:t/>
            </a:r>
            <a:br>
              <a:rPr lang="cs-CZ" b="0" dirty="0"/>
            </a:br>
            <a:r>
              <a:rPr lang="cs-CZ" sz="2500" b="0" dirty="0" smtClean="0"/>
              <a:t>Zdroj:</a:t>
            </a:r>
            <a:r>
              <a:rPr lang="cs-CZ" sz="2500" b="0" dirty="0"/>
              <a:t> </a:t>
            </a:r>
            <a:r>
              <a:rPr lang="cs-CZ" sz="2500" b="0" dirty="0">
                <a:hlinkClick r:id="rId3"/>
              </a:rPr>
              <a:t>http://human-computer-interaction.webnode.cz/testovani-a-hodnoceni-rozhrani/metody-testovani/heuristicka-analyza</a:t>
            </a:r>
            <a:r>
              <a:rPr lang="cs-CZ" sz="2500" b="0" dirty="0" smtClean="0">
                <a:hlinkClick r:id="rId3"/>
              </a:rPr>
              <a:t>/</a:t>
            </a:r>
            <a:r>
              <a:rPr lang="cs-CZ" sz="2500" b="0" dirty="0" smtClean="0"/>
              <a:t/>
            </a:r>
            <a:br>
              <a:rPr lang="cs-CZ" sz="2500" b="0" dirty="0" smtClean="0"/>
            </a:br>
            <a:r>
              <a:rPr lang="cs-CZ" sz="2500" b="0" dirty="0" smtClean="0"/>
              <a:t>Zdroj: NIELSEN: </a:t>
            </a:r>
            <a:r>
              <a:rPr lang="cs-CZ" dirty="0">
                <a:hlinkClick r:id="rId4"/>
              </a:rPr>
              <a:t>http://www.nngroup.com/articles/ten-usability-heuristics/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9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7560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Následný Skupinový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b="0" dirty="0" smtClean="0"/>
              <a:t>Experti, pozorovatelé a vývojářský tým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b="0" dirty="0" smtClean="0"/>
              <a:t>Diskuse nad celkovým charakterem  rozhraní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b="0" dirty="0" smtClean="0"/>
              <a:t>Navržení řešení pro kritické problémy použitelnosti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b="0" dirty="0" smtClean="0"/>
              <a:t>Vývojářský tým </a:t>
            </a:r>
            <a:r>
              <a:rPr lang="cs-CZ" sz="2800" b="0" dirty="0"/>
              <a:t>z</a:t>
            </a:r>
            <a:r>
              <a:rPr lang="cs-CZ" sz="2800" b="0" dirty="0" smtClean="0"/>
              <a:t>hodnotí potřebné náklady na opravu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800" b="0" dirty="0" smtClean="0"/>
              <a:t>Brainstorming</a:t>
            </a:r>
            <a:endParaRPr lang="cs-CZ" sz="28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21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7620000" cy="1371600"/>
          </a:xfrm>
        </p:spPr>
        <p:txBody>
          <a:bodyPr>
            <a:noAutofit/>
          </a:bodyPr>
          <a:lstStyle/>
          <a:p>
            <a:r>
              <a:rPr lang="cs-CZ" sz="4800" dirty="0" smtClean="0"/>
              <a:t>Testování použitelnosti (usability testing)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09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22</a:t>
            </a:fld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92696"/>
            <a:ext cx="8210308" cy="457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50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použitelnosti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Formativní výzkum (spíše kvalitativní)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Zkoumáme koncepty, nápady, </a:t>
            </a:r>
            <a:r>
              <a:rPr lang="cs-CZ" b="0" dirty="0" smtClean="0"/>
              <a:t>myšlenky. </a:t>
            </a:r>
            <a:endParaRPr lang="cs-CZ" b="0" dirty="0"/>
          </a:p>
          <a:p>
            <a:pPr marL="800100" lvl="1" indent="-342900"/>
            <a:r>
              <a:rPr lang="cs-CZ" b="0" dirty="0" smtClean="0"/>
              <a:t>Exploratorní testování </a:t>
            </a:r>
          </a:p>
          <a:p>
            <a:pPr marL="800100" lvl="1" indent="-342900"/>
            <a:r>
              <a:rPr lang="cs-CZ" b="0" u="sng" dirty="0" smtClean="0"/>
              <a:t>Hodnotící testování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r>
              <a:rPr lang="cs-CZ" sz="2400" dirty="0" smtClean="0"/>
              <a:t>Sumativní výzkum (spíše kvantitativní)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 smtClean="0"/>
              <a:t>Zkoumáme konkrétní funkce, vzhled, použitelnost</a:t>
            </a:r>
          </a:p>
          <a:p>
            <a:pPr marL="800100" lvl="1" indent="-342900"/>
            <a:r>
              <a:rPr lang="cs-CZ" b="0" dirty="0" smtClean="0"/>
              <a:t>Validační a verifikační testování</a:t>
            </a:r>
          </a:p>
          <a:p>
            <a:pPr marL="800100" lvl="1" indent="-342900"/>
            <a:r>
              <a:rPr lang="cs-CZ" b="0" dirty="0" smtClean="0"/>
              <a:t>Komparativní testování (A</a:t>
            </a:r>
            <a:r>
              <a:rPr lang="en-US" b="0" dirty="0" smtClean="0"/>
              <a:t>/</a:t>
            </a:r>
            <a:r>
              <a:rPr lang="cs-CZ" b="0" dirty="0" smtClean="0"/>
              <a:t>B testování)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644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44034"/>
          </a:xfrm>
        </p:spPr>
        <p:txBody>
          <a:bodyPr/>
          <a:lstStyle/>
          <a:p>
            <a:r>
              <a:rPr lang="cs-CZ" dirty="0" smtClean="0"/>
              <a:t>V Praxi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Vyberete úkoly (tasks), které chcete otestovat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Vytvoříte scénáře (dokument: 1 scénář</a:t>
            </a:r>
            <a:r>
              <a:rPr lang="cs-CZ" sz="2800" b="0" dirty="0"/>
              <a:t> </a:t>
            </a:r>
            <a:r>
              <a:rPr lang="cs-CZ" sz="2800" b="0" dirty="0" smtClean="0"/>
              <a:t> = 1 task)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Rekrutujete uživatele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Necháte je procházet </a:t>
            </a:r>
            <a:r>
              <a:rPr lang="cs-CZ" sz="2800" b="0" dirty="0" err="1" smtClean="0"/>
              <a:t>tasky</a:t>
            </a:r>
            <a:endParaRPr lang="cs-CZ" sz="2800" b="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Sledujete, nahráváte, měříte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Post-interview nebo dotazník s úživatelem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0" dirty="0" smtClean="0"/>
              <a:t>Analyzujete a interpretujete data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266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5791200" cy="5882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tasky?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344" y="1464045"/>
            <a:ext cx="8435280" cy="478539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Často používané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Kritické pro byznys, zážitek…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Aktuálně upravované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Nové funkce</a:t>
            </a:r>
          </a:p>
          <a:p>
            <a:endParaRPr lang="cs-CZ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003232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Scénář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147248" cy="5073427"/>
          </a:xfrm>
        </p:spPr>
        <p:txBody>
          <a:bodyPr>
            <a:normAutofit fontScale="92500" lnSpcReduction="10000"/>
          </a:bodyPr>
          <a:lstStyle/>
          <a:p>
            <a:r>
              <a:rPr lang="cs-CZ" sz="2800" b="0" dirty="0"/>
              <a:t>Písemný dokument ke každému </a:t>
            </a:r>
            <a:r>
              <a:rPr lang="cs-CZ" sz="2800" b="0" dirty="0" err="1" smtClean="0"/>
              <a:t>tasku</a:t>
            </a:r>
            <a:r>
              <a:rPr lang="cs-CZ" sz="2800" b="0" dirty="0" smtClean="0"/>
              <a:t>.</a:t>
            </a:r>
            <a:endParaRPr lang="cs-CZ" sz="2800" b="0" dirty="0"/>
          </a:p>
          <a:p>
            <a:r>
              <a:rPr lang="cs-CZ" sz="2800" b="0" dirty="0" smtClean="0"/>
              <a:t>Obsahuje: </a:t>
            </a:r>
          </a:p>
          <a:p>
            <a:pPr marL="800100" lvl="1" indent="-342900"/>
            <a:r>
              <a:rPr lang="cs-CZ" sz="2800" b="0" dirty="0" smtClean="0"/>
              <a:t>Popis </a:t>
            </a:r>
            <a:r>
              <a:rPr lang="cs-CZ" sz="2800" b="0" dirty="0" err="1" smtClean="0"/>
              <a:t>tasku</a:t>
            </a:r>
            <a:endParaRPr lang="cs-CZ" sz="2800" b="0" dirty="0" smtClean="0"/>
          </a:p>
          <a:p>
            <a:pPr marL="800100" lvl="1" indent="-342900"/>
            <a:r>
              <a:rPr lang="cs-CZ" sz="2800" b="0" dirty="0" smtClean="0"/>
              <a:t>Hypotéza</a:t>
            </a:r>
          </a:p>
          <a:p>
            <a:pPr marL="800100" lvl="1" indent="-342900"/>
            <a:r>
              <a:rPr lang="cs-CZ" sz="2800" b="0" dirty="0" smtClean="0"/>
              <a:t>Uvedení do situace</a:t>
            </a:r>
          </a:p>
          <a:p>
            <a:pPr marL="800100" lvl="1" indent="-342900"/>
            <a:r>
              <a:rPr lang="cs-CZ" sz="2800" b="0" dirty="0" smtClean="0"/>
              <a:t>Doplňující otázky</a:t>
            </a:r>
          </a:p>
          <a:p>
            <a:pPr marL="800100" lvl="1" indent="-342900"/>
            <a:r>
              <a:rPr lang="cs-CZ" sz="2800" b="0" dirty="0" smtClean="0"/>
              <a:t>Problémové oblasti</a:t>
            </a:r>
            <a:endParaRPr lang="cs-CZ" sz="2800" b="1" dirty="0" smtClean="0"/>
          </a:p>
          <a:p>
            <a:pPr lvl="1" indent="0">
              <a:buNone/>
            </a:pPr>
            <a:endParaRPr lang="cs-CZ" sz="2800" b="1" dirty="0"/>
          </a:p>
          <a:p>
            <a:pPr marL="0" lvl="1" indent="0">
              <a:buClrTx/>
              <a:buNone/>
            </a:pPr>
            <a:r>
              <a:rPr lang="cs-CZ" sz="2800" dirty="0" smtClean="0"/>
              <a:t>Všechny scénáře jsou sepsány v Návrhu testování:</a:t>
            </a:r>
            <a:endParaRPr lang="cs-CZ" sz="2800" dirty="0"/>
          </a:p>
          <a:p>
            <a:r>
              <a:rPr lang="cs-CZ" sz="2600" b="0" dirty="0" smtClean="0">
                <a:hlinkClick r:id="rId2"/>
              </a:rPr>
              <a:t>https</a:t>
            </a:r>
            <a:r>
              <a:rPr lang="cs-CZ" sz="2600" b="0" dirty="0">
                <a:hlinkClick r:id="rId2"/>
              </a:rPr>
              <a:t>://</a:t>
            </a:r>
            <a:r>
              <a:rPr lang="cs-CZ" sz="2600" b="0" dirty="0" smtClean="0">
                <a:hlinkClick r:id="rId2"/>
              </a:rPr>
              <a:t>dl.dropboxusercontent.com/u/556750/KISK_2012-11-15/kopta-testing-proposal-20120126.01.pdf</a:t>
            </a:r>
            <a:endParaRPr lang="cs-CZ" sz="2600" b="0" dirty="0" smtClean="0"/>
          </a:p>
          <a:p>
            <a:endParaRPr lang="cs-CZ" sz="28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756002"/>
          </a:xfrm>
        </p:spPr>
        <p:txBody>
          <a:bodyPr/>
          <a:lstStyle/>
          <a:p>
            <a:r>
              <a:rPr lang="cs-CZ" dirty="0" smtClean="0"/>
              <a:t>Popis </a:t>
            </a:r>
            <a:r>
              <a:rPr lang="cs-CZ" dirty="0" err="1" smtClean="0"/>
              <a:t>tasku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7620000" cy="5165651"/>
          </a:xfrm>
        </p:spPr>
        <p:txBody>
          <a:bodyPr/>
          <a:lstStyle/>
          <a:p>
            <a:r>
              <a:rPr lang="cs-CZ" sz="2800" dirty="0" smtClean="0"/>
              <a:t>Co je cílem testování? </a:t>
            </a:r>
          </a:p>
          <a:p>
            <a:pPr marL="800100" lvl="1" indent="-342900"/>
            <a:r>
              <a:rPr lang="cs-CZ" sz="2800" b="0" dirty="0" smtClean="0"/>
              <a:t>Funkce, část, celá aplikace, průchod aplikací. </a:t>
            </a:r>
            <a:endParaRPr lang="cs-CZ" sz="2800" dirty="0"/>
          </a:p>
          <a:p>
            <a:pPr marL="800100" lvl="1" indent="-342900"/>
            <a:r>
              <a:rPr lang="cs-CZ" sz="2800" dirty="0" smtClean="0"/>
              <a:t>„Cílem testování je odhalit…“</a:t>
            </a:r>
          </a:p>
          <a:p>
            <a:pPr marL="800100" lvl="1" indent="-342900"/>
            <a:r>
              <a:rPr lang="cs-CZ" sz="2800" b="0" dirty="0" smtClean="0"/>
              <a:t>„Smyslem je vylepšit…“</a:t>
            </a:r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b="0" dirty="0" smtClean="0"/>
          </a:p>
          <a:p>
            <a:pPr marL="800100" lvl="1" indent="-342900"/>
            <a:endParaRPr lang="cs-CZ" dirty="0" smtClean="0"/>
          </a:p>
          <a:p>
            <a:pPr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7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0" dirty="0" smtClean="0"/>
              <a:t>Jaké je vaše očekávání?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0" dirty="0" smtClean="0"/>
              <a:t>Stanovujete podobně jako v kvantitativním výzkumu.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0" dirty="0" smtClean="0"/>
              <a:t>Interpretace je však do jisté míry subjektivní.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0" dirty="0" smtClean="0"/>
              <a:t>Nástroj pro uspokojení </a:t>
            </a:r>
            <a:r>
              <a:rPr lang="cs-CZ" sz="2800" b="0" dirty="0" err="1" smtClean="0"/>
              <a:t>stakeholderů</a:t>
            </a:r>
            <a:r>
              <a:rPr lang="cs-CZ" sz="2800" b="0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538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29</a:t>
            </a:fld>
            <a:endParaRPr lang="cs-CZ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51208"/>
            <a:ext cx="5791200" cy="7455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Uvedení do situace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198566"/>
            <a:ext cx="8435280" cy="34172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 smtClean="0"/>
          </a:p>
          <a:p>
            <a:r>
              <a:rPr lang="cs-CZ" sz="2400" b="0" i="1" dirty="0" smtClean="0"/>
              <a:t>„Právě Vám vnuk nainstaloval novou aplikaci, která umožňuje upozorňovat silničáře na rozbité silnice a chodníky. Zapněte aplikaci a odešlete hlášení o rozbitém chodníku před Vašim domem.“</a:t>
            </a:r>
          </a:p>
          <a:p>
            <a:endParaRPr lang="cs-CZ" sz="2400" b="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Krátké, jendoznačné, v jazyce uživatele, navádí uživatele udělat požadovanou akci.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Můžete připravit dopředu na papírku. </a:t>
            </a:r>
          </a:p>
        </p:txBody>
      </p:sp>
    </p:spTree>
    <p:extLst>
      <p:ext uri="{BB962C8B-B14F-4D97-AF65-F5344CB8AC3E}">
        <p14:creationId xmlns:p14="http://schemas.microsoft.com/office/powerpoint/2010/main" val="329788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1044034"/>
          </a:xfrm>
        </p:spPr>
        <p:txBody>
          <a:bodyPr/>
          <a:lstStyle/>
          <a:p>
            <a:r>
              <a:rPr lang="cs-CZ" dirty="0" smtClean="0"/>
              <a:t>Typologie evaluace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cs-CZ" dirty="0" smtClean="0"/>
              <a:t>Kritická evaluace (s experty)</a:t>
            </a:r>
          </a:p>
          <a:p>
            <a:pPr marL="800100" lvl="1" indent="-342900">
              <a:spcBef>
                <a:spcPts val="0"/>
              </a:spcBef>
            </a:pPr>
            <a:r>
              <a:rPr lang="cs-CZ" u="sng" dirty="0">
                <a:solidFill>
                  <a:schemeClr val="tx2"/>
                </a:solidFill>
              </a:rPr>
              <a:t>Heuristická </a:t>
            </a:r>
            <a:r>
              <a:rPr lang="cs-CZ" u="sng" dirty="0" smtClean="0">
                <a:solidFill>
                  <a:schemeClr val="tx2"/>
                </a:solidFill>
              </a:rPr>
              <a:t>analýza (HA)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/>
          </a:p>
          <a:p>
            <a:r>
              <a:rPr lang="cs-CZ" dirty="0" smtClean="0"/>
              <a:t>Empirická evaluace (s uživateli)</a:t>
            </a:r>
            <a:endParaRPr lang="cs-CZ" dirty="0"/>
          </a:p>
          <a:p>
            <a:pPr marL="800100" lvl="1" indent="-342900">
              <a:spcBef>
                <a:spcPts val="0"/>
              </a:spcBef>
            </a:pPr>
            <a:r>
              <a:rPr lang="cs-CZ" u="sng" dirty="0" smtClean="0">
                <a:solidFill>
                  <a:schemeClr val="tx2"/>
                </a:solidFill>
              </a:rPr>
              <a:t>Testování použitelnosti - Usability Testing (UT)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Formální evaluace</a:t>
            </a:r>
            <a:endParaRPr lang="cs-CZ" dirty="0"/>
          </a:p>
          <a:p>
            <a:pPr marL="800100" lvl="1" indent="-342900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</a:rPr>
              <a:t>K měření slouží vytvořený model uživatele </a:t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Automatická evaluace</a:t>
            </a:r>
          </a:p>
          <a:p>
            <a:pPr marL="800100" lvl="1" indent="-342900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</a:rPr>
              <a:t>Automatizované systémy a softwarové řešení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Tomáš Bouda    HCI na KISK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potřebujeme uživatelů?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003232" cy="4497363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ym typeface="Wingdings" panose="05000000000000000000" pitchFamily="2" charset="2"/>
              </a:rPr>
              <a:t>Chyby se začnou s více uživateli opakovat. </a:t>
            </a:r>
            <a:endParaRPr lang="cs-CZ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ym typeface="Wingdings" panose="05000000000000000000" pitchFamily="2" charset="2"/>
              </a:rPr>
              <a:t>5 uživatelů nalezne 80 </a:t>
            </a:r>
            <a:r>
              <a:rPr lang="en-US" b="0" dirty="0" smtClean="0">
                <a:sym typeface="Wingdings" panose="05000000000000000000" pitchFamily="2" charset="2"/>
              </a:rPr>
              <a:t>%</a:t>
            </a:r>
            <a:r>
              <a:rPr lang="cs-CZ" b="0" dirty="0" smtClean="0">
                <a:sym typeface="Wingdings" panose="05000000000000000000" pitchFamily="2" charset="2"/>
              </a:rPr>
              <a:t> chyb nalazených 20 uživateli.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ym typeface="Wingdings" panose="05000000000000000000" pitchFamily="2" charset="2"/>
              </a:rPr>
              <a:t>5 uživatelů nalezne problémy s vysokou závažností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ym typeface="Wingdings" panose="05000000000000000000" pitchFamily="2" charset="2"/>
              </a:rPr>
              <a:t>Problém je komplikované rozhraní nebo heterogenní cílová skupina.</a:t>
            </a:r>
            <a:endParaRPr lang="cs-CZ" sz="3200" b="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cs-CZ" sz="32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Doporučujeme 5 – 8 uživatelů. Záleží na </a:t>
            </a:r>
            <a:r>
              <a:rPr lang="cs-CZ" sz="32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tom, mno</a:t>
            </a:r>
            <a:r>
              <a:rPr lang="cs-CZ" sz="32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….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100" b="0" dirty="0" smtClean="0"/>
              <a:t>Metody rekrutace participantů: </a:t>
            </a:r>
            <a:endParaRPr lang="cs-CZ" sz="2100" b="0" dirty="0"/>
          </a:p>
          <a:p>
            <a:pPr marL="800100" lvl="1" indent="-342900"/>
            <a:r>
              <a:rPr lang="cs-CZ" sz="2100" b="0" dirty="0"/>
              <a:t>Sněhová koule</a:t>
            </a:r>
          </a:p>
          <a:p>
            <a:pPr marL="800100" lvl="1" indent="-342900"/>
            <a:r>
              <a:rPr lang="cs-CZ" sz="2100" b="0" dirty="0"/>
              <a:t>Hall </a:t>
            </a:r>
            <a:r>
              <a:rPr lang="cs-CZ" sz="2100" b="0" dirty="0" smtClean="0"/>
              <a:t>way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39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95120" cy="1116042"/>
          </a:xfrm>
        </p:spPr>
        <p:txBody>
          <a:bodyPr>
            <a:normAutofit/>
          </a:bodyPr>
          <a:lstStyle/>
          <a:p>
            <a:r>
              <a:rPr lang="cs-CZ" dirty="0" smtClean="0"/>
              <a:t>Prostředí a situace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>
            <a:normAutofit/>
          </a:bodyPr>
          <a:lstStyle/>
          <a:p>
            <a:r>
              <a:rPr lang="cs-CZ" sz="2800" dirty="0"/>
              <a:t>Co nejrealističtější prostředí</a:t>
            </a:r>
          </a:p>
          <a:p>
            <a:pPr marL="800100" lvl="1" indent="-342900"/>
            <a:r>
              <a:rPr lang="cs-CZ" b="0" dirty="0" smtClean="0"/>
              <a:t>Kavárna</a:t>
            </a:r>
          </a:p>
          <a:p>
            <a:pPr marL="800100" lvl="1" indent="-342900"/>
            <a:r>
              <a:rPr lang="cs-CZ" b="0" dirty="0" smtClean="0"/>
              <a:t>Ulice</a:t>
            </a:r>
          </a:p>
          <a:p>
            <a:endParaRPr lang="cs-CZ" dirty="0" smtClean="0"/>
          </a:p>
          <a:p>
            <a:r>
              <a:rPr lang="cs-CZ" sz="2800" dirty="0" smtClean="0"/>
              <a:t>Netestujete uživatele, ale rozhraní!!!</a:t>
            </a:r>
          </a:p>
          <a:p>
            <a:pPr marL="800100" lvl="1" indent="-342900"/>
            <a:r>
              <a:rPr lang="cs-CZ" dirty="0" smtClean="0"/>
              <a:t>Upozorněte uživatele, že když se něco nepovede, není to jeho chyba, ale chyby systému. </a:t>
            </a:r>
          </a:p>
          <a:p>
            <a:pPr marL="800100" lvl="1" indent="-342900"/>
            <a:r>
              <a:rPr lang="cs-CZ" dirty="0" smtClean="0"/>
              <a:t>Kupte mu kafe.</a:t>
            </a:r>
          </a:p>
          <a:p>
            <a:pPr marL="800100" lvl="1" indent="-342900"/>
            <a:r>
              <a:rPr lang="cs-CZ" dirty="0" smtClean="0"/>
              <a:t>Dopředu se zeptejte, zda něco nepotřebuje. </a:t>
            </a:r>
          </a:p>
          <a:p>
            <a:pPr marL="800100" lvl="1" indent="-342900"/>
            <a:r>
              <a:rPr lang="cs-CZ" dirty="0" smtClean="0"/>
              <a:t>Po testování si s ním </a:t>
            </a:r>
            <a:r>
              <a:rPr lang="cs-CZ" dirty="0" smtClean="0"/>
              <a:t>pokecejte.</a:t>
            </a:r>
          </a:p>
          <a:p>
            <a:pPr marL="800100" lvl="1" indent="-342900"/>
            <a:r>
              <a:rPr lang="cs-CZ" dirty="0" smtClean="0"/>
              <a:t>Použijte dotazník spokojenosti.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026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cs-CZ" dirty="0" smtClean="0"/>
              <a:t>Asistovat</a:t>
            </a:r>
            <a:r>
              <a:rPr lang="en-US" dirty="0" smtClean="0"/>
              <a:t>/</a:t>
            </a:r>
            <a:r>
              <a:rPr lang="cs-CZ" dirty="0" smtClean="0"/>
              <a:t>moderovat</a:t>
            </a:r>
            <a:r>
              <a:rPr lang="en-US" dirty="0" smtClean="0"/>
              <a:t> neb</a:t>
            </a:r>
            <a:r>
              <a:rPr lang="cs-CZ" dirty="0" smtClean="0"/>
              <a:t>o</a:t>
            </a:r>
            <a:r>
              <a:rPr lang="en-US" dirty="0" smtClean="0"/>
              <a:t> ne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21078"/>
            <a:ext cx="7620000" cy="4373563"/>
          </a:xfrm>
        </p:spPr>
        <p:txBody>
          <a:bodyPr/>
          <a:lstStyle/>
          <a:p>
            <a:r>
              <a:rPr lang="cs-CZ" sz="2800" dirty="0" smtClean="0"/>
              <a:t>Co když se respondent zasekne na první obrazovce? </a:t>
            </a:r>
            <a:endParaRPr lang="cs-CZ" sz="2800" dirty="0"/>
          </a:p>
          <a:p>
            <a:endParaRPr lang="cs-CZ" dirty="0" smtClean="0"/>
          </a:p>
          <a:p>
            <a:r>
              <a:rPr lang="cs-CZ" dirty="0" smtClean="0"/>
              <a:t>Tipy: </a:t>
            </a:r>
            <a:endParaRPr lang="cs-CZ" dirty="0"/>
          </a:p>
          <a:p>
            <a:r>
              <a:rPr lang="cs-CZ" b="0" dirty="0" smtClean="0"/>
              <a:t>„Přečtěte si ještě jendou </a:t>
            </a:r>
            <a:r>
              <a:rPr lang="cs-CZ" b="0" dirty="0" smtClean="0"/>
              <a:t>Uvedení do situace…</a:t>
            </a:r>
            <a:r>
              <a:rPr lang="en-US" b="0" dirty="0" smtClean="0"/>
              <a:t>”</a:t>
            </a:r>
            <a:endParaRPr lang="cs-CZ" b="0" dirty="0" smtClean="0"/>
          </a:p>
          <a:p>
            <a:r>
              <a:rPr lang="cs-CZ" b="0" dirty="0" smtClean="0"/>
              <a:t>Otevřené otázky: 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„Tak v čem je problém?“</a:t>
            </a:r>
          </a:p>
          <a:p>
            <a:pPr marL="342900" indent="-342900"/>
            <a:r>
              <a:rPr lang="cs-CZ" b="0" dirty="0" smtClean="0"/>
              <a:t>Návodné pobídky: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„Už </a:t>
            </a:r>
            <a:r>
              <a:rPr lang="cs-CZ" dirty="0"/>
              <a:t>jste byl blízko, jak jste se díval do toho menu</a:t>
            </a:r>
            <a:r>
              <a:rPr lang="cs-CZ" dirty="0" smtClean="0"/>
              <a:t>.“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12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28010"/>
          </a:xfrm>
        </p:spPr>
        <p:txBody>
          <a:bodyPr/>
          <a:lstStyle/>
          <a:p>
            <a:r>
              <a:rPr lang="cs-CZ" dirty="0" smtClean="0"/>
              <a:t>Co měřit?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00141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Efektivita (Effectiveness)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dirty="0"/>
              <a:t>O</a:t>
            </a:r>
            <a:r>
              <a:rPr lang="cs-CZ" b="0" dirty="0" smtClean="0"/>
              <a:t>dpovídá tomu, zda je uživatel schopen dokončit scénář a tasky.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dirty="0"/>
              <a:t>Měříme chyby, míru úspěšnosti, míra asistence testera</a:t>
            </a:r>
          </a:p>
          <a:p>
            <a:r>
              <a:rPr lang="cs-CZ" sz="2400" dirty="0" smtClean="0"/>
              <a:t>Výkonost (Efficiency)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dirty="0"/>
              <a:t>Odpovídá </a:t>
            </a:r>
            <a:r>
              <a:rPr lang="cs-CZ" b="0" dirty="0" smtClean="0"/>
              <a:t>úsilí, </a:t>
            </a:r>
            <a:r>
              <a:rPr lang="cs-CZ" b="0" dirty="0"/>
              <a:t>které musí uživatel vynaložit, aby dokončil úkol. </a:t>
            </a:r>
            <a:endParaRPr lang="cs-CZ" b="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dirty="0" smtClean="0"/>
              <a:t>Měříme čas, interpretujeme vyjádření uživatele. </a:t>
            </a:r>
            <a:endParaRPr lang="cs-CZ" b="0" dirty="0"/>
          </a:p>
          <a:p>
            <a:r>
              <a:rPr lang="cs-CZ" sz="2400" dirty="0" smtClean="0"/>
              <a:t>Spokojenost (User Satisfaction)</a:t>
            </a:r>
            <a:endParaRPr lang="cs-CZ" sz="24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dirty="0" smtClean="0"/>
              <a:t>Intepretujeme názory, postoje uživatele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dirty="0" smtClean="0"/>
              <a:t>Škála spokojenosti, datazník apod.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3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9114"/>
            <a:ext cx="5791200" cy="1371600"/>
          </a:xfrm>
        </p:spPr>
        <p:txBody>
          <a:bodyPr/>
          <a:lstStyle/>
          <a:p>
            <a:r>
              <a:rPr lang="cs-CZ" dirty="0" smtClean="0"/>
              <a:t>Think Aloud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373563"/>
          </a:xfrm>
        </p:spPr>
        <p:txBody>
          <a:bodyPr/>
          <a:lstStyle/>
          <a:p>
            <a:r>
              <a:rPr lang="cs-CZ" b="0" dirty="0" smtClean="0"/>
              <a:t>Metoda hlasitého myšlení pro sběr kvalitativních dat.</a:t>
            </a:r>
          </a:p>
          <a:p>
            <a:r>
              <a:rPr lang="cs-CZ" b="0" dirty="0" smtClean="0"/>
              <a:t>Kořeny v psychologii, kognitivní vědě </a:t>
            </a:r>
          </a:p>
          <a:p>
            <a:endParaRPr lang="cs-CZ" b="0" dirty="0"/>
          </a:p>
          <a:p>
            <a:r>
              <a:rPr lang="cs-CZ" dirty="0" smtClean="0"/>
              <a:t>Uživatel při testování říká: </a:t>
            </a:r>
          </a:p>
          <a:p>
            <a:pPr marL="800100" lvl="1" indent="-342900"/>
            <a:r>
              <a:rPr lang="cs-CZ" b="0" dirty="0" smtClean="0"/>
              <a:t>Co si myslí</a:t>
            </a:r>
          </a:p>
          <a:p>
            <a:pPr marL="800100" lvl="1" indent="-342900"/>
            <a:r>
              <a:rPr lang="cs-CZ" b="0" dirty="0" smtClean="0"/>
              <a:t>Co právě dělá</a:t>
            </a:r>
          </a:p>
          <a:p>
            <a:pPr marL="800100" lvl="1" indent="-342900"/>
            <a:r>
              <a:rPr lang="cs-CZ" b="0" dirty="0" smtClean="0"/>
              <a:t>O čem přemýšlí</a:t>
            </a:r>
          </a:p>
          <a:p>
            <a:pPr marL="800100" lvl="1" indent="-342900"/>
            <a:r>
              <a:rPr lang="cs-CZ" b="0" dirty="0" smtClean="0"/>
              <a:t>Co mu letí hlavou</a:t>
            </a:r>
            <a:endParaRPr lang="cs-CZ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6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135" y="257394"/>
            <a:ext cx="7931224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Hodnocení závažnosti problému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7853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chemeClr val="tx2"/>
                </a:solidFill>
              </a:rPr>
              <a:t>Kritické: </a:t>
            </a:r>
            <a:r>
              <a:rPr lang="cs-CZ" sz="2400" b="0" dirty="0" smtClean="0"/>
              <a:t>Ztráta dat </a:t>
            </a:r>
            <a:r>
              <a:rPr lang="en-US" sz="2400" b="0" dirty="0" err="1" smtClean="0"/>
              <a:t>nebo</a:t>
            </a:r>
            <a:r>
              <a:rPr lang="en-US" sz="2400" b="0" dirty="0" smtClean="0"/>
              <a:t> nemo</a:t>
            </a:r>
            <a:r>
              <a:rPr lang="cs-CZ" sz="2400" b="0" dirty="0" smtClean="0"/>
              <a:t>žnost dokončit úkol.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chemeClr val="tx2"/>
                </a:solidFill>
              </a:rPr>
              <a:t>Zásadní:  </a:t>
            </a:r>
            <a:r>
              <a:rPr lang="cs-CZ" sz="2400" b="0" i="1" dirty="0" smtClean="0"/>
              <a:t>definice ?? </a:t>
            </a:r>
            <a:r>
              <a:rPr lang="cs-CZ" sz="2400" b="0" dirty="0" smtClean="0"/>
              <a:t>(Problémy, které zpomalují průchod taskem? Problémy, které způsobují frustraci? Jak vysokou?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chemeClr val="tx2"/>
                </a:solidFill>
              </a:rPr>
              <a:t>Méně zásadní: </a:t>
            </a:r>
            <a:r>
              <a:rPr lang="cs-CZ" sz="2400" b="0" i="1" dirty="0"/>
              <a:t>definice </a:t>
            </a:r>
            <a:r>
              <a:rPr lang="cs-CZ" sz="2400" b="0" i="1" dirty="0" smtClean="0"/>
              <a:t>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>
                <a:solidFill>
                  <a:schemeClr val="tx2"/>
                </a:solidFill>
              </a:rPr>
              <a:t>Nedůležité: </a:t>
            </a:r>
            <a:r>
              <a:rPr lang="cs-CZ" sz="2400" b="0" dirty="0" smtClean="0"/>
              <a:t>nemá vliv na použitelnost, není třeba opravovat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 smtClean="0"/>
          </a:p>
          <a:p>
            <a:r>
              <a:rPr lang="cs-CZ" sz="2400" b="0" dirty="0" smtClean="0">
                <a:solidFill>
                  <a:schemeClr val="tx2"/>
                </a:solidFill>
              </a:rPr>
              <a:t>SUM: </a:t>
            </a:r>
            <a:r>
              <a:rPr lang="cs-CZ" sz="2400" b="0" dirty="0" smtClean="0"/>
              <a:t>Hodnocení vážnosti pomáhá při prioritizaci oprav chyb. Zároveň je však velice subjektivní.  </a:t>
            </a: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3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8"/>
            <a:ext cx="5791200" cy="1371600"/>
          </a:xfrm>
        </p:spPr>
        <p:txBody>
          <a:bodyPr/>
          <a:lstStyle/>
          <a:p>
            <a:r>
              <a:rPr lang="cs-CZ" dirty="0" smtClean="0"/>
              <a:t>Porovnej HA a 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245475" cy="4373563"/>
          </a:xfrm>
        </p:spPr>
        <p:txBody>
          <a:bodyPr/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800" b="0" dirty="0" smtClean="0"/>
              <a:t>Máte papírový prototyp. Použijete nejdříve UT a pak HA? Nebo nejdříve HA a pak UT? Proč?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800" b="0" dirty="0" smtClean="0"/>
              <a:t>Do vaší aplikace jste vložili novou funkcionalitu. Jak ji otestujete?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/>
              <a:t>#</a:t>
            </a:r>
            <a:r>
              <a:rPr lang="cs-CZ" sz="2800" b="0" dirty="0" smtClean="0"/>
              <a:t>KISKHCI – Formulujte „uvedení do situace“ a v několika bodech popište, jak byste postupovali při testování použitelnosti vaší aplikace.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3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064896" cy="900018"/>
          </a:xfrm>
        </p:spPr>
        <p:txBody>
          <a:bodyPr>
            <a:noAutofit/>
          </a:bodyPr>
          <a:lstStyle/>
          <a:p>
            <a:r>
              <a:rPr lang="cs-CZ" sz="5400" dirty="0" err="1"/>
              <a:t>take</a:t>
            </a:r>
            <a:r>
              <a:rPr lang="cs-CZ" sz="5400" dirty="0"/>
              <a:t> </a:t>
            </a:r>
            <a:r>
              <a:rPr lang="cs-CZ" sz="5400" dirty="0" err="1"/>
              <a:t>away</a:t>
            </a:r>
            <a:r>
              <a:rPr lang="cs-CZ" sz="5400" dirty="0"/>
              <a:t> </a:t>
            </a:r>
            <a:r>
              <a:rPr lang="cs-CZ" sz="5400" dirty="0" err="1"/>
              <a:t>message</a:t>
            </a:r>
            <a:r>
              <a:rPr lang="cs-CZ" sz="5400" dirty="0"/>
              <a:t> </a:t>
            </a:r>
            <a:r>
              <a:rPr lang="en-US" sz="5400" dirty="0" smtClean="0"/>
              <a:t>#</a:t>
            </a:r>
            <a:r>
              <a:rPr lang="cs-CZ" sz="5400" dirty="0" smtClean="0"/>
              <a:t>1: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420888"/>
            <a:ext cx="8568952" cy="3705275"/>
          </a:xfrm>
        </p:spPr>
        <p:txBody>
          <a:bodyPr>
            <a:normAutofit/>
          </a:bodyPr>
          <a:lstStyle/>
          <a:p>
            <a:r>
              <a:rPr lang="cs-CZ" sz="4400" dirty="0" smtClean="0"/>
              <a:t>HA dělejte dřív než UT.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431E-3BC0-45DB-ACA7-8F6C6459A8C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k UT: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Dumas, J., &amp; Fox, J. (c2008). Usability testing: current practice and future directions. In A. Sears &amp; J. </a:t>
            </a:r>
            <a:r>
              <a:rPr lang="en-US" b="0" dirty="0" err="1"/>
              <a:t>Jacko</a:t>
            </a:r>
            <a:r>
              <a:rPr lang="en-US" b="0" dirty="0"/>
              <a:t>, </a:t>
            </a:r>
            <a:r>
              <a:rPr lang="en-US" b="0" i="1" dirty="0"/>
              <a:t>Human-computer interaction handbook: fundamentals, evolving technologies, and emerging applications</a:t>
            </a:r>
            <a:r>
              <a:rPr lang="en-US" b="0" dirty="0"/>
              <a:t> (2nd Ed., pp. 1129 - 1149). New York: Lawrence Erlbaum Associates</a:t>
            </a:r>
            <a:r>
              <a:rPr lang="en-US" b="0" dirty="0" smtClean="0"/>
              <a:t>.</a:t>
            </a:r>
            <a:endParaRPr lang="cs-CZ" b="0" dirty="0" smtClean="0"/>
          </a:p>
          <a:p>
            <a:endParaRPr lang="cs-CZ" b="0" dirty="0"/>
          </a:p>
          <a:p>
            <a:r>
              <a:rPr lang="en-US" b="0" dirty="0"/>
              <a:t>KRUG, Steve. </a:t>
            </a:r>
            <a:r>
              <a:rPr lang="en-US" b="0" i="1" dirty="0"/>
              <a:t>Don't make me think!: a common sense approach to Web usability</a:t>
            </a:r>
            <a:r>
              <a:rPr lang="en-US" b="0" dirty="0"/>
              <a:t>. 2nd ed. Berkeley, </a:t>
            </a:r>
            <a:r>
              <a:rPr lang="en-US" b="0" dirty="0" err="1"/>
              <a:t>Calif</a:t>
            </a:r>
            <a:r>
              <a:rPr lang="en-US" b="0" dirty="0"/>
              <a:t>: New Riders Pub., c2006. ISBN 0321344758.</a:t>
            </a:r>
          </a:p>
          <a:p>
            <a:r>
              <a:rPr lang="en-US" b="0" u="sng" dirty="0"/>
              <a:t/>
            </a:r>
            <a:br>
              <a:rPr lang="en-US" b="0" u="sng" dirty="0"/>
            </a:br>
            <a:endParaRPr lang="en-US" b="0" dirty="0"/>
          </a:p>
          <a:p>
            <a:r>
              <a:rPr lang="en-US" b="0" dirty="0"/>
              <a:t/>
            </a:r>
            <a:br>
              <a:rPr lang="en-US" b="0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2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</a:t>
            </a:r>
            <a:r>
              <a:rPr lang="cs-CZ" dirty="0" smtClean="0"/>
              <a:t>2016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0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7620000" cy="1371600"/>
          </a:xfrm>
        </p:spPr>
        <p:txBody>
          <a:bodyPr>
            <a:noAutofit/>
          </a:bodyPr>
          <a:lstStyle/>
          <a:p>
            <a:r>
              <a:rPr lang="cs-CZ" sz="4800" dirty="0" smtClean="0"/>
              <a:t>Heuristická analýza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6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363272" cy="1371600"/>
          </a:xfrm>
        </p:spPr>
        <p:txBody>
          <a:bodyPr/>
          <a:lstStyle/>
          <a:p>
            <a:r>
              <a:rPr lang="cs-CZ" dirty="0" smtClean="0"/>
              <a:t>Kdy dělat kritickou evaluaci?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6855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0" dirty="0" smtClean="0"/>
              <a:t>Před UT</a:t>
            </a:r>
            <a:endParaRPr lang="cs-CZ" sz="3200" b="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0" dirty="0" smtClean="0"/>
              <a:t>Při inovaci rozhraní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0" dirty="0" smtClean="0"/>
              <a:t>Když </a:t>
            </a:r>
            <a:r>
              <a:rPr lang="cs-CZ" sz="3200" b="0" dirty="0"/>
              <a:t>p</a:t>
            </a:r>
            <a:r>
              <a:rPr lang="cs-CZ" sz="3200" b="0" dirty="0" smtClean="0"/>
              <a:t>otřebujete </a:t>
            </a:r>
            <a:r>
              <a:rPr lang="cs-CZ" sz="3200" b="0" dirty="0"/>
              <a:t>důkazy, že v systému jsou chyby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0" dirty="0" smtClean="0"/>
              <a:t>Před zveřejněním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sz="1500" b="0" dirty="0" smtClean="0"/>
              <a:t>Zdroj: </a:t>
            </a:r>
            <a:r>
              <a:rPr lang="cs-CZ" sz="1500" b="0" dirty="0" err="1"/>
              <a:t>Usability</a:t>
            </a:r>
            <a:r>
              <a:rPr lang="cs-CZ" sz="1500" b="0" dirty="0"/>
              <a:t> </a:t>
            </a:r>
            <a:r>
              <a:rPr lang="cs-CZ" sz="1500" b="0" dirty="0" err="1"/>
              <a:t>Inspection</a:t>
            </a:r>
            <a:r>
              <a:rPr lang="cs-CZ" sz="1500" b="0" dirty="0"/>
              <a:t>. In: </a:t>
            </a:r>
            <a:r>
              <a:rPr lang="cs-CZ" sz="1500" b="0" i="1" dirty="0"/>
              <a:t>ETRE</a:t>
            </a:r>
            <a:r>
              <a:rPr lang="cs-CZ" sz="1500" b="0" dirty="0"/>
              <a:t> [online]. © 2004-2012 [cit. 2012-10-14]. Dostupné z: http://www.etre.com/usability/inspection/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22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840960" cy="462872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Jacob</a:t>
            </a:r>
            <a:r>
              <a:rPr lang="cs-CZ" sz="2800" dirty="0" smtClean="0"/>
              <a:t> </a:t>
            </a:r>
            <a:r>
              <a:rPr lang="cs-CZ" sz="2800" dirty="0" err="1" smtClean="0"/>
              <a:t>Nielsen</a:t>
            </a:r>
            <a:r>
              <a:rPr lang="cs-CZ" sz="2800" dirty="0"/>
              <a:t>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b="0" i="1" dirty="0" smtClean="0"/>
              <a:t>„</a:t>
            </a:r>
            <a:r>
              <a:rPr lang="cs-CZ" b="0" i="1" dirty="0" smtClean="0"/>
              <a:t>P</a:t>
            </a:r>
            <a:r>
              <a:rPr lang="en-US" b="0" i="1" dirty="0" err="1" smtClean="0"/>
              <a:t>erhaps</a:t>
            </a:r>
            <a:r>
              <a:rPr lang="en-US" b="0" i="1" dirty="0" smtClean="0"/>
              <a:t> </a:t>
            </a:r>
            <a:r>
              <a:rPr lang="en-US" b="0" i="1" dirty="0"/>
              <a:t>the best-known design and usability </a:t>
            </a:r>
            <a:endParaRPr lang="cs-CZ" b="0" i="1" dirty="0" smtClean="0"/>
          </a:p>
          <a:p>
            <a:r>
              <a:rPr lang="en-US" b="0" i="1" dirty="0" smtClean="0"/>
              <a:t>guru </a:t>
            </a:r>
            <a:r>
              <a:rPr lang="en-US" b="0" i="1" dirty="0"/>
              <a:t>on the </a:t>
            </a:r>
            <a:r>
              <a:rPr lang="en-US" b="0" i="1" dirty="0" smtClean="0"/>
              <a:t>Internet</a:t>
            </a:r>
            <a:r>
              <a:rPr lang="cs-CZ" b="0" i="1" dirty="0" smtClean="0"/>
              <a:t>“. </a:t>
            </a:r>
            <a:r>
              <a:rPr lang="en-US" b="0" dirty="0" smtClean="0"/>
              <a:t>(</a:t>
            </a:r>
            <a:r>
              <a:rPr lang="en-US" b="0" dirty="0"/>
              <a:t>Financial Times</a:t>
            </a:r>
            <a:r>
              <a:rPr lang="en-US" b="0" dirty="0" smtClean="0"/>
              <a:t>)</a:t>
            </a:r>
            <a:endParaRPr lang="cs-CZ" b="0" dirty="0" smtClean="0"/>
          </a:p>
          <a:p>
            <a:endParaRPr lang="cs-CZ" b="0" dirty="0"/>
          </a:p>
          <a:p>
            <a:r>
              <a:rPr lang="en-US" b="0" i="1" dirty="0" smtClean="0"/>
              <a:t>„</a:t>
            </a:r>
            <a:r>
              <a:rPr lang="cs-CZ" b="0" i="1" dirty="0" smtClean="0"/>
              <a:t>T</a:t>
            </a:r>
            <a:r>
              <a:rPr lang="en-US" b="0" i="1" dirty="0" smtClean="0"/>
              <a:t>he </a:t>
            </a:r>
            <a:r>
              <a:rPr lang="en-US" b="0" i="1" dirty="0"/>
              <a:t>king of </a:t>
            </a:r>
            <a:r>
              <a:rPr lang="en-US" b="0" i="1" dirty="0" smtClean="0"/>
              <a:t>usability"</a:t>
            </a:r>
            <a:r>
              <a:rPr lang="cs-CZ" b="0" i="1" dirty="0" smtClean="0"/>
              <a:t>.</a:t>
            </a:r>
            <a:r>
              <a:rPr lang="en-US" b="0" i="1" dirty="0" smtClean="0"/>
              <a:t> </a:t>
            </a:r>
            <a:r>
              <a:rPr lang="en-US" b="0" dirty="0" smtClean="0"/>
              <a:t>(</a:t>
            </a:r>
            <a:r>
              <a:rPr lang="en-US" b="0" dirty="0"/>
              <a:t>Internet Magazine)</a:t>
            </a:r>
            <a:endParaRPr lang="cs-CZ" b="0" dirty="0" smtClean="0"/>
          </a:p>
          <a:p>
            <a:endParaRPr lang="cs-CZ" b="0" dirty="0"/>
          </a:p>
          <a:p>
            <a:endParaRPr lang="cs-CZ" dirty="0"/>
          </a:p>
          <a:p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www.nngroup.com</a:t>
            </a:r>
            <a:r>
              <a:rPr lang="cs-CZ" b="0" dirty="0">
                <a:hlinkClick r:id="rId2"/>
              </a:rPr>
              <a:t>/</a:t>
            </a:r>
            <a:endParaRPr lang="cs-CZ" b="0" dirty="0" smtClean="0"/>
          </a:p>
          <a:p>
            <a:endParaRPr lang="cs-CZ" sz="2800" dirty="0">
              <a:solidFill>
                <a:schemeClr val="tx2"/>
              </a:solidFill>
            </a:endParaRPr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6</a:t>
            </a:fld>
            <a:endParaRPr lang="cs-CZ" dirty="0"/>
          </a:p>
        </p:txBody>
      </p:sp>
      <p:pic>
        <p:nvPicPr>
          <p:cNvPr id="1026" name="Picture 2" descr="Jakob Nielsen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218" y="1700808"/>
            <a:ext cx="2736304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 (HA)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63272" cy="5184576"/>
          </a:xfrm>
        </p:spPr>
        <p:txBody>
          <a:bodyPr>
            <a:normAutofit fontScale="92500"/>
          </a:bodyPr>
          <a:lstStyle/>
          <a:p>
            <a:r>
              <a:rPr lang="cs-CZ" sz="2800" b="0" dirty="0" smtClean="0"/>
              <a:t>Malá </a:t>
            </a:r>
            <a:r>
              <a:rPr lang="cs-CZ" sz="2800" b="0" dirty="0"/>
              <a:t>skupina (3-5) expertů zkoumá uživatelské </a:t>
            </a:r>
            <a:r>
              <a:rPr lang="cs-CZ" sz="2800" b="0" dirty="0" smtClean="0"/>
              <a:t>rozhraní:</a:t>
            </a:r>
          </a:p>
          <a:p>
            <a:pPr marL="914400" lvl="1" indent="-457200"/>
            <a:r>
              <a:rPr lang="cs-CZ" sz="2800" dirty="0" smtClean="0">
                <a:solidFill>
                  <a:schemeClr val="tx2"/>
                </a:solidFill>
              </a:rPr>
              <a:t>Experti samostatně zkontrolují </a:t>
            </a:r>
            <a:r>
              <a:rPr lang="cs-CZ" sz="2800" dirty="0">
                <a:solidFill>
                  <a:schemeClr val="tx2"/>
                </a:solidFill>
              </a:rPr>
              <a:t>systém a definují chyby, které jsou v nesouladu se stanovenými </a:t>
            </a:r>
            <a:r>
              <a:rPr lang="cs-CZ" sz="2800" b="1" dirty="0">
                <a:solidFill>
                  <a:schemeClr val="tx2"/>
                </a:solidFill>
              </a:rPr>
              <a:t>principy použitelnosti </a:t>
            </a:r>
            <a:r>
              <a:rPr lang="cs-CZ" sz="2800" dirty="0">
                <a:solidFill>
                  <a:schemeClr val="tx2"/>
                </a:solidFill>
              </a:rPr>
              <a:t>(</a:t>
            </a:r>
            <a:r>
              <a:rPr lang="cs-CZ" sz="2800" dirty="0" smtClean="0">
                <a:solidFill>
                  <a:schemeClr val="tx2"/>
                </a:solidFill>
              </a:rPr>
              <a:t>heuristikami).</a:t>
            </a:r>
          </a:p>
          <a:p>
            <a:pPr marL="914400" lvl="1" indent="-457200"/>
            <a:r>
              <a:rPr lang="pl-PL" sz="2800" dirty="0" smtClean="0">
                <a:solidFill>
                  <a:schemeClr val="tx2"/>
                </a:solidFill>
              </a:rPr>
              <a:t>Nálezy </a:t>
            </a:r>
            <a:r>
              <a:rPr lang="pl-PL" sz="2800" dirty="0">
                <a:solidFill>
                  <a:schemeClr val="tx2"/>
                </a:solidFill>
              </a:rPr>
              <a:t>jsou agregovány do jednoho </a:t>
            </a:r>
            <a:r>
              <a:rPr lang="pl-PL" sz="2800" dirty="0" smtClean="0">
                <a:solidFill>
                  <a:schemeClr val="tx2"/>
                </a:solidFill>
              </a:rPr>
              <a:t>dokumentu.</a:t>
            </a:r>
          </a:p>
          <a:p>
            <a:endParaRPr lang="pl-PL" sz="2800" b="0" dirty="0" smtClean="0"/>
          </a:p>
          <a:p>
            <a:r>
              <a:rPr lang="pl-PL" sz="2800" b="0" dirty="0" smtClean="0"/>
              <a:t>HA může </a:t>
            </a:r>
            <a:r>
              <a:rPr lang="pl-PL" sz="2800" b="0" dirty="0"/>
              <a:t>být použita jak na </a:t>
            </a:r>
            <a:r>
              <a:rPr lang="pl-PL" sz="2800" b="0" dirty="0" smtClean="0"/>
              <a:t>hotové rozhraní tak </a:t>
            </a:r>
            <a:r>
              <a:rPr lang="pl-PL" sz="2800" b="0" dirty="0"/>
              <a:t>na papírové </a:t>
            </a:r>
            <a:r>
              <a:rPr lang="pl-PL" sz="2800" b="0" dirty="0" smtClean="0"/>
              <a:t>prototypy, mockupy apod. </a:t>
            </a:r>
            <a:endParaRPr lang="cs-CZ" sz="2300" b="0" dirty="0">
              <a:hlinkClick r:id="rId2"/>
            </a:endParaRPr>
          </a:p>
          <a:p>
            <a:endParaRPr lang="cs-CZ" sz="2300" b="0" dirty="0" smtClean="0">
              <a:hlinkClick r:id="rId2"/>
            </a:endParaRPr>
          </a:p>
          <a:p>
            <a:r>
              <a:rPr lang="cs-CZ" sz="2300" b="0" dirty="0" smtClean="0"/>
              <a:t>Zdroj: </a:t>
            </a:r>
            <a:r>
              <a:rPr lang="cs-CZ" sz="2400" dirty="0">
                <a:hlinkClick r:id="rId3"/>
              </a:rPr>
              <a:t>http://www.nngroup.com/topic/heuristic-evaluation/</a:t>
            </a:r>
            <a:endParaRPr lang="cs-CZ" sz="38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9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19256" cy="1371600"/>
          </a:xfrm>
        </p:spPr>
        <p:txBody>
          <a:bodyPr>
            <a:normAutofit/>
          </a:bodyPr>
          <a:lstStyle/>
          <a:p>
            <a:r>
              <a:rPr lang="cs-CZ" dirty="0"/>
              <a:t>10 principů použitelnosti podle </a:t>
            </a:r>
            <a:r>
              <a:rPr lang="cs-CZ" dirty="0" err="1" smtClean="0"/>
              <a:t>Nielsena</a:t>
            </a:r>
            <a:r>
              <a:rPr lang="cs-CZ" dirty="0" smtClean="0"/>
              <a:t> (Heuristiky)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4056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Viditelnost stavu systému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/>
              <a:t>Spojení mezi systémem a reálným </a:t>
            </a:r>
            <a:r>
              <a:rPr lang="cs-CZ" sz="3600" dirty="0" smtClean="0"/>
              <a:t>světem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Uživatelská </a:t>
            </a:r>
            <a:r>
              <a:rPr lang="cs-CZ" sz="3600" dirty="0"/>
              <a:t>kontrola a svoboda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Konzistence </a:t>
            </a:r>
            <a:r>
              <a:rPr lang="cs-CZ" sz="3600" dirty="0"/>
              <a:t>a standardizace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Prevence </a:t>
            </a:r>
            <a:r>
              <a:rPr lang="cs-CZ" sz="3600" dirty="0"/>
              <a:t>chyb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Rozpoznání </a:t>
            </a:r>
            <a:r>
              <a:rPr lang="cs-CZ" sz="3600" dirty="0"/>
              <a:t>místo vzpomínání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Flexibilní </a:t>
            </a:r>
            <a:r>
              <a:rPr lang="cs-CZ" sz="3600" dirty="0"/>
              <a:t>a efektivní </a:t>
            </a:r>
            <a:r>
              <a:rPr lang="cs-CZ" sz="3600" dirty="0" smtClean="0"/>
              <a:t>použití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Estetický </a:t>
            </a:r>
            <a:r>
              <a:rPr lang="cs-CZ" sz="3600" dirty="0"/>
              <a:t>a minimalistický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Pomoc </a:t>
            </a:r>
            <a:r>
              <a:rPr lang="cs-CZ" sz="3600" dirty="0"/>
              <a:t>uživatelů poznat, pochopit a vzpamatovat se z </a:t>
            </a:r>
            <a:r>
              <a:rPr lang="cs-CZ" sz="3600" dirty="0" smtClean="0"/>
              <a:t>chyb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Nápověda a návody</a:t>
            </a:r>
          </a:p>
          <a:p>
            <a:endParaRPr lang="cs-CZ" sz="3600" dirty="0" smtClean="0"/>
          </a:p>
          <a:p>
            <a:r>
              <a:rPr lang="cs-CZ" b="0" dirty="0"/>
              <a:t/>
            </a:r>
            <a:br>
              <a:rPr lang="cs-CZ" b="0" dirty="0"/>
            </a:br>
            <a:r>
              <a:rPr lang="cs-CZ" sz="2500" b="0" dirty="0" smtClean="0"/>
              <a:t>Zdroj:</a:t>
            </a:r>
            <a:r>
              <a:rPr lang="cs-CZ" sz="2500" b="0" dirty="0"/>
              <a:t> </a:t>
            </a:r>
            <a:r>
              <a:rPr lang="cs-CZ" sz="2500" b="0" dirty="0">
                <a:hlinkClick r:id="rId3"/>
              </a:rPr>
              <a:t>http://human-computer-interaction.webnode.cz/testovani-a-hodnoceni-rozhrani/metody-testovani/heuristicka-analyza</a:t>
            </a:r>
            <a:r>
              <a:rPr lang="cs-CZ" sz="2500" b="0" dirty="0" smtClean="0">
                <a:hlinkClick r:id="rId3"/>
              </a:rPr>
              <a:t>/</a:t>
            </a:r>
            <a:r>
              <a:rPr lang="cs-CZ" sz="2500" b="0" dirty="0" smtClean="0"/>
              <a:t/>
            </a:r>
            <a:br>
              <a:rPr lang="cs-CZ" sz="2500" b="0" dirty="0" smtClean="0"/>
            </a:br>
            <a:r>
              <a:rPr lang="cs-CZ" sz="2500" b="0" dirty="0" smtClean="0"/>
              <a:t>Zdroj: NIELSEN: </a:t>
            </a:r>
            <a:r>
              <a:rPr lang="cs-CZ" dirty="0">
                <a:hlinkClick r:id="rId4"/>
              </a:rPr>
              <a:t>http://www.nngroup.com/articles/ten-usability-heuristics/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5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900018"/>
          </a:xfrm>
        </p:spPr>
        <p:txBody>
          <a:bodyPr/>
          <a:lstStyle/>
          <a:p>
            <a:r>
              <a:rPr lang="cs-CZ" dirty="0" smtClean="0"/>
              <a:t>Proces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929411"/>
          </a:xfrm>
        </p:spPr>
        <p:txBody>
          <a:bodyPr/>
          <a:lstStyle/>
          <a:p>
            <a:r>
              <a:rPr lang="cs-CZ" dirty="0" smtClean="0"/>
              <a:t>Experti prochází design rozhraní několikrát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Všímají si detailů, architektury i dalších okolností, které mají vliv na průchod uživatele webem (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).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Porovnávají systém s principy použitelnosti 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… a zvažují vše, co jim přijde na mysl. </a:t>
            </a:r>
          </a:p>
          <a:p>
            <a:pPr lvl="1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Principy použitelnosti</a:t>
            </a:r>
          </a:p>
          <a:p>
            <a:pPr marL="800100" lvl="1" indent="-342900"/>
            <a:r>
              <a:rPr lang="cs-CZ" b="1" dirty="0" err="1" smtClean="0">
                <a:solidFill>
                  <a:schemeClr val="tx2"/>
                </a:solidFill>
              </a:rPr>
              <a:t>Nielsenovy</a:t>
            </a:r>
            <a:r>
              <a:rPr lang="cs-CZ" b="1" dirty="0" smtClean="0">
                <a:solidFill>
                  <a:schemeClr val="tx2"/>
                </a:solidFill>
              </a:rPr>
              <a:t> heuristiky </a:t>
            </a:r>
            <a:r>
              <a:rPr lang="cs-CZ" dirty="0" smtClean="0">
                <a:solidFill>
                  <a:schemeClr val="tx2"/>
                </a:solidFill>
              </a:rPr>
              <a:t>– upravené heuristiky?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Nehodí se jiná kategorie principů </a:t>
            </a:r>
            <a:r>
              <a:rPr lang="cs-CZ" dirty="0" smtClean="0">
                <a:solidFill>
                  <a:schemeClr val="tx2"/>
                </a:solidFill>
              </a:rPr>
              <a:t>– heuristiky pro virtuální svět, mobilní technologie ovládané gesty,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5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7516</TotalTime>
  <Words>2167</Words>
  <Application>Microsoft Office PowerPoint</Application>
  <PresentationFormat>On-screen Show (4:3)</PresentationFormat>
  <Paragraphs>421</Paragraphs>
  <Slides>39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Arial Black</vt:lpstr>
      <vt:lpstr>Calibri</vt:lpstr>
      <vt:lpstr>Wingdings</vt:lpstr>
      <vt:lpstr>Základní</vt:lpstr>
      <vt:lpstr>Evaluace Heuristická analýza a testování použitelnosti  </vt:lpstr>
      <vt:lpstr>Jak zjistit, zda jsme navrhli dobré rozhraní?</vt:lpstr>
      <vt:lpstr>Typologie evaluace </vt:lpstr>
      <vt:lpstr>Heuristická analýza</vt:lpstr>
      <vt:lpstr>Kdy dělat kritickou evaluaci?</vt:lpstr>
      <vt:lpstr>Heuristická analýza</vt:lpstr>
      <vt:lpstr>Heuristická analýza (HA)</vt:lpstr>
      <vt:lpstr>10 principů použitelnosti podle Nielsena (Heuristiky)</vt:lpstr>
      <vt:lpstr>Proces HA</vt:lpstr>
      <vt:lpstr>Proč je třeba více evaluátorů?</vt:lpstr>
      <vt:lpstr>Poměr nalezených chyb k ceně</vt:lpstr>
      <vt:lpstr>Poměr nalezených chyb k ceně</vt:lpstr>
      <vt:lpstr>Poměr nalezených chyb k ceně</vt:lpstr>
      <vt:lpstr>Fáze HA</vt:lpstr>
      <vt:lpstr>Heuristická analýza - prakticky</vt:lpstr>
      <vt:lpstr>Heuristická analýza - prakticky</vt:lpstr>
      <vt:lpstr>Heuristická analýza - prakticky</vt:lpstr>
      <vt:lpstr>Měření intenzity problému - příklad</vt:lpstr>
      <vt:lpstr>PowerPoint Presentation</vt:lpstr>
      <vt:lpstr>Následný Skupinový rozhovor</vt:lpstr>
      <vt:lpstr>Testování použitelnosti (usability testing)</vt:lpstr>
      <vt:lpstr>PowerPoint Presentation</vt:lpstr>
      <vt:lpstr>Testování použitelnosti</vt:lpstr>
      <vt:lpstr>V Praxi</vt:lpstr>
      <vt:lpstr>Jaké tasky?</vt:lpstr>
      <vt:lpstr>Scénář</vt:lpstr>
      <vt:lpstr>Popis tasku</vt:lpstr>
      <vt:lpstr>Hypotéza</vt:lpstr>
      <vt:lpstr>PowerPoint Presentation</vt:lpstr>
      <vt:lpstr>Kolik potřebujeme uživatelů?</vt:lpstr>
      <vt:lpstr>Prostředí a situace</vt:lpstr>
      <vt:lpstr>Asistovat/moderovat nebo ne?</vt:lpstr>
      <vt:lpstr>Co měřit?</vt:lpstr>
      <vt:lpstr>Think Aloud</vt:lpstr>
      <vt:lpstr>Hodnocení závažnosti problému</vt:lpstr>
      <vt:lpstr>Porovnej HA a UT</vt:lpstr>
      <vt:lpstr>take away message #1:</vt:lpstr>
      <vt:lpstr>Zdroj k UT: 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(podnázev, … )</dc:title>
  <dc:creator>DELL1</dc:creator>
  <cp:lastModifiedBy>Bouda, Tomas</cp:lastModifiedBy>
  <cp:revision>66</cp:revision>
  <dcterms:created xsi:type="dcterms:W3CDTF">2012-09-18T10:23:45Z</dcterms:created>
  <dcterms:modified xsi:type="dcterms:W3CDTF">2016-04-26T13:41:28Z</dcterms:modified>
</cp:coreProperties>
</file>