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96" r:id="rId5"/>
    <p:sldId id="258" r:id="rId6"/>
    <p:sldId id="272" r:id="rId7"/>
    <p:sldId id="259" r:id="rId8"/>
    <p:sldId id="264" r:id="rId9"/>
    <p:sldId id="265" r:id="rId10"/>
    <p:sldId id="266" r:id="rId11"/>
    <p:sldId id="267" r:id="rId12"/>
    <p:sldId id="298" r:id="rId13"/>
    <p:sldId id="297" r:id="rId14"/>
    <p:sldId id="262" r:id="rId15"/>
    <p:sldId id="268" r:id="rId16"/>
    <p:sldId id="269" r:id="rId17"/>
    <p:sldId id="270" r:id="rId18"/>
    <p:sldId id="273" r:id="rId19"/>
    <p:sldId id="274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85" r:id="rId28"/>
    <p:sldId id="286" r:id="rId29"/>
    <p:sldId id="289" r:id="rId30"/>
    <p:sldId id="288" r:id="rId31"/>
    <p:sldId id="291" r:id="rId32"/>
    <p:sldId id="292" r:id="rId33"/>
    <p:sldId id="294" r:id="rId34"/>
    <p:sldId id="295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2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5AFE-D763-4B89-9781-39C5B02DF118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10BD-F315-469E-A0F9-CBE4FD28A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Diagnostika a hodnocení</a:t>
            </a:r>
            <a:br>
              <a:rPr lang="cs-CZ" dirty="0" smtClean="0"/>
            </a:br>
            <a:r>
              <a:rPr lang="cs-CZ" dirty="0" smtClean="0"/>
              <a:t>vědomostí žáků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Design vzdělávacího procesu</a:t>
            </a:r>
          </a:p>
          <a:p>
            <a:endParaRPr lang="cs-CZ" dirty="0"/>
          </a:p>
          <a:p>
            <a:r>
              <a:rPr lang="cs-CZ" sz="2400" dirty="0" smtClean="0"/>
              <a:t>10. květen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Tvorba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Otázky:</a:t>
            </a:r>
          </a:p>
          <a:p>
            <a:pPr lvl="1"/>
            <a:r>
              <a:rPr lang="cs-CZ" dirty="0" smtClean="0"/>
              <a:t>Počet otázek: ve školní praxi 15 (pro 45 minut výuky)</a:t>
            </a:r>
          </a:p>
          <a:p>
            <a:pPr lvl="2"/>
            <a:r>
              <a:rPr lang="cs-CZ" dirty="0" smtClean="0"/>
              <a:t>srozumitelné, jasně formulované, stručné</a:t>
            </a:r>
          </a:p>
          <a:p>
            <a:pPr lvl="1"/>
            <a:r>
              <a:rPr lang="cs-CZ" dirty="0" smtClean="0"/>
              <a:t>Otázky pokrývají co nejširší spektrum prověřovaného učiva</a:t>
            </a:r>
          </a:p>
          <a:p>
            <a:pPr lvl="1"/>
            <a:r>
              <a:rPr lang="cs-CZ" dirty="0" smtClean="0"/>
              <a:t>Některé formulované jako problémové – ověřují úsudek a dovednosti žáka</a:t>
            </a:r>
          </a:p>
          <a:p>
            <a:pPr lvl="1"/>
            <a:r>
              <a:rPr lang="cs-CZ" dirty="0" smtClean="0"/>
              <a:t>Některé formulované se zaměřením na praktické ověřování učiva</a:t>
            </a:r>
          </a:p>
          <a:p>
            <a:r>
              <a:rPr lang="cs-CZ" b="1" dirty="0" smtClean="0"/>
              <a:t>Příklady  otázek: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Druhy testů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Vytvořené skupinou odborníků</a:t>
            </a:r>
          </a:p>
          <a:p>
            <a:r>
              <a:rPr lang="cs-CZ" dirty="0" smtClean="0"/>
              <a:t>Validní, </a:t>
            </a:r>
            <a:r>
              <a:rPr lang="cs-CZ" dirty="0" err="1" smtClean="0"/>
              <a:t>reliabilní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Pevná kritéria pro hodnocení</a:t>
            </a:r>
          </a:p>
          <a:p>
            <a:r>
              <a:rPr lang="cs-CZ" dirty="0" smtClean="0"/>
              <a:t>Použití pro srovnání výsledků jednotlivých škol v zemi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Nestandardizované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Častější v pedagogické praxi</a:t>
            </a:r>
          </a:p>
          <a:p>
            <a:r>
              <a:rPr lang="cs-CZ" dirty="0" smtClean="0"/>
              <a:t>Tvoří je učitel sám</a:t>
            </a:r>
          </a:p>
          <a:p>
            <a:r>
              <a:rPr lang="cs-CZ" dirty="0" smtClean="0"/>
              <a:t>Cíl: diagnostika vědomostí ve třídě</a:t>
            </a:r>
          </a:p>
          <a:p>
            <a:r>
              <a:rPr lang="cs-CZ" dirty="0" smtClean="0"/>
              <a:t>Rychlé, objektivní zjištění</a:t>
            </a:r>
          </a:p>
          <a:p>
            <a:r>
              <a:rPr lang="cs-CZ" dirty="0" smtClean="0"/>
              <a:t>Hodnoceny známkou (z bodů, procent)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Projektování souboru učebních úloh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Využití </a:t>
            </a:r>
            <a:r>
              <a:rPr lang="cs-CZ" b="1" dirty="0"/>
              <a:t>transformace cílů a taxonomie </a:t>
            </a:r>
            <a:r>
              <a:rPr lang="cs-CZ" b="1" dirty="0" smtClean="0"/>
              <a:t>učebních úloh (viz prezentace Učební úlohy)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Soubor učebních úloh vytváříme </a:t>
            </a:r>
            <a:r>
              <a:rPr lang="cs-CZ" b="1" dirty="0"/>
              <a:t>v 8 krocích:</a:t>
            </a:r>
          </a:p>
          <a:p>
            <a:pPr lvl="0"/>
            <a:r>
              <a:rPr lang="cs-CZ" dirty="0" smtClean="0"/>
              <a:t>1. Exaktně </a:t>
            </a:r>
            <a:r>
              <a:rPr lang="cs-CZ" dirty="0"/>
              <a:t>vymezíme učební </a:t>
            </a:r>
            <a:r>
              <a:rPr lang="cs-CZ" dirty="0" smtClean="0"/>
              <a:t>cíle </a:t>
            </a:r>
            <a:r>
              <a:rPr lang="cs-CZ" dirty="0"/>
              <a:t>na základě učenic a jiných učebních materiálů</a:t>
            </a:r>
          </a:p>
          <a:p>
            <a:pPr lvl="0"/>
            <a:r>
              <a:rPr lang="cs-CZ" dirty="0" smtClean="0"/>
              <a:t>2. Od </a:t>
            </a:r>
            <a:r>
              <a:rPr lang="cs-CZ" dirty="0"/>
              <a:t>počtu cílů odvodíme počet učebních úloh</a:t>
            </a:r>
          </a:p>
          <a:p>
            <a:pPr lvl="0"/>
            <a:r>
              <a:rPr lang="cs-CZ" dirty="0" smtClean="0"/>
              <a:t>3. Zvážíme</a:t>
            </a:r>
            <a:r>
              <a:rPr lang="cs-CZ" dirty="0"/>
              <a:t>, které úlohy kategorie I zadáme vzhledem k požadavku na prokázání znalosti nezbytného pamětního učiva (definice apod.)</a:t>
            </a:r>
          </a:p>
          <a:p>
            <a:pPr lvl="0"/>
            <a:r>
              <a:rPr lang="cs-CZ" dirty="0" smtClean="0"/>
              <a:t>4. V</a:t>
            </a:r>
            <a:r>
              <a:rPr lang="cs-CZ" dirty="0"/>
              <a:t> korelaci k učebním cílům  (a kroku 3) vyprojektujeme poziční tabulku</a:t>
            </a:r>
          </a:p>
          <a:p>
            <a:pPr lvl="0"/>
            <a:r>
              <a:rPr lang="cs-CZ" dirty="0" smtClean="0"/>
              <a:t>5. Úlohy </a:t>
            </a:r>
            <a:r>
              <a:rPr lang="cs-CZ" dirty="0"/>
              <a:t>(II – V) projektujeme ve vazbě na poziční tabulku. Využíváme písemnou předlohu taxonomie D. </a:t>
            </a:r>
            <a:r>
              <a:rPr lang="cs-CZ" dirty="0" err="1"/>
              <a:t>Tollingerové</a:t>
            </a:r>
            <a:r>
              <a:rPr lang="cs-CZ" dirty="0"/>
              <a:t>, včetně souboru akčních slov. Dbáme obecných zásad pro konstrukci souborů učebních úloh.</a:t>
            </a:r>
          </a:p>
          <a:p>
            <a:pPr lvl="0"/>
            <a:r>
              <a:rPr lang="cs-CZ" dirty="0" smtClean="0"/>
              <a:t>6. Vypočteme </a:t>
            </a:r>
            <a:r>
              <a:rPr lang="cs-CZ" dirty="0"/>
              <a:t>index variability a stanovíme didaktickou hodnotu souboru. Nejsme-li s nimi spokojeni, postup opakujeme a optimalizujeme potřebné vlastnosti souboru úloh.</a:t>
            </a:r>
          </a:p>
          <a:p>
            <a:pPr lvl="0"/>
            <a:r>
              <a:rPr lang="cs-CZ" dirty="0" smtClean="0"/>
              <a:t>7. Zvážíme</a:t>
            </a:r>
            <a:r>
              <a:rPr lang="cs-CZ" dirty="0"/>
              <a:t>, které učební úlohy zadáme žákům mino výše uvedený soubor úloh – experimenty, manipulace s objekty aj.</a:t>
            </a:r>
          </a:p>
          <a:p>
            <a:pPr lvl="0"/>
            <a:r>
              <a:rPr lang="cs-CZ" dirty="0" smtClean="0"/>
              <a:t>8. Vlastnosti </a:t>
            </a:r>
            <a:r>
              <a:rPr lang="cs-CZ" dirty="0"/>
              <a:t>souboru opakovaně vyhodnotíme s odstupem času a optimalizujeme je zvláště na základě výsledků činností žáků. Stále máme na paměti, že projekt souboru učebních úloh je jen pravděpodobnostně podmíněný konstrukt, který musí ověřit praxe.</a:t>
            </a:r>
          </a:p>
          <a:p>
            <a:endParaRPr lang="cs-CZ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222675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7111"/>
            <a:ext cx="5832648" cy="65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5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Hlediska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subjektu</a:t>
            </a:r>
          </a:p>
          <a:p>
            <a:r>
              <a:rPr lang="cs-CZ" b="1" dirty="0" smtClean="0"/>
              <a:t>Heteronomní</a:t>
            </a:r>
          </a:p>
          <a:p>
            <a:pPr lvl="1"/>
            <a:r>
              <a:rPr lang="cs-CZ" dirty="0" smtClean="0"/>
              <a:t>Hodnocený – žák posuzován zvnějšku (učitelem)</a:t>
            </a:r>
          </a:p>
          <a:p>
            <a:r>
              <a:rPr lang="cs-CZ" b="1" dirty="0" smtClean="0"/>
              <a:t>Autonomní</a:t>
            </a:r>
          </a:p>
          <a:p>
            <a:pPr lvl="1"/>
            <a:r>
              <a:rPr lang="cs-CZ" dirty="0" smtClean="0"/>
              <a:t>Vnitřní – hodnocený se posuzuje sám</a:t>
            </a:r>
          </a:p>
          <a:p>
            <a:pPr lvl="2"/>
            <a:r>
              <a:rPr lang="cs-CZ" dirty="0" smtClean="0"/>
              <a:t>Sebereflexe učitele, portfolio žáka – žák hodnotí své pokroky v daných předmětech za určitý čas (měsíc, čtvrtletí …)  </a:t>
            </a:r>
          </a:p>
          <a:p>
            <a:pPr lvl="2"/>
            <a:endParaRPr lang="cs-CZ" dirty="0" smtClean="0"/>
          </a:p>
          <a:p>
            <a:pPr marL="11430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vztahové normy</a:t>
            </a:r>
          </a:p>
          <a:p>
            <a:pPr marL="571500" indent="-457200"/>
            <a:r>
              <a:rPr lang="cs-CZ" b="1" dirty="0" smtClean="0"/>
              <a:t>Sociálně-vztahové</a:t>
            </a:r>
          </a:p>
          <a:p>
            <a:pPr marL="971550" lvl="1" indent="-457200"/>
            <a:r>
              <a:rPr lang="cs-CZ" dirty="0" smtClean="0"/>
              <a:t>Porovnáváme výsledky žáka s výsledky (výkony) ostatních ve třídě</a:t>
            </a:r>
          </a:p>
          <a:p>
            <a:pPr marL="571500" indent="-457200"/>
            <a:r>
              <a:rPr lang="cs-CZ" b="1" dirty="0" smtClean="0"/>
              <a:t>Individuálně-vztahové</a:t>
            </a:r>
          </a:p>
          <a:p>
            <a:pPr marL="971550" lvl="1" indent="-457200"/>
            <a:r>
              <a:rPr lang="cs-CZ" dirty="0" smtClean="0"/>
              <a:t>Porovnáváme výkony žáka s jeho předcházejícími výsledky  	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Typy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Formativní</a:t>
            </a:r>
          </a:p>
          <a:p>
            <a:pPr lvl="1"/>
            <a:r>
              <a:rPr lang="cs-CZ" dirty="0" smtClean="0"/>
              <a:t>Slouží k podpoře dalšího efektivního učení žáka</a:t>
            </a:r>
          </a:p>
          <a:p>
            <a:pPr lvl="1"/>
            <a:r>
              <a:rPr lang="cs-CZ" dirty="0" smtClean="0"/>
              <a:t>Zaměřeno na odstraněné chyb, nedostatků, obtíží v práci žáka</a:t>
            </a:r>
          </a:p>
          <a:p>
            <a:pPr lvl="1"/>
            <a:r>
              <a:rPr lang="cs-CZ" dirty="0" smtClean="0"/>
              <a:t>Slouží jako zpětná vazba</a:t>
            </a:r>
          </a:p>
          <a:p>
            <a:pPr lvl="1"/>
            <a:r>
              <a:rPr lang="cs-CZ" dirty="0" smtClean="0"/>
              <a:t>Má blízko k hodnocení diagnostickému (učební potíže)</a:t>
            </a:r>
          </a:p>
          <a:p>
            <a:r>
              <a:rPr lang="cs-CZ" sz="4000" b="1" dirty="0" smtClean="0">
                <a:solidFill>
                  <a:srgbClr val="0070C0"/>
                </a:solidFill>
              </a:rPr>
              <a:t>Finální – </a:t>
            </a:r>
            <a:r>
              <a:rPr lang="cs-CZ" sz="4000" b="1" dirty="0" err="1" smtClean="0">
                <a:solidFill>
                  <a:srgbClr val="0070C0"/>
                </a:solidFill>
              </a:rPr>
              <a:t>sumativní</a:t>
            </a:r>
            <a:r>
              <a:rPr lang="cs-CZ" sz="4000" b="1" dirty="0" smtClean="0">
                <a:solidFill>
                  <a:srgbClr val="0070C0"/>
                </a:solidFill>
              </a:rPr>
              <a:t> (shrnující)</a:t>
            </a:r>
          </a:p>
          <a:p>
            <a:pPr lvl="1"/>
            <a:r>
              <a:rPr lang="cs-CZ" dirty="0" smtClean="0"/>
              <a:t>Stanovuje úroveň dosažených znalostí v určitém „konečném“ okamžiku</a:t>
            </a:r>
          </a:p>
          <a:p>
            <a:pPr lvl="2"/>
            <a:r>
              <a:rPr lang="cs-CZ" dirty="0" smtClean="0"/>
              <a:t>Vysvědčení, pololetní zkoušky…</a:t>
            </a:r>
          </a:p>
          <a:p>
            <a:pPr marL="571500" indent="-457200"/>
            <a:r>
              <a:rPr lang="cs-CZ" sz="4000" b="1" dirty="0" smtClean="0">
                <a:solidFill>
                  <a:srgbClr val="0070C0"/>
                </a:solidFill>
              </a:rPr>
              <a:t>Normativní</a:t>
            </a:r>
          </a:p>
          <a:p>
            <a:pPr marL="971550" lvl="1" indent="-457200"/>
            <a:r>
              <a:rPr lang="cs-CZ" dirty="0" smtClean="0"/>
              <a:t>Žák – ostatní žáci</a:t>
            </a:r>
          </a:p>
          <a:p>
            <a:pPr marL="571500" indent="-457200"/>
            <a:r>
              <a:rPr lang="cs-CZ" sz="4000" b="1" dirty="0" smtClean="0">
                <a:solidFill>
                  <a:srgbClr val="0070C0"/>
                </a:solidFill>
              </a:rPr>
              <a:t>Kriteriální</a:t>
            </a:r>
          </a:p>
          <a:p>
            <a:pPr marL="971550" lvl="1" indent="-457200"/>
            <a:r>
              <a:rPr lang="cs-CZ" dirty="0" smtClean="0"/>
              <a:t>Hodnotíme výkon žáka, zda odpovídá tomu, jestli splnil kritérium, bez ohledu na ostatní žáky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9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Typy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Interní</a:t>
            </a:r>
          </a:p>
          <a:p>
            <a:pPr lvl="1"/>
            <a:r>
              <a:rPr lang="cs-CZ" dirty="0" smtClean="0"/>
              <a:t>Učitelem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Externí</a:t>
            </a:r>
          </a:p>
          <a:p>
            <a:pPr lvl="1"/>
            <a:r>
              <a:rPr lang="cs-CZ" dirty="0" smtClean="0"/>
              <a:t>Osoby mimo školu (ČŠI)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Neformální</a:t>
            </a:r>
          </a:p>
          <a:p>
            <a:pPr lvl="1"/>
            <a:r>
              <a:rPr lang="cs-CZ" dirty="0" smtClean="0"/>
              <a:t>Pozorování žáků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Formální</a:t>
            </a:r>
          </a:p>
          <a:p>
            <a:pPr lvl="1"/>
            <a:r>
              <a:rPr lang="cs-CZ" dirty="0" smtClean="0"/>
              <a:t>Po předchozím upozornění, že bude prováděno (příprava žáka)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Průběžné</a:t>
            </a:r>
          </a:p>
          <a:p>
            <a:pPr lvl="1"/>
            <a:r>
              <a:rPr lang="cs-CZ" dirty="0" smtClean="0"/>
              <a:t>Dílčí, v průběhu probírání učiva</a:t>
            </a:r>
          </a:p>
          <a:p>
            <a:pPr lvl="1"/>
            <a:r>
              <a:rPr lang="cs-CZ" dirty="0" smtClean="0"/>
              <a:t>Základ </a:t>
            </a:r>
            <a:r>
              <a:rPr lang="cs-CZ" dirty="0" err="1" smtClean="0"/>
              <a:t>sumativního</a:t>
            </a:r>
            <a:r>
              <a:rPr lang="cs-CZ" dirty="0" smtClean="0"/>
              <a:t> hodnocení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Závěrečné</a:t>
            </a:r>
          </a:p>
          <a:p>
            <a:pPr lvl="1"/>
            <a:r>
              <a:rPr lang="cs-CZ" dirty="0" smtClean="0"/>
              <a:t>Konečné zhodnocení stupně prospěchu žáka na konci výuky předmětu nebo uceleného programu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3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„Alternativní“ přístup </a:t>
            </a:r>
            <a:br>
              <a:rPr lang="cs-CZ" dirty="0" smtClean="0"/>
            </a:br>
            <a:r>
              <a:rPr lang="cs-CZ" dirty="0" smtClean="0"/>
              <a:t>k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Portfoliové</a:t>
            </a:r>
          </a:p>
          <a:p>
            <a:pPr lvl="1"/>
            <a:r>
              <a:rPr lang="cs-CZ" dirty="0" smtClean="0"/>
              <a:t>Shromažďování žákových prací </a:t>
            </a:r>
          </a:p>
          <a:p>
            <a:pPr lvl="1"/>
            <a:r>
              <a:rPr lang="cs-CZ" dirty="0" smtClean="0"/>
              <a:t>Na základě žákových produktů a dalších záznamů o žákovi (výrobky, exponáty, písemné práce, pracovní listy, umělecká díla…)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Přínos portfoliového hodnocení: 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Fáze procesu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1. Učitel zadá úlohu + žák pochopí, přijme úlohu</a:t>
            </a:r>
          </a:p>
          <a:p>
            <a:pPr marL="0" indent="0">
              <a:buNone/>
            </a:pPr>
            <a:r>
              <a:rPr lang="cs-CZ" sz="2400" dirty="0" smtClean="0"/>
              <a:t>2. Žák provádí výkon + učitel průběžně analyzuje</a:t>
            </a:r>
          </a:p>
          <a:p>
            <a:pPr marL="0" indent="0">
              <a:buNone/>
            </a:pPr>
            <a:r>
              <a:rPr lang="cs-CZ" sz="2400" dirty="0" smtClean="0"/>
              <a:t>3. Žák ukončí výkon + žák má očekávání + učitel si rychle zpětně promítne výkon žáka</a:t>
            </a:r>
          </a:p>
          <a:p>
            <a:pPr marL="0" indent="0">
              <a:buNone/>
            </a:pPr>
            <a:r>
              <a:rPr lang="cs-CZ" sz="2400" dirty="0" smtClean="0"/>
              <a:t>4. Učitel provádí závěrečnou analýzu výkonu + rozhoduje se </a:t>
            </a:r>
          </a:p>
          <a:p>
            <a:pPr marL="0" indent="0">
              <a:buNone/>
            </a:pPr>
            <a:r>
              <a:rPr lang="cs-CZ" sz="2400" dirty="0" smtClean="0"/>
              <a:t>5. Učitel vynese posudek o výkonu žáka + žák přijme nebo neřijme posudek učitele</a:t>
            </a:r>
          </a:p>
          <a:p>
            <a:pPr marL="0" indent="0">
              <a:buNone/>
            </a:pPr>
            <a:r>
              <a:rPr lang="cs-CZ" sz="2400" dirty="0" smtClean="0"/>
              <a:t>6. Žák si uvědomuje možné důsledky učitelova posudku </a:t>
            </a:r>
          </a:p>
          <a:p>
            <a:pPr marL="0" indent="0">
              <a:buNone/>
            </a:pPr>
            <a:r>
              <a:rPr lang="cs-CZ" sz="2400" dirty="0" smtClean="0"/>
              <a:t>7. Důsledky v chování a učebním jednání žáka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3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 historie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Tzv. lokace</a:t>
            </a:r>
          </a:p>
          <a:p>
            <a:r>
              <a:rPr lang="cs-CZ" dirty="0" smtClean="0"/>
              <a:t>Tělesné tresty</a:t>
            </a:r>
          </a:p>
          <a:p>
            <a:r>
              <a:rPr lang="cs-CZ" dirty="0" smtClean="0"/>
              <a:t>Symboly – oslí uši</a:t>
            </a:r>
          </a:p>
          <a:p>
            <a:r>
              <a:rPr lang="cs-CZ" dirty="0" smtClean="0"/>
              <a:t>Knihy cti / černé knihy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slovní / známkové /kodifikace hodnocení</a:t>
            </a:r>
          </a:p>
          <a:p>
            <a:r>
              <a:rPr lang="cs-CZ" dirty="0"/>
              <a:t>Hodnocení slovní – do 16. století</a:t>
            </a:r>
          </a:p>
          <a:p>
            <a:r>
              <a:rPr lang="cs-CZ" dirty="0"/>
              <a:t>Hodnocení známkami – třídicí funkce</a:t>
            </a:r>
          </a:p>
          <a:p>
            <a:r>
              <a:rPr lang="cs-CZ" dirty="0"/>
              <a:t>Kodifikace školního hodnocení – </a:t>
            </a:r>
            <a:r>
              <a:rPr lang="cs-CZ" dirty="0" err="1"/>
              <a:t>Felbigerův</a:t>
            </a:r>
            <a:r>
              <a:rPr lang="cs-CZ" dirty="0"/>
              <a:t> </a:t>
            </a:r>
            <a:r>
              <a:rPr lang="cs-CZ" i="1" dirty="0"/>
              <a:t>Školní řád </a:t>
            </a:r>
            <a:r>
              <a:rPr lang="cs-CZ" dirty="0"/>
              <a:t>(1774)</a:t>
            </a:r>
          </a:p>
          <a:p>
            <a:r>
              <a:rPr lang="cs-CZ" dirty="0"/>
              <a:t>Uzákonění veřejné zkoušky, vysvědčení na konci docházky – </a:t>
            </a:r>
            <a:r>
              <a:rPr lang="cs-CZ" i="1" dirty="0"/>
              <a:t>Kniha </a:t>
            </a:r>
            <a:r>
              <a:rPr lang="cs-CZ" i="1" dirty="0" err="1"/>
              <a:t>metodní</a:t>
            </a:r>
            <a:r>
              <a:rPr lang="cs-CZ" i="1" dirty="0"/>
              <a:t> </a:t>
            </a:r>
            <a:r>
              <a:rPr lang="cs-CZ" dirty="0"/>
              <a:t>(1775)</a:t>
            </a:r>
          </a:p>
          <a:p>
            <a:endParaRPr lang="cs-CZ" dirty="0"/>
          </a:p>
          <a:p>
            <a:r>
              <a:rPr lang="cs-CZ" dirty="0"/>
              <a:t>Počátek 20. století – kritika školního hodnocení prostřednictvím známek!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Diagnostika a hodnocení</a:t>
            </a:r>
            <a:br>
              <a:rPr lang="cs-CZ" dirty="0" smtClean="0"/>
            </a:br>
            <a:r>
              <a:rPr lang="cs-CZ" dirty="0" smtClean="0"/>
              <a:t> výsledků výuky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nedílná součást učitelské profese</a:t>
            </a:r>
          </a:p>
          <a:p>
            <a:r>
              <a:rPr lang="cs-CZ" dirty="0" smtClean="0"/>
              <a:t>náročná, společensky závažná, zodpovědná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CÍLE:</a:t>
            </a:r>
          </a:p>
          <a:p>
            <a:r>
              <a:rPr lang="cs-CZ" dirty="0" smtClean="0"/>
              <a:t>Odhalovat efektivitu výuky</a:t>
            </a:r>
          </a:p>
          <a:p>
            <a:r>
              <a:rPr lang="cs-CZ" dirty="0" smtClean="0"/>
              <a:t>Zjišťovat příčiny dosažených výsledků vzdělávání</a:t>
            </a:r>
          </a:p>
          <a:p>
            <a:r>
              <a:rPr lang="cs-CZ" dirty="0" smtClean="0"/>
              <a:t>Srovnávat dosaženou úroveň kompetencí žáka se stanovenými edukačními cíli</a:t>
            </a:r>
          </a:p>
          <a:p>
            <a:r>
              <a:rPr lang="cs-CZ" dirty="0" smtClean="0"/>
              <a:t>Zkoumat příčiny a míru školní úspěšnosti / neúspěšnosti </a:t>
            </a:r>
          </a:p>
          <a:p>
            <a:r>
              <a:rPr lang="cs-CZ" dirty="0" smtClean="0"/>
              <a:t>Pro učitele- zpětná vazba efektivity JEHO výuky</a:t>
            </a:r>
          </a:p>
          <a:p>
            <a:r>
              <a:rPr lang="cs-CZ" dirty="0" smtClean="0"/>
              <a:t>Navrhovat další vzdělávací postup</a:t>
            </a:r>
          </a:p>
          <a:p>
            <a:r>
              <a:rPr lang="cs-CZ" dirty="0" smtClean="0"/>
              <a:t>Stanovit vzdělávací prognózy žáka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Jak přistupovat k hodnocení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Jaké otázky bych si měl jako učitel klást, aby moje hodnocení bylo efektivní? 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Jak přistupovat k hodnocení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Mám konkrétně stanovená kritéria hodnocení?</a:t>
            </a:r>
          </a:p>
          <a:p>
            <a:r>
              <a:rPr lang="cs-CZ" dirty="0" smtClean="0"/>
              <a:t>Znají moji žáci  mé požadavky?</a:t>
            </a:r>
          </a:p>
          <a:p>
            <a:r>
              <a:rPr lang="cs-CZ" dirty="0"/>
              <a:t> </a:t>
            </a:r>
            <a:r>
              <a:rPr lang="cs-CZ" dirty="0" smtClean="0"/>
              <a:t>Používám různé formy hodnocení?</a:t>
            </a:r>
          </a:p>
          <a:p>
            <a:r>
              <a:rPr lang="cs-CZ" dirty="0" smtClean="0"/>
              <a:t>Používám hodnocení k různým účelům?</a:t>
            </a:r>
          </a:p>
          <a:p>
            <a:r>
              <a:rPr lang="cs-CZ" dirty="0" smtClean="0"/>
              <a:t>Je moje hodnocení komplexní (sleduje různé stránky rozvoje osobnosti žáka, postihuje všechny druhy cílů)?</a:t>
            </a:r>
          </a:p>
          <a:p>
            <a:r>
              <a:rPr lang="cs-CZ" dirty="0" smtClean="0"/>
              <a:t>Hodnotím a poskytuji zpětnou vazbu dostatečně  a konstruktivně?</a:t>
            </a:r>
          </a:p>
          <a:p>
            <a:r>
              <a:rPr lang="cs-CZ" dirty="0" smtClean="0"/>
              <a:t>Pomáhám žákům dostatečně, aby se připravili na činnosti, které hodnotím? </a:t>
            </a:r>
          </a:p>
          <a:p>
            <a:r>
              <a:rPr lang="cs-CZ" dirty="0" smtClean="0"/>
              <a:t>Jsou moje kritéria a formy hodnocení přiměřené možnostem žáků?</a:t>
            </a:r>
          </a:p>
          <a:p>
            <a:r>
              <a:rPr lang="cs-CZ" dirty="0" smtClean="0"/>
              <a:t>Rozvíjím u žáků dovednost sebehodnocení?</a:t>
            </a:r>
          </a:p>
          <a:p>
            <a:r>
              <a:rPr lang="cs-CZ" dirty="0" smtClean="0"/>
              <a:t>Jsem v hodnocení objektivní?</a:t>
            </a:r>
          </a:p>
          <a:p>
            <a:r>
              <a:rPr lang="cs-CZ" dirty="0" smtClean="0"/>
              <a:t>Zapojuji do procesu hodnocení i žáky?   </a:t>
            </a:r>
          </a:p>
          <a:p>
            <a:r>
              <a:rPr lang="cs-CZ" dirty="0" smtClean="0"/>
              <a:t>Jsou mé informace rodičům o výsledcích výuky jejich dítěte objektivní, spravedlivé a podložené fakty?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Klasifikace</a:t>
            </a:r>
            <a:r>
              <a:rPr lang="cs-CZ" dirty="0" smtClean="0"/>
              <a:t>  - forma kvantitativního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Klasifikace =</a:t>
            </a:r>
            <a:r>
              <a:rPr lang="cs-CZ" dirty="0" smtClean="0"/>
              <a:t> hodnocení vzdělávacích výsledků a chování žáků vyjádřené kvantitativně hodnotícím stupněm – tedy známkou 1-5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Úskalí</a:t>
            </a:r>
            <a:r>
              <a:rPr lang="cs-CZ" dirty="0" smtClean="0"/>
              <a:t> známkování</a:t>
            </a:r>
          </a:p>
          <a:p>
            <a:r>
              <a:rPr lang="cs-CZ" dirty="0" smtClean="0"/>
              <a:t>Zrušení známkování – vliv na změnu celkového pojetí výuky včetně vzdělávání budoucích pedagogů </a:t>
            </a:r>
          </a:p>
          <a:p>
            <a:r>
              <a:rPr lang="cs-CZ" dirty="0" smtClean="0"/>
              <a:t>Stupně hodnocení a klasifikace v souladu s ustanovením § 15 vyhlášky č. 48/2008 Sb.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Pozitiva a negativa klasifikace známkami 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Přehlednost</a:t>
            </a:r>
          </a:p>
          <a:p>
            <a:r>
              <a:rPr lang="cs-CZ" dirty="0" smtClean="0"/>
              <a:t>Řadí a porovnává (přijímací řízení; minulý a současný výkon)</a:t>
            </a:r>
          </a:p>
          <a:p>
            <a:r>
              <a:rPr lang="cs-CZ" dirty="0" smtClean="0"/>
              <a:t>Rychlé z hlediska času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NEGATVA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Strach, úzkost, stres</a:t>
            </a:r>
          </a:p>
          <a:p>
            <a:r>
              <a:rPr lang="cs-CZ" dirty="0" smtClean="0"/>
              <a:t>Psychická zátěž pro některé žáky</a:t>
            </a:r>
          </a:p>
          <a:p>
            <a:r>
              <a:rPr lang="cs-CZ" dirty="0" smtClean="0"/>
              <a:t>Podvody k získání dobré známky – morální deformace</a:t>
            </a:r>
          </a:p>
          <a:p>
            <a:r>
              <a:rPr lang="cs-CZ" dirty="0" smtClean="0"/>
              <a:t>Strach z chyby</a:t>
            </a:r>
          </a:p>
          <a:p>
            <a:r>
              <a:rPr lang="cs-CZ" dirty="0" smtClean="0"/>
              <a:t>Chybí informovanost </a:t>
            </a:r>
          </a:p>
          <a:p>
            <a:r>
              <a:rPr lang="cs-CZ" dirty="0" smtClean="0"/>
              <a:t>Povrchnost</a:t>
            </a:r>
          </a:p>
          <a:p>
            <a:r>
              <a:rPr lang="cs-CZ" dirty="0" smtClean="0"/>
              <a:t>Není objektivní </a:t>
            </a:r>
          </a:p>
          <a:p>
            <a:r>
              <a:rPr lang="cs-CZ" dirty="0" smtClean="0"/>
              <a:t>Zbytečná rivalita mezi žáky</a:t>
            </a:r>
          </a:p>
          <a:p>
            <a:r>
              <a:rPr lang="cs-CZ" dirty="0" smtClean="0"/>
              <a:t>Učení se pouze pro známky</a:t>
            </a:r>
          </a:p>
          <a:p>
            <a:r>
              <a:rPr lang="cs-CZ" dirty="0" smtClean="0"/>
              <a:t>Předmětem hodnocení pouze fakta, vědomosti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2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Slovní hodnocení – kvalitativní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Pokyn MŠMT z roku 1992 – týká se zajištění péče o děti se specifickými poruchami učení v ZŠ</a:t>
            </a:r>
          </a:p>
          <a:p>
            <a:r>
              <a:rPr lang="cs-CZ" b="1" dirty="0" smtClean="0"/>
              <a:t>Kvalitativní</a:t>
            </a:r>
            <a:r>
              <a:rPr lang="cs-CZ" dirty="0" smtClean="0"/>
              <a:t> posuzování výkonu a chování žáka</a:t>
            </a:r>
          </a:p>
          <a:p>
            <a:r>
              <a:rPr lang="cs-CZ" b="1" dirty="0" smtClean="0"/>
              <a:t>Konkrétní slovní vyjádření </a:t>
            </a:r>
            <a:r>
              <a:rPr lang="cs-CZ" dirty="0" smtClean="0"/>
              <a:t>(učitele) o dosažené úrovni žáka ve vztahu k cíli vyučování a možnostem žáka</a:t>
            </a:r>
          </a:p>
          <a:p>
            <a:r>
              <a:rPr lang="cs-CZ" dirty="0" smtClean="0"/>
              <a:t>Informace o dosažených výsledcích učení, postojích, úsilí a snaze žáka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8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Pravidla slovního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1. Obsahuje </a:t>
            </a:r>
            <a:r>
              <a:rPr lang="cs-CZ" b="1" dirty="0" smtClean="0"/>
              <a:t>konkrétní popis výsledků </a:t>
            </a:r>
            <a:r>
              <a:rPr lang="cs-CZ" dirty="0" smtClean="0"/>
              <a:t>žáka – ne pouze výkon, ale i styl učení, postoj k učení, chování, sociální vztahy apod.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Vždy začíná pozitivním oceněním </a:t>
            </a:r>
            <a:r>
              <a:rPr lang="cs-CZ" dirty="0" smtClean="0"/>
              <a:t>žákových schopností; poté popis nedostatků, problémové oblasti; návrh řešení k odstranění žákových nedostatků a slabých stránek</a:t>
            </a:r>
          </a:p>
          <a:p>
            <a:endParaRPr lang="cs-CZ" dirty="0" smtClean="0"/>
          </a:p>
          <a:p>
            <a:r>
              <a:rPr lang="cs-CZ" dirty="0" smtClean="0"/>
              <a:t>3. Učitel popisuje učební činnost a chování žáka konkrétně a </a:t>
            </a:r>
            <a:r>
              <a:rPr lang="cs-CZ" b="1" dirty="0" smtClean="0"/>
              <a:t>na příkladech</a:t>
            </a:r>
          </a:p>
          <a:p>
            <a:endParaRPr lang="cs-CZ" dirty="0" smtClean="0"/>
          </a:p>
          <a:p>
            <a:r>
              <a:rPr lang="cs-CZ" dirty="0" smtClean="0"/>
              <a:t>4. Učitel používá </a:t>
            </a:r>
            <a:r>
              <a:rPr lang="cs-CZ" b="1" dirty="0" smtClean="0"/>
              <a:t>jasné a jednoznačné hodnoticí formulace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240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Pozitiva a negativa slovního hodnocení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Informovanost, důkladnost</a:t>
            </a:r>
          </a:p>
          <a:p>
            <a:r>
              <a:rPr lang="cs-CZ" dirty="0" smtClean="0"/>
              <a:t>Individuální vztahová forma – žák není srovnáván</a:t>
            </a:r>
          </a:p>
          <a:p>
            <a:r>
              <a:rPr lang="cs-CZ" dirty="0" smtClean="0"/>
              <a:t>Dialogická forma – žák je partner učitele</a:t>
            </a:r>
          </a:p>
          <a:p>
            <a:r>
              <a:rPr lang="cs-CZ" dirty="0" smtClean="0"/>
              <a:t>Hledá příčiny, naznačuje řešení ve strategii zlepšení</a:t>
            </a:r>
          </a:p>
          <a:p>
            <a:r>
              <a:rPr lang="cs-CZ" dirty="0" smtClean="0"/>
              <a:t>Odstraňuje strach, úzkost, stres a obavu z chyb</a:t>
            </a:r>
          </a:p>
          <a:p>
            <a:r>
              <a:rPr lang="cs-CZ" dirty="0" smtClean="0"/>
              <a:t>Podporuje sebedůvěru </a:t>
            </a:r>
          </a:p>
          <a:p>
            <a:r>
              <a:rPr lang="cs-CZ" dirty="0" smtClean="0"/>
              <a:t>Chyba jako pozitivní jev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NEGATIVA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Nepřehlednost – horší orientace v textu</a:t>
            </a:r>
          </a:p>
          <a:p>
            <a:r>
              <a:rPr lang="cs-CZ" dirty="0" smtClean="0"/>
              <a:t>Časově i pracně velmi náročné (schémata, klišé)</a:t>
            </a:r>
          </a:p>
          <a:p>
            <a:r>
              <a:rPr lang="cs-CZ" dirty="0" smtClean="0"/>
              <a:t>Kultura vyjadřování učitele</a:t>
            </a:r>
          </a:p>
          <a:p>
            <a:r>
              <a:rPr lang="cs-CZ" dirty="0" smtClean="0"/>
              <a:t>Horší srovnatelnost výkonu mezi žáky</a:t>
            </a:r>
          </a:p>
          <a:p>
            <a:r>
              <a:rPr lang="cs-CZ" dirty="0" smtClean="0"/>
              <a:t>Někdy „nálepkování“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Preference formy hodnocení – </a:t>
            </a:r>
            <a:br>
              <a:rPr lang="cs-CZ" dirty="0" smtClean="0"/>
            </a:br>
            <a:r>
              <a:rPr lang="cs-CZ" dirty="0" smtClean="0"/>
              <a:t>žáci a rodiče z pohledu výzkumu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DP Metody a způsoby hodnocení žáků ZŠ (Marcela Ježová, 2009)</a:t>
            </a:r>
          </a:p>
          <a:p>
            <a:endParaRPr lang="cs-CZ" dirty="0"/>
          </a:p>
          <a:p>
            <a:r>
              <a:rPr lang="cs-CZ" dirty="0" smtClean="0"/>
              <a:t>Otázka: </a:t>
            </a:r>
            <a:r>
              <a:rPr lang="cs-CZ" i="1" dirty="0" smtClean="0"/>
              <a:t>Chodil bys do školy raději, kdyby se nedávaly známky a jen se slovně hodnotilo?   </a:t>
            </a:r>
          </a:p>
          <a:p>
            <a:r>
              <a:rPr lang="cs-CZ" dirty="0" smtClean="0"/>
              <a:t>Odpovědi:</a:t>
            </a:r>
          </a:p>
          <a:p>
            <a:pPr lvl="1"/>
            <a:r>
              <a:rPr lang="cs-CZ" dirty="0" smtClean="0"/>
              <a:t>Žák na prvním stupni: spíše si nepřeje zrušení známkování</a:t>
            </a:r>
          </a:p>
          <a:p>
            <a:pPr lvl="1"/>
            <a:r>
              <a:rPr lang="cs-CZ" dirty="0" smtClean="0"/>
              <a:t>Žák na druhém stupni: čtvrtina žáků se přiklání na známkování, čtvrtina chce slovní hodnocení</a:t>
            </a:r>
          </a:p>
          <a:p>
            <a:r>
              <a:rPr lang="cs-CZ" dirty="0"/>
              <a:t> </a:t>
            </a:r>
            <a:r>
              <a:rPr lang="cs-CZ" dirty="0" smtClean="0"/>
              <a:t>Rodiče: nepřejí si zrušení známek, malé procento chce slovní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2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je cílem výuky?</a:t>
            </a:r>
          </a:p>
          <a:p>
            <a:endParaRPr lang="cs-CZ" dirty="0" smtClean="0"/>
          </a:p>
          <a:p>
            <a:r>
              <a:rPr lang="cs-CZ" dirty="0" smtClean="0"/>
              <a:t>Sebehodnocení jednou ze strategií školy k naplnění požadavků na komplexní rozvoj osobnosti žáka</a:t>
            </a:r>
          </a:p>
          <a:p>
            <a:pPr lvl="1"/>
            <a:r>
              <a:rPr lang="cs-CZ" dirty="0" smtClean="0"/>
              <a:t>Rozvoj silných stránek a reálné sebereflexe</a:t>
            </a:r>
          </a:p>
          <a:p>
            <a:pPr lvl="1"/>
            <a:endParaRPr lang="cs-CZ" dirty="0"/>
          </a:p>
          <a:p>
            <a:r>
              <a:rPr lang="cs-CZ" dirty="0" smtClean="0"/>
              <a:t>Výchovný prostředek neformálního charakteru</a:t>
            </a:r>
          </a:p>
          <a:p>
            <a:r>
              <a:rPr lang="cs-CZ" dirty="0" smtClean="0"/>
              <a:t>Zaměřený na průběh i výsledek školní práce</a:t>
            </a:r>
          </a:p>
          <a:p>
            <a:r>
              <a:rPr lang="cs-CZ" dirty="0" smtClean="0"/>
              <a:t>Primárně ne ve srovnání s „normou“</a:t>
            </a:r>
          </a:p>
          <a:p>
            <a:r>
              <a:rPr lang="cs-CZ" dirty="0" smtClean="0"/>
              <a:t>Východisko k odstranění chyb analýzou příčin a vyvozením důsledků</a:t>
            </a:r>
          </a:p>
          <a:p>
            <a:r>
              <a:rPr lang="cs-CZ" dirty="0" smtClean="0"/>
              <a:t>Doplněk  forem hodnocení daných zákonem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Funkce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Informativní</a:t>
            </a:r>
          </a:p>
          <a:p>
            <a:pPr lvl="1"/>
            <a:r>
              <a:rPr lang="cs-CZ" dirty="0" smtClean="0"/>
              <a:t>Žák si plně uvědomuje proces svého učení a výsledky </a:t>
            </a:r>
          </a:p>
          <a:p>
            <a:pPr lvl="1"/>
            <a:r>
              <a:rPr lang="cs-CZ" dirty="0" smtClean="0"/>
              <a:t>Zpětná vazba pro učitele a rodiče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Diagnostická</a:t>
            </a:r>
          </a:p>
          <a:p>
            <a:pPr marL="914400" lvl="1" indent="-457200"/>
            <a:r>
              <a:rPr lang="cs-CZ" dirty="0" smtClean="0"/>
              <a:t>Učitel diagnostikuje žákovo sebevědomí, učební styl, stanovuje příčiny žákova úspěchu či neúspěchu…; učitel vybírá vhodné metody a postupy vyučování, individualizuje výuku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Kontrolní</a:t>
            </a:r>
          </a:p>
          <a:p>
            <a:pPr marL="914400" lvl="1" indent="-457200"/>
            <a:r>
              <a:rPr lang="cs-CZ" dirty="0" smtClean="0"/>
              <a:t>Kontrola plnění cíle, zpětná vazba učiteli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Formativní (výchovná)</a:t>
            </a:r>
          </a:p>
          <a:p>
            <a:pPr marL="914400" lvl="1" indent="-457200"/>
            <a:r>
              <a:rPr lang="cs-CZ" dirty="0" smtClean="0"/>
              <a:t>Formuje pozitivní vlastnosti žáka, postoje, impulz k dalšímu poznávání, sebepojetí, sebekontrola 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Jeden z nástrojů usměrnění a ovlivnění učebních činností žáků</a:t>
            </a:r>
          </a:p>
          <a:p>
            <a:r>
              <a:rPr lang="cs-CZ" dirty="0" smtClean="0"/>
              <a:t>Systematická, připravená, organizovaná a opakovaně prováděná činnost</a:t>
            </a:r>
          </a:p>
          <a:p>
            <a:r>
              <a:rPr lang="cs-CZ" dirty="0" smtClean="0"/>
              <a:t>Výsledky hodnocení revidovány, opravovány</a:t>
            </a:r>
          </a:p>
          <a:p>
            <a:r>
              <a:rPr lang="cs-CZ" dirty="0" smtClean="0"/>
              <a:t>Vždy spojeno s CÍLI výuky formulovanými v ŠVP - provázanost cílů a hodnocení výsledků </a:t>
            </a:r>
          </a:p>
          <a:p>
            <a:r>
              <a:rPr lang="cs-CZ" dirty="0" smtClean="0"/>
              <a:t>Čím konkrétněji formulovaný cíl výuky, tím lepší možnost plánovat, vést a hodnotit výuku</a:t>
            </a:r>
          </a:p>
          <a:p>
            <a:r>
              <a:rPr lang="cs-CZ" dirty="0" smtClean="0"/>
              <a:t>Typy hodnocení – každý má svůj smysl, učitel je používá záměrně a promyšleně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7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Smysl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Žák je samostatný, nezávislý na učiteli v hodnocení sebe i druhých</a:t>
            </a:r>
          </a:p>
          <a:p>
            <a:r>
              <a:rPr lang="cs-CZ" dirty="0" smtClean="0"/>
              <a:t>Sebehodnocení rozvíjí autentičnost žákovy osobnosti</a:t>
            </a:r>
          </a:p>
          <a:p>
            <a:r>
              <a:rPr lang="cs-CZ" dirty="0" smtClean="0"/>
              <a:t>Kompetence pro uplatnění v životě (sebereflexe sociální, pracovní, světonázorová)</a:t>
            </a:r>
          </a:p>
          <a:p>
            <a:r>
              <a:rPr lang="cs-CZ" dirty="0" smtClean="0"/>
              <a:t>Dlouhodobý proces</a:t>
            </a:r>
          </a:p>
          <a:p>
            <a:r>
              <a:rPr lang="cs-CZ" dirty="0" smtClean="0"/>
              <a:t>Závislé na kognitivním vývoji žáka (schopnost provádět vyšší úrovně myšlenkových operací), na sociální vyzrálosti žáka</a:t>
            </a:r>
          </a:p>
          <a:p>
            <a:r>
              <a:rPr lang="cs-CZ" dirty="0" smtClean="0"/>
              <a:t>Předpokládá přesah vlastní osobnosti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6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Výhody a úskalí sebehodnocení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46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Žák chápe své aktuální kompetence </a:t>
            </a:r>
          </a:p>
          <a:p>
            <a:r>
              <a:rPr lang="cs-CZ" dirty="0" smtClean="0"/>
              <a:t>Hledá příčiny, vyvozuje důsledky jednání</a:t>
            </a:r>
          </a:p>
          <a:p>
            <a:r>
              <a:rPr lang="cs-CZ" dirty="0" smtClean="0"/>
              <a:t>Vnitřně motivován pro vlastní jednání, výkon</a:t>
            </a:r>
          </a:p>
          <a:p>
            <a:r>
              <a:rPr lang="cs-CZ" dirty="0" smtClean="0"/>
              <a:t>Analyzuje, navrhuje opatření </a:t>
            </a:r>
          </a:p>
          <a:p>
            <a:r>
              <a:rPr lang="cs-CZ" dirty="0" smtClean="0"/>
              <a:t>Pracuje s chybou – chyba jako výzva!</a:t>
            </a:r>
          </a:p>
          <a:p>
            <a:r>
              <a:rPr lang="cs-CZ" dirty="0" smtClean="0"/>
              <a:t>Poznává své osobní hodnoty</a:t>
            </a:r>
          </a:p>
          <a:p>
            <a:r>
              <a:rPr lang="cs-CZ" dirty="0" smtClean="0"/>
              <a:t>Odpovědnost za své učení</a:t>
            </a:r>
          </a:p>
          <a:p>
            <a:r>
              <a:rPr lang="cs-CZ" dirty="0" smtClean="0"/>
              <a:t>Rozvíjí komunikační schopnosti</a:t>
            </a:r>
          </a:p>
          <a:p>
            <a:r>
              <a:rPr lang="cs-CZ" dirty="0" smtClean="0"/>
              <a:t>Eliminace kázeňských problémů, pozitivní sociální klima ve třídě 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ÚSKALÍ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Nerealističnost sebehodnocení žáka (přílišná sebekritika / absence sebekritiky)</a:t>
            </a:r>
          </a:p>
          <a:p>
            <a:r>
              <a:rPr lang="cs-CZ" dirty="0" smtClean="0"/>
              <a:t>Vliv rodinného prostředí</a:t>
            </a:r>
          </a:p>
          <a:p>
            <a:r>
              <a:rPr lang="cs-CZ" dirty="0" smtClean="0"/>
              <a:t>Práce s chybou – náročnější, nesmí docházet k fixaci chyby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4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Typy sebehodnocení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 hlediska frekvence </a:t>
            </a:r>
          </a:p>
          <a:p>
            <a:r>
              <a:rPr lang="cs-CZ" dirty="0" smtClean="0"/>
              <a:t>Okamžité – zpětná vazba pro učitele</a:t>
            </a:r>
          </a:p>
          <a:p>
            <a:r>
              <a:rPr lang="cs-CZ" dirty="0" smtClean="0"/>
              <a:t>Shrnující vyučovací jednotku – podle stanovených kritérií</a:t>
            </a:r>
          </a:p>
          <a:p>
            <a:r>
              <a:rPr lang="cs-CZ" dirty="0" smtClean="0"/>
              <a:t>Shrnující tematickou či projektovou práci</a:t>
            </a:r>
          </a:p>
          <a:p>
            <a:r>
              <a:rPr lang="cs-CZ" dirty="0" smtClean="0"/>
              <a:t>Uzavírající určité časové období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 hlediska časově organizačního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err="1" smtClean="0"/>
              <a:t>Sumativní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 hlediska organizačních forem výuky</a:t>
            </a:r>
          </a:p>
          <a:p>
            <a:r>
              <a:rPr lang="cs-CZ" dirty="0" smtClean="0"/>
              <a:t>Ve vztahu k frontální práci společné</a:t>
            </a:r>
          </a:p>
          <a:p>
            <a:r>
              <a:rPr lang="cs-CZ" dirty="0" smtClean="0"/>
              <a:t>Ve vztahu k frontální individuální práci </a:t>
            </a:r>
          </a:p>
          <a:p>
            <a:r>
              <a:rPr lang="cs-CZ" dirty="0" smtClean="0"/>
              <a:t>Ve vztahu ke skupinové práci (žák i ostatní členové skupiny)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 hlediska nástrojů sebehodnocení</a:t>
            </a:r>
          </a:p>
          <a:p>
            <a:r>
              <a:rPr lang="cs-CZ" dirty="0" smtClean="0"/>
              <a:t>Ústní</a:t>
            </a:r>
          </a:p>
          <a:p>
            <a:r>
              <a:rPr lang="cs-CZ" dirty="0" smtClean="0"/>
              <a:t>Písemné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7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ÚLOHY pro </a:t>
            </a:r>
            <a:r>
              <a:rPr lang="cs-CZ" dirty="0" err="1" smtClean="0"/>
              <a:t>seberozvoj</a:t>
            </a:r>
            <a:r>
              <a:rPr lang="cs-CZ" dirty="0" smtClean="0"/>
              <a:t> studentů předmětu v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1. Jaké konkrétní </a:t>
            </a:r>
            <a:r>
              <a:rPr lang="cs-CZ" sz="2400" b="1" dirty="0" smtClean="0"/>
              <a:t>úlohy byste zvolili pro zkoušení </a:t>
            </a:r>
            <a:r>
              <a:rPr lang="cs-CZ" sz="2400" dirty="0" smtClean="0"/>
              <a:t>neprospívajícího žáka v předmětu ICT / Informační gramotnost, abyste ho motivovali k dalšímu učení?</a:t>
            </a:r>
          </a:p>
          <a:p>
            <a:endParaRPr lang="cs-CZ" sz="2400" dirty="0" smtClean="0"/>
          </a:p>
          <a:p>
            <a:r>
              <a:rPr lang="cs-CZ" sz="2400" dirty="0" smtClean="0"/>
              <a:t>2. Jaké konkrétní </a:t>
            </a:r>
            <a:r>
              <a:rPr lang="cs-CZ" sz="2400" b="1" dirty="0" smtClean="0"/>
              <a:t>úlohy byste zvolili pro zkoušení </a:t>
            </a:r>
            <a:r>
              <a:rPr lang="cs-CZ" sz="2400" dirty="0" smtClean="0"/>
              <a:t>výborně prospívajícího žáka v předmětu ICT / Informační gramotnost, abyste ho motivovali pro další učení?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81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1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KOLÁŘ, Zdeněk a Renata ŠIKULOVÁ.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Hodnocení žáků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2., dopl. vyd. Praha: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Pedagogika (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ISBN 978-80-247-2834-6.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PASCH,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Marvin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vzdělávacího programu k vyučovací hodině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Vyd. 2. Praha: Portál, 2005. ISBN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80-7367-054-2.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VÚP Praha.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Čtyřstupňová škála pro hodnocení klíčových kompetencí žáků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Metodický portál: Články [online], [cit. 2016 -10-05]. Dostupné z: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http://clanky.rvp.cz/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clanek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/.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html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ZORMANOVÁ, L.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Obecná didaktika. Praha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Publishing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ISBN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978-80-247-4590-9.</a:t>
            </a:r>
            <a:endParaRPr lang="cs-CZ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sz="2600" b="1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/>
          <a:lstStyle/>
          <a:p>
            <a:r>
              <a:rPr lang="cs-CZ" dirty="0" smtClean="0"/>
              <a:t>Společná aktivita HODNOCENÍ</a:t>
            </a:r>
            <a:br>
              <a:rPr lang="cs-CZ" dirty="0" smtClean="0"/>
            </a:br>
            <a:r>
              <a:rPr lang="cs-CZ" sz="2000" dirty="0" smtClean="0"/>
              <a:t>podle pracovního listu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1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Výsledky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Vědomosti</a:t>
            </a:r>
          </a:p>
          <a:p>
            <a:pPr lvl="1"/>
            <a:r>
              <a:rPr lang="cs-CZ" dirty="0" smtClean="0"/>
              <a:t>pamětně osvojená fakta; vzájemné vztahy, míra zobecnění a soustavy faktů</a:t>
            </a:r>
          </a:p>
          <a:p>
            <a:pPr lvl="1"/>
            <a:r>
              <a:rPr lang="cs-CZ" dirty="0" smtClean="0"/>
              <a:t>pojmy, poučky, zákony, definice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Dovednosti</a:t>
            </a:r>
          </a:p>
          <a:p>
            <a:pPr lvl="1"/>
            <a:r>
              <a:rPr lang="cs-CZ" dirty="0" smtClean="0"/>
              <a:t>Učením získaná způsobilost k výkonu určité činnosti nebo k řešení úkolů a problémů </a:t>
            </a:r>
          </a:p>
          <a:p>
            <a:pPr marL="57150" indent="0">
              <a:buNone/>
            </a:pPr>
            <a:r>
              <a:rPr lang="cs-CZ" b="1" dirty="0" smtClean="0"/>
              <a:t>3. Postoje</a:t>
            </a:r>
          </a:p>
          <a:p>
            <a:pPr marL="914400" lvl="1" indent="-457200"/>
            <a:r>
              <a:rPr lang="cs-CZ" dirty="0" smtClean="0"/>
              <a:t>vztah člověka ke společnosti, přírodě, k sobě</a:t>
            </a:r>
          </a:p>
          <a:p>
            <a:pPr marL="57150" indent="0">
              <a:buNone/>
            </a:pPr>
            <a:r>
              <a:rPr lang="cs-CZ" b="1" dirty="0" smtClean="0"/>
              <a:t>4. Kompetence</a:t>
            </a:r>
          </a:p>
          <a:p>
            <a:pPr marL="914400" lvl="1" indent="-457200"/>
            <a:r>
              <a:rPr lang="cs-CZ" dirty="0" smtClean="0"/>
              <a:t>souhrn … výše uvedeného + „vnitřní integraci a propojení“ výše uvedeného ve funkčním použití k řešení situace</a:t>
            </a:r>
            <a:r>
              <a:rPr lang="cs-CZ" dirty="0"/>
              <a:t>		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Informativní</a:t>
            </a:r>
          </a:p>
          <a:p>
            <a:r>
              <a:rPr lang="cs-CZ" dirty="0" smtClean="0"/>
              <a:t>Formativní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 smtClean="0"/>
              <a:t>Výchovná</a:t>
            </a:r>
          </a:p>
          <a:p>
            <a:r>
              <a:rPr lang="cs-CZ" dirty="0" smtClean="0"/>
              <a:t>Regulativní</a:t>
            </a:r>
          </a:p>
          <a:p>
            <a:r>
              <a:rPr lang="cs-CZ" dirty="0" smtClean="0"/>
              <a:t>Prognostická </a:t>
            </a:r>
          </a:p>
          <a:p>
            <a:r>
              <a:rPr lang="cs-CZ" dirty="0" smtClean="0"/>
              <a:t>Diferenciační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Metody  zjišťování údajů </a:t>
            </a:r>
            <a:br>
              <a:rPr lang="cs-CZ" dirty="0" smtClean="0"/>
            </a:br>
            <a:r>
              <a:rPr lang="cs-CZ" dirty="0" smtClean="0"/>
              <a:t>o výsledcích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Klasické ústní zkoušky</a:t>
            </a:r>
          </a:p>
          <a:p>
            <a:pPr lvl="1"/>
            <a:r>
              <a:rPr lang="cs-CZ" dirty="0" smtClean="0"/>
              <a:t>nejčastěji užívaná diagnostická metoda</a:t>
            </a:r>
          </a:p>
          <a:p>
            <a:pPr lvl="1"/>
            <a:r>
              <a:rPr lang="cs-CZ" dirty="0" smtClean="0"/>
              <a:t>nevýhoda: časová náročnost; zkreslení hodnocení </a:t>
            </a:r>
          </a:p>
          <a:p>
            <a:r>
              <a:rPr lang="cs-CZ" b="1" dirty="0" smtClean="0"/>
              <a:t>Klasické písemné zkoušky</a:t>
            </a:r>
          </a:p>
          <a:p>
            <a:pPr lvl="1"/>
            <a:r>
              <a:rPr lang="cs-CZ" dirty="0" smtClean="0"/>
              <a:t>denní písemné úkoly (diktát, písemné cvičení); domácí úkoly; měsíční práce; …</a:t>
            </a:r>
          </a:p>
          <a:p>
            <a:pPr lvl="1"/>
            <a:r>
              <a:rPr lang="cs-CZ" dirty="0" smtClean="0"/>
              <a:t>Objektivnější než ústní; časově méně náročné 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b="1" dirty="0" smtClean="0"/>
              <a:t>Klasické výkonové zkoušky</a:t>
            </a:r>
          </a:p>
          <a:p>
            <a:pPr lvl="1"/>
            <a:r>
              <a:rPr lang="cs-CZ" dirty="0" smtClean="0"/>
              <a:t>Referát; technické práce…</a:t>
            </a:r>
          </a:p>
          <a:p>
            <a:r>
              <a:rPr lang="cs-CZ" b="1" dirty="0" smtClean="0"/>
              <a:t>Přesné písemné zkoušky</a:t>
            </a:r>
          </a:p>
          <a:p>
            <a:pPr lvl="1"/>
            <a:r>
              <a:rPr lang="cs-CZ" dirty="0" smtClean="0"/>
              <a:t>Orientační a standardizované testy (PISA, NIQES, maturitní…)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98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Výhody a nevýhody písemné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ústní formy zkoušky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Žák</a:t>
            </a:r>
            <a:br>
              <a:rPr lang="cs-CZ" dirty="0" smtClean="0"/>
            </a:br>
            <a:r>
              <a:rPr lang="cs-CZ" dirty="0" smtClean="0"/>
              <a:t>Učitel</a:t>
            </a:r>
            <a:br>
              <a:rPr lang="cs-CZ" dirty="0" smtClean="0"/>
            </a:br>
            <a:r>
              <a:rPr lang="cs-CZ" dirty="0" smtClean="0"/>
              <a:t>Rodič?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2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Didaktický test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Písemné zjišťování </a:t>
            </a:r>
            <a:r>
              <a:rPr lang="cs-CZ" dirty="0" smtClean="0"/>
              <a:t>toho, do jaké míry zvládla  učivo určitá </a:t>
            </a:r>
            <a:r>
              <a:rPr lang="cs-CZ" b="1" dirty="0" smtClean="0"/>
              <a:t>skupina osob </a:t>
            </a:r>
          </a:p>
          <a:p>
            <a:r>
              <a:rPr lang="cs-CZ" dirty="0" smtClean="0"/>
              <a:t>Odlišnost od běžné písemné zkoušky: </a:t>
            </a:r>
          </a:p>
          <a:p>
            <a:pPr lvl="1"/>
            <a:r>
              <a:rPr lang="cs-CZ" dirty="0" smtClean="0"/>
              <a:t>Navrhován, hodnocen, ověřován a interpretován podle určitých pravidel</a:t>
            </a:r>
          </a:p>
          <a:p>
            <a:pPr lvl="1"/>
            <a:r>
              <a:rPr lang="cs-CZ" b="1" dirty="0" smtClean="0"/>
              <a:t>Nástroj systematického zjišťování výsledků žáků (</a:t>
            </a:r>
            <a:r>
              <a:rPr lang="cs-CZ" b="1" dirty="0" err="1" smtClean="0"/>
              <a:t>Scio</a:t>
            </a:r>
            <a:r>
              <a:rPr lang="cs-CZ" b="1" dirty="0" smtClean="0"/>
              <a:t>, PISA)</a:t>
            </a:r>
          </a:p>
          <a:p>
            <a:r>
              <a:rPr lang="cs-CZ" dirty="0" smtClean="0"/>
              <a:t>Znaky:	</a:t>
            </a:r>
          </a:p>
          <a:p>
            <a:pPr lvl="1"/>
            <a:r>
              <a:rPr lang="cs-CZ" dirty="0" smtClean="0"/>
              <a:t>Spolehlivost (reliabilita)</a:t>
            </a:r>
          </a:p>
          <a:p>
            <a:pPr lvl="1"/>
            <a:r>
              <a:rPr lang="cs-CZ" dirty="0" smtClean="0"/>
              <a:t>Platnost (validita)</a:t>
            </a:r>
          </a:p>
          <a:p>
            <a:pPr lvl="1"/>
            <a:r>
              <a:rPr lang="cs-CZ" dirty="0" smtClean="0"/>
              <a:t>Citlivost</a:t>
            </a:r>
          </a:p>
          <a:p>
            <a:pPr lvl="1"/>
            <a:r>
              <a:rPr lang="cs-CZ" dirty="0" smtClean="0"/>
              <a:t>Objektivnost v hodnocení</a:t>
            </a:r>
          </a:p>
          <a:p>
            <a:pPr lvl="1"/>
            <a:r>
              <a:rPr lang="cs-CZ" dirty="0" smtClean="0"/>
              <a:t>Praktičnost (pro učitele)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5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1774</Words>
  <Application>Microsoft Office PowerPoint</Application>
  <PresentationFormat>Předvádění na obrazovce (4:3)</PresentationFormat>
  <Paragraphs>315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Motiv systému Office</vt:lpstr>
      <vt:lpstr>Diagnostika a hodnocení vědomostí žáků</vt:lpstr>
      <vt:lpstr>Diagnostika a hodnocení  výsledků výuky </vt:lpstr>
      <vt:lpstr>Hodnocení</vt:lpstr>
      <vt:lpstr>Společná aktivita HODNOCENÍ podle pracovního listu </vt:lpstr>
      <vt:lpstr>Výsledky edukačního procesu</vt:lpstr>
      <vt:lpstr> Funkce hodnocení </vt:lpstr>
      <vt:lpstr>Metody  zjišťování údajů  o výsledcích žáků</vt:lpstr>
      <vt:lpstr>Výhody a nevýhody písemné  a ústní formy zkoušky  Žák Učitel Rodič? </vt:lpstr>
      <vt:lpstr>Didaktický test</vt:lpstr>
      <vt:lpstr>Tvorba testu</vt:lpstr>
      <vt:lpstr>Druhy testů</vt:lpstr>
      <vt:lpstr>Projektování souboru učebních úloh </vt:lpstr>
      <vt:lpstr>Prezentace aplikace PowerPoint</vt:lpstr>
      <vt:lpstr>Hlediska hodnocení</vt:lpstr>
      <vt:lpstr>Typy hodnocení</vt:lpstr>
      <vt:lpstr>Typy hodnocení</vt:lpstr>
      <vt:lpstr>„Alternativní“ přístup  k hodnocení</vt:lpstr>
      <vt:lpstr>Fáze procesu hodnocení </vt:lpstr>
      <vt:lpstr>Z historie hodnocení</vt:lpstr>
      <vt:lpstr>Jak přistupovat k hodnocení žáků</vt:lpstr>
      <vt:lpstr>Jak přistupovat k hodnocení žáků</vt:lpstr>
      <vt:lpstr>Klasifikace  - forma kvantitativního hodnocení</vt:lpstr>
      <vt:lpstr>Pozitiva a negativa klasifikace známkami  </vt:lpstr>
      <vt:lpstr>Slovní hodnocení – kvalitativní </vt:lpstr>
      <vt:lpstr>Pravidla slovního hodnocení </vt:lpstr>
      <vt:lpstr>Pozitiva a negativa slovního hodnocení</vt:lpstr>
      <vt:lpstr>Preference formy hodnocení –  žáci a rodiče z pohledu výzkumu</vt:lpstr>
      <vt:lpstr>Sebehodnocení žáků</vt:lpstr>
      <vt:lpstr>Funkce sebehodnocení</vt:lpstr>
      <vt:lpstr>Smysl sebehodnocení</vt:lpstr>
      <vt:lpstr>Výhody a úskalí sebehodnocení</vt:lpstr>
      <vt:lpstr>Typy sebehodnocení</vt:lpstr>
      <vt:lpstr>ÚLOHY pro seberozvoj studentů předmětu v tématu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 hodnocení vědomostí žáků</dc:title>
  <dc:creator>user</dc:creator>
  <cp:lastModifiedBy>Pavlína Mazáčová</cp:lastModifiedBy>
  <cp:revision>24</cp:revision>
  <dcterms:created xsi:type="dcterms:W3CDTF">2016-05-10T05:12:20Z</dcterms:created>
  <dcterms:modified xsi:type="dcterms:W3CDTF">2016-05-10T13:47:47Z</dcterms:modified>
</cp:coreProperties>
</file>