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5" r:id="rId5"/>
    <p:sldId id="307" r:id="rId6"/>
    <p:sldId id="297" r:id="rId7"/>
    <p:sldId id="298" r:id="rId8"/>
    <p:sldId id="300" r:id="rId9"/>
    <p:sldId id="301" r:id="rId10"/>
    <p:sldId id="303" r:id="rId11"/>
    <p:sldId id="30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30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  <p:sldId id="281" r:id="rId31"/>
    <p:sldId id="282" r:id="rId32"/>
    <p:sldId id="283" r:id="rId33"/>
    <p:sldId id="311" r:id="rId34"/>
    <p:sldId id="284" r:id="rId35"/>
    <p:sldId id="309" r:id="rId36"/>
    <p:sldId id="285" r:id="rId37"/>
    <p:sldId id="286" r:id="rId38"/>
    <p:sldId id="288" r:id="rId39"/>
    <p:sldId id="289" r:id="rId40"/>
    <p:sldId id="290" r:id="rId41"/>
    <p:sldId id="291" r:id="rId42"/>
    <p:sldId id="293" r:id="rId43"/>
    <p:sldId id="294" r:id="rId44"/>
    <p:sldId id="306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E45C0B-A82F-4EEF-B78B-D79AF130EC52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D43A5D-C3FB-415F-A345-D4FEE236FB6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aldorfped.webx.cz/" TargetMode="External"/><Relationship Id="rId2" Type="http://schemas.openxmlformats.org/officeDocument/2006/relationships/hyperlink" Target="http://www.ctenarska-gramotnos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ntessoricr.cz/principy-montessori-pedagogiky/" TargetMode="External"/><Relationship Id="rId4" Type="http://schemas.openxmlformats.org/officeDocument/2006/relationships/hyperlink" Target="http://www.domaciskola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Pedagogické teorie a přístupy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2924944"/>
            <a:ext cx="8458200" cy="93610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Design </a:t>
            </a:r>
            <a:r>
              <a:rPr lang="cs-CZ" sz="2000" b="1" dirty="0" smtClean="0"/>
              <a:t>vzdělávacího procesu</a:t>
            </a:r>
            <a:r>
              <a:rPr lang="cs-CZ" sz="2000" dirty="0" smtClean="0"/>
              <a:t>, </a:t>
            </a:r>
            <a:r>
              <a:rPr lang="cs-CZ" sz="2000" dirty="0" smtClean="0"/>
              <a:t>4. duben 2016</a:t>
            </a:r>
            <a:endParaRPr lang="cs-CZ" sz="2000" dirty="0"/>
          </a:p>
        </p:txBody>
      </p:sp>
      <p:pic>
        <p:nvPicPr>
          <p:cNvPr id="4098" name="Picture 2" descr="http://upload.wikimedia.org/wikipedia/commons/c/ce/Johan_amos_comenius_1592-1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1144">
            <a:off x="6007118" y="1501983"/>
            <a:ext cx="2387201" cy="27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yden.cz/obrazek/skola.biti-48b1694abb580_558x3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248471" cy="28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Humanistická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Žáci </a:t>
            </a:r>
            <a:r>
              <a:rPr lang="cs-CZ" dirty="0"/>
              <a:t>– </a:t>
            </a:r>
            <a:r>
              <a:rPr lang="cs-CZ" dirty="0" smtClean="0"/>
              <a:t>mají řídit sami sebe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      přejímají zodpovědnost za své učení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b="1" dirty="0" err="1" smtClean="0"/>
              <a:t>sebeocenění</a:t>
            </a:r>
            <a:r>
              <a:rPr lang="cs-CZ" dirty="0" smtClean="0"/>
              <a:t>  - klíčová dovednost – </a:t>
            </a:r>
            <a:r>
              <a:rPr lang="cs-CZ" b="1" dirty="0" smtClean="0"/>
              <a:t>PROČ?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(spíše než  hodnocení učitele) </a:t>
            </a:r>
          </a:p>
          <a:p>
            <a:r>
              <a:rPr lang="cs-CZ" dirty="0" smtClean="0"/>
              <a:t>Učitel – pomocník při výběru </a:t>
            </a:r>
          </a:p>
          <a:p>
            <a:r>
              <a:rPr lang="cs-CZ" dirty="0" smtClean="0"/>
              <a:t>tradiční školy versus alternativní školy </a:t>
            </a:r>
          </a:p>
          <a:p>
            <a:endParaRPr lang="cs-CZ" dirty="0"/>
          </a:p>
          <a:p>
            <a:r>
              <a:rPr lang="cs-CZ" dirty="0" smtClean="0"/>
              <a:t>ANDRAGOGIKA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0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64704"/>
            <a:ext cx="514350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Minulost </a:t>
            </a:r>
            <a:r>
              <a:rPr lang="cs-CZ" dirty="0" smtClean="0"/>
              <a:t>- významně </a:t>
            </a:r>
            <a:r>
              <a:rPr lang="cs-CZ" dirty="0"/>
              <a:t>stimulovány klasickými teoriemi reformní </a:t>
            </a:r>
            <a:r>
              <a:rPr lang="cs-CZ" dirty="0" smtClean="0"/>
              <a:t>pedagogiky</a:t>
            </a:r>
          </a:p>
          <a:p>
            <a:r>
              <a:rPr lang="cs-CZ" b="1" dirty="0" smtClean="0"/>
              <a:t>Současnost</a:t>
            </a:r>
            <a:r>
              <a:rPr lang="cs-CZ" dirty="0" smtClean="0"/>
              <a:t> - četné </a:t>
            </a:r>
            <a:r>
              <a:rPr lang="cs-CZ" dirty="0"/>
              <a:t>dílčí inovace vznikající plánovitě, mnohdy i spontánně</a:t>
            </a:r>
            <a:r>
              <a:rPr lang="cs-CZ" dirty="0" smtClean="0"/>
              <a:t>, v </a:t>
            </a:r>
            <a:r>
              <a:rPr lang="cs-CZ" dirty="0"/>
              <a:t>nejrůznějších složkách školní edukace.</a:t>
            </a:r>
          </a:p>
        </p:txBody>
      </p:sp>
    </p:spTree>
    <p:extLst>
      <p:ext uri="{BB962C8B-B14F-4D97-AF65-F5344CB8AC3E}">
        <p14:creationId xmlns:p14="http://schemas.microsoft.com/office/powerpoint/2010/main" val="13921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Otázka</a:t>
            </a:r>
            <a:r>
              <a:rPr lang="cs-CZ" dirty="0" smtClean="0"/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     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      Proč </a:t>
            </a:r>
            <a:r>
              <a:rPr lang="cs-CZ" b="1" dirty="0"/>
              <a:t>a jak </a:t>
            </a:r>
            <a:r>
              <a:rPr lang="cs-CZ" b="1" dirty="0" smtClean="0"/>
              <a:t>se </a:t>
            </a:r>
            <a:r>
              <a:rPr lang="cs-CZ" b="1" dirty="0"/>
              <a:t>školství a vzdělávání mění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Změny </a:t>
            </a:r>
            <a:r>
              <a:rPr lang="cs-CZ" b="1" dirty="0"/>
              <a:t>v obsahu vzdělávání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Některá témata dnes NE, v minulosti ANO </a:t>
            </a:r>
          </a:p>
          <a:p>
            <a:r>
              <a:rPr lang="cs-CZ" dirty="0" smtClean="0"/>
              <a:t>Změnil se </a:t>
            </a:r>
            <a:r>
              <a:rPr lang="cs-CZ" dirty="0"/>
              <a:t>repertoár předmětů i jejich </a:t>
            </a:r>
            <a:r>
              <a:rPr lang="cs-CZ" dirty="0" smtClean="0"/>
              <a:t>náplň</a:t>
            </a:r>
            <a:endParaRPr lang="cs-CZ" dirty="0"/>
          </a:p>
          <a:p>
            <a:r>
              <a:rPr lang="cs-CZ" dirty="0" smtClean="0"/>
              <a:t>Zůstalo </a:t>
            </a:r>
            <a:r>
              <a:rPr lang="cs-CZ" dirty="0"/>
              <a:t>kritizované členění na jednotlivé </a:t>
            </a:r>
            <a:r>
              <a:rPr lang="cs-CZ" dirty="0" smtClean="0"/>
              <a:t>vyučovací </a:t>
            </a:r>
            <a:r>
              <a:rPr lang="cs-CZ" dirty="0"/>
              <a:t>předměty - neexistuje </a:t>
            </a:r>
            <a:r>
              <a:rPr lang="cs-CZ" dirty="0" smtClean="0"/>
              <a:t>funkční náhrada</a:t>
            </a:r>
            <a:endParaRPr lang="cs-CZ" dirty="0"/>
          </a:p>
          <a:p>
            <a:r>
              <a:rPr lang="cs-CZ" dirty="0" smtClean="0"/>
              <a:t>Pouze </a:t>
            </a:r>
            <a:r>
              <a:rPr lang="cs-CZ" dirty="0"/>
              <a:t>modifikace předmětové struktury </a:t>
            </a:r>
            <a:r>
              <a:rPr lang="cs-CZ" dirty="0" smtClean="0"/>
              <a:t>(integrované </a:t>
            </a:r>
            <a:r>
              <a:rPr lang="cs-CZ" dirty="0"/>
              <a:t>či syntetické </a:t>
            </a:r>
            <a:r>
              <a:rPr lang="cs-CZ" dirty="0" smtClean="0"/>
              <a:t>předměty)</a:t>
            </a:r>
          </a:p>
          <a:p>
            <a:pPr lvl="1"/>
            <a:r>
              <a:rPr lang="cs-CZ" dirty="0" smtClean="0"/>
              <a:t>Např. základy </a:t>
            </a:r>
            <a:r>
              <a:rPr lang="cs-CZ" dirty="0"/>
              <a:t>společenských věd – jinak izolované obory </a:t>
            </a:r>
            <a:r>
              <a:rPr lang="cs-CZ" dirty="0" smtClean="0"/>
              <a:t>dohromady</a:t>
            </a:r>
            <a:endParaRPr lang="cs-CZ" dirty="0"/>
          </a:p>
          <a:p>
            <a:r>
              <a:rPr lang="cs-CZ" dirty="0" smtClean="0"/>
              <a:t>Počet vyučovacích </a:t>
            </a:r>
            <a:r>
              <a:rPr lang="cs-CZ" dirty="0"/>
              <a:t>hodin se </a:t>
            </a:r>
            <a:r>
              <a:rPr lang="cs-CZ" dirty="0" smtClean="0"/>
              <a:t>téměř neliší od stavu před 30 lety (gymnázium dříve </a:t>
            </a:r>
            <a:r>
              <a:rPr lang="cs-CZ" dirty="0"/>
              <a:t>244, dnes </a:t>
            </a:r>
            <a:r>
              <a:rPr lang="cs-CZ" dirty="0" smtClean="0"/>
              <a:t>246 hodin v souhrnu v RVP)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Změny </a:t>
            </a:r>
            <a:r>
              <a:rPr lang="cs-CZ" b="1" dirty="0"/>
              <a:t>ve struktuře vzdělávacích systémů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Nejsou příliš změny, </a:t>
            </a:r>
            <a:r>
              <a:rPr lang="cs-CZ" dirty="0"/>
              <a:t>stále </a:t>
            </a:r>
            <a:r>
              <a:rPr lang="cs-CZ" dirty="0" smtClean="0"/>
              <a:t>členění </a:t>
            </a:r>
            <a:r>
              <a:rPr lang="cs-CZ" dirty="0"/>
              <a:t>na stupně (</a:t>
            </a:r>
            <a:r>
              <a:rPr lang="cs-CZ" dirty="0" err="1"/>
              <a:t>předšk</a:t>
            </a:r>
            <a:r>
              <a:rPr lang="cs-CZ" dirty="0"/>
              <a:t>., zákl., střed., vyšší, vysokoškolské – </a:t>
            </a:r>
            <a:r>
              <a:rPr lang="cs-CZ" dirty="0" smtClean="0"/>
              <a:t>ISCED).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Významné </a:t>
            </a:r>
            <a:r>
              <a:rPr lang="cs-CZ" dirty="0"/>
              <a:t>proměny uvnitř jednotlivých stupňů </a:t>
            </a:r>
            <a:r>
              <a:rPr lang="cs-CZ" dirty="0" smtClean="0"/>
              <a:t>školy:</a:t>
            </a:r>
          </a:p>
          <a:p>
            <a:pPr>
              <a:buFontTx/>
              <a:buChar char="-"/>
            </a:pPr>
            <a:r>
              <a:rPr lang="cs-CZ" dirty="0" smtClean="0"/>
              <a:t>délka </a:t>
            </a:r>
            <a:r>
              <a:rPr lang="cs-CZ" dirty="0"/>
              <a:t>jednotlivých stupňů</a:t>
            </a:r>
            <a:r>
              <a:rPr lang="cs-CZ" dirty="0" smtClean="0"/>
              <a:t>,</a:t>
            </a:r>
          </a:p>
          <a:p>
            <a:pPr>
              <a:buFontTx/>
              <a:buChar char="-"/>
            </a:pPr>
            <a:r>
              <a:rPr lang="cs-CZ" dirty="0" smtClean="0"/>
              <a:t>nové </a:t>
            </a:r>
            <a:r>
              <a:rPr lang="cs-CZ" dirty="0"/>
              <a:t>druhy škol (př</a:t>
            </a:r>
            <a:r>
              <a:rPr lang="cs-CZ" dirty="0" smtClean="0"/>
              <a:t>. VOŠ)</a:t>
            </a:r>
          </a:p>
          <a:p>
            <a:pPr>
              <a:buFontTx/>
              <a:buChar char="-"/>
            </a:pPr>
            <a:r>
              <a:rPr lang="cs-CZ" dirty="0" smtClean="0"/>
              <a:t>nové </a:t>
            </a:r>
            <a:r>
              <a:rPr lang="cs-CZ" dirty="0" err="1" smtClean="0"/>
              <a:t>formyvzdělávání</a:t>
            </a:r>
            <a:r>
              <a:rPr lang="cs-CZ" dirty="0" smtClean="0"/>
              <a:t> </a:t>
            </a:r>
            <a:r>
              <a:rPr lang="cs-CZ" dirty="0"/>
              <a:t>(př. distanční) aj. </a:t>
            </a:r>
          </a:p>
        </p:txBody>
      </p:sp>
    </p:spTree>
    <p:extLst>
      <p:ext uri="{BB962C8B-B14F-4D97-AF65-F5344CB8AC3E}">
        <p14:creationId xmlns:p14="http://schemas.microsoft.com/office/powerpoint/2010/main" val="36542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Změny vyvolané vlivem tržní ekonomiky a privatizací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Autonomie</a:t>
            </a:r>
            <a:r>
              <a:rPr lang="cs-CZ" dirty="0"/>
              <a:t>: chrání před samovolným zasahováním x nezbytnost stát. řízení školství – zachování </a:t>
            </a:r>
            <a:r>
              <a:rPr lang="cs-CZ" dirty="0" smtClean="0"/>
              <a:t>kvality a </a:t>
            </a:r>
            <a:r>
              <a:rPr lang="cs-CZ" dirty="0"/>
              <a:t>rovnosti </a:t>
            </a:r>
            <a:r>
              <a:rPr lang="cs-CZ" dirty="0" smtClean="0"/>
              <a:t>vzdělávacích příležitostí</a:t>
            </a:r>
            <a:endParaRPr lang="cs-CZ" dirty="0" smtClean="0"/>
          </a:p>
          <a:p>
            <a:r>
              <a:rPr lang="cs-CZ" b="1" dirty="0" smtClean="0"/>
              <a:t>Tržní princip</a:t>
            </a:r>
            <a:r>
              <a:rPr lang="cs-CZ" dirty="0" smtClean="0"/>
              <a:t>: </a:t>
            </a:r>
            <a:r>
              <a:rPr lang="pl-PL" dirty="0"/>
              <a:t>Vzdělání je statek, jeho hodnota </a:t>
            </a:r>
            <a:r>
              <a:rPr lang="pl-PL" dirty="0" smtClean="0"/>
              <a:t>je </a:t>
            </a:r>
            <a:r>
              <a:rPr lang="cs-CZ" dirty="0" smtClean="0"/>
              <a:t>určena </a:t>
            </a:r>
            <a:r>
              <a:rPr lang="cs-CZ" dirty="0"/>
              <a:t>velikostí jeho </a:t>
            </a:r>
            <a:r>
              <a:rPr lang="cs-CZ" dirty="0" smtClean="0"/>
              <a:t>užitku</a:t>
            </a:r>
            <a:endParaRPr lang="cs-CZ" dirty="0" smtClean="0"/>
          </a:p>
          <a:p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Friedman</a:t>
            </a:r>
            <a:r>
              <a:rPr lang="cs-CZ" dirty="0"/>
              <a:t>: </a:t>
            </a:r>
            <a:r>
              <a:rPr lang="cs-CZ" i="1" dirty="0"/>
              <a:t>školství = nákup a prodej </a:t>
            </a:r>
            <a:r>
              <a:rPr lang="cs-CZ" i="1" dirty="0" smtClean="0"/>
              <a:t>vzdělávacích </a:t>
            </a:r>
            <a:r>
              <a:rPr lang="cs-CZ" i="1" dirty="0"/>
              <a:t>služeb</a:t>
            </a:r>
            <a:r>
              <a:rPr lang="cs-CZ" dirty="0"/>
              <a:t> =&gt; </a:t>
            </a:r>
            <a:r>
              <a:rPr lang="cs-CZ" dirty="0" smtClean="0"/>
              <a:t>maximální </a:t>
            </a:r>
            <a:r>
              <a:rPr lang="cs-CZ" dirty="0"/>
              <a:t>privatizace školství (= jedna z </a:t>
            </a:r>
            <a:r>
              <a:rPr lang="cs-CZ" dirty="0" smtClean="0"/>
              <a:t>forem </a:t>
            </a:r>
            <a:r>
              <a:rPr lang="cs-CZ" dirty="0" err="1" smtClean="0"/>
              <a:t>alternativnosti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7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Změny společenské a pedagogické povahy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nespokojenost </a:t>
            </a:r>
            <a:r>
              <a:rPr lang="cs-CZ" dirty="0"/>
              <a:t>rodičů, učitelů, politiků, dětí</a:t>
            </a:r>
          </a:p>
          <a:p>
            <a:r>
              <a:rPr lang="cs-CZ" dirty="0" smtClean="0"/>
              <a:t>přesvědčení</a:t>
            </a:r>
            <a:r>
              <a:rPr lang="cs-CZ" dirty="0"/>
              <a:t>, že je možné a žádoucí </a:t>
            </a:r>
            <a:r>
              <a:rPr lang="cs-CZ" dirty="0" err="1"/>
              <a:t>vzděl</a:t>
            </a:r>
            <a:r>
              <a:rPr lang="cs-CZ" dirty="0"/>
              <a:t>. zlepšovat</a:t>
            </a:r>
          </a:p>
          <a:p>
            <a:r>
              <a:rPr lang="cs-CZ" dirty="0" smtClean="0"/>
              <a:t>samostatná vědecká </a:t>
            </a:r>
            <a:r>
              <a:rPr lang="cs-CZ" dirty="0"/>
              <a:t>disciplína „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“ = zdokonalování školství (časopis „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 smtClean="0"/>
              <a:t>Effectiveness</a:t>
            </a:r>
            <a:r>
              <a:rPr lang="cs-CZ" dirty="0" smtClean="0"/>
              <a:t> and </a:t>
            </a:r>
            <a:r>
              <a:rPr lang="en-US" dirty="0" smtClean="0"/>
              <a:t>School </a:t>
            </a:r>
            <a:r>
              <a:rPr lang="en-US" dirty="0"/>
              <a:t>Improvement) – </a:t>
            </a:r>
            <a:r>
              <a:rPr lang="en-US" dirty="0" err="1"/>
              <a:t>složky</a:t>
            </a:r>
            <a:r>
              <a:rPr lang="en-US" dirty="0"/>
              <a:t> </a:t>
            </a:r>
            <a:r>
              <a:rPr lang="en-US" dirty="0" err="1"/>
              <a:t>disciplíny</a:t>
            </a:r>
            <a:r>
              <a:rPr lang="en-US" dirty="0"/>
              <a:t>:</a:t>
            </a:r>
          </a:p>
          <a:p>
            <a:pPr lvl="1"/>
            <a:r>
              <a:rPr lang="cs-CZ" dirty="0" smtClean="0"/>
              <a:t>výzkum </a:t>
            </a:r>
            <a:r>
              <a:rPr lang="cs-CZ" dirty="0"/>
              <a:t>kvality a efektivnosti škol</a:t>
            </a:r>
          </a:p>
          <a:p>
            <a:pPr lvl="1"/>
            <a:r>
              <a:rPr lang="cs-CZ" dirty="0" smtClean="0"/>
              <a:t>teorie </a:t>
            </a:r>
            <a:r>
              <a:rPr lang="cs-CZ" dirty="0"/>
              <a:t>školských reforem a inovací</a:t>
            </a:r>
          </a:p>
          <a:p>
            <a:pPr lvl="1"/>
            <a:r>
              <a:rPr lang="cs-CZ" dirty="0" smtClean="0"/>
              <a:t>pedagogická </a:t>
            </a:r>
            <a:r>
              <a:rPr lang="cs-CZ" dirty="0"/>
              <a:t>prognostika</a:t>
            </a:r>
          </a:p>
          <a:p>
            <a:pPr lvl="1"/>
            <a:r>
              <a:rPr lang="cs-CZ" dirty="0" smtClean="0"/>
              <a:t>vzdělávací </a:t>
            </a:r>
            <a:r>
              <a:rPr lang="cs-CZ" dirty="0"/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2575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Co jsou alternativní školy a pedagogické inovace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nejednoznačně vymezený</a:t>
            </a:r>
          </a:p>
          <a:p>
            <a:pPr lvl="1"/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schooling</a:t>
            </a:r>
            <a:r>
              <a:rPr lang="cs-CZ" dirty="0"/>
              <a:t> – odlišné od státního či tradičního, obvykle radikální koncepce (př. odmítnutí </a:t>
            </a:r>
            <a:r>
              <a:rPr lang="cs-CZ" dirty="0" smtClean="0"/>
              <a:t>formálního kurikula </a:t>
            </a:r>
            <a:r>
              <a:rPr lang="cs-CZ" dirty="0"/>
              <a:t>a metod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Woerterbuch</a:t>
            </a:r>
            <a:r>
              <a:rPr lang="cs-CZ" dirty="0"/>
              <a:t> </a:t>
            </a:r>
            <a:r>
              <a:rPr lang="cs-CZ" dirty="0" err="1"/>
              <a:t>Paedagogik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Tři </a:t>
            </a:r>
            <a:r>
              <a:rPr lang="cs-CZ" b="1" dirty="0"/>
              <a:t>roviny </a:t>
            </a:r>
            <a:r>
              <a:rPr lang="cs-CZ" b="1" dirty="0" smtClean="0"/>
              <a:t>významu alternativních škol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1. </a:t>
            </a:r>
            <a:r>
              <a:rPr lang="cs-CZ" b="1" dirty="0" err="1" smtClean="0"/>
              <a:t>Školskopolitický</a:t>
            </a:r>
            <a:r>
              <a:rPr lang="cs-CZ" b="1" dirty="0" smtClean="0"/>
              <a:t> </a:t>
            </a:r>
            <a:r>
              <a:rPr lang="cs-CZ" dirty="0"/>
              <a:t>=&gt; zřizovatel – státní (MŠMT, jiné ministerstvo, obec, kraj) X nestátní</a:t>
            </a:r>
          </a:p>
          <a:p>
            <a:pPr marL="0" indent="0">
              <a:buNone/>
            </a:pPr>
            <a:r>
              <a:rPr lang="cs-CZ" dirty="0" smtClean="0"/>
              <a:t>- (</a:t>
            </a:r>
            <a:r>
              <a:rPr lang="cs-CZ" dirty="0"/>
              <a:t>soukromé, církev)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public </a:t>
            </a:r>
            <a:r>
              <a:rPr lang="cs-CZ" dirty="0" err="1"/>
              <a:t>school</a:t>
            </a:r>
            <a:r>
              <a:rPr lang="cs-CZ" dirty="0"/>
              <a:t> – veřejně spravované, orgány státní správy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err="1"/>
              <a:t>private</a:t>
            </a:r>
            <a:r>
              <a:rPr lang="cs-CZ" dirty="0"/>
              <a:t> – soukromé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non-</a:t>
            </a:r>
            <a:r>
              <a:rPr lang="cs-CZ" dirty="0" err="1"/>
              <a:t>governmental</a:t>
            </a:r>
            <a:r>
              <a:rPr lang="cs-CZ" dirty="0"/>
              <a:t> – nevládní, nestátní</a:t>
            </a:r>
          </a:p>
          <a:p>
            <a:pPr>
              <a:buFontTx/>
              <a:buChar char="-"/>
            </a:pPr>
            <a:r>
              <a:rPr lang="cs-CZ" b="1" dirty="0" smtClean="0"/>
              <a:t>Alternativní  </a:t>
            </a:r>
            <a:r>
              <a:rPr lang="cs-CZ" b="1" dirty="0"/>
              <a:t>školy </a:t>
            </a:r>
            <a:r>
              <a:rPr lang="cs-CZ" dirty="0"/>
              <a:t>= všechny druhy škol, </a:t>
            </a:r>
            <a:r>
              <a:rPr lang="cs-CZ" dirty="0" smtClean="0"/>
              <a:t>které </a:t>
            </a:r>
            <a:r>
              <a:rPr lang="cs-CZ" dirty="0"/>
              <a:t>fungují mimo sektor </a:t>
            </a:r>
            <a:r>
              <a:rPr lang="cs-CZ" dirty="0" smtClean="0"/>
              <a:t>veřejných </a:t>
            </a:r>
            <a:r>
              <a:rPr lang="pl-PL" dirty="0" smtClean="0"/>
              <a:t>škol</a:t>
            </a:r>
            <a:r>
              <a:rPr lang="pl-PL" dirty="0"/>
              <a:t>, ale souběžně s </a:t>
            </a:r>
            <a:r>
              <a:rPr lang="pl-PL" dirty="0" smtClean="0"/>
              <a:t>nimi</a:t>
            </a:r>
          </a:p>
          <a:p>
            <a:pPr marL="0" indent="0">
              <a:buNone/>
            </a:pPr>
            <a:r>
              <a:rPr lang="pl-PL" b="1" dirty="0" smtClean="0"/>
              <a:t>2.  E</a:t>
            </a:r>
            <a:r>
              <a:rPr lang="cs-CZ" b="1" dirty="0" err="1" smtClean="0"/>
              <a:t>konomický</a:t>
            </a:r>
            <a:r>
              <a:rPr lang="cs-CZ" b="1" dirty="0" smtClean="0"/>
              <a:t> </a:t>
            </a:r>
            <a:r>
              <a:rPr lang="cs-CZ" dirty="0"/>
              <a:t>aspekt =&gt; </a:t>
            </a:r>
            <a:r>
              <a:rPr lang="cs-CZ" dirty="0" smtClean="0"/>
              <a:t>způsoby </a:t>
            </a:r>
            <a:r>
              <a:rPr lang="cs-CZ" dirty="0"/>
              <a:t>financování : soukromé (zčásti stát, školné) X státní (bezplatné</a:t>
            </a:r>
            <a:r>
              <a:rPr lang="cs-CZ" dirty="0" smtClean="0"/>
              <a:t>, financ</a:t>
            </a:r>
            <a:r>
              <a:rPr lang="cs-CZ" dirty="0"/>
              <a:t>. z veřejných peněz)</a:t>
            </a:r>
          </a:p>
          <a:p>
            <a:pPr>
              <a:buFontTx/>
              <a:buChar char="-"/>
            </a:pPr>
            <a:r>
              <a:rPr lang="cs-CZ" b="1" dirty="0" smtClean="0"/>
              <a:t>Alternativní </a:t>
            </a:r>
            <a:r>
              <a:rPr lang="cs-CZ" b="1" dirty="0"/>
              <a:t>škola </a:t>
            </a:r>
            <a:r>
              <a:rPr lang="cs-CZ" dirty="0"/>
              <a:t>= za poplatky </a:t>
            </a:r>
            <a:r>
              <a:rPr lang="cs-CZ" dirty="0" smtClean="0"/>
              <a:t>speciální </a:t>
            </a:r>
            <a:r>
              <a:rPr lang="cs-CZ" dirty="0"/>
              <a:t>služby </a:t>
            </a:r>
            <a:r>
              <a:rPr lang="cs-CZ" dirty="0" smtClean="0"/>
              <a:t>více než </a:t>
            </a:r>
            <a:r>
              <a:rPr lang="cs-CZ" dirty="0"/>
              <a:t>běžný </a:t>
            </a:r>
            <a:r>
              <a:rPr lang="cs-CZ" dirty="0" smtClean="0"/>
              <a:t>vzdělávací program</a:t>
            </a:r>
          </a:p>
          <a:p>
            <a:pPr marL="0" indent="0">
              <a:buNone/>
            </a:pPr>
            <a:r>
              <a:rPr lang="cs-CZ" b="1" dirty="0" smtClean="0"/>
              <a:t>3. Pedagogický </a:t>
            </a:r>
            <a:r>
              <a:rPr lang="cs-CZ" dirty="0" smtClean="0"/>
              <a:t>a didaktický aspekt </a:t>
            </a:r>
            <a:r>
              <a:rPr lang="cs-CZ" dirty="0"/>
              <a:t>=&gt; nejvíce relevantní, zvláštní, netradiční, inovativní, experimentální formy</a:t>
            </a:r>
            <a:r>
              <a:rPr lang="cs-CZ" dirty="0" smtClean="0"/>
              <a:t>, obsahy </a:t>
            </a:r>
            <a:r>
              <a:rPr lang="cs-CZ" dirty="0"/>
              <a:t>či metody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470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Pedagogické přístupy z hlediska psychologie – „školy“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Kognitivní škola </a:t>
            </a:r>
          </a:p>
          <a:p>
            <a:pPr lvl="1"/>
            <a:r>
              <a:rPr lang="cs-CZ" dirty="0" smtClean="0"/>
              <a:t>zaměřuje se na procesy myšlení, které se na našem učení podílejí</a:t>
            </a:r>
          </a:p>
          <a:p>
            <a:r>
              <a:rPr lang="cs-CZ" b="1" dirty="0" smtClean="0"/>
              <a:t>Behaviorální škola</a:t>
            </a:r>
          </a:p>
          <a:p>
            <a:pPr lvl="1"/>
            <a:r>
              <a:rPr lang="cs-CZ" dirty="0" smtClean="0"/>
              <a:t>sleduje, jak je učení ovlivňováno chováním učitele a vnějšími faktory (prostředí) </a:t>
            </a:r>
          </a:p>
          <a:p>
            <a:pPr marL="514350" indent="-457200"/>
            <a:r>
              <a:rPr lang="cs-CZ" b="1" dirty="0" smtClean="0"/>
              <a:t>Humanistická škola </a:t>
            </a:r>
          </a:p>
          <a:p>
            <a:pPr marL="914400" lvl="1" indent="-457200"/>
            <a:r>
              <a:rPr lang="cs-CZ" dirty="0" smtClean="0"/>
              <a:t>vzdělávání je prostředkem k uspokojování citových a vývojových potřeb žáka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1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Alternativní  -  </a:t>
            </a:r>
            <a:r>
              <a:rPr lang="cs-CZ" i="1" dirty="0" smtClean="0"/>
              <a:t>škola </a:t>
            </a:r>
            <a:r>
              <a:rPr lang="cs-CZ" dirty="0" smtClean="0"/>
              <a:t>  -  inovativní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= všechny druhy škol bez ohledu na zřizovatele (</a:t>
            </a:r>
            <a:r>
              <a:rPr lang="cs-CZ" dirty="0" err="1"/>
              <a:t>círk</a:t>
            </a:r>
            <a:r>
              <a:rPr lang="cs-CZ" dirty="0"/>
              <a:t>., </a:t>
            </a:r>
            <a:r>
              <a:rPr lang="cs-CZ" dirty="0" err="1"/>
              <a:t>soukr</a:t>
            </a:r>
            <a:r>
              <a:rPr lang="cs-CZ" dirty="0"/>
              <a:t>. i veřejné), </a:t>
            </a:r>
            <a:r>
              <a:rPr lang="cs-CZ" b="1" dirty="0"/>
              <a:t>které se odlišují </a:t>
            </a:r>
            <a:r>
              <a:rPr lang="cs-CZ" b="1" dirty="0" smtClean="0"/>
              <a:t>od </a:t>
            </a:r>
            <a:r>
              <a:rPr lang="cs-CZ" b="1" dirty="0"/>
              <a:t>hlavního proudu standardních, běžných, převažujících škol daného vzdělávacího </a:t>
            </a:r>
            <a:r>
              <a:rPr lang="cs-CZ" b="1" dirty="0" smtClean="0"/>
              <a:t>systému</a:t>
            </a:r>
          </a:p>
          <a:p>
            <a:pPr marL="0" indent="0">
              <a:buNone/>
            </a:pPr>
            <a:r>
              <a:rPr lang="cs-CZ" dirty="0" smtClean="0"/>
              <a:t>Odlišnosti: </a:t>
            </a:r>
          </a:p>
          <a:p>
            <a:r>
              <a:rPr lang="cs-CZ" dirty="0"/>
              <a:t>organizace výuky a školního života, </a:t>
            </a:r>
          </a:p>
          <a:p>
            <a:r>
              <a:rPr lang="cs-CZ" dirty="0"/>
              <a:t>kurikulum (obsah, cíle), </a:t>
            </a:r>
          </a:p>
          <a:p>
            <a:r>
              <a:rPr lang="cs-CZ" dirty="0"/>
              <a:t>prostředí (architektura, jiná komunikace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hodnocení </a:t>
            </a:r>
            <a:r>
              <a:rPr lang="cs-CZ" dirty="0"/>
              <a:t>(slovní), </a:t>
            </a:r>
          </a:p>
          <a:p>
            <a:r>
              <a:rPr lang="cs-CZ" dirty="0"/>
              <a:t>vztah škola – rodiče – obec – aj.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= škola</a:t>
            </a:r>
            <a:r>
              <a:rPr lang="cs-CZ" dirty="0"/>
              <a:t>, která se účelově a na základě vlastního usilování mění tím, že realizuje určité inovace</a:t>
            </a:r>
          </a:p>
          <a:p>
            <a:r>
              <a:rPr lang="cs-CZ" dirty="0"/>
              <a:t>snaží se o vnitřní proměnu </a:t>
            </a:r>
            <a:r>
              <a:rPr lang="cs-CZ" dirty="0" smtClean="0"/>
              <a:t>většinou,</a:t>
            </a:r>
            <a:r>
              <a:rPr lang="cs-CZ" b="1" dirty="0" smtClean="0"/>
              <a:t> </a:t>
            </a:r>
            <a:r>
              <a:rPr lang="cs-CZ" b="1" dirty="0"/>
              <a:t>v rámci běžné školy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sz="2800" dirty="0"/>
              <a:t>důraz na osob. a soc. rozvoj, </a:t>
            </a:r>
          </a:p>
          <a:p>
            <a:pPr lvl="1"/>
            <a:r>
              <a:rPr lang="cs-CZ" sz="2800" dirty="0"/>
              <a:t>konstruktivistické zprostředkování učiva, </a:t>
            </a:r>
          </a:p>
          <a:p>
            <a:pPr lvl="1"/>
            <a:r>
              <a:rPr lang="cs-CZ" sz="2800" dirty="0"/>
              <a:t>propojování poznatků, kooperaci, </a:t>
            </a:r>
          </a:p>
          <a:p>
            <a:pPr lvl="1"/>
            <a:r>
              <a:rPr lang="cs-CZ" sz="2800" dirty="0"/>
              <a:t>otevřenou </a:t>
            </a:r>
            <a:r>
              <a:rPr lang="pl-PL" sz="2800" dirty="0"/>
              <a:t>partnerskou komunikaci, </a:t>
            </a:r>
          </a:p>
          <a:p>
            <a:pPr lvl="1"/>
            <a:r>
              <a:rPr lang="pl-PL" sz="2800" dirty="0"/>
              <a:t>spolupracuje s rodinou a komunitou.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8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Vznik a vývoj alternativních škol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</a:t>
            </a:r>
            <a:r>
              <a:rPr lang="cs-CZ" b="1" dirty="0" smtClean="0"/>
              <a:t>reformní pedagogiky</a:t>
            </a:r>
          </a:p>
          <a:p>
            <a:pPr lvl="1"/>
            <a:r>
              <a:rPr lang="cs-CZ" dirty="0" smtClean="0"/>
              <a:t>rozvíjela  se od </a:t>
            </a:r>
            <a:r>
              <a:rPr lang="cs-CZ" dirty="0"/>
              <a:t>poč. 20</a:t>
            </a:r>
            <a:r>
              <a:rPr lang="cs-CZ" dirty="0" smtClean="0"/>
              <a:t>. st</a:t>
            </a:r>
            <a:r>
              <a:rPr lang="cs-CZ" dirty="0"/>
              <a:t>., </a:t>
            </a:r>
            <a:r>
              <a:rPr lang="cs-CZ" dirty="0" smtClean="0"/>
              <a:t>zejména </a:t>
            </a:r>
            <a:r>
              <a:rPr lang="cs-CZ" dirty="0"/>
              <a:t>ve </a:t>
            </a:r>
            <a:r>
              <a:rPr lang="cs-CZ" dirty="0" smtClean="0"/>
              <a:t>20.-</a:t>
            </a:r>
            <a:r>
              <a:rPr lang="cs-CZ" dirty="0"/>
              <a:t>30</a:t>
            </a:r>
            <a:r>
              <a:rPr lang="cs-CZ" dirty="0" smtClean="0"/>
              <a:t>. letech (J. </a:t>
            </a:r>
            <a:r>
              <a:rPr lang="cs-CZ" dirty="0" err="1" smtClean="0"/>
              <a:t>Dewey</a:t>
            </a:r>
            <a:r>
              <a:rPr lang="cs-CZ" dirty="0"/>
              <a:t>, </a:t>
            </a:r>
            <a:r>
              <a:rPr lang="cs-CZ" dirty="0" err="1"/>
              <a:t>Montessori</a:t>
            </a:r>
            <a:r>
              <a:rPr lang="cs-CZ" dirty="0" smtClean="0"/>
              <a:t>, </a:t>
            </a:r>
            <a:r>
              <a:rPr lang="cs-CZ" dirty="0" err="1" smtClean="0"/>
              <a:t>Petersen</a:t>
            </a:r>
            <a:r>
              <a:rPr lang="cs-CZ" dirty="0"/>
              <a:t>, </a:t>
            </a:r>
            <a:r>
              <a:rPr lang="cs-CZ" dirty="0" err="1"/>
              <a:t>Freinet</a:t>
            </a:r>
            <a:r>
              <a:rPr lang="cs-CZ" dirty="0"/>
              <a:t>, Steiner</a:t>
            </a:r>
            <a:r>
              <a:rPr lang="cs-CZ" dirty="0" smtClean="0"/>
              <a:t>,</a:t>
            </a:r>
            <a:r>
              <a:rPr lang="cs-CZ" dirty="0"/>
              <a:t> </a:t>
            </a:r>
            <a:r>
              <a:rPr lang="cs-CZ" dirty="0" err="1"/>
              <a:t>Parkhurstová</a:t>
            </a:r>
            <a:r>
              <a:rPr lang="cs-CZ" dirty="0"/>
              <a:t> aj.)</a:t>
            </a:r>
          </a:p>
          <a:p>
            <a:pPr lvl="1"/>
            <a:r>
              <a:rPr lang="cs-CZ" dirty="0" smtClean="0"/>
              <a:t>české prostředí: reformní pedagogika </a:t>
            </a:r>
            <a:r>
              <a:rPr lang="cs-CZ" dirty="0"/>
              <a:t>rozvíjena mezi 2 svět. válkami, pak odmítána a kritizována v období </a:t>
            </a:r>
            <a:r>
              <a:rPr lang="cs-CZ" dirty="0" smtClean="0"/>
              <a:t>socialismu </a:t>
            </a:r>
            <a:endParaRPr lang="cs-CZ" dirty="0" smtClean="0"/>
          </a:p>
          <a:p>
            <a:pPr lvl="1"/>
            <a:r>
              <a:rPr lang="cs-CZ" dirty="0" smtClean="0"/>
              <a:t>nadregionální charakter hnutí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Vznik a vývoj alternativních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Příčiny vzniku alternativních škol</a:t>
            </a:r>
          </a:p>
          <a:p>
            <a:r>
              <a:rPr lang="cs-CZ" dirty="0" smtClean="0"/>
              <a:t>tradiční škola vychovává poslušného občana</a:t>
            </a:r>
          </a:p>
          <a:p>
            <a:r>
              <a:rPr lang="cs-CZ" dirty="0" smtClean="0"/>
              <a:t>kritika </a:t>
            </a:r>
            <a:r>
              <a:rPr lang="cs-CZ" dirty="0"/>
              <a:t>formalistického způsobu vyučování</a:t>
            </a:r>
          </a:p>
          <a:p>
            <a:r>
              <a:rPr lang="cs-CZ" dirty="0" smtClean="0"/>
              <a:t>ve </a:t>
            </a:r>
            <a:r>
              <a:rPr lang="cs-CZ" dirty="0"/>
              <a:t>vzdělávání </a:t>
            </a:r>
            <a:r>
              <a:rPr lang="cs-CZ" dirty="0" smtClean="0"/>
              <a:t>kladen </a:t>
            </a:r>
            <a:r>
              <a:rPr lang="cs-CZ" dirty="0"/>
              <a:t>důraz na intelekt = velké vědomosti, znalosti, které </a:t>
            </a:r>
            <a:r>
              <a:rPr lang="cs-CZ" dirty="0" smtClean="0"/>
              <a:t>není </a:t>
            </a:r>
            <a:r>
              <a:rPr lang="cs-CZ" dirty="0"/>
              <a:t>možné v životě uplatnit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vzdělávání </a:t>
            </a:r>
            <a:r>
              <a:rPr lang="cs-CZ" dirty="0" smtClean="0"/>
              <a:t>pro </a:t>
            </a:r>
            <a:r>
              <a:rPr lang="cs-CZ" dirty="0"/>
              <a:t>všechny stejný, </a:t>
            </a:r>
            <a:r>
              <a:rPr lang="cs-CZ" dirty="0" smtClean="0"/>
              <a:t>nebere </a:t>
            </a:r>
            <a:r>
              <a:rPr lang="cs-CZ" dirty="0"/>
              <a:t>se v úvahu individualita </a:t>
            </a:r>
            <a:endParaRPr lang="cs-CZ" dirty="0" smtClean="0"/>
          </a:p>
          <a:p>
            <a:r>
              <a:rPr lang="cs-CZ" dirty="0" smtClean="0"/>
              <a:t>vzdělávací </a:t>
            </a:r>
            <a:r>
              <a:rPr lang="cs-CZ" dirty="0"/>
              <a:t>metody </a:t>
            </a:r>
            <a:r>
              <a:rPr lang="cs-CZ" dirty="0" smtClean="0"/>
              <a:t>převážně </a:t>
            </a:r>
            <a:r>
              <a:rPr lang="cs-CZ" dirty="0"/>
              <a:t>verbální = těžištěm </a:t>
            </a:r>
            <a:r>
              <a:rPr lang="cs-CZ" dirty="0" smtClean="0"/>
              <a:t>učitel</a:t>
            </a:r>
            <a:r>
              <a:rPr lang="cs-CZ" dirty="0"/>
              <a:t>, který </a:t>
            </a:r>
            <a:r>
              <a:rPr lang="cs-CZ" dirty="0" smtClean="0"/>
              <a:t>předává </a:t>
            </a:r>
            <a:r>
              <a:rPr lang="cs-CZ" dirty="0"/>
              <a:t>a dítě pouze </a:t>
            </a:r>
            <a:r>
              <a:rPr lang="cs-CZ" dirty="0" smtClean="0"/>
              <a:t>přijímá</a:t>
            </a:r>
          </a:p>
          <a:p>
            <a:r>
              <a:rPr lang="cs-CZ" dirty="0" smtClean="0"/>
              <a:t>převládal </a:t>
            </a:r>
            <a:r>
              <a:rPr lang="cs-CZ" dirty="0"/>
              <a:t>frontální způsob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potřeba </a:t>
            </a:r>
            <a:r>
              <a:rPr lang="cs-CZ" dirty="0"/>
              <a:t>vylepšovat </a:t>
            </a:r>
            <a:endParaRPr lang="cs-CZ" dirty="0" smtClean="0"/>
          </a:p>
          <a:p>
            <a:r>
              <a:rPr lang="cs-CZ" dirty="0" smtClean="0"/>
              <a:t>reakce na informační explozi, </a:t>
            </a:r>
            <a:r>
              <a:rPr lang="cs-CZ" dirty="0"/>
              <a:t>přesycení učiva =&gt; exemplární </a:t>
            </a:r>
            <a:r>
              <a:rPr lang="cs-CZ" dirty="0" smtClean="0"/>
              <a:t>vyučování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5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Škola </a:t>
            </a:r>
            <a:r>
              <a:rPr lang="cs-CZ" b="1" dirty="0"/>
              <a:t>životem pro život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L´école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smtClean="0"/>
              <a:t>la </a:t>
            </a:r>
            <a:r>
              <a:rPr lang="cs-CZ" dirty="0" err="1" smtClean="0"/>
              <a:t>vie</a:t>
            </a:r>
            <a:r>
              <a:rPr lang="cs-CZ" dirty="0" smtClean="0"/>
              <a:t> </a:t>
            </a:r>
            <a:r>
              <a:rPr lang="cs-CZ" dirty="0"/>
              <a:t>par la </a:t>
            </a:r>
            <a:r>
              <a:rPr lang="cs-CZ" dirty="0" err="1"/>
              <a:t>vie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Ovide</a:t>
            </a:r>
            <a:r>
              <a:rPr lang="cs-CZ" dirty="0"/>
              <a:t> </a:t>
            </a:r>
            <a:r>
              <a:rPr lang="cs-CZ" dirty="0" err="1"/>
              <a:t>Decroly</a:t>
            </a:r>
            <a:r>
              <a:rPr lang="cs-CZ" dirty="0"/>
              <a:t> (1871-1932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1907 </a:t>
            </a:r>
            <a:r>
              <a:rPr lang="cs-CZ" b="1" dirty="0"/>
              <a:t>v </a:t>
            </a:r>
            <a:r>
              <a:rPr lang="cs-CZ" b="1" dirty="0" smtClean="0"/>
              <a:t>Bruselu</a:t>
            </a:r>
          </a:p>
          <a:p>
            <a:r>
              <a:rPr lang="cs-CZ" dirty="0" smtClean="0"/>
              <a:t>Škola reformní, orientující </a:t>
            </a:r>
            <a:r>
              <a:rPr lang="cs-CZ" dirty="0"/>
              <a:t>se na </a:t>
            </a:r>
            <a:r>
              <a:rPr lang="cs-CZ" dirty="0" smtClean="0"/>
              <a:t>pracovní </a:t>
            </a:r>
            <a:r>
              <a:rPr lang="cs-CZ" dirty="0"/>
              <a:t>výchovu, zájmy </a:t>
            </a:r>
            <a:r>
              <a:rPr lang="cs-CZ" dirty="0" smtClean="0"/>
              <a:t>dítěte</a:t>
            </a:r>
          </a:p>
          <a:p>
            <a:r>
              <a:rPr lang="cs-CZ" dirty="0" smtClean="0"/>
              <a:t>Reakce na kritiku tehdejší </a:t>
            </a:r>
            <a:r>
              <a:rPr lang="cs-CZ" dirty="0"/>
              <a:t>školy (činnost </a:t>
            </a:r>
            <a:r>
              <a:rPr lang="cs-CZ" dirty="0" smtClean="0"/>
              <a:t>ve škole </a:t>
            </a:r>
            <a:r>
              <a:rPr lang="cs-CZ" dirty="0"/>
              <a:t>nemá žádnou souvislost s </a:t>
            </a:r>
            <a:r>
              <a:rPr lang="cs-CZ" dirty="0" smtClean="0"/>
              <a:t>mimoškolní </a:t>
            </a:r>
            <a:r>
              <a:rPr lang="cs-CZ" dirty="0"/>
              <a:t>skutečností, neodpovídá zájmům dítěte, nebere ohled na </a:t>
            </a:r>
            <a:r>
              <a:rPr lang="cs-CZ" dirty="0" smtClean="0"/>
              <a:t>vývoj myšlení</a:t>
            </a:r>
            <a:r>
              <a:rPr lang="cs-CZ" dirty="0"/>
              <a:t>, </a:t>
            </a:r>
            <a:r>
              <a:rPr lang="cs-CZ" dirty="0" smtClean="0"/>
              <a:t>zvýhodňuje  verbální předměty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Jenský </a:t>
            </a:r>
            <a:r>
              <a:rPr lang="cs-CZ" b="1" dirty="0"/>
              <a:t>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Peter </a:t>
            </a:r>
            <a:r>
              <a:rPr lang="cs-CZ" b="1" dirty="0" err="1" smtClean="0"/>
              <a:t>Petersen</a:t>
            </a:r>
            <a:r>
              <a:rPr lang="cs-CZ" b="1" dirty="0" smtClean="0"/>
              <a:t>: </a:t>
            </a:r>
            <a:r>
              <a:rPr lang="cs-CZ" b="1" dirty="0"/>
              <a:t>1926 </a:t>
            </a:r>
            <a:endParaRPr lang="cs-CZ" b="1" dirty="0" smtClean="0"/>
          </a:p>
          <a:p>
            <a:r>
              <a:rPr lang="cs-CZ" dirty="0" smtClean="0"/>
              <a:t>zásady </a:t>
            </a:r>
            <a:r>
              <a:rPr lang="cs-CZ" dirty="0"/>
              <a:t>„nové výchovy“ v rámci </a:t>
            </a:r>
            <a:r>
              <a:rPr lang="cs-CZ" dirty="0" err="1" smtClean="0"/>
              <a:t>neoevropského</a:t>
            </a:r>
            <a:r>
              <a:rPr lang="cs-CZ" dirty="0" smtClean="0"/>
              <a:t> </a:t>
            </a:r>
            <a:r>
              <a:rPr lang="cs-CZ" dirty="0"/>
              <a:t>kulturního </a:t>
            </a:r>
            <a:r>
              <a:rPr lang="cs-CZ" dirty="0" smtClean="0"/>
              <a:t>hnutí</a:t>
            </a:r>
          </a:p>
          <a:p>
            <a:r>
              <a:rPr lang="cs-CZ" dirty="0" smtClean="0"/>
              <a:t>kritika </a:t>
            </a:r>
            <a:r>
              <a:rPr lang="cs-CZ" dirty="0"/>
              <a:t>tradiční </a:t>
            </a:r>
            <a:r>
              <a:rPr lang="cs-CZ" dirty="0" smtClean="0"/>
              <a:t>školy: </a:t>
            </a:r>
          </a:p>
          <a:p>
            <a:pPr lvl="1"/>
            <a:r>
              <a:rPr lang="cs-CZ" dirty="0" smtClean="0"/>
              <a:t>dělení </a:t>
            </a:r>
            <a:r>
              <a:rPr lang="cs-CZ" dirty="0"/>
              <a:t>vyuč. do </a:t>
            </a:r>
            <a:r>
              <a:rPr lang="cs-CZ" dirty="0" smtClean="0"/>
              <a:t>hl. </a:t>
            </a:r>
            <a:r>
              <a:rPr lang="cs-CZ" dirty="0"/>
              <a:t>a vedl. předmětů, </a:t>
            </a:r>
            <a:endParaRPr lang="cs-CZ" dirty="0" smtClean="0"/>
          </a:p>
          <a:p>
            <a:pPr lvl="1"/>
            <a:r>
              <a:rPr lang="cs-CZ" dirty="0" smtClean="0"/>
              <a:t>intelektualismus,</a:t>
            </a:r>
          </a:p>
          <a:p>
            <a:pPr lvl="1"/>
            <a:r>
              <a:rPr lang="cs-CZ" dirty="0" smtClean="0"/>
              <a:t>zkoušení, </a:t>
            </a:r>
          </a:p>
          <a:p>
            <a:pPr lvl="1"/>
            <a:r>
              <a:rPr lang="cs-CZ" dirty="0" smtClean="0"/>
              <a:t>způsob rozdávání </a:t>
            </a:r>
            <a:r>
              <a:rPr lang="cs-CZ" dirty="0"/>
              <a:t>vysvědčení, </a:t>
            </a:r>
            <a:endParaRPr lang="cs-CZ" dirty="0" smtClean="0"/>
          </a:p>
          <a:p>
            <a:pPr lvl="1"/>
            <a:r>
              <a:rPr lang="cs-CZ" dirty="0" smtClean="0"/>
              <a:t>operování </a:t>
            </a:r>
            <a:r>
              <a:rPr lang="cs-CZ" dirty="0"/>
              <a:t>se strachem, </a:t>
            </a:r>
            <a:endParaRPr lang="cs-CZ" dirty="0" smtClean="0"/>
          </a:p>
          <a:p>
            <a:pPr lvl="1"/>
            <a:r>
              <a:rPr lang="cs-CZ" dirty="0" smtClean="0"/>
              <a:t>omezování </a:t>
            </a:r>
            <a:r>
              <a:rPr lang="cs-CZ" dirty="0"/>
              <a:t>pohybu, </a:t>
            </a:r>
            <a:endParaRPr lang="cs-CZ" dirty="0" smtClean="0"/>
          </a:p>
          <a:p>
            <a:pPr lvl="1"/>
            <a:r>
              <a:rPr lang="cs-CZ" dirty="0" smtClean="0"/>
              <a:t>rozděl</a:t>
            </a:r>
            <a:r>
              <a:rPr lang="cs-CZ" dirty="0"/>
              <a:t>. času </a:t>
            </a:r>
            <a:r>
              <a:rPr lang="cs-CZ" dirty="0" smtClean="0"/>
              <a:t>výuky do </a:t>
            </a:r>
            <a:r>
              <a:rPr lang="cs-CZ" dirty="0"/>
              <a:t>stejných </a:t>
            </a:r>
            <a:r>
              <a:rPr lang="cs-CZ" dirty="0" smtClean="0"/>
              <a:t>úseků (vyučovací hodiny)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0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Koncepce </a:t>
            </a:r>
            <a:r>
              <a:rPr lang="cs-CZ" b="1" dirty="0"/>
              <a:t>tzv. činné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Adoph</a:t>
            </a:r>
            <a:r>
              <a:rPr lang="cs-CZ" dirty="0"/>
              <a:t> </a:t>
            </a:r>
            <a:r>
              <a:rPr lang="cs-CZ" dirty="0" err="1"/>
              <a:t>Ferriér</a:t>
            </a:r>
            <a:r>
              <a:rPr lang="cs-CZ" dirty="0"/>
              <a:t> (1879-1960) </a:t>
            </a:r>
            <a:endParaRPr lang="cs-CZ" dirty="0" smtClean="0"/>
          </a:p>
          <a:p>
            <a:r>
              <a:rPr lang="cs-CZ" dirty="0" smtClean="0"/>
              <a:t>jeden </a:t>
            </a:r>
            <a:r>
              <a:rPr lang="cs-CZ" dirty="0"/>
              <a:t>ze zakladatelů Společnosti pro novou výchovu (1921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jeho kniha </a:t>
            </a:r>
            <a:r>
              <a:rPr lang="cs-CZ" dirty="0" err="1" smtClean="0"/>
              <a:t>L´école</a:t>
            </a:r>
            <a:r>
              <a:rPr lang="cs-CZ" dirty="0" smtClean="0"/>
              <a:t>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smtClean="0"/>
              <a:t> - základ koncepce činné školy (u </a:t>
            </a:r>
            <a:r>
              <a:rPr lang="cs-CZ" dirty="0"/>
              <a:t>nás např. Příhoda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Mezinár</a:t>
            </a:r>
            <a:r>
              <a:rPr lang="cs-CZ" dirty="0"/>
              <a:t>. </a:t>
            </a:r>
            <a:r>
              <a:rPr lang="cs-CZ" dirty="0" smtClean="0"/>
              <a:t>Liga pro </a:t>
            </a:r>
            <a:r>
              <a:rPr lang="en-US" dirty="0" err="1" smtClean="0"/>
              <a:t>novou</a:t>
            </a:r>
            <a:r>
              <a:rPr lang="en-US" dirty="0" smtClean="0"/>
              <a:t> </a:t>
            </a:r>
            <a:r>
              <a:rPr lang="en-US" dirty="0" err="1" smtClean="0"/>
              <a:t>vých</a:t>
            </a:r>
            <a:r>
              <a:rPr lang="cs-CZ" dirty="0" smtClean="0"/>
              <a:t>ovu</a:t>
            </a:r>
          </a:p>
          <a:p>
            <a:r>
              <a:rPr lang="en-US" dirty="0" smtClean="0"/>
              <a:t>=&gt; </a:t>
            </a:r>
            <a:r>
              <a:rPr lang="en-US" dirty="0" err="1"/>
              <a:t>zásady</a:t>
            </a:r>
            <a:r>
              <a:rPr lang="en-US" dirty="0"/>
              <a:t> : </a:t>
            </a:r>
            <a:endParaRPr lang="cs-CZ" dirty="0" smtClean="0"/>
          </a:p>
          <a:p>
            <a:pPr lvl="1"/>
            <a:r>
              <a:rPr lang="en-US" dirty="0" err="1" smtClean="0"/>
              <a:t>vžít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smtClean="0"/>
              <a:t>do</a:t>
            </a:r>
            <a:r>
              <a:rPr lang="cs-CZ" dirty="0" smtClean="0"/>
              <a:t> osobnosti </a:t>
            </a:r>
            <a:r>
              <a:rPr lang="cs-CZ" dirty="0"/>
              <a:t>dítěte, aby </a:t>
            </a:r>
            <a:r>
              <a:rPr lang="cs-CZ" dirty="0" smtClean="0"/>
              <a:t>bylo možné dítě rozvinout </a:t>
            </a:r>
            <a:r>
              <a:rPr lang="cs-CZ" dirty="0"/>
              <a:t>podle </a:t>
            </a:r>
            <a:r>
              <a:rPr lang="cs-CZ" dirty="0" smtClean="0"/>
              <a:t>jeho zájmů  </a:t>
            </a:r>
          </a:p>
          <a:p>
            <a:pPr lvl="1"/>
            <a:r>
              <a:rPr lang="cs-CZ" dirty="0" smtClean="0"/>
              <a:t>škola </a:t>
            </a:r>
            <a:r>
              <a:rPr lang="cs-CZ" dirty="0"/>
              <a:t>samosprávnou obcí (děti + učitelé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 alternativních škol - typy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/ </a:t>
            </a:r>
            <a:r>
              <a:rPr lang="cs-CZ" dirty="0" smtClean="0"/>
              <a:t>samostatné typy alternativních </a:t>
            </a:r>
            <a:r>
              <a:rPr lang="cs-CZ" dirty="0"/>
              <a:t>škol (waldorfská) </a:t>
            </a:r>
            <a:r>
              <a:rPr lang="cs-CZ" dirty="0" smtClean="0"/>
              <a:t>- </a:t>
            </a:r>
            <a:r>
              <a:rPr lang="cs-CZ" dirty="0"/>
              <a:t>rozšířily se z </a:t>
            </a:r>
            <a:r>
              <a:rPr lang="cs-CZ" dirty="0" smtClean="0"/>
              <a:t>jedné </a:t>
            </a:r>
            <a:r>
              <a:rPr lang="cs-CZ" dirty="0"/>
              <a:t>země po světě</a:t>
            </a:r>
          </a:p>
          <a:p>
            <a:pPr marL="0" indent="0">
              <a:buNone/>
            </a:pPr>
            <a:r>
              <a:rPr lang="cs-CZ" dirty="0"/>
              <a:t>2/ alternativní formy vzdělávání uvnitř systému </a:t>
            </a:r>
            <a:r>
              <a:rPr lang="cs-CZ" dirty="0" smtClean="0"/>
              <a:t>státních škol </a:t>
            </a:r>
            <a:r>
              <a:rPr lang="cs-CZ" dirty="0"/>
              <a:t>(public </a:t>
            </a:r>
            <a:r>
              <a:rPr lang="cs-CZ" dirty="0" err="1"/>
              <a:t>school</a:t>
            </a:r>
            <a:r>
              <a:rPr lang="cs-CZ" dirty="0"/>
              <a:t> – USA, GB) – v </a:t>
            </a:r>
            <a:r>
              <a:rPr lang="cs-CZ" dirty="0" smtClean="0"/>
              <a:t>USA v </a:t>
            </a:r>
            <a:r>
              <a:rPr lang="cs-CZ" dirty="0"/>
              <a:t>80</a:t>
            </a:r>
            <a:r>
              <a:rPr lang="cs-CZ" dirty="0" smtClean="0"/>
              <a:t>. letech </a:t>
            </a:r>
            <a:r>
              <a:rPr lang="cs-CZ" dirty="0"/>
              <a:t>20</a:t>
            </a:r>
            <a:r>
              <a:rPr lang="cs-CZ" dirty="0" smtClean="0"/>
              <a:t>. st</a:t>
            </a:r>
            <a:r>
              <a:rPr lang="cs-CZ" dirty="0"/>
              <a:t>. bylo přes 10 tis. alter. forem v rámci stát. škol (např. svobodné / otevřené školy (</a:t>
            </a:r>
            <a:r>
              <a:rPr lang="cs-CZ" dirty="0" smtClean="0"/>
              <a:t>free </a:t>
            </a:r>
            <a:r>
              <a:rPr lang="cs-CZ" dirty="0" err="1" smtClean="0"/>
              <a:t>schools</a:t>
            </a:r>
            <a:r>
              <a:rPr lang="cs-CZ" dirty="0"/>
              <a:t>, open </a:t>
            </a:r>
            <a:r>
              <a:rPr lang="cs-CZ" dirty="0" err="1"/>
              <a:t>schools</a:t>
            </a:r>
            <a:r>
              <a:rPr lang="cs-CZ" dirty="0"/>
              <a:t>) – </a:t>
            </a:r>
            <a:r>
              <a:rPr lang="cs-CZ" dirty="0" smtClean="0"/>
              <a:t>např</a:t>
            </a:r>
            <a:r>
              <a:rPr lang="cs-CZ" dirty="0"/>
              <a:t>. škola bez ročníků (</a:t>
            </a:r>
            <a:r>
              <a:rPr lang="cs-CZ" dirty="0" err="1"/>
              <a:t>nongraded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České prostředí:</a:t>
            </a:r>
          </a:p>
          <a:p>
            <a:pPr marL="0" indent="0">
              <a:buNone/>
            </a:pPr>
            <a:r>
              <a:rPr lang="cs-CZ" dirty="0" smtClean="0"/>
              <a:t>ČSR ve </a:t>
            </a:r>
            <a:r>
              <a:rPr lang="cs-CZ" dirty="0"/>
              <a:t>20. a 30. letech 20</a:t>
            </a:r>
            <a:r>
              <a:rPr lang="cs-CZ" dirty="0" smtClean="0"/>
              <a:t>. st</a:t>
            </a:r>
            <a:r>
              <a:rPr lang="cs-CZ" dirty="0"/>
              <a:t>. </a:t>
            </a:r>
            <a:r>
              <a:rPr lang="cs-CZ" dirty="0" smtClean="0"/>
              <a:t>- jedna </a:t>
            </a:r>
            <a:r>
              <a:rPr lang="cs-CZ" dirty="0"/>
              <a:t>z nejprogresivnějších zemí </a:t>
            </a:r>
            <a:r>
              <a:rPr lang="cs-CZ" dirty="0" smtClean="0"/>
              <a:t>pro alternativní </a:t>
            </a:r>
            <a:r>
              <a:rPr lang="cs-CZ" dirty="0"/>
              <a:t>školství:</a:t>
            </a:r>
          </a:p>
          <a:p>
            <a:r>
              <a:rPr lang="cs-CZ" dirty="0"/>
              <a:t>vysoká úroveň tehdejší </a:t>
            </a:r>
            <a:r>
              <a:rPr lang="cs-CZ" dirty="0" smtClean="0"/>
              <a:t>reformní pedagogiky </a:t>
            </a:r>
            <a:r>
              <a:rPr lang="cs-CZ" dirty="0"/>
              <a:t>(Václav Příhoda – pobyty v USA) </a:t>
            </a:r>
            <a:endParaRPr lang="cs-CZ" dirty="0" smtClean="0"/>
          </a:p>
          <a:p>
            <a:r>
              <a:rPr lang="cs-CZ" dirty="0" smtClean="0"/>
              <a:t>vytvoření alternativní </a:t>
            </a:r>
            <a:r>
              <a:rPr lang="cs-CZ" dirty="0"/>
              <a:t>školy pro DVU „</a:t>
            </a:r>
            <a:r>
              <a:rPr lang="cs-CZ" dirty="0" smtClean="0"/>
              <a:t>Škola vysokých studií“ </a:t>
            </a:r>
            <a:r>
              <a:rPr lang="cs-CZ" dirty="0"/>
              <a:t>pedagogických (1921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</a:t>
            </a:r>
            <a:r>
              <a:rPr lang="cs-CZ" dirty="0"/>
              <a:t>Brně </a:t>
            </a:r>
            <a:r>
              <a:rPr lang="cs-CZ" dirty="0" smtClean="0"/>
              <a:t>vycházely </a:t>
            </a:r>
            <a:r>
              <a:rPr lang="cs-CZ" i="1" dirty="0"/>
              <a:t>Čas, Nové školy </a:t>
            </a:r>
            <a:r>
              <a:rPr lang="cs-CZ" dirty="0"/>
              <a:t>(</a:t>
            </a:r>
            <a:r>
              <a:rPr lang="cs-CZ" dirty="0" smtClean="0"/>
              <a:t>alter</a:t>
            </a:r>
            <a:r>
              <a:rPr lang="cs-CZ" dirty="0"/>
              <a:t>. </a:t>
            </a:r>
            <a:r>
              <a:rPr lang="cs-CZ" dirty="0" err="1"/>
              <a:t>ped</a:t>
            </a:r>
            <a:r>
              <a:rPr lang="cs-CZ" dirty="0"/>
              <a:t>).</a:t>
            </a:r>
          </a:p>
          <a:p>
            <a:r>
              <a:rPr lang="cs-CZ" b="1" dirty="0" smtClean="0"/>
              <a:t>LITERATURA</a:t>
            </a:r>
            <a:r>
              <a:rPr lang="cs-CZ" dirty="0" smtClean="0"/>
              <a:t>: </a:t>
            </a:r>
            <a:r>
              <a:rPr lang="cs-CZ" dirty="0"/>
              <a:t>Rýdl (1998), Cach (1966) –zhodnocení </a:t>
            </a:r>
            <a:r>
              <a:rPr lang="cs-CZ" dirty="0" smtClean="0"/>
              <a:t>alternativního hnutí </a:t>
            </a:r>
            <a:r>
              <a:rPr lang="cs-CZ" dirty="0"/>
              <a:t>u nás</a:t>
            </a:r>
          </a:p>
        </p:txBody>
      </p:sp>
    </p:spTree>
    <p:extLst>
      <p:ext uri="{BB962C8B-B14F-4D97-AF65-F5344CB8AC3E}">
        <p14:creationId xmlns:p14="http://schemas.microsoft.com/office/powerpoint/2010/main" val="14596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it-IT" b="1" dirty="0" smtClean="0"/>
              <a:t>Vlastnosti </a:t>
            </a:r>
            <a:r>
              <a:rPr lang="it-IT" b="1" dirty="0"/>
              <a:t>a funkce alternativních škol</a:t>
            </a:r>
            <a:br>
              <a:rPr lang="it-IT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Klassen</a:t>
            </a:r>
            <a:r>
              <a:rPr lang="cs-CZ" dirty="0" smtClean="0"/>
              <a:t> </a:t>
            </a:r>
            <a:r>
              <a:rPr lang="cs-CZ" dirty="0" err="1"/>
              <a:t>Skiera</a:t>
            </a:r>
            <a:r>
              <a:rPr lang="cs-CZ" dirty="0"/>
              <a:t>, </a:t>
            </a:r>
            <a:r>
              <a:rPr lang="cs-CZ" dirty="0" err="1"/>
              <a:t>Waetcher</a:t>
            </a:r>
            <a:r>
              <a:rPr lang="cs-CZ" dirty="0"/>
              <a:t> (1990) – 5 </a:t>
            </a:r>
            <a:r>
              <a:rPr lang="cs-CZ" dirty="0" smtClean="0"/>
              <a:t>základních </a:t>
            </a:r>
            <a:r>
              <a:rPr lang="cs-CZ" dirty="0"/>
              <a:t>rysů </a:t>
            </a:r>
            <a:r>
              <a:rPr lang="cs-CZ" b="1" dirty="0" smtClean="0"/>
              <a:t>alternativních </a:t>
            </a:r>
            <a:r>
              <a:rPr lang="cs-CZ" b="1" dirty="0"/>
              <a:t>škol:</a:t>
            </a:r>
          </a:p>
          <a:p>
            <a:r>
              <a:rPr lang="cs-CZ" dirty="0" smtClean="0"/>
              <a:t>1</a:t>
            </a:r>
            <a:r>
              <a:rPr lang="cs-CZ" dirty="0"/>
              <a:t>) </a:t>
            </a:r>
            <a:r>
              <a:rPr lang="cs-CZ" b="1" dirty="0" smtClean="0"/>
              <a:t>pedocentrismus </a:t>
            </a:r>
          </a:p>
          <a:p>
            <a:pPr lvl="1"/>
            <a:r>
              <a:rPr lang="cs-CZ" sz="3300" dirty="0" smtClean="0"/>
              <a:t>změna </a:t>
            </a:r>
            <a:r>
              <a:rPr lang="cs-CZ" sz="3300" dirty="0"/>
              <a:t>pohledu na dítě - přijímat dítě takového jaké je, nikoliv takového jakého ho chceme </a:t>
            </a:r>
            <a:r>
              <a:rPr lang="cs-CZ" sz="3300" dirty="0" smtClean="0"/>
              <a:t>mít</a:t>
            </a:r>
          </a:p>
          <a:p>
            <a:pPr lvl="1"/>
            <a:r>
              <a:rPr lang="cs-CZ" sz="3300" dirty="0" smtClean="0"/>
              <a:t>právo </a:t>
            </a:r>
            <a:r>
              <a:rPr lang="cs-CZ" sz="3300" dirty="0"/>
              <a:t>dítěte na přirozenou výchovu a prožití svého </a:t>
            </a:r>
            <a:r>
              <a:rPr lang="cs-CZ" sz="3300" dirty="0" smtClean="0"/>
              <a:t>dětství</a:t>
            </a:r>
          </a:p>
          <a:p>
            <a:pPr lvl="1"/>
            <a:r>
              <a:rPr lang="cs-CZ" sz="3300" dirty="0" smtClean="0"/>
              <a:t>výchova </a:t>
            </a:r>
            <a:r>
              <a:rPr lang="cs-CZ" sz="3300" dirty="0"/>
              <a:t>má respektovat přirozený vývoj </a:t>
            </a:r>
            <a:r>
              <a:rPr lang="cs-CZ" sz="3300" dirty="0" smtClean="0"/>
              <a:t>dítěte</a:t>
            </a:r>
          </a:p>
          <a:p>
            <a:r>
              <a:rPr lang="cs-CZ" dirty="0" smtClean="0"/>
              <a:t>2</a:t>
            </a:r>
            <a:r>
              <a:rPr lang="cs-CZ" dirty="0"/>
              <a:t>) </a:t>
            </a:r>
            <a:r>
              <a:rPr lang="cs-CZ" b="1" dirty="0"/>
              <a:t>aktivní </a:t>
            </a:r>
            <a:r>
              <a:rPr lang="cs-CZ" b="1" dirty="0" smtClean="0"/>
              <a:t>škola - </a:t>
            </a:r>
            <a:r>
              <a:rPr lang="cs-CZ" dirty="0"/>
              <a:t>dítě </a:t>
            </a:r>
            <a:r>
              <a:rPr lang="cs-CZ" dirty="0" smtClean="0"/>
              <a:t>se aktivně </a:t>
            </a:r>
            <a:r>
              <a:rPr lang="cs-CZ" dirty="0"/>
              <a:t>účastní výchovně vzdělávacího procesu </a:t>
            </a:r>
          </a:p>
          <a:p>
            <a:pPr marL="342900" lvl="1" indent="-342900">
              <a:buFont typeface="Wingdings 2"/>
              <a:buChar char=""/>
            </a:pPr>
            <a:r>
              <a:rPr lang="cs-CZ" dirty="0" smtClean="0"/>
              <a:t>3</a:t>
            </a:r>
            <a:r>
              <a:rPr lang="cs-CZ" dirty="0"/>
              <a:t>) </a:t>
            </a:r>
            <a:r>
              <a:rPr lang="cs-CZ" b="1" dirty="0"/>
              <a:t>komplexní </a:t>
            </a:r>
            <a:r>
              <a:rPr lang="cs-CZ" b="1" dirty="0" smtClean="0"/>
              <a:t>výchova - </a:t>
            </a:r>
            <a:r>
              <a:rPr lang="cs-CZ" dirty="0"/>
              <a:t>obsah výchovně vzdělávací činnosti přizpůsobuje individuálním potřebám jednotlivých dětí, je respektováno jejich tempo a dispozice frontální způsob práce nahradí individuálním a skupinovým dítě stává rovnocenným partnerem </a:t>
            </a:r>
            <a:r>
              <a:rPr lang="cs-CZ" dirty="0" smtClean="0"/>
              <a:t>pedagoga </a:t>
            </a:r>
            <a:r>
              <a:rPr lang="cs-CZ" sz="3300" dirty="0" smtClean="0"/>
              <a:t>– </a:t>
            </a:r>
            <a:r>
              <a:rPr lang="cs-CZ" sz="3300" dirty="0"/>
              <a:t>vztah přátelský na základě vzájemné úcty</a:t>
            </a:r>
            <a:endParaRPr lang="cs-CZ" sz="3300" b="1" dirty="0"/>
          </a:p>
          <a:p>
            <a:r>
              <a:rPr lang="cs-CZ" dirty="0" smtClean="0"/>
              <a:t>4</a:t>
            </a:r>
            <a:r>
              <a:rPr lang="cs-CZ" dirty="0"/>
              <a:t>) </a:t>
            </a:r>
            <a:r>
              <a:rPr lang="cs-CZ" b="1" dirty="0"/>
              <a:t>škola = společenství </a:t>
            </a:r>
            <a:r>
              <a:rPr lang="cs-CZ" dirty="0"/>
              <a:t>(formy a </a:t>
            </a:r>
            <a:r>
              <a:rPr lang="cs-CZ" dirty="0" smtClean="0"/>
              <a:t>postupy utvářeny společně </a:t>
            </a:r>
            <a:r>
              <a:rPr lang="cs-CZ" dirty="0"/>
              <a:t>se žáky a rodiči),</a:t>
            </a:r>
          </a:p>
          <a:p>
            <a:r>
              <a:rPr lang="cs-CZ" dirty="0" smtClean="0"/>
              <a:t>5</a:t>
            </a:r>
            <a:r>
              <a:rPr lang="cs-CZ" dirty="0"/>
              <a:t>) </a:t>
            </a:r>
            <a:r>
              <a:rPr lang="cs-CZ" b="1" dirty="0"/>
              <a:t>učení „</a:t>
            </a:r>
            <a:r>
              <a:rPr lang="cs-CZ" b="1" dirty="0" smtClean="0"/>
              <a:t>ze </a:t>
            </a:r>
            <a:r>
              <a:rPr lang="cs-CZ" b="1" dirty="0"/>
              <a:t>života pro život“ </a:t>
            </a:r>
            <a:r>
              <a:rPr lang="cs-CZ" dirty="0"/>
              <a:t>= par la </a:t>
            </a:r>
            <a:r>
              <a:rPr lang="cs-CZ" dirty="0" err="1"/>
              <a:t>vie</a:t>
            </a:r>
            <a:r>
              <a:rPr lang="cs-CZ" dirty="0"/>
              <a:t> -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smtClean="0"/>
              <a:t>la </a:t>
            </a:r>
            <a:r>
              <a:rPr lang="cs-CZ" dirty="0" err="1" smtClean="0"/>
              <a:t>vie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=&gt; </a:t>
            </a:r>
            <a:r>
              <a:rPr lang="cs-CZ" dirty="0"/>
              <a:t>Cíl = zapojení žáků do světa </a:t>
            </a:r>
            <a:r>
              <a:rPr lang="cs-CZ" dirty="0" smtClean="0"/>
              <a:t>práce, úsilí o </a:t>
            </a:r>
            <a:br>
              <a:rPr lang="cs-CZ" dirty="0" smtClean="0"/>
            </a:br>
            <a:r>
              <a:rPr lang="cs-CZ" dirty="0" smtClean="0"/>
              <a:t>  	rozšíření </a:t>
            </a:r>
            <a:r>
              <a:rPr lang="cs-CZ" dirty="0"/>
              <a:t>edukačního prostředí nad rámec třídy.</a:t>
            </a:r>
          </a:p>
        </p:txBody>
      </p:sp>
    </p:spTree>
    <p:extLst>
      <p:ext uri="{BB962C8B-B14F-4D97-AF65-F5344CB8AC3E}">
        <p14:creationId xmlns:p14="http://schemas.microsoft.com/office/powerpoint/2010/main" val="24093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Alternativní </a:t>
            </a:r>
            <a:r>
              <a:rPr lang="cs-CZ" b="1" dirty="0"/>
              <a:t>školy (</a:t>
            </a:r>
            <a:r>
              <a:rPr lang="cs-CZ" b="1" dirty="0" err="1"/>
              <a:t>Jůva</a:t>
            </a:r>
            <a:r>
              <a:rPr lang="cs-CZ" b="1" dirty="0"/>
              <a:t> ml.)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Společné </a:t>
            </a:r>
            <a:r>
              <a:rPr lang="cs-CZ" b="1" dirty="0"/>
              <a:t>rysy:</a:t>
            </a:r>
          </a:p>
          <a:p>
            <a:r>
              <a:rPr lang="cs-CZ" dirty="0" smtClean="0"/>
              <a:t>důraz </a:t>
            </a:r>
            <a:r>
              <a:rPr lang="cs-CZ" dirty="0"/>
              <a:t>na 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žákovu </a:t>
            </a:r>
            <a:r>
              <a:rPr lang="cs-CZ" dirty="0"/>
              <a:t>i učitelovu svobodu</a:t>
            </a:r>
          </a:p>
          <a:p>
            <a:pPr lvl="1"/>
            <a:r>
              <a:rPr lang="cs-CZ" dirty="0" smtClean="0"/>
              <a:t>rozvoj </a:t>
            </a:r>
            <a:r>
              <a:rPr lang="cs-CZ" dirty="0"/>
              <a:t>samostatnosti</a:t>
            </a:r>
          </a:p>
          <a:p>
            <a:pPr lvl="1"/>
            <a:r>
              <a:rPr lang="cs-CZ" dirty="0" smtClean="0"/>
              <a:t>rozvoj tvořivosti</a:t>
            </a:r>
            <a:endParaRPr lang="cs-CZ" dirty="0"/>
          </a:p>
          <a:p>
            <a:pPr lvl="1"/>
            <a:r>
              <a:rPr lang="cs-CZ" dirty="0" smtClean="0"/>
              <a:t>využití </a:t>
            </a:r>
            <a:r>
              <a:rPr lang="cs-CZ" dirty="0"/>
              <a:t>netradičních a nestereotypních forem a metod vyučování</a:t>
            </a:r>
          </a:p>
        </p:txBody>
      </p:sp>
    </p:spTree>
    <p:extLst>
      <p:ext uri="{BB962C8B-B14F-4D97-AF65-F5344CB8AC3E}">
        <p14:creationId xmlns:p14="http://schemas.microsoft.com/office/powerpoint/2010/main" val="25634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Funkce alternativních škol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Jan Průcha právě funkci zdůrazňuje </a:t>
            </a:r>
            <a:r>
              <a:rPr lang="cs-CZ" dirty="0" smtClean="0"/>
              <a:t>(</a:t>
            </a:r>
            <a:r>
              <a:rPr lang="cs-CZ" dirty="0"/>
              <a:t>k jakým účelům vznikají a jak pracují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Funkce alternativních </a:t>
            </a:r>
            <a:r>
              <a:rPr lang="cs-CZ" dirty="0"/>
              <a:t>škol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   1</a:t>
            </a:r>
            <a:r>
              <a:rPr lang="cs-CZ" b="1" dirty="0"/>
              <a:t>. </a:t>
            </a:r>
            <a:r>
              <a:rPr lang="cs-CZ" b="1" dirty="0" smtClean="0"/>
              <a:t>kompenzační: </a:t>
            </a:r>
            <a:r>
              <a:rPr lang="cs-CZ" dirty="0" smtClean="0"/>
              <a:t>nahrazují určité nedostatky </a:t>
            </a:r>
            <a:r>
              <a:rPr lang="cs-CZ" dirty="0"/>
              <a:t>standardního školství,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uspokojují </a:t>
            </a:r>
            <a:r>
              <a:rPr lang="cs-CZ" dirty="0"/>
              <a:t>potřeby, </a:t>
            </a:r>
            <a:r>
              <a:rPr lang="cs-CZ" dirty="0" smtClean="0"/>
              <a:t>které nemohou uspokojit státní </a:t>
            </a:r>
            <a:r>
              <a:rPr lang="cs-CZ" dirty="0"/>
              <a:t>školy, signalizují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mezery </a:t>
            </a:r>
            <a:r>
              <a:rPr lang="cs-CZ" dirty="0"/>
              <a:t>a nedostatečnosti ve </a:t>
            </a:r>
            <a:r>
              <a:rPr lang="cs-CZ" dirty="0" smtClean="0"/>
              <a:t>vzdělávání státem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2</a:t>
            </a:r>
            <a:r>
              <a:rPr lang="cs-CZ" dirty="0"/>
              <a:t>. </a:t>
            </a:r>
            <a:r>
              <a:rPr lang="cs-CZ" b="1" dirty="0"/>
              <a:t>diverzifikační</a:t>
            </a:r>
            <a:r>
              <a:rPr lang="cs-CZ" dirty="0"/>
              <a:t> </a:t>
            </a:r>
            <a:r>
              <a:rPr lang="cs-CZ" dirty="0" smtClean="0"/>
              <a:t>: zajišťují </a:t>
            </a:r>
            <a:r>
              <a:rPr lang="cs-CZ" dirty="0"/>
              <a:t>nezbytnou pluralitu </a:t>
            </a:r>
            <a:r>
              <a:rPr lang="cs-CZ" dirty="0" smtClean="0"/>
              <a:t>vzdělávání </a:t>
            </a:r>
            <a:r>
              <a:rPr lang="cs-CZ" dirty="0"/>
              <a:t>X paradox = některé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typy </a:t>
            </a:r>
            <a:r>
              <a:rPr lang="cs-CZ" dirty="0"/>
              <a:t>alt. škol tíhnou </a:t>
            </a:r>
            <a:r>
              <a:rPr lang="cs-CZ" dirty="0" smtClean="0"/>
              <a:t>ke standardnosti/jednotnosti </a:t>
            </a:r>
            <a:r>
              <a:rPr lang="cs-CZ" dirty="0"/>
              <a:t>(př. některé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církevní </a:t>
            </a:r>
            <a:r>
              <a:rPr lang="cs-CZ" dirty="0"/>
              <a:t>a reformní školy) – jednotně působit na </a:t>
            </a:r>
            <a:r>
              <a:rPr lang="cs-CZ" dirty="0" smtClean="0"/>
              <a:t>populaci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(</a:t>
            </a:r>
            <a:r>
              <a:rPr lang="cs-CZ" dirty="0"/>
              <a:t>společné formy a obsahy</a:t>
            </a:r>
            <a:r>
              <a:rPr lang="cs-CZ" dirty="0" smtClean="0"/>
              <a:t>),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3</a:t>
            </a:r>
            <a:r>
              <a:rPr lang="cs-CZ" dirty="0"/>
              <a:t>. </a:t>
            </a:r>
            <a:r>
              <a:rPr lang="cs-CZ" b="1" dirty="0" smtClean="0"/>
              <a:t>inovační</a:t>
            </a:r>
            <a:r>
              <a:rPr lang="cs-CZ" dirty="0" smtClean="0"/>
              <a:t> – </a:t>
            </a:r>
            <a:r>
              <a:rPr lang="cs-CZ" b="1" dirty="0" smtClean="0"/>
              <a:t>nejdůležitějš</a:t>
            </a:r>
            <a:r>
              <a:rPr lang="cs-CZ" dirty="0" smtClean="0"/>
              <a:t>í: </a:t>
            </a:r>
            <a:r>
              <a:rPr lang="cs-CZ" dirty="0"/>
              <a:t>realizuje </a:t>
            </a:r>
            <a:r>
              <a:rPr lang="cs-CZ" dirty="0" smtClean="0"/>
              <a:t>inovace </a:t>
            </a:r>
            <a:r>
              <a:rPr lang="cs-CZ" dirty="0"/>
              <a:t>a experimentování, </a:t>
            </a:r>
            <a:r>
              <a:rPr lang="cs-CZ" dirty="0" smtClean="0"/>
              <a:t>inovace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</a:t>
            </a:r>
            <a:r>
              <a:rPr lang="cs-CZ" dirty="0"/>
              <a:t>v obsahu (předměty</a:t>
            </a:r>
            <a:r>
              <a:rPr lang="cs-CZ" dirty="0" smtClean="0"/>
              <a:t>, učivo </a:t>
            </a:r>
            <a:r>
              <a:rPr lang="cs-CZ" dirty="0"/>
              <a:t>v standart. předmětech, </a:t>
            </a:r>
            <a:r>
              <a:rPr lang="cs-CZ" dirty="0" smtClean="0"/>
              <a:t>způsoby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prezentace</a:t>
            </a:r>
            <a:r>
              <a:rPr lang="cs-CZ" dirty="0"/>
              <a:t>), v organizaci procesu </a:t>
            </a:r>
            <a:r>
              <a:rPr lang="cs-CZ" dirty="0" smtClean="0"/>
              <a:t>(komunikace</a:t>
            </a:r>
            <a:r>
              <a:rPr lang="cs-CZ" dirty="0"/>
              <a:t>, </a:t>
            </a:r>
            <a:r>
              <a:rPr lang="cs-CZ" dirty="0" smtClean="0"/>
              <a:t>metody, klima)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2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Pedagogické „školy“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Kognitivní škola</a:t>
            </a:r>
          </a:p>
          <a:p>
            <a:pPr lvl="1"/>
            <a:r>
              <a:rPr lang="cs-CZ" dirty="0" smtClean="0"/>
              <a:t>Žáci si vytvoří vlastní smysl učiva</a:t>
            </a:r>
          </a:p>
          <a:p>
            <a:pPr marL="914400" lvl="1" indent="-457200"/>
            <a:r>
              <a:rPr lang="cs-CZ" dirty="0" smtClean="0"/>
              <a:t>cílem učení je </a:t>
            </a:r>
            <a:r>
              <a:rPr lang="cs-CZ" b="1" dirty="0" smtClean="0"/>
              <a:t>porozumění</a:t>
            </a:r>
            <a:r>
              <a:rPr lang="cs-CZ" dirty="0" smtClean="0"/>
              <a:t> = nové učení má stavět na předchozím</a:t>
            </a:r>
          </a:p>
          <a:p>
            <a:pPr marL="1314450" lvl="2" indent="-457200"/>
            <a:r>
              <a:rPr lang="cs-CZ" dirty="0" smtClean="0"/>
              <a:t>dítě se neučí zpaměti učitelovu pojmu, ale </a:t>
            </a:r>
            <a:r>
              <a:rPr lang="cs-CZ" b="1" dirty="0" smtClean="0"/>
              <a:t>staví si svůj vlastní pojem</a:t>
            </a:r>
          </a:p>
          <a:p>
            <a:pPr lvl="1"/>
            <a:r>
              <a:rPr lang="cs-CZ" b="1" dirty="0" err="1" smtClean="0"/>
              <a:t>learning</a:t>
            </a:r>
            <a:r>
              <a:rPr lang="cs-CZ" b="1" dirty="0" smtClean="0"/>
              <a:t> by </a:t>
            </a:r>
            <a:r>
              <a:rPr lang="cs-CZ" b="1" dirty="0" err="1" smtClean="0"/>
              <a:t>doing</a:t>
            </a:r>
            <a:endParaRPr lang="cs-CZ" b="1" dirty="0" smtClean="0"/>
          </a:p>
          <a:p>
            <a:pPr lvl="1"/>
            <a:r>
              <a:rPr lang="cs-CZ" b="1" dirty="0" smtClean="0"/>
              <a:t>kognitivní teorie = označení </a:t>
            </a:r>
            <a:r>
              <a:rPr lang="cs-CZ" b="1" dirty="0" smtClean="0">
                <a:solidFill>
                  <a:srgbClr val="00B050"/>
                </a:solidFill>
              </a:rPr>
              <a:t>KONSTRUKTIVISMUS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konstruování vědomostí vytvářením hypotéz 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Typy alternativních škol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Obecně:</a:t>
            </a:r>
          </a:p>
          <a:p>
            <a:r>
              <a:rPr lang="cs-CZ" b="1" dirty="0" smtClean="0"/>
              <a:t>3 </a:t>
            </a:r>
            <a:r>
              <a:rPr lang="cs-CZ" b="1" dirty="0"/>
              <a:t>hlavní </a:t>
            </a:r>
            <a:r>
              <a:rPr lang="cs-CZ" b="1" dirty="0" smtClean="0"/>
              <a:t>skupiny:</a:t>
            </a:r>
          </a:p>
          <a:p>
            <a:pPr lvl="1"/>
            <a:r>
              <a:rPr lang="cs-CZ" dirty="0" smtClean="0"/>
              <a:t>klasické reformní </a:t>
            </a:r>
          </a:p>
          <a:p>
            <a:pPr lvl="1"/>
            <a:r>
              <a:rPr lang="cs-CZ" dirty="0" smtClean="0"/>
              <a:t>církevní </a:t>
            </a:r>
          </a:p>
          <a:p>
            <a:pPr lvl="1"/>
            <a:r>
              <a:rPr lang="cs-CZ" dirty="0" smtClean="0"/>
              <a:t>moderní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8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Waldorfská škola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Zakladatel: Rudolf Steiner (1861-1925</a:t>
            </a:r>
            <a:r>
              <a:rPr lang="cs-CZ" dirty="0" smtClean="0"/>
              <a:t>)</a:t>
            </a:r>
          </a:p>
          <a:p>
            <a:r>
              <a:rPr lang="cs-CZ" dirty="0" smtClean="0"/>
              <a:t>Klasická reformní</a:t>
            </a:r>
            <a:r>
              <a:rPr lang="cs-CZ" dirty="0"/>
              <a:t>	</a:t>
            </a:r>
          </a:p>
          <a:p>
            <a:r>
              <a:rPr lang="cs-CZ" b="1" dirty="0" smtClean="0"/>
              <a:t>První výuka ve </a:t>
            </a:r>
            <a:r>
              <a:rPr lang="cs-CZ" b="1" dirty="0" err="1" smtClean="0"/>
              <a:t>Waldorfu</a:t>
            </a:r>
            <a:r>
              <a:rPr lang="cs-CZ" b="1" dirty="0" smtClean="0"/>
              <a:t> 1919, první škola ve Stuttgartu 1920</a:t>
            </a:r>
          </a:p>
          <a:p>
            <a:pPr lvl="1"/>
            <a:r>
              <a:rPr lang="cs-CZ" dirty="0" smtClean="0"/>
              <a:t>přes </a:t>
            </a:r>
            <a:r>
              <a:rPr lang="cs-CZ" dirty="0"/>
              <a:t>100 v Německu, přes 50 v Holandsku, přes 20 ve Švýcarsku, </a:t>
            </a:r>
            <a:r>
              <a:rPr lang="cs-CZ" dirty="0" smtClean="0"/>
              <a:t>téměř </a:t>
            </a:r>
            <a:r>
              <a:rPr lang="cs-CZ" dirty="0"/>
              <a:t>ve všech zemích </a:t>
            </a:r>
            <a:r>
              <a:rPr lang="cs-CZ" dirty="0" err="1"/>
              <a:t>záp</a:t>
            </a:r>
            <a:r>
              <a:rPr lang="cs-CZ" dirty="0"/>
              <a:t>. </a:t>
            </a:r>
            <a:r>
              <a:rPr lang="cs-CZ" dirty="0" smtClean="0"/>
              <a:t>Evropy + USA, Kanada, Austrálie</a:t>
            </a:r>
            <a:endParaRPr lang="cs-CZ" dirty="0"/>
          </a:p>
          <a:p>
            <a:r>
              <a:rPr lang="cs-CZ" dirty="0" smtClean="0"/>
              <a:t>Alternativní</a:t>
            </a:r>
            <a:r>
              <a:rPr lang="cs-CZ" dirty="0"/>
              <a:t>, nestátní, svobodná škola („</a:t>
            </a:r>
            <a:r>
              <a:rPr lang="cs-CZ" dirty="0" err="1"/>
              <a:t>freie</a:t>
            </a:r>
            <a:r>
              <a:rPr lang="cs-CZ" dirty="0"/>
              <a:t> </a:t>
            </a:r>
            <a:r>
              <a:rPr lang="cs-CZ" dirty="0" err="1"/>
              <a:t>Schule</a:t>
            </a:r>
            <a:r>
              <a:rPr lang="cs-CZ" dirty="0"/>
              <a:t>“), soukromý zřizovatel, školné + část přispívá </a:t>
            </a:r>
            <a:r>
              <a:rPr lang="cs-CZ" dirty="0" smtClean="0"/>
              <a:t>stát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ČR od r. 1996 schválené MŠMT jako experimentálně ověřující, u nás asi nejznámější typ</a:t>
            </a:r>
          </a:p>
        </p:txBody>
      </p:sp>
    </p:spTree>
    <p:extLst>
      <p:ext uri="{BB962C8B-B14F-4D97-AF65-F5344CB8AC3E}">
        <p14:creationId xmlns:p14="http://schemas.microsoft.com/office/powerpoint/2010/main" val="834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Waldorfská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antroposofická pedagogika </a:t>
            </a:r>
            <a:r>
              <a:rPr lang="cs-CZ" dirty="0"/>
              <a:t>(</a:t>
            </a:r>
            <a:r>
              <a:rPr lang="cs-CZ" dirty="0" err="1"/>
              <a:t>filosoficko</a:t>
            </a:r>
            <a:r>
              <a:rPr lang="cs-CZ" dirty="0"/>
              <a:t> – </a:t>
            </a:r>
            <a:r>
              <a:rPr lang="cs-CZ" dirty="0" err="1"/>
              <a:t>ped</a:t>
            </a:r>
            <a:r>
              <a:rPr lang="cs-CZ" dirty="0"/>
              <a:t>. koncepce),</a:t>
            </a:r>
          </a:p>
          <a:p>
            <a:r>
              <a:rPr lang="cs-CZ" dirty="0" smtClean="0"/>
              <a:t>výchova </a:t>
            </a:r>
            <a:r>
              <a:rPr lang="cs-CZ" dirty="0"/>
              <a:t>má poskytnout maximum svobody k rozvoji individuálních schopností a sil, jimiž by </a:t>
            </a:r>
            <a:r>
              <a:rPr lang="cs-CZ" dirty="0" smtClean="0"/>
              <a:t>člověk přispěl k </a:t>
            </a:r>
            <a:r>
              <a:rPr lang="cs-CZ" dirty="0"/>
              <a:t>vytvoření nové </a:t>
            </a:r>
            <a:r>
              <a:rPr lang="cs-CZ" dirty="0" smtClean="0"/>
              <a:t>společnosti,</a:t>
            </a:r>
          </a:p>
          <a:p>
            <a:r>
              <a:rPr lang="cs-CZ" dirty="0" smtClean="0"/>
              <a:t>tvůrčí </a:t>
            </a:r>
            <a:r>
              <a:rPr lang="cs-CZ" dirty="0"/>
              <a:t>a pracovní vyučovací metody,</a:t>
            </a:r>
          </a:p>
          <a:p>
            <a:r>
              <a:rPr lang="cs-CZ" dirty="0" smtClean="0"/>
              <a:t>důraz </a:t>
            </a:r>
            <a:r>
              <a:rPr lang="cs-CZ" dirty="0"/>
              <a:t>na </a:t>
            </a:r>
            <a:r>
              <a:rPr lang="cs-CZ" dirty="0" err="1" smtClean="0"/>
              <a:t>estetickovýchovné</a:t>
            </a:r>
            <a:r>
              <a:rPr lang="cs-CZ" dirty="0" smtClean="0"/>
              <a:t> </a:t>
            </a:r>
            <a:r>
              <a:rPr lang="cs-CZ" dirty="0"/>
              <a:t>předměty, </a:t>
            </a:r>
            <a:r>
              <a:rPr lang="cs-CZ" dirty="0" err="1"/>
              <a:t>prac</a:t>
            </a:r>
            <a:r>
              <a:rPr lang="cs-CZ" dirty="0"/>
              <a:t>. výchovu, jazyky,</a:t>
            </a:r>
          </a:p>
          <a:p>
            <a:r>
              <a:rPr lang="cs-CZ" dirty="0" smtClean="0"/>
              <a:t>náboženská výchova </a:t>
            </a:r>
            <a:r>
              <a:rPr lang="cs-CZ" dirty="0"/>
              <a:t>v duchu </a:t>
            </a:r>
            <a:r>
              <a:rPr lang="cs-CZ" dirty="0" smtClean="0"/>
              <a:t>křesťanské </a:t>
            </a:r>
            <a:r>
              <a:rPr lang="cs-CZ" dirty="0"/>
              <a:t>morálky,</a:t>
            </a:r>
          </a:p>
          <a:p>
            <a:r>
              <a:rPr lang="cs-CZ" b="1" dirty="0" smtClean="0"/>
              <a:t>Edukace: EPOCHY </a:t>
            </a:r>
            <a:r>
              <a:rPr lang="cs-CZ" b="1" dirty="0"/>
              <a:t>– vyučovací bloky</a:t>
            </a:r>
            <a:r>
              <a:rPr lang="cs-CZ" dirty="0"/>
              <a:t>,</a:t>
            </a:r>
          </a:p>
          <a:p>
            <a:r>
              <a:rPr lang="cs-CZ" dirty="0" smtClean="0"/>
              <a:t>neexistují pevné osnovy </a:t>
            </a:r>
            <a:r>
              <a:rPr lang="cs-CZ" dirty="0"/>
              <a:t>– obsah určuje učitel se žáky (svoboda učitele),</a:t>
            </a:r>
          </a:p>
          <a:p>
            <a:r>
              <a:rPr lang="cs-CZ" dirty="0" smtClean="0"/>
              <a:t>hodnotí </a:t>
            </a:r>
            <a:r>
              <a:rPr lang="cs-CZ" dirty="0"/>
              <a:t>se charakteristikami žáků s doporučením pro další rozvoj,</a:t>
            </a:r>
          </a:p>
          <a:p>
            <a:r>
              <a:rPr lang="cs-CZ" dirty="0" smtClean="0"/>
              <a:t>pozitivní </a:t>
            </a:r>
            <a:r>
              <a:rPr lang="cs-CZ" dirty="0"/>
              <a:t>atmosféra školy – </a:t>
            </a:r>
            <a:r>
              <a:rPr lang="cs-CZ" dirty="0" smtClean="0"/>
              <a:t>silný výchovný </a:t>
            </a:r>
            <a:r>
              <a:rPr lang="cs-CZ" dirty="0"/>
              <a:t>činitel,</a:t>
            </a:r>
          </a:p>
          <a:p>
            <a:r>
              <a:rPr lang="cs-CZ" dirty="0" smtClean="0"/>
              <a:t>osobnost </a:t>
            </a:r>
            <a:r>
              <a:rPr lang="cs-CZ" dirty="0"/>
              <a:t>učitele – </a:t>
            </a:r>
            <a:r>
              <a:rPr lang="cs-CZ" dirty="0" smtClean="0"/>
              <a:t>silný výchovný </a:t>
            </a:r>
            <a:r>
              <a:rPr lang="cs-CZ" dirty="0"/>
              <a:t>činitel,</a:t>
            </a:r>
          </a:p>
          <a:p>
            <a:r>
              <a:rPr lang="cs-CZ" dirty="0" smtClean="0"/>
              <a:t>„netradiční“ </a:t>
            </a:r>
            <a:r>
              <a:rPr lang="cs-CZ" dirty="0"/>
              <a:t>řízení = učitelský sbor ve </a:t>
            </a:r>
            <a:r>
              <a:rPr lang="cs-CZ" dirty="0" smtClean="0"/>
              <a:t>spolupráci </a:t>
            </a:r>
            <a:r>
              <a:rPr lang="cs-CZ" dirty="0"/>
              <a:t>s rodiči a učiteli a přáteli waldorfského hnutí v daném místě.</a:t>
            </a:r>
          </a:p>
        </p:txBody>
      </p:sp>
    </p:spTree>
    <p:extLst>
      <p:ext uri="{BB962C8B-B14F-4D97-AF65-F5344CB8AC3E}">
        <p14:creationId xmlns:p14="http://schemas.microsoft.com/office/powerpoint/2010/main" val="1579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Montessoriovská</a:t>
            </a:r>
            <a:r>
              <a:rPr lang="cs-CZ" b="1" dirty="0"/>
              <a:t> škola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Marie </a:t>
            </a:r>
            <a:r>
              <a:rPr lang="cs-CZ" dirty="0" err="1"/>
              <a:t>Montessori</a:t>
            </a:r>
            <a:r>
              <a:rPr lang="cs-CZ" dirty="0"/>
              <a:t> (1870-1952) – původně se věnovala mentálně postiženým dětem</a:t>
            </a:r>
          </a:p>
          <a:p>
            <a:pPr marL="0" indent="0">
              <a:buNone/>
            </a:pPr>
            <a:r>
              <a:rPr lang="cs-CZ" b="1" dirty="0" err="1"/>
              <a:t>Montessori</a:t>
            </a:r>
            <a:r>
              <a:rPr lang="cs-CZ" b="1" dirty="0"/>
              <a:t> pedagogika: „Řekni mi a já zapomenu, ukaž mi a já si zapamatuji, nech mne to dělat a já pochopím</a:t>
            </a:r>
            <a:r>
              <a:rPr lang="cs-CZ" b="1" dirty="0" smtClean="0"/>
              <a:t>.“</a:t>
            </a:r>
          </a:p>
          <a:p>
            <a:r>
              <a:rPr lang="cs-CZ" b="1" dirty="0"/>
              <a:t>1907 </a:t>
            </a:r>
            <a:r>
              <a:rPr lang="cs-CZ" b="1" dirty="0" err="1"/>
              <a:t>Casa</a:t>
            </a:r>
            <a:r>
              <a:rPr lang="cs-CZ" b="1" dirty="0"/>
              <a:t> di </a:t>
            </a:r>
            <a:r>
              <a:rPr lang="cs-CZ" b="1" dirty="0" err="1"/>
              <a:t>bambini</a:t>
            </a:r>
            <a:r>
              <a:rPr lang="cs-CZ" b="1" dirty="0"/>
              <a:t> v Římě (od 3-7 let) = vzorové předškolní zařízení</a:t>
            </a:r>
            <a:r>
              <a:rPr lang="cs-CZ" dirty="0"/>
              <a:t>,</a:t>
            </a:r>
          </a:p>
          <a:p>
            <a:r>
              <a:rPr lang="cs-CZ" dirty="0"/>
              <a:t>od r. 1913 mezinárodní kurzy pro vychovatele, </a:t>
            </a:r>
          </a:p>
          <a:p>
            <a:r>
              <a:rPr lang="cs-CZ" dirty="0"/>
              <a:t>Mezinárodní asociace </a:t>
            </a:r>
            <a:r>
              <a:rPr lang="cs-CZ" dirty="0" err="1"/>
              <a:t>Montessori</a:t>
            </a:r>
            <a:r>
              <a:rPr lang="cs-CZ" dirty="0"/>
              <a:t> (sídlo v Holandsku, přes 30 organizací v ní </a:t>
            </a:r>
            <a:r>
              <a:rPr lang="cs-CZ" dirty="0" smtClean="0"/>
              <a:t>sdružených)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396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Montessoriovská</a:t>
            </a:r>
            <a:r>
              <a:rPr lang="cs-CZ" b="1" dirty="0" smtClean="0"/>
              <a:t> </a:t>
            </a:r>
            <a:r>
              <a:rPr lang="cs-CZ" b="1" dirty="0"/>
              <a:t>škola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svobodný</a:t>
            </a:r>
            <a:r>
              <a:rPr lang="cs-CZ" dirty="0"/>
              <a:t>, spontánní rozvoj tvůrčích schopností dítěte (</a:t>
            </a:r>
            <a:r>
              <a:rPr lang="cs-CZ" b="1" dirty="0"/>
              <a:t>NE</a:t>
            </a:r>
            <a:r>
              <a:rPr lang="cs-CZ" dirty="0"/>
              <a:t> přizpůsobení se světu dospělých),</a:t>
            </a:r>
          </a:p>
          <a:p>
            <a:r>
              <a:rPr lang="cs-CZ" b="1" dirty="0" smtClean="0"/>
              <a:t>vhodné </a:t>
            </a:r>
            <a:r>
              <a:rPr lang="cs-CZ" b="1" dirty="0"/>
              <a:t>prostředí </a:t>
            </a:r>
            <a:r>
              <a:rPr lang="cs-CZ" dirty="0"/>
              <a:t>rozhodujícím činitelem (prostředí dospělého je nepřiměřené</a:t>
            </a:r>
            <a:r>
              <a:rPr lang="cs-CZ" dirty="0" smtClean="0"/>
              <a:t>),  </a:t>
            </a:r>
          </a:p>
          <a:p>
            <a:r>
              <a:rPr lang="cs-CZ" dirty="0" smtClean="0"/>
              <a:t>adaptace </a:t>
            </a:r>
            <a:r>
              <a:rPr lang="cs-CZ" dirty="0"/>
              <a:t>věcí a </a:t>
            </a:r>
            <a:r>
              <a:rPr lang="cs-CZ" dirty="0" smtClean="0"/>
              <a:t>vhodný didaktický materiál </a:t>
            </a:r>
            <a:r>
              <a:rPr lang="cs-CZ" dirty="0"/>
              <a:t>(navazuje na </a:t>
            </a:r>
            <a:r>
              <a:rPr lang="cs-CZ" dirty="0" smtClean="0"/>
              <a:t>Rousseaua),</a:t>
            </a:r>
            <a:endParaRPr lang="cs-CZ" dirty="0"/>
          </a:p>
          <a:p>
            <a:r>
              <a:rPr lang="cs-CZ" dirty="0" smtClean="0"/>
              <a:t>fenomén </a:t>
            </a:r>
            <a:r>
              <a:rPr lang="cs-CZ" dirty="0" err="1"/>
              <a:t>Montessori</a:t>
            </a:r>
            <a:r>
              <a:rPr lang="cs-CZ" dirty="0"/>
              <a:t> = dítě má velkou schopnost soustředit se, pokud ho činnost dost upoutá</a:t>
            </a:r>
            <a:r>
              <a:rPr lang="cs-CZ" dirty="0" smtClean="0"/>
              <a:t>, </a:t>
            </a:r>
          </a:p>
          <a:p>
            <a:r>
              <a:rPr lang="cs-CZ" b="1" dirty="0" smtClean="0"/>
              <a:t>individualizace </a:t>
            </a:r>
            <a:r>
              <a:rPr lang="cs-CZ" b="1" dirty="0"/>
              <a:t>činnosti (volba, tempo</a:t>
            </a:r>
            <a:r>
              <a:rPr lang="cs-CZ" dirty="0"/>
              <a:t>),</a:t>
            </a:r>
          </a:p>
          <a:p>
            <a:r>
              <a:rPr lang="cs-CZ" dirty="0" smtClean="0"/>
              <a:t>úloha </a:t>
            </a:r>
            <a:r>
              <a:rPr lang="cs-CZ" dirty="0"/>
              <a:t>učitele = připravit vhodné podmínky, nezasahovat do činnosti, pozorovat a vyhledávat pak </a:t>
            </a:r>
            <a:r>
              <a:rPr lang="cs-CZ" dirty="0" smtClean="0"/>
              <a:t>účinnější konstelaci </a:t>
            </a:r>
            <a:r>
              <a:rPr lang="cs-CZ" dirty="0"/>
              <a:t>podmínek.</a:t>
            </a:r>
          </a:p>
        </p:txBody>
      </p:sp>
    </p:spTree>
    <p:extLst>
      <p:ext uri="{BB962C8B-B14F-4D97-AF65-F5344CB8AC3E}">
        <p14:creationId xmlns:p14="http://schemas.microsoft.com/office/powerpoint/2010/main" val="10951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Montessori</a:t>
            </a:r>
            <a:r>
              <a:rPr lang="cs-CZ" dirty="0" smtClean="0"/>
              <a:t> školní pomůcky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462908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7" y="4653136"/>
            <a:ext cx="4466481" cy="17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59815"/>
            <a:ext cx="4465489" cy="16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Freinetovská</a:t>
            </a:r>
            <a:r>
              <a:rPr lang="cs-CZ" b="1" dirty="0" smtClean="0"/>
              <a:t> </a:t>
            </a:r>
            <a:r>
              <a:rPr lang="cs-CZ" b="1" dirty="0"/>
              <a:t>škola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/>
              <a:t>Freinetova</a:t>
            </a:r>
            <a:r>
              <a:rPr lang="cs-CZ" b="1" dirty="0"/>
              <a:t> „moderní škola“)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Celestin </a:t>
            </a:r>
            <a:r>
              <a:rPr lang="cs-CZ" b="1" dirty="0" err="1" smtClean="0"/>
              <a:t>Freinet</a:t>
            </a:r>
            <a:r>
              <a:rPr lang="cs-CZ" dirty="0" smtClean="0"/>
              <a:t> </a:t>
            </a:r>
            <a:r>
              <a:rPr lang="cs-CZ" dirty="0"/>
              <a:t>(1896-1966),</a:t>
            </a:r>
          </a:p>
          <a:p>
            <a:r>
              <a:rPr lang="cs-CZ" dirty="0" smtClean="0"/>
              <a:t>myšlenka tzv. pracovní školy</a:t>
            </a:r>
          </a:p>
          <a:p>
            <a:r>
              <a:rPr lang="cs-CZ" dirty="0" smtClean="0"/>
              <a:t>pracovní </a:t>
            </a:r>
            <a:r>
              <a:rPr lang="cs-CZ" dirty="0"/>
              <a:t>aktivita – práce má uspokojovat zákl. potřeby (potřebu vyjádření, komunikace, tvořit), </a:t>
            </a:r>
            <a:r>
              <a:rPr lang="cs-CZ" dirty="0" smtClean="0"/>
              <a:t>prostředek </a:t>
            </a:r>
            <a:r>
              <a:rPr lang="cs-CZ" dirty="0"/>
              <a:t>k oživení a aktivizování žáků,</a:t>
            </a:r>
          </a:p>
          <a:p>
            <a:r>
              <a:rPr lang="cs-CZ" dirty="0" smtClean="0"/>
              <a:t>svobodná </a:t>
            </a:r>
            <a:r>
              <a:rPr lang="cs-CZ" dirty="0"/>
              <a:t>výchova = žák si může zvolit práci, dělat ji vlastními postupy a tempem,</a:t>
            </a:r>
          </a:p>
          <a:p>
            <a:r>
              <a:rPr lang="cs-CZ" dirty="0" smtClean="0"/>
              <a:t>kázeň </a:t>
            </a:r>
            <a:r>
              <a:rPr lang="cs-CZ" dirty="0"/>
              <a:t>vyplyne z pracovního režimu (NE nátlak),</a:t>
            </a:r>
          </a:p>
          <a:p>
            <a:r>
              <a:rPr lang="cs-CZ" dirty="0" smtClean="0"/>
              <a:t>radostná </a:t>
            </a:r>
            <a:r>
              <a:rPr lang="cs-CZ" dirty="0"/>
              <a:t>a tvůrčí atmosféra, uspokojení z práce,</a:t>
            </a:r>
          </a:p>
          <a:p>
            <a:r>
              <a:rPr lang="cs-CZ" dirty="0" smtClean="0"/>
              <a:t>individualizace </a:t>
            </a:r>
            <a:r>
              <a:rPr lang="cs-CZ" dirty="0"/>
              <a:t>činnosti X vést ke kooperaci, školní společenství,</a:t>
            </a:r>
          </a:p>
          <a:p>
            <a:r>
              <a:rPr lang="cs-CZ" b="1" dirty="0" smtClean="0"/>
              <a:t>tzv</a:t>
            </a:r>
            <a:r>
              <a:rPr lang="cs-CZ" b="1" dirty="0"/>
              <a:t>. pracovní </a:t>
            </a:r>
            <a:r>
              <a:rPr lang="cs-CZ" b="1" dirty="0" smtClean="0"/>
              <a:t>koutky</a:t>
            </a:r>
          </a:p>
          <a:p>
            <a:r>
              <a:rPr lang="cs-CZ" dirty="0" smtClean="0"/>
              <a:t>didaktické </a:t>
            </a:r>
            <a:r>
              <a:rPr lang="cs-CZ" dirty="0"/>
              <a:t>prostředky (školní tiskárna, svobodný text, kniha života dané školy, školní korespondence, časopis)</a:t>
            </a:r>
          </a:p>
          <a:p>
            <a:r>
              <a:rPr lang="cs-CZ" dirty="0" smtClean="0"/>
              <a:t>ankety</a:t>
            </a:r>
            <a:r>
              <a:rPr lang="cs-CZ" dirty="0"/>
              <a:t>, konference, umělec. aktivity, sběratelské činnosti, řemeslnické a </a:t>
            </a:r>
            <a:r>
              <a:rPr lang="cs-CZ" dirty="0" err="1"/>
              <a:t>tech</a:t>
            </a:r>
            <a:r>
              <a:rPr lang="cs-CZ" dirty="0"/>
              <a:t>. kroužky, exkurze,</a:t>
            </a:r>
          </a:p>
          <a:p>
            <a:r>
              <a:rPr lang="cs-CZ" dirty="0" smtClean="0"/>
              <a:t>školní </a:t>
            </a:r>
            <a:r>
              <a:rPr lang="cs-CZ" dirty="0"/>
              <a:t>kartotéka, pracovní knihovna, školní slovník, časopis, audiovizuální technika (</a:t>
            </a:r>
            <a:r>
              <a:rPr lang="cs-CZ" dirty="0" smtClean="0"/>
              <a:t>NE </a:t>
            </a:r>
            <a:r>
              <a:rPr lang="cs-CZ" dirty="0"/>
              <a:t>učebnice!),</a:t>
            </a:r>
          </a:p>
          <a:p>
            <a:r>
              <a:rPr lang="cs-CZ" dirty="0" smtClean="0"/>
              <a:t>třída </a:t>
            </a:r>
            <a:r>
              <a:rPr lang="cs-CZ" dirty="0"/>
              <a:t>uspořádána podle potřeb určité činnosti.</a:t>
            </a:r>
          </a:p>
        </p:txBody>
      </p:sp>
    </p:spTree>
    <p:extLst>
      <p:ext uri="{BB962C8B-B14F-4D97-AF65-F5344CB8AC3E}">
        <p14:creationId xmlns:p14="http://schemas.microsoft.com/office/powerpoint/2010/main" val="19348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Jenská škola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Peter </a:t>
            </a:r>
            <a:r>
              <a:rPr lang="cs-CZ" b="1" dirty="0" err="1" smtClean="0"/>
              <a:t>Petersen</a:t>
            </a:r>
            <a:r>
              <a:rPr lang="cs-CZ" b="1" dirty="0" smtClean="0"/>
              <a:t> </a:t>
            </a:r>
            <a:r>
              <a:rPr lang="cs-CZ" b="1" dirty="0"/>
              <a:t>(1884-1952), </a:t>
            </a:r>
            <a:r>
              <a:rPr lang="cs-CZ" b="1" dirty="0" smtClean="0"/>
              <a:t>univerzita v Jeně </a:t>
            </a:r>
            <a:r>
              <a:rPr lang="cs-CZ" b="1" dirty="0"/>
              <a:t>(</a:t>
            </a:r>
            <a:r>
              <a:rPr lang="cs-CZ" b="1" dirty="0" smtClean="0"/>
              <a:t>Německo), tzv. jenský plán</a:t>
            </a:r>
            <a:endParaRPr lang="cs-CZ" b="1" dirty="0"/>
          </a:p>
          <a:p>
            <a:r>
              <a:rPr lang="cs-CZ" dirty="0" smtClean="0"/>
              <a:t>Karl </a:t>
            </a:r>
            <a:r>
              <a:rPr lang="cs-CZ" dirty="0" err="1"/>
              <a:t>Lamprecht</a:t>
            </a:r>
            <a:r>
              <a:rPr lang="cs-CZ" dirty="0"/>
              <a:t> (metoda kulturních dějin – dějiny jako neustálý rozvoj kultury, duch </a:t>
            </a:r>
            <a:r>
              <a:rPr lang="cs-CZ" dirty="0" smtClean="0"/>
              <a:t>každé epochy</a:t>
            </a:r>
            <a:r>
              <a:rPr lang="cs-CZ" dirty="0"/>
              <a:t>),</a:t>
            </a:r>
          </a:p>
          <a:p>
            <a:r>
              <a:rPr lang="cs-CZ" b="1" dirty="0" smtClean="0"/>
              <a:t>princip </a:t>
            </a:r>
            <a:r>
              <a:rPr lang="cs-CZ" b="1" dirty="0"/>
              <a:t>jeho </a:t>
            </a:r>
            <a:r>
              <a:rPr lang="cs-CZ" b="1" dirty="0" smtClean="0"/>
              <a:t>pedagogiky - </a:t>
            </a:r>
            <a:r>
              <a:rPr lang="cs-CZ" b="1" dirty="0" err="1"/>
              <a:t>vom</a:t>
            </a:r>
            <a:r>
              <a:rPr lang="cs-CZ" b="1" dirty="0"/>
              <a:t> </a:t>
            </a:r>
            <a:r>
              <a:rPr lang="cs-CZ" b="1" dirty="0" err="1"/>
              <a:t>Kinde</a:t>
            </a:r>
            <a:r>
              <a:rPr lang="cs-CZ" b="1" dirty="0"/>
              <a:t> </a:t>
            </a:r>
            <a:r>
              <a:rPr lang="cs-CZ" b="1" dirty="0" err="1"/>
              <a:t>aus</a:t>
            </a:r>
            <a:r>
              <a:rPr lang="cs-CZ" b="1" dirty="0"/>
              <a:t> </a:t>
            </a:r>
            <a:r>
              <a:rPr lang="cs-CZ" dirty="0"/>
              <a:t>(vycházet od dítěte)</a:t>
            </a:r>
          </a:p>
          <a:p>
            <a:r>
              <a:rPr lang="cs-CZ" dirty="0" smtClean="0"/>
              <a:t>školní </a:t>
            </a:r>
            <a:r>
              <a:rPr lang="cs-CZ" dirty="0"/>
              <a:t>pospolitost – jádrem je přirozená, </a:t>
            </a:r>
            <a:r>
              <a:rPr lang="cs-CZ" b="1" dirty="0"/>
              <a:t>dobrovolná skupina </a:t>
            </a:r>
            <a:r>
              <a:rPr lang="cs-CZ" b="1" dirty="0" smtClean="0"/>
              <a:t>žáků, věkově smíšená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b="1" dirty="0" smtClean="0"/>
              <a:t>týdenní </a:t>
            </a:r>
            <a:r>
              <a:rPr lang="cs-CZ" b="1" dirty="0"/>
              <a:t>plán učiva</a:t>
            </a:r>
            <a:r>
              <a:rPr lang="cs-CZ" dirty="0"/>
              <a:t> pro každou skupina (10 let školy =&gt; 4 věkové skupiny),</a:t>
            </a:r>
          </a:p>
          <a:p>
            <a:r>
              <a:rPr lang="cs-CZ" dirty="0" smtClean="0"/>
              <a:t>výuka </a:t>
            </a:r>
            <a:r>
              <a:rPr lang="cs-CZ" dirty="0"/>
              <a:t>v kurzech (NE vyuč. hodiny) – povinné či nepovinné,</a:t>
            </a:r>
          </a:p>
          <a:p>
            <a:r>
              <a:rPr lang="cs-CZ" dirty="0" smtClean="0"/>
              <a:t>hodnocení </a:t>
            </a:r>
            <a:r>
              <a:rPr lang="cs-CZ" dirty="0"/>
              <a:t>formou charakteristiky</a:t>
            </a:r>
            <a:r>
              <a:rPr lang="cs-CZ" dirty="0" smtClean="0"/>
              <a:t>, ne vysvědčení v tradiční formě </a:t>
            </a:r>
          </a:p>
          <a:p>
            <a:r>
              <a:rPr lang="cs-CZ" dirty="0"/>
              <a:t>vyvážené střídání </a:t>
            </a:r>
            <a:r>
              <a:rPr lang="cs-CZ" dirty="0" err="1"/>
              <a:t>pedag</a:t>
            </a:r>
            <a:r>
              <a:rPr lang="cs-CZ" dirty="0"/>
              <a:t>. situací (rozhovor, hra, práce, slavnost) 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/>
              <a:t>školní obytný pokoj“, tj. místnost, na jejímž vytváření se podílejí děti </a:t>
            </a:r>
            <a:endParaRPr lang="cs-CZ" dirty="0" smtClean="0"/>
          </a:p>
          <a:p>
            <a:r>
              <a:rPr lang="cs-CZ" dirty="0" smtClean="0"/>
              <a:t>role </a:t>
            </a:r>
            <a:r>
              <a:rPr lang="cs-CZ" dirty="0"/>
              <a:t>učitele: </a:t>
            </a:r>
            <a:endParaRPr lang="cs-CZ" dirty="0" smtClean="0"/>
          </a:p>
          <a:p>
            <a:pPr lvl="1"/>
            <a:r>
              <a:rPr lang="cs-CZ" dirty="0" smtClean="0"/>
              <a:t>podněcovat </a:t>
            </a:r>
            <a:r>
              <a:rPr lang="cs-CZ" dirty="0"/>
              <a:t>a organizovat činnosti, vytvářet vhodné podmínky, nesmí vlastní </a:t>
            </a:r>
            <a:r>
              <a:rPr lang="cs-CZ" dirty="0" smtClean="0"/>
              <a:t>aktivitou tlumit </a:t>
            </a:r>
            <a:r>
              <a:rPr lang="cs-CZ" dirty="0"/>
              <a:t>aktivitu žáků, </a:t>
            </a:r>
            <a:endParaRPr lang="cs-CZ" dirty="0" smtClean="0"/>
          </a:p>
          <a:p>
            <a:pPr lvl="1"/>
            <a:r>
              <a:rPr lang="cs-CZ" dirty="0" smtClean="0"/>
              <a:t>pedagogický </a:t>
            </a:r>
            <a:r>
              <a:rPr lang="cs-CZ" dirty="0"/>
              <a:t>optimista, </a:t>
            </a:r>
            <a:r>
              <a:rPr lang="cs-CZ" dirty="0" smtClean="0"/>
              <a:t>má </a:t>
            </a:r>
            <a:r>
              <a:rPr lang="cs-CZ" dirty="0"/>
              <a:t>rád děti, humanistická a tvůrčí osobnost = základ </a:t>
            </a:r>
            <a:r>
              <a:rPr lang="cs-CZ" dirty="0" smtClean="0"/>
              <a:t>úspěšného výchovného </a:t>
            </a:r>
            <a:r>
              <a:rPr lang="cs-CZ" dirty="0"/>
              <a:t>působení.</a:t>
            </a:r>
          </a:p>
        </p:txBody>
      </p:sp>
    </p:spTree>
    <p:extLst>
      <p:ext uri="{BB962C8B-B14F-4D97-AF65-F5344CB8AC3E}">
        <p14:creationId xmlns:p14="http://schemas.microsoft.com/office/powerpoint/2010/main" val="4682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Daltonská</a:t>
            </a:r>
            <a:r>
              <a:rPr lang="cs-CZ" b="1" dirty="0" smtClean="0"/>
              <a:t> </a:t>
            </a:r>
            <a:r>
              <a:rPr lang="cs-CZ" b="1" dirty="0"/>
              <a:t>škola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/>
              <a:t>Daltonský</a:t>
            </a:r>
            <a:r>
              <a:rPr lang="cs-CZ" b="1" dirty="0"/>
              <a:t> učební plán)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Zavedený </a:t>
            </a:r>
            <a:r>
              <a:rPr lang="it-IT" b="1" dirty="0"/>
              <a:t>1920 v Daltonu (USA),</a:t>
            </a:r>
          </a:p>
          <a:p>
            <a:r>
              <a:rPr lang="cs-CZ" dirty="0" smtClean="0"/>
              <a:t>Helena </a:t>
            </a:r>
            <a:r>
              <a:rPr lang="cs-CZ" dirty="0" err="1"/>
              <a:t>Parkhurstová</a:t>
            </a:r>
            <a:r>
              <a:rPr lang="cs-CZ" dirty="0"/>
              <a:t> (1897-1957),</a:t>
            </a:r>
          </a:p>
          <a:p>
            <a:r>
              <a:rPr lang="cs-CZ" dirty="0" smtClean="0"/>
              <a:t>zvýšený </a:t>
            </a:r>
            <a:r>
              <a:rPr lang="cs-CZ" dirty="0"/>
              <a:t>důraz na aktivnost vedl k rozvinutí </a:t>
            </a:r>
            <a:r>
              <a:rPr lang="cs-CZ" b="1" dirty="0"/>
              <a:t>metod samostatného učení žáků</a:t>
            </a:r>
            <a:r>
              <a:rPr lang="cs-CZ" dirty="0"/>
              <a:t> – vhodné pomůcky (</a:t>
            </a:r>
            <a:r>
              <a:rPr lang="cs-CZ" dirty="0" smtClean="0"/>
              <a:t>NE tradiční </a:t>
            </a:r>
            <a:r>
              <a:rPr lang="cs-CZ" dirty="0"/>
              <a:t>výuka učitelem),</a:t>
            </a:r>
          </a:p>
          <a:p>
            <a:r>
              <a:rPr lang="cs-CZ" dirty="0" smtClean="0"/>
              <a:t>zrušeno </a:t>
            </a:r>
            <a:r>
              <a:rPr lang="cs-CZ" dirty="0"/>
              <a:t>rozdělení do tříd podle věku,</a:t>
            </a:r>
          </a:p>
          <a:p>
            <a:r>
              <a:rPr lang="cs-CZ" dirty="0" smtClean="0"/>
              <a:t>odborné </a:t>
            </a:r>
            <a:r>
              <a:rPr lang="cs-CZ" dirty="0"/>
              <a:t>pracovny a laboratoře pro jednotlivé předměty (pomůcky, knihovna),</a:t>
            </a:r>
          </a:p>
          <a:p>
            <a:r>
              <a:rPr lang="cs-CZ" dirty="0" smtClean="0"/>
              <a:t>celoroční </a:t>
            </a:r>
            <a:r>
              <a:rPr lang="cs-CZ" dirty="0"/>
              <a:t>látka rozdělena na měsíční úkoly – plněno podle individuálního programu a tempa.</a:t>
            </a:r>
          </a:p>
          <a:p>
            <a:r>
              <a:rPr lang="cs-CZ" dirty="0"/>
              <a:t>Nedostatky:</a:t>
            </a:r>
          </a:p>
          <a:p>
            <a:pPr lvl="1"/>
            <a:r>
              <a:rPr lang="cs-CZ" dirty="0" smtClean="0"/>
              <a:t>jednostranně </a:t>
            </a:r>
            <a:r>
              <a:rPr lang="cs-CZ" dirty="0"/>
              <a:t>knižní studium,</a:t>
            </a:r>
          </a:p>
          <a:p>
            <a:pPr lvl="1"/>
            <a:r>
              <a:rPr lang="cs-CZ" dirty="0" smtClean="0"/>
              <a:t>přílišný </a:t>
            </a:r>
            <a:r>
              <a:rPr lang="cs-CZ" dirty="0"/>
              <a:t>individualismus,</a:t>
            </a:r>
          </a:p>
          <a:p>
            <a:pPr lvl="1"/>
            <a:r>
              <a:rPr lang="pl-PL" dirty="0" smtClean="0"/>
              <a:t>malý </a:t>
            </a:r>
            <a:r>
              <a:rPr lang="pl-PL" dirty="0"/>
              <a:t>kontakt s živými </a:t>
            </a:r>
            <a:r>
              <a:rPr lang="pl-PL" dirty="0" smtClean="0"/>
              <a:t>pedagogickými </a:t>
            </a:r>
            <a:r>
              <a:rPr lang="pl-PL" dirty="0"/>
              <a:t>podněty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7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Církevní (konfesijní) školy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Alternativnost</a:t>
            </a:r>
            <a:r>
              <a:rPr lang="cs-CZ" dirty="0" smtClean="0"/>
              <a:t> </a:t>
            </a:r>
            <a:r>
              <a:rPr lang="cs-CZ" dirty="0"/>
              <a:t>české církevní školy je </a:t>
            </a:r>
            <a:r>
              <a:rPr lang="cs-CZ" dirty="0" smtClean="0"/>
              <a:t>dána:</a:t>
            </a:r>
            <a:endParaRPr lang="cs-CZ" dirty="0"/>
          </a:p>
          <a:p>
            <a:r>
              <a:rPr lang="cs-CZ" dirty="0"/>
              <a:t>1/ kurikulem (náboženství, latina, cizí jazyky se učí dříve a </a:t>
            </a:r>
            <a:r>
              <a:rPr lang="cs-CZ" dirty="0" smtClean="0"/>
              <a:t>více než v běžné škole),</a:t>
            </a:r>
            <a:endParaRPr lang="cs-CZ" dirty="0"/>
          </a:p>
          <a:p>
            <a:r>
              <a:rPr lang="cs-CZ" dirty="0"/>
              <a:t>2/ principy </a:t>
            </a:r>
            <a:r>
              <a:rPr lang="cs-CZ" dirty="0" smtClean="0"/>
              <a:t>křesťanství</a:t>
            </a:r>
            <a:r>
              <a:rPr lang="cs-CZ" dirty="0"/>
              <a:t>, kultur. tradice, křest. etika,</a:t>
            </a:r>
          </a:p>
          <a:p>
            <a:r>
              <a:rPr lang="cs-CZ" dirty="0"/>
              <a:t>3/ připravují pro profese, </a:t>
            </a:r>
            <a:r>
              <a:rPr lang="cs-CZ" dirty="0" smtClean="0"/>
              <a:t>které </a:t>
            </a:r>
            <a:r>
              <a:rPr lang="cs-CZ" dirty="0"/>
              <a:t>nepokrývají standardní školy (charitativní, zdravotní a </a:t>
            </a:r>
            <a:r>
              <a:rPr lang="cs-CZ" dirty="0" err="1"/>
              <a:t>nábož</a:t>
            </a:r>
            <a:r>
              <a:rPr lang="cs-CZ" dirty="0"/>
              <a:t>. činnost</a:t>
            </a:r>
            <a:r>
              <a:rPr lang="cs-CZ" dirty="0" smtClean="0"/>
              <a:t>, restaurátorství</a:t>
            </a:r>
            <a:r>
              <a:rPr lang="cs-CZ" dirty="0"/>
              <a:t>, pečovatelství, sbormistři, administrátor v </a:t>
            </a:r>
            <a:r>
              <a:rPr lang="cs-CZ" dirty="0" smtClean="0"/>
              <a:t>církevních </a:t>
            </a:r>
            <a:r>
              <a:rPr lang="cs-CZ" dirty="0"/>
              <a:t>úřadech)</a:t>
            </a:r>
          </a:p>
          <a:p>
            <a:r>
              <a:rPr lang="cs-CZ" dirty="0" smtClean="0"/>
              <a:t>zatím </a:t>
            </a:r>
            <a:r>
              <a:rPr lang="cs-CZ" dirty="0"/>
              <a:t>žádná </a:t>
            </a:r>
            <a:r>
              <a:rPr lang="cs-CZ" dirty="0" smtClean="0"/>
              <a:t>relevantní srovnání </a:t>
            </a:r>
            <a:r>
              <a:rPr lang="cs-CZ" dirty="0"/>
              <a:t>kvality státních a církevních škol, klima (</a:t>
            </a:r>
            <a:r>
              <a:rPr lang="cs-CZ" dirty="0" smtClean="0"/>
              <a:t>Linková)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1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Bloomova</a:t>
            </a:r>
            <a:r>
              <a:rPr lang="cs-CZ" dirty="0" smtClean="0"/>
              <a:t>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Učení rozloženo do škály  úkolů / dovedností = taxonomie</a:t>
            </a:r>
          </a:p>
          <a:p>
            <a:r>
              <a:rPr lang="cs-CZ" dirty="0" smtClean="0"/>
              <a:t>Učení je naplněné = žák zvládl veškeré dovednosti taxonomie</a:t>
            </a:r>
          </a:p>
          <a:p>
            <a:pPr marL="457200" lvl="1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9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Moderní </a:t>
            </a:r>
            <a:r>
              <a:rPr lang="cs-CZ" b="1" dirty="0"/>
              <a:t>alternativní školy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Všechny </a:t>
            </a:r>
            <a:r>
              <a:rPr lang="cs-CZ" dirty="0"/>
              <a:t>současné typy alternativních škol, které nejsou přímo odvozovány od koncepcí </a:t>
            </a:r>
            <a:r>
              <a:rPr lang="cs-CZ" dirty="0" smtClean="0"/>
              <a:t>reformní pedagogiky </a:t>
            </a:r>
            <a:r>
              <a:rPr lang="cs-CZ" dirty="0"/>
              <a:t>(klasické reformní školy) a nejsou zřizovány církvemi </a:t>
            </a:r>
            <a:r>
              <a:rPr lang="cs-CZ" dirty="0" smtClean="0"/>
              <a:t>nebo </a:t>
            </a:r>
            <a:r>
              <a:rPr lang="cs-CZ" dirty="0" err="1"/>
              <a:t>nábož</a:t>
            </a:r>
            <a:r>
              <a:rPr lang="cs-CZ" dirty="0"/>
              <a:t>. společenstvími </a:t>
            </a:r>
            <a:r>
              <a:rPr lang="cs-CZ" dirty="0" smtClean="0"/>
              <a:t>(církevní </a:t>
            </a:r>
            <a:r>
              <a:rPr lang="cs-CZ" dirty="0"/>
              <a:t>školy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Vznikají </a:t>
            </a:r>
            <a:r>
              <a:rPr lang="cs-CZ" dirty="0"/>
              <a:t>často zezdola, ze snah rodičů a učitelů: zakládány již v 70</a:t>
            </a:r>
            <a:r>
              <a:rPr lang="cs-CZ" dirty="0" smtClean="0"/>
              <a:t>. letech </a:t>
            </a:r>
            <a:r>
              <a:rPr lang="cs-CZ" dirty="0"/>
              <a:t>20</a:t>
            </a:r>
            <a:r>
              <a:rPr lang="cs-CZ" dirty="0" smtClean="0"/>
              <a:t>. st</a:t>
            </a:r>
            <a:r>
              <a:rPr lang="cs-CZ" dirty="0"/>
              <a:t>. (odezva na dění v 60</a:t>
            </a:r>
            <a:r>
              <a:rPr lang="cs-CZ" dirty="0" smtClean="0"/>
              <a:t>. letech)</a:t>
            </a:r>
          </a:p>
          <a:p>
            <a:endParaRPr lang="cs-CZ" dirty="0" smtClean="0"/>
          </a:p>
          <a:p>
            <a:r>
              <a:rPr lang="cs-CZ" dirty="0" smtClean="0"/>
              <a:t>Přejímají jednotlivé prvky z </a:t>
            </a:r>
            <a:r>
              <a:rPr lang="cs-CZ" dirty="0"/>
              <a:t>klasické reformní </a:t>
            </a:r>
            <a:r>
              <a:rPr lang="cs-CZ" dirty="0" smtClean="0"/>
              <a:t>pedagogiky, </a:t>
            </a:r>
            <a:r>
              <a:rPr lang="cs-CZ" dirty="0"/>
              <a:t>často ji uplatňují radikálněji (zapojení rodičů do </a:t>
            </a:r>
            <a:r>
              <a:rPr lang="cs-CZ" dirty="0" err="1"/>
              <a:t>mimošk</a:t>
            </a:r>
            <a:r>
              <a:rPr lang="cs-CZ" dirty="0"/>
              <a:t>. </a:t>
            </a:r>
            <a:r>
              <a:rPr lang="cs-CZ" dirty="0" err="1" smtClean="0"/>
              <a:t>vých</a:t>
            </a:r>
            <a:r>
              <a:rPr lang="cs-CZ" dirty="0" smtClean="0"/>
              <a:t>., „nehonit se“ </a:t>
            </a:r>
            <a:r>
              <a:rPr lang="cs-CZ" dirty="0"/>
              <a:t>za výsledky, ne </a:t>
            </a:r>
            <a:r>
              <a:rPr lang="cs-CZ" dirty="0" smtClean="0"/>
              <a:t>konkurenční </a:t>
            </a:r>
            <a:r>
              <a:rPr lang="cs-CZ" dirty="0"/>
              <a:t>napětí, využívání </a:t>
            </a:r>
            <a:r>
              <a:rPr lang="cs-CZ" dirty="0" err="1"/>
              <a:t>mimošk</a:t>
            </a:r>
            <a:r>
              <a:rPr lang="cs-CZ" dirty="0"/>
              <a:t>. prostředí pro </a:t>
            </a:r>
            <a:r>
              <a:rPr lang="cs-CZ" dirty="0" err="1"/>
              <a:t>vzděl</a:t>
            </a:r>
            <a:r>
              <a:rPr lang="cs-CZ" dirty="0"/>
              <a:t>. účely, </a:t>
            </a:r>
            <a:r>
              <a:rPr lang="cs-CZ" dirty="0" smtClean="0"/>
              <a:t>flexibilní seskupování </a:t>
            </a:r>
            <a:r>
              <a:rPr lang="cs-CZ" dirty="0"/>
              <a:t>dětí při výuce, omezení frontální výuky, integrace předmětů, projektová výuka)</a:t>
            </a:r>
          </a:p>
        </p:txBody>
      </p:sp>
    </p:spTree>
    <p:extLst>
      <p:ext uri="{BB962C8B-B14F-4D97-AF65-F5344CB8AC3E}">
        <p14:creationId xmlns:p14="http://schemas.microsoft.com/office/powerpoint/2010/main" val="3035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Moderní alternativní </a:t>
            </a:r>
            <a:r>
              <a:rPr lang="cs-CZ" b="1" dirty="0" smtClean="0"/>
              <a:t>školy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Angažované učení</a:t>
            </a:r>
            <a:endParaRPr lang="cs-CZ" dirty="0"/>
          </a:p>
          <a:p>
            <a:r>
              <a:rPr lang="cs-CZ" dirty="0" smtClean="0"/>
              <a:t>Škola hrou</a:t>
            </a:r>
            <a:endParaRPr lang="cs-CZ" dirty="0"/>
          </a:p>
          <a:p>
            <a:r>
              <a:rPr lang="cs-CZ" dirty="0" smtClean="0"/>
              <a:t>Integrované učení</a:t>
            </a:r>
            <a:endParaRPr lang="cs-CZ" dirty="0"/>
          </a:p>
          <a:p>
            <a:r>
              <a:rPr lang="cs-CZ" dirty="0" smtClean="0"/>
              <a:t>Zdravá škola</a:t>
            </a:r>
            <a:endParaRPr lang="cs-CZ" dirty="0"/>
          </a:p>
          <a:p>
            <a:r>
              <a:rPr lang="cs-CZ" dirty="0" smtClean="0"/>
              <a:t>Projektové vyučování</a:t>
            </a:r>
            <a:endParaRPr lang="cs-CZ" dirty="0"/>
          </a:p>
          <a:p>
            <a:r>
              <a:rPr lang="cs-CZ" dirty="0" smtClean="0"/>
              <a:t>Otevřené vyučování</a:t>
            </a:r>
            <a:endParaRPr lang="cs-CZ" dirty="0"/>
          </a:p>
          <a:p>
            <a:r>
              <a:rPr lang="cs-CZ" dirty="0" smtClean="0"/>
              <a:t>Dramatická výchova</a:t>
            </a:r>
          </a:p>
          <a:p>
            <a:r>
              <a:rPr lang="cs-CZ" dirty="0" smtClean="0"/>
              <a:t>Laboratorní </a:t>
            </a:r>
            <a:r>
              <a:rPr lang="cs-CZ" dirty="0" smtClean="0"/>
              <a:t>učení</a:t>
            </a:r>
          </a:p>
          <a:p>
            <a:r>
              <a:rPr lang="cs-CZ" dirty="0" smtClean="0"/>
              <a:t>…</a:t>
            </a:r>
            <a:endParaRPr lang="cs-CZ" dirty="0" smtClean="0"/>
          </a:p>
          <a:p>
            <a:pPr lvl="1"/>
            <a:r>
              <a:rPr lang="cs-CZ" dirty="0"/>
              <a:t>Ideovým základem je vždy nějaká koncepce, ta je </a:t>
            </a:r>
            <a:r>
              <a:rPr lang="cs-CZ" dirty="0" smtClean="0"/>
              <a:t>implementována (např. věkově smíšené třídy)</a:t>
            </a:r>
            <a:endParaRPr lang="cs-CZ" dirty="0"/>
          </a:p>
          <a:p>
            <a:pPr marL="0" indent="0">
              <a:buNone/>
            </a:pPr>
            <a:r>
              <a:rPr lang="cs-CZ" sz="1900" dirty="0" smtClean="0"/>
              <a:t>Viz publikace  </a:t>
            </a:r>
            <a:r>
              <a:rPr lang="cs-CZ" sz="1900" dirty="0"/>
              <a:t>Měníme vyučování 1994, Jak měnit a rozvíjet vlastní školu 1994, Svobodová, </a:t>
            </a:r>
            <a:r>
              <a:rPr lang="cs-CZ" sz="1900" dirty="0" err="1"/>
              <a:t>Jůva</a:t>
            </a:r>
            <a:r>
              <a:rPr lang="cs-CZ" sz="1900" dirty="0"/>
              <a:t> </a:t>
            </a:r>
            <a:r>
              <a:rPr lang="cs-CZ" sz="1900" dirty="0" smtClean="0"/>
              <a:t>1996</a:t>
            </a:r>
          </a:p>
          <a:p>
            <a:pPr marL="0" indent="0">
              <a:buNone/>
            </a:pPr>
            <a:r>
              <a:rPr lang="cs-CZ" sz="1900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2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Kvalita </a:t>
            </a:r>
            <a:r>
              <a:rPr lang="sv-SE" b="1" dirty="0"/>
              <a:t>a efektivnost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sv-SE" b="1" dirty="0" smtClean="0"/>
              <a:t>alternat</a:t>
            </a:r>
            <a:r>
              <a:rPr lang="cs-CZ" b="1" dirty="0" err="1" smtClean="0"/>
              <a:t>ivních</a:t>
            </a:r>
            <a:r>
              <a:rPr lang="sv-SE" b="1" dirty="0" smtClean="0"/>
              <a:t> </a:t>
            </a:r>
            <a:r>
              <a:rPr lang="sv-SE" b="1" dirty="0"/>
              <a:t>/ inovativních škol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Celkové zanedbání analýz </a:t>
            </a:r>
            <a:r>
              <a:rPr lang="cs-CZ" dirty="0"/>
              <a:t>v </a:t>
            </a:r>
            <a:r>
              <a:rPr lang="cs-CZ" dirty="0" smtClean="0"/>
              <a:t>českém pedagogickém </a:t>
            </a:r>
            <a:r>
              <a:rPr lang="cs-CZ" dirty="0"/>
              <a:t>výzkumu </a:t>
            </a:r>
            <a:r>
              <a:rPr lang="cs-CZ" dirty="0" smtClean="0"/>
              <a:t>z </a:t>
            </a:r>
            <a:r>
              <a:rPr lang="cs-CZ" dirty="0"/>
              <a:t>let dřívějších </a:t>
            </a:r>
            <a:r>
              <a:rPr lang="cs-CZ" dirty="0" smtClean="0"/>
              <a:t>(velmi málo výzkumů </a:t>
            </a:r>
            <a:r>
              <a:rPr lang="cs-CZ" dirty="0"/>
              <a:t>srovnání </a:t>
            </a:r>
            <a:r>
              <a:rPr lang="cs-CZ" dirty="0" smtClean="0"/>
              <a:t>kvality alternativních, soukromých </a:t>
            </a:r>
            <a:r>
              <a:rPr lang="cs-CZ" dirty="0"/>
              <a:t>a </a:t>
            </a:r>
            <a:r>
              <a:rPr lang="cs-CZ" dirty="0" smtClean="0"/>
              <a:t>státních škol).</a:t>
            </a:r>
          </a:p>
          <a:p>
            <a:r>
              <a:rPr lang="cs-CZ" b="1" dirty="0" smtClean="0"/>
              <a:t>Předsudky</a:t>
            </a:r>
            <a:r>
              <a:rPr lang="cs-CZ" dirty="0" smtClean="0"/>
              <a:t> </a:t>
            </a:r>
            <a:r>
              <a:rPr lang="cs-CZ" dirty="0"/>
              <a:t>o lepší kvalitě, efektivnosti, progresivnosti alter. škol nejsou opřeny o výzkumné </a:t>
            </a:r>
            <a:r>
              <a:rPr lang="cs-CZ" dirty="0" smtClean="0"/>
              <a:t>výsledky z </a:t>
            </a:r>
            <a:r>
              <a:rPr lang="cs-CZ" dirty="0"/>
              <a:t>měření kvality a efektivnosti škol.</a:t>
            </a:r>
          </a:p>
          <a:p>
            <a:r>
              <a:rPr lang="cs-CZ" dirty="0" smtClean="0"/>
              <a:t>Otázkou </a:t>
            </a:r>
            <a:r>
              <a:rPr lang="cs-CZ" dirty="0"/>
              <a:t>je, </a:t>
            </a:r>
            <a:r>
              <a:rPr lang="cs-CZ" b="1" dirty="0"/>
              <a:t>co měřit jako indikátory kvality a efektivnosti fungování škol</a:t>
            </a:r>
            <a:r>
              <a:rPr lang="cs-CZ" dirty="0"/>
              <a:t>? </a:t>
            </a:r>
            <a:endParaRPr lang="cs-CZ" dirty="0" smtClean="0"/>
          </a:p>
          <a:p>
            <a:pPr lvl="1"/>
            <a:r>
              <a:rPr lang="cs-CZ" dirty="0" smtClean="0"/>
              <a:t>OECD</a:t>
            </a:r>
            <a:r>
              <a:rPr lang="cs-CZ" dirty="0"/>
              <a:t>: hodnocení </a:t>
            </a:r>
            <a:r>
              <a:rPr lang="cs-CZ" dirty="0" smtClean="0"/>
              <a:t>kvality ANO, ale </a:t>
            </a:r>
            <a:r>
              <a:rPr lang="cs-CZ" dirty="0"/>
              <a:t>na druhou stranu </a:t>
            </a:r>
            <a:r>
              <a:rPr lang="cs-CZ" dirty="0" smtClean="0"/>
              <a:t>není jasné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cs-CZ" dirty="0"/>
              <a:t>z mnoha ukazatelů brát jako relevantní (nejvýznamnější).</a:t>
            </a:r>
          </a:p>
        </p:txBody>
      </p:sp>
    </p:spTree>
    <p:extLst>
      <p:ext uri="{BB962C8B-B14F-4D97-AF65-F5344CB8AC3E}">
        <p14:creationId xmlns:p14="http://schemas.microsoft.com/office/powerpoint/2010/main" val="1981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Znaky </a:t>
            </a:r>
            <a:r>
              <a:rPr lang="cs-CZ" b="1" dirty="0"/>
              <a:t>kvalitní </a:t>
            </a:r>
            <a:r>
              <a:rPr lang="cs-CZ" b="1" dirty="0" smtClean="0"/>
              <a:t>školy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Spilková V. (2001): </a:t>
            </a:r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/ jasná </a:t>
            </a:r>
            <a:r>
              <a:rPr lang="cs-CZ" dirty="0" smtClean="0"/>
              <a:t>filozofie </a:t>
            </a:r>
            <a:r>
              <a:rPr lang="cs-CZ" dirty="0"/>
              <a:t>školy</a:t>
            </a:r>
          </a:p>
          <a:p>
            <a:r>
              <a:rPr lang="cs-CZ" dirty="0"/>
              <a:t>2/ kvalitní systém řízení (participační styl řízení, otevřenost </a:t>
            </a:r>
            <a:r>
              <a:rPr lang="cs-CZ" dirty="0" smtClean="0"/>
              <a:t>všem </a:t>
            </a:r>
            <a:r>
              <a:rPr lang="cs-CZ" dirty="0"/>
              <a:t>rodičům)</a:t>
            </a:r>
          </a:p>
          <a:p>
            <a:r>
              <a:rPr lang="cs-CZ" dirty="0"/>
              <a:t>3/ kvalitní učitelský sbor ( angažovanost, vstřícnost k dětem, …)</a:t>
            </a:r>
          </a:p>
          <a:p>
            <a:r>
              <a:rPr lang="cs-CZ" dirty="0"/>
              <a:t>4/ progresivní </a:t>
            </a:r>
            <a:r>
              <a:rPr lang="cs-CZ" dirty="0" smtClean="0"/>
              <a:t>didaktické </a:t>
            </a:r>
            <a:r>
              <a:rPr lang="cs-CZ" dirty="0"/>
              <a:t>koncepce (</a:t>
            </a:r>
            <a:r>
              <a:rPr lang="cs-CZ" dirty="0" smtClean="0"/>
              <a:t>pozitivní </a:t>
            </a:r>
            <a:r>
              <a:rPr lang="cs-CZ" dirty="0"/>
              <a:t>klima, </a:t>
            </a:r>
            <a:r>
              <a:rPr lang="cs-CZ" dirty="0" smtClean="0"/>
              <a:t>konstruktivistické, </a:t>
            </a:r>
            <a:r>
              <a:rPr lang="cs-CZ" dirty="0" err="1" smtClean="0"/>
              <a:t>konektivistické</a:t>
            </a:r>
            <a:r>
              <a:rPr lang="cs-CZ" dirty="0" smtClean="0"/>
              <a:t> </a:t>
            </a:r>
            <a:r>
              <a:rPr lang="cs-CZ" dirty="0"/>
              <a:t>pojetí výuky)</a:t>
            </a:r>
          </a:p>
          <a:p>
            <a:r>
              <a:rPr lang="cs-CZ" dirty="0"/>
              <a:t>5/ + Průcha dodává: </a:t>
            </a:r>
            <a:r>
              <a:rPr lang="cs-CZ" b="1" dirty="0" smtClean="0"/>
              <a:t>vzdělávací výsledky</a:t>
            </a:r>
            <a:r>
              <a:rPr lang="cs-CZ" b="1" dirty="0"/>
              <a:t> = nejčastější indikátor kvality</a:t>
            </a:r>
          </a:p>
        </p:txBody>
      </p:sp>
    </p:spTree>
    <p:extLst>
      <p:ext uri="{BB962C8B-B14F-4D97-AF65-F5344CB8AC3E}">
        <p14:creationId xmlns:p14="http://schemas.microsoft.com/office/powerpoint/2010/main" val="22141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PETTY, </a:t>
            </a:r>
            <a:r>
              <a:rPr lang="cs-CZ" sz="2400" dirty="0" err="1"/>
              <a:t>Geoff</a:t>
            </a:r>
            <a:r>
              <a:rPr lang="cs-CZ" sz="2400" dirty="0"/>
              <a:t>. </a:t>
            </a:r>
            <a:r>
              <a:rPr lang="cs-CZ" sz="2400" i="1" dirty="0"/>
              <a:t>Moderní vyučování</a:t>
            </a:r>
            <a:r>
              <a:rPr lang="cs-CZ" sz="2400" dirty="0"/>
              <a:t>. Praha: Portál, 2013. ISBN 978-80-262-0367-4.</a:t>
            </a:r>
          </a:p>
          <a:p>
            <a:r>
              <a:rPr lang="cs-CZ" sz="2400" dirty="0" smtClean="0"/>
              <a:t>PRŮCHA</a:t>
            </a:r>
            <a:r>
              <a:rPr lang="cs-CZ" sz="2400" dirty="0"/>
              <a:t>, Jan. </a:t>
            </a:r>
            <a:r>
              <a:rPr lang="cs-CZ" sz="2400" i="1" dirty="0"/>
              <a:t>Alternativní školy a inovace ve vzdělávání</a:t>
            </a:r>
            <a:r>
              <a:rPr lang="cs-CZ" sz="2400" dirty="0"/>
              <a:t>. 3., </a:t>
            </a:r>
            <a:r>
              <a:rPr lang="cs-CZ" sz="2400" dirty="0" err="1"/>
              <a:t>aktualiz</a:t>
            </a:r>
            <a:r>
              <a:rPr lang="cs-CZ" sz="2400" dirty="0"/>
              <a:t>. vyd. Praha: Portál, 2012, 191 s. ISBN 978-807-1789-994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PRŮCHA, Jan. </a:t>
            </a:r>
            <a:r>
              <a:rPr lang="cs-CZ" sz="2400" i="1" dirty="0"/>
              <a:t>Přehled pedagogiky: Úvod do studia oboru</a:t>
            </a:r>
            <a:r>
              <a:rPr lang="cs-CZ" sz="2400" dirty="0"/>
              <a:t>. 3., </a:t>
            </a:r>
            <a:r>
              <a:rPr lang="cs-CZ" sz="2400" dirty="0" err="1"/>
              <a:t>aktualiz</a:t>
            </a:r>
            <a:r>
              <a:rPr lang="cs-CZ" sz="2400" dirty="0"/>
              <a:t>. vyd. Praha: Portál, c2009, 271 s. ISBN 978-807-3675-677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600" dirty="0" smtClean="0">
                <a:hlinkClick r:id="rId2"/>
              </a:rPr>
              <a:t>http</a:t>
            </a:r>
            <a:r>
              <a:rPr lang="cs-CZ" sz="2600" dirty="0">
                <a:hlinkClick r:id="rId2"/>
              </a:rPr>
              <a:t>://www.ctenarska-gramotnost.cz</a:t>
            </a:r>
            <a:r>
              <a:rPr lang="cs-CZ" sz="2600" dirty="0" smtClean="0">
                <a:hlinkClick r:id="rId2"/>
              </a:rPr>
              <a:t>/</a:t>
            </a:r>
            <a:endParaRPr lang="cs-CZ" sz="2600" dirty="0" smtClean="0"/>
          </a:p>
          <a:p>
            <a:r>
              <a:rPr lang="cs-CZ" sz="2600" dirty="0">
                <a:hlinkClick r:id="rId3"/>
              </a:rPr>
              <a:t>http://waldorfped.webx.cz</a:t>
            </a:r>
            <a:r>
              <a:rPr lang="cs-CZ" sz="2600" dirty="0" smtClean="0">
                <a:hlinkClick r:id="rId3"/>
              </a:rPr>
              <a:t>/</a:t>
            </a:r>
            <a:endParaRPr lang="cs-CZ" sz="2600" dirty="0" smtClean="0"/>
          </a:p>
          <a:p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://www.domaciskola.cz</a:t>
            </a:r>
            <a:r>
              <a:rPr lang="cs-CZ" sz="2400" dirty="0" smtClean="0">
                <a:hlinkClick r:id="rId4"/>
              </a:rPr>
              <a:t>/</a:t>
            </a:r>
            <a:endParaRPr lang="cs-CZ" sz="2400" dirty="0" smtClean="0"/>
          </a:p>
          <a:p>
            <a:r>
              <a:rPr lang="cs-CZ" sz="2400" dirty="0" smtClean="0">
                <a:hlinkClick r:id="rId5"/>
              </a:rPr>
              <a:t>http</a:t>
            </a:r>
            <a:r>
              <a:rPr lang="cs-CZ" sz="2400" dirty="0">
                <a:hlinkClick r:id="rId5"/>
              </a:rPr>
              <a:t>://www.montessoricr.cz/principy-montessori-pedagogiky</a:t>
            </a:r>
            <a:r>
              <a:rPr lang="cs-CZ" sz="2400" dirty="0" smtClean="0">
                <a:hlinkClick r:id="rId5"/>
              </a:rPr>
              <a:t>/</a:t>
            </a:r>
            <a:endParaRPr lang="cs-CZ" sz="2400" dirty="0" smtClean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842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809625"/>
            <a:ext cx="49497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/>
              <a:t>Bloomova</a:t>
            </a:r>
            <a:r>
              <a:rPr lang="cs-CZ" sz="1600" dirty="0" smtClean="0"/>
              <a:t> růže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918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učení podle kognitivní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Učitelé musejí stanovit zadání vyššího řádu </a:t>
            </a:r>
          </a:p>
          <a:p>
            <a:pPr lvl="1"/>
            <a:r>
              <a:rPr lang="cs-CZ" dirty="0" smtClean="0"/>
              <a:t>(jiný přístup vede k povrchnímu učení)</a:t>
            </a:r>
          </a:p>
          <a:p>
            <a:r>
              <a:rPr lang="cs-CZ" dirty="0" smtClean="0"/>
              <a:t>Dovednosti vyššího mohou být naučeny</a:t>
            </a:r>
          </a:p>
          <a:p>
            <a:pPr lvl="1"/>
            <a:r>
              <a:rPr lang="cs-CZ" dirty="0" smtClean="0"/>
              <a:t>aplikace postupů </a:t>
            </a:r>
          </a:p>
          <a:p>
            <a:r>
              <a:rPr lang="cs-CZ" dirty="0" smtClean="0"/>
              <a:t>Je třeba určit pořadí jednotlivých zadání </a:t>
            </a:r>
          </a:p>
          <a:p>
            <a:pPr lvl="1"/>
            <a:r>
              <a:rPr lang="cs-CZ" dirty="0" smtClean="0"/>
              <a:t>viz </a:t>
            </a:r>
            <a:r>
              <a:rPr lang="cs-CZ" b="1" dirty="0" smtClean="0"/>
              <a:t>Komenského</a:t>
            </a:r>
            <a:r>
              <a:rPr lang="cs-CZ" dirty="0" smtClean="0"/>
              <a:t> pedagogické postupy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1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konstruktivní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Problémová koncepce výuky</a:t>
            </a:r>
          </a:p>
          <a:p>
            <a:pPr lvl="1"/>
            <a:r>
              <a:rPr lang="cs-CZ" dirty="0" smtClean="0"/>
              <a:t>propojení učení školního s učením celoživotním</a:t>
            </a:r>
          </a:p>
          <a:p>
            <a:pPr lvl="1"/>
            <a:endParaRPr lang="cs-CZ" dirty="0" smtClean="0"/>
          </a:p>
          <a:p>
            <a:pPr marL="514350" indent="-457200"/>
            <a:r>
              <a:rPr lang="cs-CZ" dirty="0" smtClean="0"/>
              <a:t>Rozvíjející vyučování </a:t>
            </a:r>
          </a:p>
          <a:p>
            <a:pPr marL="914400" lvl="1" indent="-457200"/>
            <a:r>
              <a:rPr lang="cs-CZ" dirty="0" smtClean="0"/>
              <a:t>Založené na </a:t>
            </a:r>
            <a:r>
              <a:rPr lang="cs-CZ" b="1" dirty="0" smtClean="0"/>
              <a:t>učení o zóně nejbližšího vývoje </a:t>
            </a:r>
            <a:r>
              <a:rPr lang="cs-CZ" dirty="0" smtClean="0"/>
              <a:t>= učení má předbíhat </a:t>
            </a:r>
            <a:r>
              <a:rPr lang="cs-CZ" dirty="0" smtClean="0"/>
              <a:t>kognitivní vývoj dítěte </a:t>
            </a:r>
            <a:r>
              <a:rPr lang="cs-CZ" dirty="0" smtClean="0"/>
              <a:t>(Pecina, </a:t>
            </a:r>
            <a:r>
              <a:rPr lang="cs-CZ" dirty="0" err="1" smtClean="0"/>
              <a:t>Zormanová</a:t>
            </a:r>
            <a:r>
              <a:rPr lang="cs-CZ" dirty="0" smtClean="0"/>
              <a:t>, 2009)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Behaviorální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Odměna (posílení)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 cílem žádoucí chování (žáků)</a:t>
            </a:r>
          </a:p>
          <a:p>
            <a:r>
              <a:rPr lang="cs-CZ" dirty="0" smtClean="0"/>
              <a:t>Motivace</a:t>
            </a:r>
          </a:p>
          <a:p>
            <a:r>
              <a:rPr lang="cs-CZ" dirty="0" smtClean="0"/>
              <a:t>Učení:</a:t>
            </a:r>
          </a:p>
          <a:p>
            <a:pPr lvl="1"/>
            <a:r>
              <a:rPr lang="cs-CZ" dirty="0" smtClean="0"/>
              <a:t>postupuje krok za krokem </a:t>
            </a:r>
          </a:p>
          <a:p>
            <a:pPr lvl="1"/>
            <a:r>
              <a:rPr lang="cs-CZ" dirty="0" smtClean="0"/>
              <a:t>ne v jediném okamžiku</a:t>
            </a:r>
          </a:p>
          <a:p>
            <a:pPr lvl="1"/>
            <a:r>
              <a:rPr lang="cs-CZ" dirty="0" smtClean="0"/>
              <a:t>posilováno opakovanými úspěchy </a:t>
            </a:r>
          </a:p>
          <a:p>
            <a:r>
              <a:rPr lang="cs-CZ" dirty="0" smtClean="0"/>
              <a:t>Opakování, shrnutí, nové staví na osvojeném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9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Humanistická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Učení a </a:t>
            </a:r>
            <a:r>
              <a:rPr lang="cs-CZ" b="1" dirty="0" smtClean="0"/>
              <a:t>EMOCE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pozitivní		 negativní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Nejvyšší hodnoty učení = emoční faktory, osobní růst, rozvoj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Školy všech stupňů – uspokojování potřeby JEDINCE</a:t>
            </a:r>
            <a:endParaRPr lang="cs-CZ" b="1" dirty="0"/>
          </a:p>
          <a:p>
            <a:endParaRPr lang="cs-CZ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1691680" y="2132856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987824" y="2132856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820</TotalTime>
  <Words>2704</Words>
  <Application>Microsoft Office PowerPoint</Application>
  <PresentationFormat>Předvádění na obrazovce (4:3)</PresentationFormat>
  <Paragraphs>330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Franklin Gothic Book</vt:lpstr>
      <vt:lpstr>Franklin Gothic Medium</vt:lpstr>
      <vt:lpstr>Wingdings 2</vt:lpstr>
      <vt:lpstr>Cesta</vt:lpstr>
      <vt:lpstr>Pedagogické teorie a přístupy</vt:lpstr>
      <vt:lpstr>Pedagogické přístupy z hlediska psychologie – „školy“</vt:lpstr>
      <vt:lpstr>Pedagogické „školy“</vt:lpstr>
      <vt:lpstr>Bloomova taxonomie</vt:lpstr>
      <vt:lpstr>Bloomova růže</vt:lpstr>
      <vt:lpstr>Zásady učení podle kognitivní školy</vt:lpstr>
      <vt:lpstr>Zásady konstruktivní školy</vt:lpstr>
      <vt:lpstr>Behaviorální škola</vt:lpstr>
      <vt:lpstr>Humanistická škola</vt:lpstr>
      <vt:lpstr>Humanistická škola</vt:lpstr>
      <vt:lpstr>Prezentace aplikace PowerPoint</vt:lpstr>
      <vt:lpstr>Alternativní školy</vt:lpstr>
      <vt:lpstr>Otázka:</vt:lpstr>
      <vt:lpstr> Změny v obsahu vzdělávání </vt:lpstr>
      <vt:lpstr> Změny ve struktuře vzdělávacích systémů </vt:lpstr>
      <vt:lpstr>Změny vyvolané vlivem tržní ekonomiky a privatizací vzdělávání</vt:lpstr>
      <vt:lpstr>Změny společenské a pedagogické povahy</vt:lpstr>
      <vt:lpstr>Co jsou alternativní školy a pedagogické inovace</vt:lpstr>
      <vt:lpstr>Tři roviny významu alternativních škol </vt:lpstr>
      <vt:lpstr>Alternativní  -  škola   -  inovativní </vt:lpstr>
      <vt:lpstr>Vznik a vývoj alternativních škol</vt:lpstr>
      <vt:lpstr>Vznik a vývoj alternativních škol</vt:lpstr>
      <vt:lpstr>Škola životem pro život  (L´école pour la vie par la vie) </vt:lpstr>
      <vt:lpstr>Jenský plán</vt:lpstr>
      <vt:lpstr>Koncepce tzv. činné školy</vt:lpstr>
      <vt:lpstr>Vznik alternativních škol - typy</vt:lpstr>
      <vt:lpstr> Vlastnosti a funkce alternativních škol </vt:lpstr>
      <vt:lpstr> Alternativní školy (Jůva ml.) </vt:lpstr>
      <vt:lpstr>Funkce alternativních škol</vt:lpstr>
      <vt:lpstr>Typy alternativních škol</vt:lpstr>
      <vt:lpstr>Waldorfská škola</vt:lpstr>
      <vt:lpstr>Waldorfská škola</vt:lpstr>
      <vt:lpstr>Montessoriovská škola </vt:lpstr>
      <vt:lpstr> Montessoriovská škola </vt:lpstr>
      <vt:lpstr>Montessori školní pomůcky</vt:lpstr>
      <vt:lpstr> Freinetovská škola  (Freinetova „moderní škola“) </vt:lpstr>
      <vt:lpstr>Jenská škola</vt:lpstr>
      <vt:lpstr> Daltonská škola  (Daltonský učební plán) </vt:lpstr>
      <vt:lpstr>Církevní (konfesijní) školy</vt:lpstr>
      <vt:lpstr> Moderní alternativní školy </vt:lpstr>
      <vt:lpstr>Moderní alternativní školy v ČR</vt:lpstr>
      <vt:lpstr>Kvalita a efektivnost  alternativních / inovativních škol</vt:lpstr>
      <vt:lpstr> Znaky kvalitní školy </vt:lpstr>
      <vt:lpstr>ZDroje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Pedagogické teorie a přístupy</dc:title>
  <dc:creator>Pavlína Mazáčová</dc:creator>
  <cp:lastModifiedBy>Pavlína Mazáčová</cp:lastModifiedBy>
  <cp:revision>37</cp:revision>
  <dcterms:created xsi:type="dcterms:W3CDTF">2014-03-10T09:58:03Z</dcterms:created>
  <dcterms:modified xsi:type="dcterms:W3CDTF">2016-04-05T10:28:25Z</dcterms:modified>
</cp:coreProperties>
</file>