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4" r:id="rId4"/>
    <p:sldId id="271" r:id="rId5"/>
    <p:sldId id="270" r:id="rId6"/>
    <p:sldId id="264" r:id="rId7"/>
    <p:sldId id="265" r:id="rId8"/>
    <p:sldId id="266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311" r:id="rId18"/>
    <p:sldId id="268" r:id="rId19"/>
    <p:sldId id="282" r:id="rId20"/>
    <p:sldId id="283" r:id="rId21"/>
    <p:sldId id="285" r:id="rId22"/>
    <p:sldId id="286" r:id="rId23"/>
    <p:sldId id="287" r:id="rId24"/>
    <p:sldId id="293" r:id="rId25"/>
    <p:sldId id="299" r:id="rId26"/>
    <p:sldId id="297" r:id="rId27"/>
    <p:sldId id="302" r:id="rId28"/>
    <p:sldId id="304" r:id="rId29"/>
    <p:sldId id="292" r:id="rId30"/>
    <p:sldId id="278" r:id="rId31"/>
    <p:sldId id="338" r:id="rId32"/>
    <p:sldId id="309" r:id="rId33"/>
    <p:sldId id="308" r:id="rId34"/>
    <p:sldId id="313" r:id="rId35"/>
    <p:sldId id="337" r:id="rId36"/>
    <p:sldId id="328" r:id="rId37"/>
    <p:sldId id="329" r:id="rId38"/>
    <p:sldId id="336" r:id="rId39"/>
    <p:sldId id="330" r:id="rId40"/>
    <p:sldId id="335" r:id="rId41"/>
    <p:sldId id="312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5" r:id="rId51"/>
    <p:sldId id="327" r:id="rId52"/>
    <p:sldId id="322" r:id="rId53"/>
    <p:sldId id="323" r:id="rId54"/>
    <p:sldId id="324" r:id="rId55"/>
    <p:sldId id="288" r:id="rId56"/>
    <p:sldId id="289" r:id="rId57"/>
    <p:sldId id="291" r:id="rId58"/>
    <p:sldId id="296" r:id="rId59"/>
    <p:sldId id="300" r:id="rId60"/>
    <p:sldId id="305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13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52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69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15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58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49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51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1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71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E84F5-D3B5-42D5-A7EC-C63E3F460EEB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6416A-793C-462F-A1A0-F6C79119A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0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edagogika_voln%C3%A9ho_%C4%8Das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dm.cz/vystupy-kpz/uznavani-nfv" TargetMode="External"/><Relationship Id="rId2" Type="http://schemas.openxmlformats.org/officeDocument/2006/relationships/hyperlink" Target="http://www.kliceprozivo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dm.cz/neformalni-vzdelavani/volny-cas/akce-a-seminare/konference-unv-2011" TargetMode="External"/><Relationship Id="rId4" Type="http://schemas.openxmlformats.org/officeDocument/2006/relationships/hyperlink" Target="http://userfiles.nidm.cz/file/OKP/memorandum-unv-final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dm.cz/k2/uznavani-nfv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nsk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et-eu.net/index.php?option=com_remository&amp;Itemid=11&amp;func=startdown&amp;id=75%E3%80%88=en" TargetMode="External"/><Relationship Id="rId2" Type="http://schemas.openxmlformats.org/officeDocument/2006/relationships/hyperlink" Target="http://eur-lex.europa.eu/LexUriServ/LexUriServ.do?uri=OJ:C:2012:398:0001:0005:CS: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peci%C3%A1ln%C3%AD:Zdroje_knih/8073150603" TargetMode="External"/><Relationship Id="rId3" Type="http://schemas.openxmlformats.org/officeDocument/2006/relationships/hyperlink" Target="http://mict.upol.cz/systemove_pojeti_edukacniho_procesu_a_moznosti_mereni_jeho_efektivnosti.pdf" TargetMode="External"/><Relationship Id="rId7" Type="http://schemas.openxmlformats.org/officeDocument/2006/relationships/hyperlink" Target="https://cs.wikipedia.org/wiki/Speci%C3%A1ln%C3%AD:Zdroje_knih/9788024718217" TargetMode="External"/><Relationship Id="rId2" Type="http://schemas.openxmlformats.org/officeDocument/2006/relationships/hyperlink" Target="https://cs.wikipedia.org/wiki/Speci%C3%A1ln%C3%AD:Zdroje_knih/80854982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Jarmila_Skalkov%C3%A1" TargetMode="External"/><Relationship Id="rId5" Type="http://schemas.openxmlformats.org/officeDocument/2006/relationships/hyperlink" Target="https://cs.wikipedia.org/wiki/Speci%C3%A1ln%C3%AD:Zdroje_knih/9788072487875" TargetMode="External"/><Relationship Id="rId10" Type="http://schemas.openxmlformats.org/officeDocument/2006/relationships/hyperlink" Target="https://cs.wikipedia.org/wiki/Speci%C3%A1ln%C3%AD:Zdroje_knih/8070805730" TargetMode="External"/><Relationship Id="rId4" Type="http://schemas.openxmlformats.org/officeDocument/2006/relationships/hyperlink" Target="https://cs.wikipedia.org/wiki/Speci%C3%A1ln%C3%AD:Zdroje_knih/802451012X" TargetMode="External"/><Relationship Id="rId9" Type="http://schemas.openxmlformats.org/officeDocument/2006/relationships/hyperlink" Target="http://vydavatelstvi.vscht.cz/knihy/uid_isbn-80-7080-573-0/pages-pdf/obalka-1.html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peci%C3%A1ln%C3%AD:Zdroje_knih/9788070418970" TargetMode="External"/><Relationship Id="rId2" Type="http://schemas.openxmlformats.org/officeDocument/2006/relationships/hyperlink" Target="https://cs.wikipedia.org/wiki/Speci%C3%A1ln%C3%AD:Zdroje_knih/8072900536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peci%C3%A1ln%C3%AD:Zdroje_knih/9788073675677" TargetMode="External"/><Relationship Id="rId2" Type="http://schemas.openxmlformats.org/officeDocument/2006/relationships/hyperlink" Target="https://cs.wikipedia.org/wiki/Speci%C3%A1ln%C3%AD:Zdroje_knih/807367047X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peci%C3%A1ln%C3%AD:Zdroje_knih/8086432238" TargetMode="External"/><Relationship Id="rId2" Type="http://schemas.openxmlformats.org/officeDocument/2006/relationships/hyperlink" Target="https://cs.wikipedia.org/wiki/Speci%C3%A1ln%C3%AD:Zdroje_knih/80862844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peci%C3%A1ln%C3%AD:Zdroje_knih/9788073684891" TargetMode="External"/><Relationship Id="rId5" Type="http://schemas.openxmlformats.org/officeDocument/2006/relationships/hyperlink" Target="https://cs.wikipedia.org/wiki/Speci%C3%A1ln%C3%AD:Zdroje_knih/9788073293239" TargetMode="External"/><Relationship Id="rId4" Type="http://schemas.openxmlformats.org/officeDocument/2006/relationships/hyperlink" Target="https://cs.wikipedia.org/wiki/Speci%C3%A1ln%C3%AD:Zdroje_knih/807184381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Pedagogika v designování </a:t>
            </a:r>
            <a:r>
              <a:rPr lang="cs-CZ" dirty="0"/>
              <a:t>vzdělávacího procesu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Předmět Design vzdělávacího procesu</a:t>
            </a:r>
          </a:p>
          <a:p>
            <a:r>
              <a:rPr lang="cs-CZ" dirty="0" smtClean="0"/>
              <a:t>Pavlína Mazáčová</a:t>
            </a:r>
          </a:p>
          <a:p>
            <a:r>
              <a:rPr lang="cs-CZ" dirty="0" smtClean="0"/>
              <a:t>8. 3. 2016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5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Pedagogika v současném vědeckém 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i="1" dirty="0" smtClean="0"/>
              <a:t>jako věda zahrnuje teorii i praxi </a:t>
            </a:r>
          </a:p>
          <a:p>
            <a:pPr>
              <a:buFont typeface="Wingdings 2" pitchFamily="18" charset="2"/>
              <a:buNone/>
            </a:pPr>
            <a:r>
              <a:rPr lang="cs-CZ" altLang="cs-CZ" b="1" dirty="0" smtClean="0"/>
              <a:t>- </a:t>
            </a:r>
            <a:r>
              <a:rPr lang="cs-CZ" altLang="cs-CZ" dirty="0" smtClean="0"/>
              <a:t>pedagogika stanovuje určité normy, vzory, doporučení, cíle, jak realizovat edukaci </a:t>
            </a:r>
            <a:r>
              <a:rPr lang="cs-CZ" altLang="cs-CZ" b="1" dirty="0" smtClean="0"/>
              <a:t>- normativní charakter 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- pedagogika zkoumá, je založena na poznatcích získaných z výzkumu - </a:t>
            </a:r>
            <a:r>
              <a:rPr lang="cs-CZ" altLang="cs-CZ" b="1" dirty="0" smtClean="0"/>
              <a:t>explorativní charakter 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- pedagogika zjišťuje, popisuje, vysvětluje různé jevy edukační reality - </a:t>
            </a:r>
            <a:r>
              <a:rPr lang="cs-CZ" altLang="cs-CZ" b="1" dirty="0" err="1" smtClean="0"/>
              <a:t>explanativní</a:t>
            </a:r>
            <a:r>
              <a:rPr lang="cs-CZ" altLang="cs-CZ" b="1" dirty="0" smtClean="0"/>
              <a:t> charakter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2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Struktura pedagogiky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rozlišujeme základní dělení pedagogických disciplín dle pěti </a:t>
            </a:r>
            <a:r>
              <a:rPr lang="cs-CZ" dirty="0" smtClean="0"/>
              <a:t>kritérií: </a:t>
            </a:r>
            <a:endParaRPr lang="cs-CZ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cs-CZ" sz="1400" dirty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Podle obsahu zkoumání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Podle věku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Podle fází společenského </a:t>
            </a:r>
            <a:r>
              <a:rPr lang="cs-CZ" dirty="0" smtClean="0"/>
              <a:t>vývoje </a:t>
            </a:r>
            <a:endParaRPr lang="cs-CZ" dirty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Podle oblastí aplikace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Podle specifičnosti obsahu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2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Disciplíny podle obsahu zkoumání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obecná </a:t>
            </a:r>
            <a:r>
              <a:rPr lang="cs-CZ" dirty="0"/>
              <a:t>pedagogika,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 srovnávací pedagogika,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dějiny pedagogiky a školství,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teorie výchovy,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obecná didaktika a oborové didaktiky,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pedagogická diagnostika,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pedagogická evaluace,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pedagogická prognostika,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teorie řízení škol a školství, </a:t>
            </a:r>
            <a:endParaRPr lang="cs-CZ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technologie vzdělávání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1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Disciplíny podle zkoumaného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cs-CZ" altLang="cs-CZ" sz="3600" dirty="0" smtClean="0"/>
              <a:t>předškolní pedagogika, </a:t>
            </a:r>
          </a:p>
          <a:p>
            <a:pPr marL="514350" indent="-514350"/>
            <a:r>
              <a:rPr lang="cs-CZ" altLang="cs-CZ" sz="3600" dirty="0" smtClean="0"/>
              <a:t>školní, vysokoškolská, </a:t>
            </a:r>
          </a:p>
          <a:p>
            <a:pPr marL="514350" indent="-514350"/>
            <a:r>
              <a:rPr lang="cs-CZ" altLang="cs-CZ" sz="3600" dirty="0" smtClean="0"/>
              <a:t>andragogika</a:t>
            </a:r>
            <a:endParaRPr lang="cs-CZ" altLang="cs-CZ" dirty="0" smtClean="0"/>
          </a:p>
          <a:p>
            <a:pPr marL="514350" indent="-514350"/>
            <a:r>
              <a:rPr lang="cs-CZ" altLang="cs-CZ" sz="3600" dirty="0" err="1" smtClean="0"/>
              <a:t>gerontagogika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Disciplíny podle fází </a:t>
            </a:r>
            <a:r>
              <a:rPr lang="cs-CZ" altLang="cs-CZ" sz="3600" dirty="0"/>
              <a:t>společenského vývoje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cs-CZ" altLang="cs-CZ" dirty="0" smtClean="0"/>
              <a:t>antická, </a:t>
            </a:r>
          </a:p>
          <a:p>
            <a:pPr marL="514350" indent="-514350"/>
            <a:r>
              <a:rPr lang="cs-CZ" altLang="cs-CZ" dirty="0" smtClean="0"/>
              <a:t>křesťanská, </a:t>
            </a:r>
          </a:p>
          <a:p>
            <a:pPr marL="514350" indent="-514350"/>
            <a:r>
              <a:rPr lang="cs-CZ" altLang="cs-CZ" dirty="0" smtClean="0"/>
              <a:t>renesanční, </a:t>
            </a:r>
          </a:p>
          <a:p>
            <a:pPr marL="514350" indent="-514350"/>
            <a:r>
              <a:rPr lang="cs-CZ" altLang="cs-CZ" dirty="0" smtClean="0"/>
              <a:t>reformní, </a:t>
            </a:r>
          </a:p>
          <a:p>
            <a:pPr marL="514350" indent="-514350"/>
            <a:r>
              <a:rPr lang="cs-CZ" altLang="cs-CZ" dirty="0" smtClean="0"/>
              <a:t>pragmatická,</a:t>
            </a:r>
          </a:p>
          <a:p>
            <a:pPr marL="514350" indent="-514350"/>
            <a:r>
              <a:rPr lang="cs-CZ" altLang="cs-CZ" dirty="0" smtClean="0"/>
              <a:t>moderní </a:t>
            </a:r>
          </a:p>
          <a:p>
            <a:pPr marL="514350" indent="-514350"/>
            <a:r>
              <a:rPr lang="cs-CZ" altLang="cs-CZ" dirty="0" smtClean="0"/>
              <a:t>postmoderní pedagogika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6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Disciplíny </a:t>
            </a:r>
            <a:r>
              <a:rPr lang="cs-CZ" dirty="0" smtClean="0"/>
              <a:t>p</a:t>
            </a:r>
            <a:r>
              <a:rPr lang="cs-CZ" altLang="cs-CZ" dirty="0" smtClean="0"/>
              <a:t>odle oblastí aplikace</a:t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/>
            <a:r>
              <a:rPr lang="cs-CZ" altLang="cs-CZ" dirty="0" smtClean="0"/>
              <a:t>rodinná,</a:t>
            </a:r>
          </a:p>
          <a:p>
            <a:pPr marL="514350" indent="-514350"/>
            <a:r>
              <a:rPr lang="cs-CZ" altLang="cs-CZ" dirty="0" smtClean="0"/>
              <a:t>sociální, </a:t>
            </a:r>
          </a:p>
          <a:p>
            <a:pPr marL="514350" indent="-514350"/>
            <a:r>
              <a:rPr lang="cs-CZ" altLang="cs-CZ" dirty="0" smtClean="0"/>
              <a:t>profesní, </a:t>
            </a:r>
          </a:p>
          <a:p>
            <a:pPr marL="514350" indent="-514350"/>
            <a:r>
              <a:rPr lang="cs-CZ" altLang="cs-CZ" dirty="0" smtClean="0"/>
              <a:t>inženýrská, </a:t>
            </a:r>
          </a:p>
          <a:p>
            <a:pPr marL="514350" indent="-514350"/>
            <a:r>
              <a:rPr lang="cs-CZ" altLang="cs-CZ" dirty="0" smtClean="0"/>
              <a:t>vojenská pedagogika, </a:t>
            </a:r>
          </a:p>
          <a:p>
            <a:pPr marL="514350" indent="-514350"/>
            <a:r>
              <a:rPr lang="cs-CZ" altLang="cs-CZ" dirty="0" smtClean="0"/>
              <a:t>pedagogika volného času, </a:t>
            </a:r>
          </a:p>
          <a:p>
            <a:pPr marL="514350" indent="-514350"/>
            <a:r>
              <a:rPr lang="cs-CZ" altLang="cs-CZ" dirty="0" smtClean="0"/>
              <a:t>výchova v nápravných zařízeních, výchova v organizacích dětí a mládeže, </a:t>
            </a:r>
          </a:p>
          <a:p>
            <a:pPr marL="514350" indent="-514350"/>
            <a:r>
              <a:rPr lang="cs-CZ" altLang="cs-CZ" dirty="0" smtClean="0"/>
              <a:t>alternativní pedagogika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8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b="1" dirty="0" smtClean="0"/>
              <a:t>Výchova – základní kategorie pedagogiky</a:t>
            </a:r>
          </a:p>
          <a:p>
            <a:r>
              <a:rPr lang="cs-CZ" sz="1400" b="1" dirty="0" smtClean="0"/>
              <a:t>Edukace</a:t>
            </a:r>
          </a:p>
          <a:p>
            <a:r>
              <a:rPr lang="cs-CZ" sz="1400" b="1" dirty="0" smtClean="0"/>
              <a:t>Edukační </a:t>
            </a:r>
            <a:r>
              <a:rPr lang="cs-CZ" sz="1400" b="1" dirty="0" smtClean="0"/>
              <a:t>prostředí </a:t>
            </a:r>
            <a:r>
              <a:rPr lang="cs-CZ" sz="1400" dirty="0" smtClean="0"/>
              <a:t>(edukační realita) </a:t>
            </a:r>
            <a:endParaRPr lang="cs-CZ" sz="1400" b="1" dirty="0" smtClean="0"/>
          </a:p>
          <a:p>
            <a:pPr lvl="1"/>
            <a:r>
              <a:rPr lang="cs-CZ" sz="1400" dirty="0" smtClean="0"/>
              <a:t>prostředí</a:t>
            </a:r>
            <a:r>
              <a:rPr lang="cs-CZ" sz="1400" dirty="0"/>
              <a:t>, v kterém probíhají edukační </a:t>
            </a:r>
            <a:r>
              <a:rPr lang="cs-CZ" sz="1400" dirty="0" smtClean="0"/>
              <a:t>procesy</a:t>
            </a:r>
          </a:p>
          <a:p>
            <a:pPr lvl="1"/>
            <a:endParaRPr lang="cs-CZ" sz="1400" b="1" dirty="0" smtClean="0"/>
          </a:p>
          <a:p>
            <a:r>
              <a:rPr lang="cs-CZ" sz="1400" b="1" dirty="0" smtClean="0"/>
              <a:t>Edukační procesy</a:t>
            </a:r>
          </a:p>
          <a:p>
            <a:pPr lvl="1"/>
            <a:r>
              <a:rPr lang="cs-CZ" sz="1400" dirty="0"/>
              <a:t>takové činnosti lidí, při nichž dochází k učení na straně nějakého subjektu (</a:t>
            </a:r>
            <a:r>
              <a:rPr lang="cs-CZ" sz="1400" b="1" dirty="0" err="1" smtClean="0"/>
              <a:t>edukant</a:t>
            </a:r>
            <a:r>
              <a:rPr lang="cs-CZ" sz="1400" b="1" dirty="0" smtClean="0"/>
              <a:t> / žák</a:t>
            </a:r>
            <a:r>
              <a:rPr lang="cs-CZ" sz="1400" dirty="0" smtClean="0"/>
              <a:t>), </a:t>
            </a:r>
            <a:r>
              <a:rPr lang="cs-CZ" sz="1400" dirty="0"/>
              <a:t>jemuž je </a:t>
            </a:r>
            <a:r>
              <a:rPr lang="cs-CZ" sz="1400" dirty="0" smtClean="0"/>
              <a:t>předkládán nějakým </a:t>
            </a:r>
            <a:r>
              <a:rPr lang="cs-CZ" sz="1400" dirty="0"/>
              <a:t>jiným subjektem (</a:t>
            </a:r>
            <a:r>
              <a:rPr lang="cs-CZ" sz="1400" b="1" dirty="0" err="1" smtClean="0"/>
              <a:t>edukátor</a:t>
            </a:r>
            <a:r>
              <a:rPr lang="cs-CZ" sz="1400" b="1" dirty="0" smtClean="0"/>
              <a:t> / učitel</a:t>
            </a:r>
            <a:r>
              <a:rPr lang="cs-CZ" sz="1400" dirty="0" smtClean="0"/>
              <a:t>) </a:t>
            </a:r>
            <a:r>
              <a:rPr lang="cs-CZ" sz="1400" dirty="0"/>
              <a:t>přímo nebo zprostředkovaně (např. textem) určitý druh </a:t>
            </a:r>
            <a:r>
              <a:rPr lang="cs-CZ" sz="1400" dirty="0" smtClean="0"/>
              <a:t>informace</a:t>
            </a:r>
          </a:p>
          <a:p>
            <a:pPr lvl="1"/>
            <a:r>
              <a:rPr lang="cs-CZ" sz="1400" dirty="0" smtClean="0"/>
              <a:t>procesy</a:t>
            </a:r>
            <a:r>
              <a:rPr lang="cs-CZ" sz="1400" dirty="0"/>
              <a:t> </a:t>
            </a:r>
            <a:r>
              <a:rPr lang="cs-CZ" sz="1400" b="1" dirty="0" smtClean="0"/>
              <a:t>řízeného učení - </a:t>
            </a:r>
            <a:r>
              <a:rPr lang="cs-CZ" sz="1400" dirty="0" smtClean="0"/>
              <a:t>učení</a:t>
            </a:r>
            <a:r>
              <a:rPr lang="cs-CZ" sz="1400" dirty="0"/>
              <a:t>, které je zvnějšku nějak regulováno a organizováno tak, aby bylo účinné (typicky se s nimi můžeme setkat např. ve škole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dirty="0" smtClean="0"/>
              <a:t>procesy </a:t>
            </a:r>
            <a:r>
              <a:rPr lang="cs-CZ" sz="1400" dirty="0"/>
              <a:t>s </a:t>
            </a:r>
            <a:r>
              <a:rPr lang="cs-CZ" sz="1400" b="1" dirty="0"/>
              <a:t>neřízeným </a:t>
            </a:r>
            <a:r>
              <a:rPr lang="cs-CZ" sz="1400" b="1" dirty="0" smtClean="0"/>
              <a:t>učením - </a:t>
            </a:r>
            <a:r>
              <a:rPr lang="cs-CZ" sz="1400" dirty="0" smtClean="0"/>
              <a:t>dochází </a:t>
            </a:r>
            <a:r>
              <a:rPr lang="cs-CZ" sz="1400" dirty="0"/>
              <a:t>k vědomé autoregulaci učení (např. při samostudiu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dirty="0" smtClean="0"/>
              <a:t>pro </a:t>
            </a:r>
            <a:r>
              <a:rPr lang="cs-CZ" sz="1400" dirty="0"/>
              <a:t>oba druhy výše zmíněných procesů je </a:t>
            </a:r>
            <a:r>
              <a:rPr lang="cs-CZ" sz="1400" b="1" dirty="0"/>
              <a:t>společná intencionalita </a:t>
            </a:r>
            <a:r>
              <a:rPr lang="cs-CZ" sz="1400" dirty="0"/>
              <a:t>– subjekt usiluje o to, aby se učil; jedná se o záměrné </a:t>
            </a:r>
            <a:r>
              <a:rPr lang="cs-CZ" sz="1400" dirty="0" smtClean="0"/>
              <a:t>učení </a:t>
            </a:r>
          </a:p>
          <a:p>
            <a:pPr lvl="1"/>
            <a:endParaRPr lang="cs-CZ" sz="1400" b="1" dirty="0" smtClean="0"/>
          </a:p>
          <a:p>
            <a:pPr marL="514350" indent="-457200"/>
            <a:r>
              <a:rPr lang="cs-CZ" sz="1400" dirty="0" smtClean="0"/>
              <a:t>E</a:t>
            </a:r>
            <a:r>
              <a:rPr lang="cs-CZ" sz="1400" b="1" dirty="0" smtClean="0"/>
              <a:t>dukační konstrukty - </a:t>
            </a:r>
            <a:r>
              <a:rPr lang="cs-CZ" sz="1400" dirty="0"/>
              <a:t>různé teorie, plány, modely, předpisy a jiné teoretické výtvory, které nějakým způsobem určují či ovlivňují reálné edukační procesy (tzn. např. učební plány, didaktické testy, vysvědčení či různé certifikáty, učebnice, výukové filmy, programy, </a:t>
            </a:r>
            <a:r>
              <a:rPr lang="cs-CZ" sz="1400" dirty="0" smtClean="0"/>
              <a:t>dále veškeré </a:t>
            </a:r>
            <a:r>
              <a:rPr lang="cs-CZ" sz="1400" dirty="0"/>
              <a:t>produkty pedagogické teorie, jako monografie, referáty na konferencích apod</a:t>
            </a:r>
            <a:r>
              <a:rPr lang="cs-CZ" sz="1400" dirty="0" smtClean="0"/>
              <a:t>.)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918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Pojem </a:t>
            </a:r>
            <a:r>
              <a:rPr lang="cs-CZ" b="1" dirty="0" smtClean="0"/>
              <a:t>edukace</a:t>
            </a:r>
            <a:r>
              <a:rPr lang="cs-CZ" dirty="0" smtClean="0"/>
              <a:t> významově zahrnuje pojmy </a:t>
            </a:r>
            <a:r>
              <a:rPr lang="cs-CZ" b="1" dirty="0" smtClean="0"/>
              <a:t>výchova i vzdělávání</a:t>
            </a:r>
          </a:p>
          <a:p>
            <a:endParaRPr lang="cs-CZ" dirty="0" smtClean="0"/>
          </a:p>
          <a:p>
            <a:r>
              <a:rPr lang="cs-CZ" b="1" dirty="0" smtClean="0"/>
              <a:t>Výchova</a:t>
            </a:r>
          </a:p>
          <a:p>
            <a:pPr lvl="1"/>
            <a:r>
              <a:rPr lang="cs-CZ" b="1" dirty="0" smtClean="0"/>
              <a:t>záměrné působení na osobnost jedince </a:t>
            </a:r>
            <a:r>
              <a:rPr lang="cs-CZ" dirty="0" smtClean="0"/>
              <a:t>s cílem dosáhnout (pozitivních) změn v různých složkách jeho osobnosti</a:t>
            </a:r>
          </a:p>
          <a:p>
            <a:pPr lvl="1"/>
            <a:r>
              <a:rPr lang="cs-CZ" dirty="0" smtClean="0"/>
              <a:t>pojem má eticko-normativní nádech (výchova mravní, vlastenecká, estetická, citová, výchova k rodičovství a manželství …)</a:t>
            </a:r>
          </a:p>
          <a:p>
            <a:r>
              <a:rPr lang="cs-CZ" b="1" dirty="0" smtClean="0"/>
              <a:t>Vzdělávání</a:t>
            </a:r>
          </a:p>
          <a:p>
            <a:pPr lvl="1"/>
            <a:r>
              <a:rPr lang="cs-CZ" dirty="0" smtClean="0"/>
              <a:t>proces </a:t>
            </a:r>
            <a:r>
              <a:rPr lang="cs-CZ" b="1" dirty="0" smtClean="0"/>
              <a:t>záměrného a organizovaného </a:t>
            </a:r>
            <a:r>
              <a:rPr lang="cs-CZ" dirty="0" smtClean="0"/>
              <a:t>osvojování poznatků, dovedností, postojů aj., realizovaný prostřednictvím edukačního procesu - dlouhodobého</a:t>
            </a:r>
          </a:p>
          <a:p>
            <a:pPr lvl="1"/>
            <a:r>
              <a:rPr lang="cs-CZ" dirty="0" smtClean="0"/>
              <a:t>výsledek tohoto procesu by mohl být označen výrazem „naučenost“</a:t>
            </a:r>
          </a:p>
          <a:p>
            <a:pPr lvl="1"/>
            <a:endParaRPr lang="cs-CZ" dirty="0" smtClean="0"/>
          </a:p>
          <a:p>
            <a:pPr marL="57150" indent="0">
              <a:buNone/>
            </a:pPr>
            <a:r>
              <a:rPr lang="cs-CZ" dirty="0" smtClean="0"/>
              <a:t>Výchova i vzdělávání jsou součástí SOCIALIZACE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3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Vzdělání </a:t>
            </a:r>
          </a:p>
          <a:p>
            <a:r>
              <a:rPr lang="cs-CZ" dirty="0" smtClean="0"/>
              <a:t>Uspořádaná </a:t>
            </a:r>
            <a:r>
              <a:rPr lang="cs-CZ" dirty="0"/>
              <a:t>soustava zkušeností, poznatků a duchovních hodnot nashromážděných lidskou společností za dobu její existence, osvojovaná subjektem v procesu vzdělávání</a:t>
            </a:r>
          </a:p>
          <a:p>
            <a:pPr marL="0" indent="0">
              <a:buNone/>
            </a:pPr>
            <a:r>
              <a:rPr lang="cs-CZ" b="1" dirty="0"/>
              <a:t> </a:t>
            </a:r>
          </a:p>
          <a:p>
            <a:pPr marL="0" indent="0">
              <a:buNone/>
            </a:pPr>
            <a:r>
              <a:rPr lang="cs-CZ" b="1" dirty="0" smtClean="0"/>
              <a:t>Vzdělanost</a:t>
            </a:r>
            <a:endParaRPr lang="cs-CZ" b="1" dirty="0"/>
          </a:p>
          <a:p>
            <a:r>
              <a:rPr lang="cs-CZ" dirty="0"/>
              <a:t>Celkový stav vzdělání v sociální skupině, státu, národě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 smtClean="0"/>
              <a:t>Vzdělavatelnost</a:t>
            </a:r>
          </a:p>
          <a:p>
            <a:r>
              <a:rPr lang="cs-CZ" dirty="0" smtClean="0"/>
              <a:t>Souhrn předpokladů, </a:t>
            </a:r>
            <a:r>
              <a:rPr lang="cs-CZ" dirty="0"/>
              <a:t>s nimiž člověk vstupuje do procesu vzdělávání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81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Cíl výchovy a </a:t>
            </a:r>
            <a:r>
              <a:rPr lang="cs-CZ" b="1" dirty="0" smtClean="0"/>
              <a:t>vzdělávání </a:t>
            </a:r>
            <a:endParaRPr lang="cs-CZ" b="1" dirty="0"/>
          </a:p>
          <a:p>
            <a:r>
              <a:rPr lang="cs-CZ" dirty="0" smtClean="0"/>
              <a:t>dosáhnout </a:t>
            </a:r>
            <a:r>
              <a:rPr lang="cs-CZ" dirty="0"/>
              <a:t>plného všestranného rozvoje </a:t>
            </a:r>
            <a:r>
              <a:rPr lang="cs-CZ" dirty="0" smtClean="0"/>
              <a:t>osobnosti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 smtClean="0"/>
              <a:t>Kompetence</a:t>
            </a:r>
            <a:endParaRPr lang="cs-CZ" dirty="0"/>
          </a:p>
          <a:p>
            <a:r>
              <a:rPr lang="cs-CZ" dirty="0" smtClean="0"/>
              <a:t>soubory </a:t>
            </a:r>
            <a:r>
              <a:rPr lang="cs-CZ" dirty="0"/>
              <a:t>osvojených poznatků, dovedností a rozvinutých schopností umožňující člověku vykonávat určité činnosti (kompetence k čemu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Vyučování / Výuka</a:t>
            </a:r>
            <a:endParaRPr lang="cs-CZ" b="1" dirty="0"/>
          </a:p>
          <a:p>
            <a:r>
              <a:rPr lang="cs-CZ" dirty="0"/>
              <a:t>Organizační struktura vyznačující se cílevědomostí, systematičností a plánovitostí.</a:t>
            </a:r>
          </a:p>
          <a:p>
            <a:r>
              <a:rPr lang="cs-CZ" dirty="0"/>
              <a:t>Cílevědomý, záměrný, organizovaný a plánovitý proces, při kterém dochází ke zprostředkování poznání, k rozvoji schopností a dovedností.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Učení</a:t>
            </a:r>
            <a:endParaRPr lang="cs-CZ" b="1" dirty="0"/>
          </a:p>
          <a:p>
            <a:r>
              <a:rPr lang="cs-CZ" dirty="0"/>
              <a:t>Záměrně navozovaná činnost s cílem systematicky získávat jisté vědomosti, dovednosti, návyky, ale také formy chování a osobních vlastností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i="1" dirty="0" smtClean="0"/>
              <a:t>„Uměním všech umění je vzdělávat člověka, tvora ze všech nejvšestrannějšího a nejzáhadnějšího.“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                  </a:t>
            </a:r>
            <a:r>
              <a:rPr lang="cs-CZ" sz="2400" dirty="0" smtClean="0"/>
              <a:t>Jan Ámos Komenský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69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Základní pojmy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Činitelé výchovně vzdělávacího procesu </a:t>
            </a:r>
            <a:endParaRPr lang="cs-CZ" b="1" dirty="0" smtClean="0"/>
          </a:p>
          <a:p>
            <a:pPr marL="514350" indent="-457200"/>
            <a:r>
              <a:rPr lang="cs-CZ" dirty="0" smtClean="0"/>
              <a:t>subjekt</a:t>
            </a:r>
            <a:r>
              <a:rPr lang="cs-CZ" dirty="0"/>
              <a:t>, objekt, </a:t>
            </a:r>
            <a:r>
              <a:rPr lang="cs-CZ" dirty="0" smtClean="0"/>
              <a:t>prostředí</a:t>
            </a:r>
          </a:p>
          <a:p>
            <a:pPr marL="514350" indent="-457200"/>
            <a:endParaRPr lang="cs-CZ" dirty="0"/>
          </a:p>
          <a:p>
            <a:r>
              <a:rPr lang="cs-CZ" b="1" dirty="0"/>
              <a:t>Učitel</a:t>
            </a:r>
            <a:r>
              <a:rPr lang="cs-CZ" dirty="0"/>
              <a:t> nebo </a:t>
            </a:r>
            <a:r>
              <a:rPr lang="cs-CZ" dirty="0" smtClean="0"/>
              <a:t>mistr - subjekt </a:t>
            </a:r>
            <a:r>
              <a:rPr lang="cs-CZ" dirty="0"/>
              <a:t>vyučovacího </a:t>
            </a:r>
            <a:r>
              <a:rPr lang="cs-CZ" dirty="0" smtClean="0"/>
              <a:t>procesu</a:t>
            </a:r>
          </a:p>
          <a:p>
            <a:r>
              <a:rPr lang="cs-CZ" b="1" dirty="0" smtClean="0"/>
              <a:t>Žák</a:t>
            </a:r>
            <a:r>
              <a:rPr lang="cs-CZ" dirty="0" smtClean="0"/>
              <a:t> - objekt vyučovacího procesu</a:t>
            </a:r>
          </a:p>
          <a:p>
            <a:r>
              <a:rPr lang="cs-CZ" b="1" dirty="0" smtClean="0"/>
              <a:t>Prostředí</a:t>
            </a:r>
            <a:r>
              <a:rPr lang="cs-CZ" dirty="0" smtClean="0"/>
              <a:t> - slouží </a:t>
            </a:r>
            <a:r>
              <a:rPr lang="cs-CZ" dirty="0"/>
              <a:t>nebo přispívá ke vzniku a existenci </a:t>
            </a:r>
            <a:r>
              <a:rPr lang="cs-CZ" dirty="0" smtClean="0"/>
              <a:t>interakce subjektu a objektu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Činnost žáka</a:t>
            </a:r>
          </a:p>
          <a:p>
            <a:r>
              <a:rPr lang="cs-CZ" dirty="0" smtClean="0"/>
              <a:t>směřuje k</a:t>
            </a:r>
            <a:r>
              <a:rPr lang="cs-CZ" dirty="0"/>
              <a:t> osvojování nových poznatků, k jejich dalšímu upevňování a k rozvoji jeho tvůrčí </a:t>
            </a:r>
            <a:r>
              <a:rPr lang="cs-CZ" dirty="0" smtClean="0"/>
              <a:t>aktivity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Činnosti učitele </a:t>
            </a:r>
          </a:p>
          <a:p>
            <a:r>
              <a:rPr lang="cs-CZ" dirty="0" smtClean="0"/>
              <a:t>cílevědomé </a:t>
            </a:r>
            <a:r>
              <a:rPr lang="cs-CZ" dirty="0"/>
              <a:t>řízení celého </a:t>
            </a:r>
            <a:r>
              <a:rPr lang="cs-CZ" dirty="0" smtClean="0"/>
              <a:t>vzdělávacího procesu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9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Pedagogická 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objasňuje </a:t>
            </a:r>
            <a:r>
              <a:rPr lang="cs-CZ" dirty="0"/>
              <a:t>edukaci a její vývoj v celistvém pohledu na člověka </a:t>
            </a:r>
            <a:r>
              <a:rPr lang="cs-CZ" b="1" dirty="0"/>
              <a:t>na základě biologických a sociálních poznatků o lidském </a:t>
            </a:r>
            <a:r>
              <a:rPr lang="cs-CZ" b="1" dirty="0" smtClean="0"/>
              <a:t>rodu</a:t>
            </a:r>
          </a:p>
          <a:p>
            <a:r>
              <a:rPr lang="cs-CZ" dirty="0" smtClean="0"/>
              <a:t>všímá si vztahu </a:t>
            </a:r>
            <a:r>
              <a:rPr lang="cs-CZ" dirty="0"/>
              <a:t>k různým omezením i možnostem člověka daným rozdíly v myšlení a komunikaci, </a:t>
            </a:r>
            <a:r>
              <a:rPr lang="cs-CZ" dirty="0" smtClean="0"/>
              <a:t>ve způsobech </a:t>
            </a:r>
            <a:r>
              <a:rPr lang="cs-CZ" dirty="0"/>
              <a:t>chování, </a:t>
            </a:r>
            <a:r>
              <a:rPr lang="cs-CZ" dirty="0" smtClean="0"/>
              <a:t>zvycích</a:t>
            </a:r>
            <a:r>
              <a:rPr lang="cs-CZ" dirty="0"/>
              <a:t>, </a:t>
            </a:r>
            <a:r>
              <a:rPr lang="cs-CZ" dirty="0" smtClean="0"/>
              <a:t>tradicích</a:t>
            </a:r>
            <a:r>
              <a:rPr lang="cs-CZ" dirty="0"/>
              <a:t>, rituálech, náboženském přesvědčení, sdíleném právu, hodnotách atd. mezi jednotlivými sociálními, </a:t>
            </a:r>
            <a:r>
              <a:rPr lang="cs-CZ" dirty="0" smtClean="0"/>
              <a:t>etnickými, rasovými a </a:t>
            </a:r>
            <a:r>
              <a:rPr lang="cs-CZ" dirty="0"/>
              <a:t>jinými skupinami </a:t>
            </a:r>
            <a:r>
              <a:rPr lang="cs-CZ" dirty="0" smtClean="0"/>
              <a:t>populace</a:t>
            </a:r>
          </a:p>
          <a:p>
            <a:r>
              <a:rPr lang="cs-CZ" dirty="0" smtClean="0"/>
              <a:t>zkoumá </a:t>
            </a:r>
            <a:r>
              <a:rPr lang="cs-CZ" dirty="0"/>
              <a:t>např. </a:t>
            </a:r>
            <a:r>
              <a:rPr lang="cs-CZ" dirty="0" smtClean="0"/>
              <a:t>i genderové rozdíly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1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Pedagogická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zabývá </a:t>
            </a:r>
            <a:r>
              <a:rPr lang="cs-CZ" dirty="0"/>
              <a:t>se </a:t>
            </a:r>
            <a:r>
              <a:rPr lang="cs-CZ" dirty="0" smtClean="0"/>
              <a:t>využitím psychologických poznatků </a:t>
            </a:r>
            <a:r>
              <a:rPr lang="cs-CZ" dirty="0"/>
              <a:t>v </a:t>
            </a:r>
            <a:r>
              <a:rPr lang="cs-CZ" dirty="0" smtClean="0"/>
              <a:t>pedagogice</a:t>
            </a:r>
          </a:p>
          <a:p>
            <a:r>
              <a:rPr lang="cs-CZ" dirty="0" smtClean="0"/>
              <a:t>psychologicky </a:t>
            </a:r>
            <a:r>
              <a:rPr lang="cs-CZ" dirty="0"/>
              <a:t>analyzuje předpoklady, průběh a výsledky </a:t>
            </a:r>
            <a:r>
              <a:rPr lang="cs-CZ" dirty="0" smtClean="0"/>
              <a:t>edukace</a:t>
            </a:r>
          </a:p>
          <a:p>
            <a:r>
              <a:rPr lang="cs-CZ" dirty="0" smtClean="0"/>
              <a:t>zkoumá </a:t>
            </a:r>
            <a:r>
              <a:rPr lang="cs-CZ" dirty="0"/>
              <a:t>např</a:t>
            </a:r>
            <a:r>
              <a:rPr lang="cs-CZ" dirty="0" smtClean="0"/>
              <a:t>.:</a:t>
            </a:r>
          </a:p>
          <a:p>
            <a:pPr lvl="1"/>
            <a:r>
              <a:rPr lang="cs-CZ" b="1" dirty="0" smtClean="0"/>
              <a:t>psychický </a:t>
            </a:r>
            <a:r>
              <a:rPr lang="cs-CZ" b="1" dirty="0"/>
              <a:t>vývoj dítěte </a:t>
            </a:r>
            <a:r>
              <a:rPr lang="cs-CZ" dirty="0"/>
              <a:t>v souvislosti s jeho schopností osvojovat si různé poznatky a dovednosti</a:t>
            </a:r>
            <a:r>
              <a:rPr lang="cs-CZ" dirty="0" smtClean="0"/>
              <a:t>, </a:t>
            </a:r>
          </a:p>
          <a:p>
            <a:pPr lvl="1"/>
            <a:r>
              <a:rPr lang="cs-CZ" b="1" dirty="0" smtClean="0"/>
              <a:t>kognitivní procesy</a:t>
            </a:r>
            <a:r>
              <a:rPr lang="cs-CZ" dirty="0" smtClean="0"/>
              <a:t>, které </a:t>
            </a:r>
            <a:r>
              <a:rPr lang="cs-CZ" dirty="0" err="1" smtClean="0"/>
              <a:t>edukant</a:t>
            </a:r>
            <a:r>
              <a:rPr lang="cs-CZ" dirty="0" smtClean="0"/>
              <a:t>/žák </a:t>
            </a:r>
            <a:r>
              <a:rPr lang="cs-CZ" dirty="0"/>
              <a:t>využívá při učení, </a:t>
            </a:r>
            <a:endParaRPr lang="cs-CZ" dirty="0" smtClean="0"/>
          </a:p>
          <a:p>
            <a:pPr lvl="1"/>
            <a:r>
              <a:rPr lang="cs-CZ" b="1" dirty="0" smtClean="0"/>
              <a:t>sociální </a:t>
            </a:r>
            <a:r>
              <a:rPr lang="cs-CZ" b="1" dirty="0"/>
              <a:t>vztahy</a:t>
            </a:r>
            <a:r>
              <a:rPr lang="cs-CZ" dirty="0"/>
              <a:t>, komunikaci i celkové klima ve škole a dalších edukačních prostředích</a:t>
            </a:r>
            <a:r>
              <a:rPr lang="cs-CZ" dirty="0" smtClean="0"/>
              <a:t>,</a:t>
            </a:r>
          </a:p>
          <a:p>
            <a:pPr lvl="1"/>
            <a:r>
              <a:rPr lang="cs-CZ" b="1" dirty="0" smtClean="0"/>
              <a:t>strategii </a:t>
            </a:r>
            <a:r>
              <a:rPr lang="cs-CZ" b="1" dirty="0"/>
              <a:t>a styl výuky </a:t>
            </a:r>
            <a:r>
              <a:rPr lang="cs-CZ" dirty="0"/>
              <a:t>v závislosti na věku žáků, vyučovacím předmětu, </a:t>
            </a:r>
            <a:r>
              <a:rPr lang="cs-CZ" dirty="0" smtClean="0"/>
              <a:t>jejich motivaci, schopnostech,  vzájemné </a:t>
            </a:r>
            <a:r>
              <a:rPr lang="cs-CZ" dirty="0"/>
              <a:t>kooperaci apod., </a:t>
            </a:r>
            <a:endParaRPr lang="cs-CZ" dirty="0" smtClean="0"/>
          </a:p>
          <a:p>
            <a:pPr lvl="1"/>
            <a:r>
              <a:rPr lang="cs-CZ" b="1" dirty="0" smtClean="0"/>
              <a:t>změny </a:t>
            </a:r>
            <a:r>
              <a:rPr lang="cs-CZ" b="1" dirty="0"/>
              <a:t>osobnosti </a:t>
            </a:r>
            <a:r>
              <a:rPr lang="cs-CZ" dirty="0"/>
              <a:t>navozené výchovně-vzdělávacím procesem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Sociální pedagogika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aplikované </a:t>
            </a:r>
            <a:r>
              <a:rPr lang="cs-CZ" dirty="0"/>
              <a:t>odvětví </a:t>
            </a:r>
            <a:r>
              <a:rPr lang="cs-CZ" dirty="0" smtClean="0"/>
              <a:t>pedagogiky</a:t>
            </a:r>
          </a:p>
          <a:p>
            <a:r>
              <a:rPr lang="cs-CZ" dirty="0" smtClean="0"/>
              <a:t>zabývá </a:t>
            </a:r>
            <a:r>
              <a:rPr lang="cs-CZ" dirty="0"/>
              <a:t>se </a:t>
            </a:r>
            <a:r>
              <a:rPr lang="cs-CZ" b="1" dirty="0"/>
              <a:t>výchovným působením </a:t>
            </a:r>
            <a:r>
              <a:rPr lang="cs-CZ" dirty="0"/>
              <a:t>na rizikové a sociálně znevýhodněné </a:t>
            </a:r>
            <a:r>
              <a:rPr lang="cs-CZ" dirty="0" smtClean="0"/>
              <a:t>skupiny mládeže a dospělých</a:t>
            </a:r>
          </a:p>
          <a:p>
            <a:r>
              <a:rPr lang="cs-CZ" dirty="0" smtClean="0"/>
              <a:t>zaměřena </a:t>
            </a:r>
            <a:r>
              <a:rPr lang="cs-CZ" dirty="0"/>
              <a:t>na výchovu a </a:t>
            </a:r>
            <a:r>
              <a:rPr lang="cs-CZ" dirty="0" smtClean="0"/>
              <a:t>pomoc rodinám s </a:t>
            </a:r>
            <a:r>
              <a:rPr lang="cs-CZ" dirty="0"/>
              <a:t>problémovými dětmi, na skupiny mládeže ohrožené drogami, na jedince propuštěné z vazby aj. </a:t>
            </a:r>
            <a:endParaRPr lang="cs-CZ" dirty="0" smtClean="0"/>
          </a:p>
          <a:p>
            <a:r>
              <a:rPr lang="cs-CZ" dirty="0" smtClean="0"/>
              <a:t>další oblasti zájmu: poruchy </a:t>
            </a:r>
            <a:r>
              <a:rPr lang="cs-CZ" dirty="0"/>
              <a:t>rodičovství a </a:t>
            </a:r>
            <a:r>
              <a:rPr lang="cs-CZ" dirty="0" smtClean="0"/>
              <a:t>výchovy, dětská kriminalita, kázeň </a:t>
            </a:r>
            <a:r>
              <a:rPr lang="cs-CZ" dirty="0"/>
              <a:t>dětí a jejich </a:t>
            </a:r>
            <a:r>
              <a:rPr lang="cs-CZ" dirty="0" smtClean="0"/>
              <a:t>práva</a:t>
            </a:r>
            <a:endParaRPr lang="cs-CZ" dirty="0"/>
          </a:p>
          <a:p>
            <a:r>
              <a:rPr lang="cs-CZ" dirty="0" smtClean="0"/>
              <a:t>jedná </a:t>
            </a:r>
            <a:r>
              <a:rPr lang="cs-CZ" dirty="0"/>
              <a:t>se o hraniční disciplínu, která čerpá z mnoha oborů </a:t>
            </a:r>
            <a:r>
              <a:rPr lang="cs-CZ" dirty="0" smtClean="0"/>
              <a:t>– práva, psychologie, pedagogiky, sociologie, antropologie, filozofie ...</a:t>
            </a:r>
          </a:p>
          <a:p>
            <a:r>
              <a:rPr lang="cs-CZ" dirty="0" smtClean="0"/>
              <a:t>dvě </a:t>
            </a:r>
            <a:r>
              <a:rPr lang="cs-CZ" dirty="0"/>
              <a:t>hlavní oblasti působení sociální pedagogiky</a:t>
            </a:r>
          </a:p>
          <a:p>
            <a:pPr lvl="1"/>
            <a:r>
              <a:rPr lang="cs-CZ" dirty="0"/>
              <a:t>sociálně pedagogická </a:t>
            </a:r>
            <a:r>
              <a:rPr lang="cs-CZ" b="1" dirty="0"/>
              <a:t>prevence</a:t>
            </a:r>
            <a:r>
              <a:rPr lang="cs-CZ" dirty="0"/>
              <a:t> - působení sociálního pedagoga v oblasti výchovy</a:t>
            </a:r>
          </a:p>
          <a:p>
            <a:pPr lvl="2"/>
            <a:r>
              <a:rPr lang="cs-CZ" dirty="0"/>
              <a:t>PROSTŘEDÍ  = hlavní faktor působení na rozvoj osobnosti </a:t>
            </a:r>
          </a:p>
          <a:p>
            <a:pPr lvl="1"/>
            <a:r>
              <a:rPr lang="cs-CZ" dirty="0"/>
              <a:t>sociálně pedagogická </a:t>
            </a:r>
            <a:r>
              <a:rPr lang="cs-CZ" b="1" dirty="0"/>
              <a:t>terapie </a:t>
            </a:r>
            <a:r>
              <a:rPr lang="cs-CZ" dirty="0"/>
              <a:t>- výchova či převýchova lidí, kteří mají problém se jakkoliv zařadit do společnosti - akulturace</a:t>
            </a:r>
          </a:p>
          <a:p>
            <a:pPr lvl="2"/>
            <a:r>
              <a:rPr lang="cs-CZ" dirty="0"/>
              <a:t>osoby propuštěné z výkonu trestu, odnětí svobody, nepřizpůsobiví jedinci, přistěhovalce apod.  </a:t>
            </a:r>
          </a:p>
          <a:p>
            <a:endParaRPr lang="cs-CZ" dirty="0"/>
          </a:p>
          <a:p>
            <a:endParaRPr lang="cs-CZ" dirty="0" smtClean="0">
              <a:hlinkClick r:id="rId2" tooltip="Pedagogika volného času"/>
            </a:endParaRPr>
          </a:p>
          <a:p>
            <a:endParaRPr lang="cs-CZ" dirty="0">
              <a:hlinkClick r:id="rId2" tooltip="Pedagogika volného času"/>
            </a:endParaRPr>
          </a:p>
          <a:p>
            <a:endParaRPr lang="cs-CZ" dirty="0" smtClean="0">
              <a:hlinkClick r:id="rId2" tooltip="Pedagogika volného času"/>
            </a:endParaRPr>
          </a:p>
          <a:p>
            <a:endParaRPr lang="cs-CZ" dirty="0">
              <a:hlinkClick r:id="rId2" tooltip="Pedagogika volného času"/>
            </a:endParaRPr>
          </a:p>
          <a:p>
            <a:endParaRPr lang="cs-CZ" dirty="0" smtClean="0">
              <a:hlinkClick r:id="rId2" tooltip="Pedagogika volného času"/>
            </a:endParaRPr>
          </a:p>
          <a:p>
            <a:endParaRPr lang="cs-CZ" dirty="0">
              <a:hlinkClick r:id="rId2" tooltip="Pedagogika volného času"/>
            </a:endParaRPr>
          </a:p>
        </p:txBody>
      </p:sp>
    </p:spTree>
    <p:extLst>
      <p:ext uri="{BB962C8B-B14F-4D97-AF65-F5344CB8AC3E}">
        <p14:creationId xmlns:p14="http://schemas.microsoft.com/office/powerpoint/2010/main" val="28688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Pedagogika volného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zaměřená na výchovné a vzdělávací prostředky</a:t>
            </a:r>
            <a:r>
              <a:rPr lang="cs-CZ" dirty="0"/>
              <a:t>, napomáhající autonomnímu a smysluplnému využívání </a:t>
            </a:r>
            <a:r>
              <a:rPr lang="cs-CZ" dirty="0" smtClean="0"/>
              <a:t> volného času dětí</a:t>
            </a:r>
            <a:r>
              <a:rPr lang="cs-CZ" dirty="0"/>
              <a:t>, dospívajících i </a:t>
            </a:r>
            <a:r>
              <a:rPr lang="cs-CZ" dirty="0" smtClean="0"/>
              <a:t>dospělých</a:t>
            </a:r>
          </a:p>
          <a:p>
            <a:pPr marL="0" indent="0">
              <a:buNone/>
            </a:pPr>
            <a:r>
              <a:rPr lang="cs-CZ" b="1" dirty="0" smtClean="0"/>
              <a:t>Historie</a:t>
            </a:r>
          </a:p>
          <a:p>
            <a:r>
              <a:rPr lang="cs-CZ" dirty="0" smtClean="0"/>
              <a:t>od </a:t>
            </a:r>
            <a:r>
              <a:rPr lang="cs-CZ" dirty="0"/>
              <a:t>poloviny 60. </a:t>
            </a:r>
            <a:r>
              <a:rPr lang="cs-CZ" dirty="0" smtClean="0"/>
              <a:t>let = </a:t>
            </a:r>
            <a:r>
              <a:rPr lang="cs-CZ" b="1" dirty="0" smtClean="0"/>
              <a:t>volný čas </a:t>
            </a:r>
            <a:r>
              <a:rPr lang="cs-CZ" dirty="0" smtClean="0"/>
              <a:t>se stává významnou </a:t>
            </a:r>
            <a:r>
              <a:rPr lang="cs-CZ" dirty="0"/>
              <a:t>oblastí života a výchovy dětí, mládeže i </a:t>
            </a:r>
            <a:r>
              <a:rPr lang="cs-CZ" dirty="0" smtClean="0"/>
              <a:t>dospělých</a:t>
            </a:r>
          </a:p>
          <a:p>
            <a:pPr lvl="1"/>
            <a:r>
              <a:rPr lang="cs-CZ" dirty="0" smtClean="0"/>
              <a:t>vznikají </a:t>
            </a:r>
            <a:r>
              <a:rPr lang="cs-CZ" dirty="0"/>
              <a:t>celospolečensky podmínky pro jeho rozšiřování a doceňování: </a:t>
            </a:r>
            <a:r>
              <a:rPr lang="cs-CZ" dirty="0" smtClean="0"/>
              <a:t>zaveden </a:t>
            </a:r>
            <a:r>
              <a:rPr lang="cs-CZ" dirty="0"/>
              <a:t>pětidenní pracovní i školní </a:t>
            </a:r>
            <a:r>
              <a:rPr lang="cs-CZ" dirty="0" smtClean="0"/>
              <a:t>týden, na </a:t>
            </a:r>
            <a:r>
              <a:rPr lang="cs-CZ" dirty="0"/>
              <a:t>základě účasti rostoucího počtu dětí a mládeže se rozvíjely jak jejích spontánní, tak také organizované </a:t>
            </a:r>
            <a:r>
              <a:rPr lang="cs-CZ" dirty="0" smtClean="0"/>
              <a:t>aktivity</a:t>
            </a:r>
            <a:endParaRPr lang="cs-CZ" dirty="0"/>
          </a:p>
          <a:p>
            <a:r>
              <a:rPr lang="cs-CZ" dirty="0" smtClean="0"/>
              <a:t>počátkem </a:t>
            </a:r>
            <a:r>
              <a:rPr lang="cs-CZ" dirty="0"/>
              <a:t>90. let </a:t>
            </a:r>
            <a:r>
              <a:rPr lang="cs-CZ" dirty="0" smtClean="0"/>
              <a:t>= obě </a:t>
            </a:r>
            <a:r>
              <a:rPr lang="cs-CZ" dirty="0"/>
              <a:t>dosavadní koncepce (výchova mimo vyučování a počínající pedagogika volného času) i jejich terminologie </a:t>
            </a:r>
            <a:r>
              <a:rPr lang="cs-CZ" dirty="0" smtClean="0"/>
              <a:t>se uplatňují souběžně; postupně </a:t>
            </a:r>
            <a:r>
              <a:rPr lang="cs-CZ" dirty="0"/>
              <a:t>se </a:t>
            </a:r>
            <a:r>
              <a:rPr lang="cs-CZ" dirty="0" smtClean="0"/>
              <a:t>prosazuje </a:t>
            </a:r>
            <a:r>
              <a:rPr lang="cs-CZ" dirty="0"/>
              <a:t>přístup vycházející z koncepce volného </a:t>
            </a:r>
            <a:r>
              <a:rPr lang="cs-CZ" dirty="0" smtClean="0"/>
              <a:t>času; uplatnění </a:t>
            </a:r>
            <a:r>
              <a:rPr lang="cs-CZ" dirty="0"/>
              <a:t>na </a:t>
            </a:r>
            <a:r>
              <a:rPr lang="cs-CZ" dirty="0" smtClean="0"/>
              <a:t>seminářích, konferencích, v </a:t>
            </a:r>
            <a:r>
              <a:rPr lang="cs-CZ" dirty="0"/>
              <a:t>učebnicích a publikacích oboru i v dokumentech státních orgánů o koncepci státní politiky pro oblast dětí a mládeže, které jsou přijímány od 90. let po </a:t>
            </a:r>
            <a:r>
              <a:rPr lang="cs-CZ" dirty="0" smtClean="0"/>
              <a:t>současnost</a:t>
            </a:r>
          </a:p>
          <a:p>
            <a:r>
              <a:rPr lang="cs-CZ" b="1" dirty="0"/>
              <a:t>NEFORMÁLNÍ </a:t>
            </a:r>
            <a:r>
              <a:rPr lang="cs-CZ" dirty="0"/>
              <a:t>výchova a vzdělávání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Hlavní </a:t>
            </a:r>
            <a:r>
              <a:rPr lang="cs-CZ" b="1" i="1" dirty="0"/>
              <a:t>principy</a:t>
            </a:r>
            <a:r>
              <a:rPr lang="cs-CZ" b="1" dirty="0"/>
              <a:t> současné pedagogiky volného času </a:t>
            </a:r>
            <a:r>
              <a:rPr lang="cs-CZ" dirty="0"/>
              <a:t>(</a:t>
            </a:r>
            <a:r>
              <a:rPr lang="cs-CZ" dirty="0" err="1"/>
              <a:t>Opaschowski</a:t>
            </a:r>
            <a:r>
              <a:rPr lang="cs-CZ" dirty="0"/>
              <a:t>):</a:t>
            </a:r>
          </a:p>
          <a:p>
            <a:r>
              <a:rPr lang="cs-CZ" dirty="0"/>
              <a:t>autonomie činnosti, uvědomělý výběr subjektu, pohled na volný čas jako na prostředek rozvoje osobnosti, upevňování zdraví, volný čas jako výzva a úkol osobnosti;</a:t>
            </a:r>
            <a:br>
              <a:rPr lang="cs-CZ" dirty="0"/>
            </a:br>
            <a:endParaRPr lang="cs-CZ" dirty="0" smtClean="0"/>
          </a:p>
          <a:p>
            <a:r>
              <a:rPr lang="cs-CZ" dirty="0" smtClean="0"/>
              <a:t>aktivita subjektu, překonání pasivní konzumace, rozvoj kreativity;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orientace </a:t>
            </a:r>
            <a:r>
              <a:rPr lang="cs-CZ" dirty="0"/>
              <a:t>na sociální kontakt, společné prožívání volného času s rodinou a přáteli;</a:t>
            </a:r>
            <a:br>
              <a:rPr lang="cs-CZ" dirty="0"/>
            </a:br>
            <a:endParaRPr lang="cs-CZ" dirty="0"/>
          </a:p>
          <a:p>
            <a:r>
              <a:rPr lang="cs-CZ" dirty="0"/>
              <a:t>spontaneita, uvolněnost, otevřenost pro nové;</a:t>
            </a:r>
            <a:br>
              <a:rPr lang="cs-CZ" dirty="0"/>
            </a:br>
            <a:endParaRPr lang="cs-CZ" dirty="0"/>
          </a:p>
          <a:p>
            <a:r>
              <a:rPr lang="cs-CZ" dirty="0"/>
              <a:t>zábava, radost, požitek z činnosti;</a:t>
            </a:r>
            <a:br>
              <a:rPr lang="cs-CZ" dirty="0"/>
            </a:br>
            <a:endParaRPr lang="cs-CZ" dirty="0"/>
          </a:p>
          <a:p>
            <a:r>
              <a:rPr lang="cs-CZ" dirty="0"/>
              <a:t>uvolnění, odreagování, prostor pro znovunalézání smyslu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2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Přístupy </a:t>
            </a:r>
            <a:r>
              <a:rPr lang="cs-CZ" dirty="0"/>
              <a:t>v pedagogice volného času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r>
              <a:rPr lang="cs-CZ" b="1" i="1" dirty="0" smtClean="0"/>
              <a:t>Animace</a:t>
            </a:r>
          </a:p>
          <a:p>
            <a:pPr lvl="1"/>
            <a:r>
              <a:rPr lang="cs-CZ" dirty="0" smtClean="0"/>
              <a:t>výchovná </a:t>
            </a:r>
            <a:r>
              <a:rPr lang="cs-CZ" dirty="0"/>
              <a:t>metoda založená na nedirektivních a akčních metodách povzbuzování mladých lidí k hledání vlastní cesty životem a schopnosti realizovat svou svobodu a </a:t>
            </a:r>
            <a:r>
              <a:rPr lang="cs-CZ" dirty="0" smtClean="0"/>
              <a:t>autonomii</a:t>
            </a:r>
          </a:p>
          <a:p>
            <a:pPr lvl="1"/>
            <a:r>
              <a:rPr lang="cs-CZ" dirty="0" smtClean="0"/>
              <a:t>vytvoření nabídky </a:t>
            </a:r>
            <a:r>
              <a:rPr lang="cs-CZ" dirty="0"/>
              <a:t>konstruktivních činností - důraz </a:t>
            </a:r>
            <a:r>
              <a:rPr lang="cs-CZ" dirty="0" smtClean="0"/>
              <a:t>kladen </a:t>
            </a:r>
            <a:r>
              <a:rPr lang="cs-CZ" dirty="0"/>
              <a:t>na otevřenost výchovné situace, na dobrovolnost, možnosti volby, prostor pro iniciativu a na vytváření rezistence vůči negativním sociálním </a:t>
            </a:r>
            <a:r>
              <a:rPr lang="cs-CZ" dirty="0" smtClean="0"/>
              <a:t>vlivům</a:t>
            </a:r>
          </a:p>
          <a:p>
            <a:pPr lvl="1"/>
            <a:r>
              <a:rPr lang="cs-CZ" dirty="0" smtClean="0"/>
              <a:t>nejčastěji </a:t>
            </a:r>
            <a:r>
              <a:rPr lang="cs-CZ" b="1" dirty="0" smtClean="0"/>
              <a:t>komunitní práce</a:t>
            </a:r>
            <a:endParaRPr lang="cs-CZ" b="1" dirty="0"/>
          </a:p>
          <a:p>
            <a:r>
              <a:rPr lang="cs-CZ" b="1" i="1" dirty="0"/>
              <a:t>Výchova </a:t>
            </a:r>
            <a:r>
              <a:rPr lang="cs-CZ" b="1" i="1" dirty="0" smtClean="0"/>
              <a:t>zážitkem</a:t>
            </a:r>
          </a:p>
          <a:p>
            <a:pPr lvl="1"/>
            <a:r>
              <a:rPr lang="cs-CZ" dirty="0" smtClean="0"/>
              <a:t>výchovné </a:t>
            </a:r>
            <a:r>
              <a:rPr lang="cs-CZ" dirty="0"/>
              <a:t>postupy založené na prožitku, </a:t>
            </a:r>
            <a:r>
              <a:rPr lang="cs-CZ" dirty="0" smtClean="0"/>
              <a:t>zkušenosti</a:t>
            </a:r>
          </a:p>
          <a:p>
            <a:pPr lvl="1"/>
            <a:r>
              <a:rPr lang="cs-CZ" dirty="0" smtClean="0"/>
              <a:t>metody  s různými </a:t>
            </a:r>
            <a:r>
              <a:rPr lang="cs-CZ" dirty="0"/>
              <a:t>názvy: výchova </a:t>
            </a:r>
            <a:r>
              <a:rPr lang="cs-CZ" dirty="0" smtClean="0"/>
              <a:t>zážitkem, </a:t>
            </a:r>
            <a:r>
              <a:rPr lang="cs-CZ" dirty="0"/>
              <a:t>výchova v přírodě, expedice apod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intenzivní </a:t>
            </a:r>
            <a:r>
              <a:rPr lang="cs-CZ" dirty="0"/>
              <a:t>prožitky a zkušenosti získávané aktivní </a:t>
            </a:r>
            <a:r>
              <a:rPr lang="cs-CZ" dirty="0" smtClean="0"/>
              <a:t>účastí </a:t>
            </a:r>
            <a:r>
              <a:rPr lang="cs-CZ" dirty="0"/>
              <a:t>v </a:t>
            </a:r>
            <a:r>
              <a:rPr lang="cs-CZ" dirty="0" smtClean="0"/>
              <a:t>programu,  fyzicky </a:t>
            </a:r>
            <a:r>
              <a:rPr lang="cs-CZ" dirty="0"/>
              <a:t>náročné činnosti spojené s určitou mírou (kontrolovaného) rizika ve vnějším, přírodním a městském </a:t>
            </a:r>
            <a:r>
              <a:rPr lang="cs-CZ" dirty="0" smtClean="0"/>
              <a:t>prostředí</a:t>
            </a:r>
          </a:p>
          <a:p>
            <a:pPr lvl="1"/>
            <a:r>
              <a:rPr lang="cs-CZ" dirty="0" smtClean="0"/>
              <a:t>metody zaměřeny </a:t>
            </a:r>
            <a:r>
              <a:rPr lang="cs-CZ" dirty="0"/>
              <a:t>na rozvoj sebepojetí, sociálních vztahů a vztahů k životnímu </a:t>
            </a:r>
            <a:r>
              <a:rPr lang="cs-CZ" dirty="0" smtClean="0"/>
              <a:t>prostředí</a:t>
            </a:r>
            <a:endParaRPr lang="cs-CZ" dirty="0"/>
          </a:p>
          <a:p>
            <a:r>
              <a:rPr lang="cs-CZ" b="1" i="1" dirty="0"/>
              <a:t>Sociální asistence - terénní práce (</a:t>
            </a:r>
            <a:r>
              <a:rPr lang="cs-CZ" b="1" i="1" dirty="0" err="1"/>
              <a:t>streetwork</a:t>
            </a:r>
            <a:r>
              <a:rPr lang="cs-CZ" i="1" dirty="0" smtClean="0"/>
              <a:t>)</a:t>
            </a:r>
          </a:p>
          <a:p>
            <a:pPr lvl="1"/>
            <a:r>
              <a:rPr lang="cs-CZ" dirty="0" smtClean="0"/>
              <a:t>forma práce s </a:t>
            </a:r>
            <a:r>
              <a:rPr lang="cs-CZ" dirty="0"/>
              <a:t>mládeží, která probíhá ve volném čase, ale se </a:t>
            </a:r>
            <a:r>
              <a:rPr lang="cs-CZ" b="1" dirty="0"/>
              <a:t>vztahuje k sociální pedagogice</a:t>
            </a:r>
            <a:r>
              <a:rPr lang="cs-CZ" dirty="0"/>
              <a:t>, případně </a:t>
            </a:r>
            <a:r>
              <a:rPr lang="cs-CZ" b="1" dirty="0"/>
              <a:t>k sociální </a:t>
            </a:r>
            <a:r>
              <a:rPr lang="cs-CZ" b="1" dirty="0" smtClean="0"/>
              <a:t>práci</a:t>
            </a:r>
          </a:p>
          <a:p>
            <a:pPr lvl="1"/>
            <a:r>
              <a:rPr lang="cs-CZ" dirty="0" smtClean="0"/>
              <a:t>pedagogický pracovník (</a:t>
            </a:r>
            <a:r>
              <a:rPr lang="cs-CZ" i="1" dirty="0" smtClean="0"/>
              <a:t>sociální </a:t>
            </a:r>
            <a:r>
              <a:rPr lang="cs-CZ" i="1" dirty="0"/>
              <a:t>asistent</a:t>
            </a:r>
            <a:r>
              <a:rPr lang="cs-CZ" dirty="0"/>
              <a:t>, </a:t>
            </a:r>
            <a:r>
              <a:rPr lang="cs-CZ" i="1" dirty="0"/>
              <a:t>terénní </a:t>
            </a:r>
            <a:r>
              <a:rPr lang="cs-CZ" i="1" dirty="0" smtClean="0"/>
              <a:t>pracovník</a:t>
            </a:r>
            <a:r>
              <a:rPr lang="cs-CZ" dirty="0"/>
              <a:t> nebo </a:t>
            </a:r>
            <a:r>
              <a:rPr lang="cs-CZ" dirty="0" smtClean="0"/>
              <a:t> </a:t>
            </a:r>
            <a:r>
              <a:rPr lang="cs-CZ" dirty="0" err="1" smtClean="0"/>
              <a:t>streetworker</a:t>
            </a:r>
            <a:r>
              <a:rPr lang="cs-CZ" dirty="0" smtClean="0"/>
              <a:t>) vyhledává </a:t>
            </a:r>
            <a:r>
              <a:rPr lang="cs-CZ" dirty="0"/>
              <a:t>mladé lidi v prostředích, která jsou pro ně </a:t>
            </a:r>
            <a:r>
              <a:rPr lang="cs-CZ" dirty="0" smtClean="0"/>
              <a:t>přirozená, </a:t>
            </a:r>
            <a:r>
              <a:rPr lang="cs-CZ" dirty="0"/>
              <a:t>a snaží se jim nabízet pozitivní možnosti využití volného času, například </a:t>
            </a:r>
            <a:r>
              <a:rPr lang="cs-CZ" dirty="0" smtClean="0"/>
              <a:t>v nízkoprahových centrech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5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Andragogika (dříve </a:t>
            </a:r>
            <a:r>
              <a:rPr lang="cs-CZ" i="1" dirty="0" smtClean="0"/>
              <a:t>lidovýchova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aplikovaná věda o výchově a vzdělávání dospělých lidí</a:t>
            </a:r>
            <a:r>
              <a:rPr lang="cs-CZ" dirty="0"/>
              <a:t>, </a:t>
            </a:r>
            <a:r>
              <a:rPr lang="cs-CZ" dirty="0" smtClean="0"/>
              <a:t>respektující zvláštnosti </a:t>
            </a:r>
            <a:r>
              <a:rPr lang="cs-CZ" dirty="0"/>
              <a:t>s tím </a:t>
            </a:r>
            <a:r>
              <a:rPr lang="cs-CZ" dirty="0" smtClean="0"/>
              <a:t>spojené</a:t>
            </a:r>
          </a:p>
          <a:p>
            <a:r>
              <a:rPr lang="cs-CZ" dirty="0" smtClean="0"/>
              <a:t>zabývá </a:t>
            </a:r>
            <a:r>
              <a:rPr lang="cs-CZ" dirty="0"/>
              <a:t>se </a:t>
            </a:r>
            <a:r>
              <a:rPr lang="cs-CZ" dirty="0" smtClean="0"/>
              <a:t>zejména socializací, personalizací, akulturací (komplexní proces, v němž se biologický </a:t>
            </a:r>
            <a:r>
              <a:rPr lang="cs-CZ" dirty="0"/>
              <a:t>jedinec svého druhu </a:t>
            </a:r>
            <a:r>
              <a:rPr lang="cs-CZ" dirty="0" smtClean="0"/>
              <a:t>stává sociální a </a:t>
            </a:r>
            <a:r>
              <a:rPr lang="cs-CZ" dirty="0"/>
              <a:t>kulturní </a:t>
            </a:r>
            <a:r>
              <a:rPr lang="cs-CZ" dirty="0" smtClean="0"/>
              <a:t>osobou), </a:t>
            </a:r>
            <a:r>
              <a:rPr lang="cs-CZ" dirty="0" err="1" smtClean="0"/>
              <a:t>enkulturací</a:t>
            </a:r>
            <a:r>
              <a:rPr lang="cs-CZ" dirty="0" smtClean="0"/>
              <a:t> (</a:t>
            </a:r>
            <a:r>
              <a:rPr lang="pl-PL" dirty="0"/>
              <a:t>proces </a:t>
            </a:r>
            <a:r>
              <a:rPr lang="pl-PL" dirty="0" smtClean="0"/>
              <a:t>vědomého a cíleného včlenění </a:t>
            </a:r>
            <a:r>
              <a:rPr lang="pl-PL" dirty="0"/>
              <a:t>jedince do </a:t>
            </a:r>
            <a:r>
              <a:rPr lang="pl-PL" dirty="0" smtClean="0"/>
              <a:t>kultury – skrze rodinu i instituce, také nápodobou)</a:t>
            </a:r>
            <a:endParaRPr lang="cs-CZ" dirty="0" smtClean="0"/>
          </a:p>
          <a:p>
            <a:r>
              <a:rPr lang="cs-CZ" dirty="0" smtClean="0"/>
              <a:t>objektem </a:t>
            </a:r>
            <a:r>
              <a:rPr lang="cs-CZ" dirty="0"/>
              <a:t>andragogiky je dospělý člověk (biologicky, psychicky, sociálně a ekonomicky zralý jedinec) v průběhu své životní dráhy  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Z historie</a:t>
            </a:r>
          </a:p>
          <a:p>
            <a:r>
              <a:rPr lang="cs-CZ" dirty="0" smtClean="0"/>
              <a:t>původní předpoklad – metody a techniky učení dětí </a:t>
            </a:r>
            <a:r>
              <a:rPr lang="cs-CZ" dirty="0"/>
              <a:t>by se mohly aplikovat při </a:t>
            </a:r>
            <a:r>
              <a:rPr lang="cs-CZ" dirty="0" smtClean="0"/>
              <a:t>vzdělávání dospělých</a:t>
            </a:r>
          </a:p>
          <a:p>
            <a:r>
              <a:rPr lang="cs-CZ" dirty="0" smtClean="0"/>
              <a:t>pojem </a:t>
            </a:r>
            <a:r>
              <a:rPr lang="cs-CZ" dirty="0"/>
              <a:t>andragogika </a:t>
            </a:r>
            <a:r>
              <a:rPr lang="cs-CZ" dirty="0" smtClean="0"/>
              <a:t> - vytvořen </a:t>
            </a:r>
            <a:r>
              <a:rPr lang="cs-CZ" dirty="0"/>
              <a:t>proto, </a:t>
            </a:r>
            <a:r>
              <a:rPr lang="cs-CZ" dirty="0" smtClean="0"/>
              <a:t>že pedagogika ze </a:t>
            </a:r>
            <a:r>
              <a:rPr lang="cs-CZ" dirty="0"/>
              <a:t>svého řeckého významu znamená </a:t>
            </a:r>
            <a:r>
              <a:rPr lang="cs-CZ" dirty="0" smtClean="0"/>
              <a:t>vzdělávání a výchovu dětí </a:t>
            </a:r>
          </a:p>
          <a:p>
            <a:r>
              <a:rPr lang="cs-CZ" dirty="0" smtClean="0"/>
              <a:t>ještě zač. 20. století – 20. léta - </a:t>
            </a:r>
            <a:r>
              <a:rPr lang="cs-CZ" dirty="0"/>
              <a:t> </a:t>
            </a:r>
            <a:r>
              <a:rPr lang="cs-CZ" dirty="0" smtClean="0"/>
              <a:t>není chápána andragogika </a:t>
            </a:r>
            <a:r>
              <a:rPr lang="cs-CZ" dirty="0"/>
              <a:t>jako vědní </a:t>
            </a:r>
            <a:r>
              <a:rPr lang="cs-CZ" dirty="0" smtClean="0"/>
              <a:t>disciplína, </a:t>
            </a:r>
            <a:r>
              <a:rPr lang="cs-CZ" dirty="0"/>
              <a:t>ale spíše jako </a:t>
            </a:r>
            <a:r>
              <a:rPr lang="cs-CZ" dirty="0" smtClean="0"/>
              <a:t>metoda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Teoretikové andragogiky</a:t>
            </a:r>
          </a:p>
          <a:p>
            <a:r>
              <a:rPr lang="cs-CZ" dirty="0" err="1" smtClean="0"/>
              <a:t>Malcolm</a:t>
            </a:r>
            <a:r>
              <a:rPr lang="cs-CZ" dirty="0" smtClean="0"/>
              <a:t> </a:t>
            </a:r>
            <a:r>
              <a:rPr lang="cs-CZ" dirty="0" err="1" smtClean="0"/>
              <a:t>Sheperd</a:t>
            </a:r>
            <a:r>
              <a:rPr lang="cs-CZ" dirty="0" smtClean="0"/>
              <a:t> </a:t>
            </a:r>
            <a:r>
              <a:rPr lang="cs-CZ" dirty="0" err="1" smtClean="0"/>
              <a:t>Knowles</a:t>
            </a:r>
            <a:r>
              <a:rPr lang="cs-CZ" dirty="0" smtClean="0"/>
              <a:t>, Peter </a:t>
            </a:r>
            <a:r>
              <a:rPr lang="cs-CZ" dirty="0" err="1" smtClean="0"/>
              <a:t>Jarvis</a:t>
            </a:r>
            <a:r>
              <a:rPr lang="cs-CZ" dirty="0" smtClean="0"/>
              <a:t>, </a:t>
            </a:r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Brookfield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0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„Předmět“ andragogiky – učící se dospělý </a:t>
            </a:r>
            <a:r>
              <a:rPr lang="cs-CZ" dirty="0" smtClean="0"/>
              <a:t>(vymezení)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32500" lnSpcReduction="20000"/>
          </a:bodyPr>
          <a:lstStyle/>
          <a:p>
            <a:r>
              <a:rPr lang="cs-CZ" sz="4300" b="1" dirty="0" smtClean="0"/>
              <a:t>Celoživotní </a:t>
            </a:r>
            <a:r>
              <a:rPr lang="cs-CZ" sz="4300" b="1" dirty="0"/>
              <a:t>vzdělávání a učení se dospělých</a:t>
            </a:r>
            <a:r>
              <a:rPr lang="cs-CZ" sz="4300" dirty="0"/>
              <a:t> – jedná se o užší pojetí, které vymezuje např. Beneš; jako hlavní předmět andragogiky je zde celoživotní vzdělávání a učení se dospělých v celé jeho šíři, řadí se sem intencionální a incidentní učení, toto pojetí člení do dalších kategorií na organizované někým druhým, organizované dospělým samým, plánované, ale incidentní, incidentní během jednotlivých událostí a incidentní jako součást životní </a:t>
            </a:r>
            <a:r>
              <a:rPr lang="cs-CZ" sz="4300" dirty="0" smtClean="0"/>
              <a:t>rutiny</a:t>
            </a:r>
            <a:endParaRPr lang="cs-CZ" sz="4300" dirty="0"/>
          </a:p>
          <a:p>
            <a:r>
              <a:rPr lang="cs-CZ" sz="4300" b="1" dirty="0"/>
              <a:t>Vyrovnávání se dospělého člověka se sociálními institucemi</a:t>
            </a:r>
            <a:r>
              <a:rPr lang="cs-CZ" sz="4300" dirty="0"/>
              <a:t> – člověk se vyrovnává se vznikajícími institucemi v procesu institucionalizace (proces vytváření pravidel), nebo se vyrovnává s institucí již existující (jedinec vzniklá pravidla přijímá</a:t>
            </a:r>
            <a:r>
              <a:rPr lang="cs-CZ" sz="4300" dirty="0" smtClean="0"/>
              <a:t>)</a:t>
            </a:r>
            <a:endParaRPr lang="cs-CZ" sz="4300" dirty="0"/>
          </a:p>
          <a:p>
            <a:r>
              <a:rPr lang="cs-CZ" sz="4300" b="1" dirty="0"/>
              <a:t>Mobilizace lidského kapitálu v prostředí sociální změny</a:t>
            </a:r>
            <a:r>
              <a:rPr lang="cs-CZ" sz="4300" dirty="0"/>
              <a:t> – jedná se o nejobecnější pojetí andragogiky; pro postindustriální společnost charakterizující neustálé změny lidský kapitál představuje nejvýznamnější, nejcitlivější a nejzranitelnější determinantu existence a vývoje </a:t>
            </a:r>
            <a:r>
              <a:rPr lang="cs-CZ" sz="4300" dirty="0" smtClean="0"/>
              <a:t>společnosti</a:t>
            </a:r>
            <a:endParaRPr lang="cs-CZ" sz="4300" dirty="0"/>
          </a:p>
          <a:p>
            <a:r>
              <a:rPr lang="cs-CZ" sz="4300" b="1" dirty="0"/>
              <a:t>Orientace člověka v kritických uzlech jeho životní dráhy či při problémovém průběhu jeho životní dráhy</a:t>
            </a:r>
            <a:r>
              <a:rPr lang="cs-CZ" sz="4300" dirty="0"/>
              <a:t> – toto pojetí je obsaženo již v konceptu předchozím, ale zde se více zaměřuje na individuum, jako opěrnou vědu využívá </a:t>
            </a:r>
            <a:r>
              <a:rPr lang="cs-CZ" sz="4300" dirty="0" smtClean="0"/>
              <a:t>psychologii</a:t>
            </a:r>
            <a:endParaRPr lang="cs-CZ" sz="4300" dirty="0"/>
          </a:p>
          <a:p>
            <a:r>
              <a:rPr lang="cs-CZ" sz="4300" b="1" dirty="0"/>
              <a:t>Individuální a sociální souvislosti změn syntetického statusu</a:t>
            </a:r>
            <a:r>
              <a:rPr lang="cs-CZ" sz="4300" dirty="0"/>
              <a:t> – jedná se o sociologizující a nenormativní chápání andragogiky; vychází z toho, že změna jedné složky syntetického statusu se nutně promítne do složek ostatních, integrální andragogika zkoumá odraz těchto změn v ostatních dimenzích a hledá cestu k minimalizování negativních důsledků pro </a:t>
            </a:r>
            <a:r>
              <a:rPr lang="cs-CZ" sz="4300" dirty="0" smtClean="0"/>
              <a:t>člověka</a:t>
            </a:r>
            <a:endParaRPr lang="cs-CZ" sz="4300" dirty="0"/>
          </a:p>
          <a:p>
            <a:r>
              <a:rPr lang="cs-CZ" sz="4300" b="1" dirty="0"/>
              <a:t>Animace dospělého člověka</a:t>
            </a:r>
            <a:r>
              <a:rPr lang="cs-CZ" sz="4300" dirty="0"/>
              <a:t> – jedná se o nejširší vymezení andragogiky, které je z části obsaženo ve všech ostatních vymezeních; jedná se o nekončící humanizaci člověka, která může být záměrná i nezáměrná (formování vlivem prostředí) a je vztažena k následujícím procesům: </a:t>
            </a:r>
            <a:r>
              <a:rPr lang="cs-CZ" sz="4300" dirty="0" err="1"/>
              <a:t>enkulturaci</a:t>
            </a:r>
            <a:r>
              <a:rPr lang="cs-CZ" sz="4300" dirty="0"/>
              <a:t>, socializaci a resocializaci, profesionalizaci a nakonec </a:t>
            </a:r>
            <a:r>
              <a:rPr lang="cs-CZ" sz="4300" dirty="0" smtClean="0"/>
              <a:t>edukaci</a:t>
            </a:r>
          </a:p>
          <a:p>
            <a:pPr marL="0" indent="0">
              <a:buNone/>
            </a:pPr>
            <a:endParaRPr lang="cs-CZ" sz="4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8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Další -</a:t>
            </a:r>
            <a:r>
              <a:rPr lang="cs-CZ" dirty="0" err="1" smtClean="0"/>
              <a:t>gogiky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Integrální andragogika </a:t>
            </a:r>
            <a:endParaRPr lang="cs-CZ" b="1" dirty="0" smtClean="0"/>
          </a:p>
          <a:p>
            <a:r>
              <a:rPr lang="cs-CZ" dirty="0" smtClean="0"/>
              <a:t>UPOL, 90. léta 20. století</a:t>
            </a:r>
          </a:p>
          <a:p>
            <a:r>
              <a:rPr lang="cs-CZ" dirty="0"/>
              <a:t>z</a:t>
            </a:r>
            <a:r>
              <a:rPr lang="cs-CZ" dirty="0" smtClean="0"/>
              <a:t>pracována </a:t>
            </a:r>
            <a:r>
              <a:rPr lang="cs-CZ" dirty="0"/>
              <a:t>Vladimírem </a:t>
            </a:r>
            <a:r>
              <a:rPr lang="cs-CZ" dirty="0" err="1"/>
              <a:t>Jochmannem</a:t>
            </a:r>
            <a:r>
              <a:rPr lang="cs-CZ" dirty="0"/>
              <a:t> tato širší koncepce andragogiky, která zahrnuje vzdělávání dospělých, personální management, sociální i kulturní práci. </a:t>
            </a:r>
            <a:r>
              <a:rPr lang="cs-CZ" dirty="0" err="1"/>
              <a:t>Jochmann</a:t>
            </a:r>
            <a:r>
              <a:rPr lang="cs-CZ" dirty="0"/>
              <a:t> vycházel z koncepce výchovy založené na sociologii, je také silně ovlivněna ideami antropologické pedagogiky a snaží se odrážet civilizační trendy přelomu tisíciletí a postavení člověka v nich.</a:t>
            </a:r>
          </a:p>
          <a:p>
            <a:r>
              <a:rPr lang="cs-CZ" dirty="0"/>
              <a:t>Integrální andragogika zahrnuje:</a:t>
            </a:r>
          </a:p>
          <a:p>
            <a:pPr lvl="1"/>
            <a:r>
              <a:rPr lang="cs-CZ" dirty="0"/>
              <a:t>širokou oblast vzdělávání dospělých</a:t>
            </a:r>
          </a:p>
          <a:p>
            <a:pPr lvl="1"/>
            <a:r>
              <a:rPr lang="cs-CZ" dirty="0"/>
              <a:t>oblast edukace</a:t>
            </a:r>
          </a:p>
          <a:p>
            <a:pPr lvl="1"/>
            <a:r>
              <a:rPr lang="cs-CZ" dirty="0"/>
              <a:t>oblast péče</a:t>
            </a:r>
          </a:p>
          <a:p>
            <a:pPr lvl="1"/>
            <a:r>
              <a:rPr lang="cs-CZ" dirty="0"/>
              <a:t>funkcionální </a:t>
            </a:r>
            <a:r>
              <a:rPr lang="cs-CZ" dirty="0" smtClean="0"/>
              <a:t>působení</a:t>
            </a:r>
          </a:p>
          <a:p>
            <a:pPr lvl="1"/>
            <a:endParaRPr lang="cs-CZ" dirty="0" smtClean="0"/>
          </a:p>
          <a:p>
            <a:pPr marL="57150" indent="0">
              <a:buNone/>
            </a:pPr>
            <a:r>
              <a:rPr lang="cs-CZ" b="1" dirty="0" err="1" smtClean="0"/>
              <a:t>Gerontagogika</a:t>
            </a:r>
            <a:r>
              <a:rPr lang="cs-CZ" dirty="0" smtClean="0"/>
              <a:t> </a:t>
            </a:r>
          </a:p>
          <a:p>
            <a:pPr marL="514350" indent="-457200"/>
            <a:r>
              <a:rPr lang="cs-CZ" altLang="cs-CZ" dirty="0"/>
              <a:t>výchova a vzdělávání seniorů // dospělých v ekonomicky neproduktivním věku </a:t>
            </a:r>
          </a:p>
          <a:p>
            <a:pPr marL="57150" indent="0">
              <a:buNone/>
            </a:pPr>
            <a:endParaRPr lang="cs-CZ" dirty="0" smtClean="0"/>
          </a:p>
          <a:p>
            <a:pPr marL="5715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5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Pedagogická diagnostika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speciální </a:t>
            </a:r>
            <a:r>
              <a:rPr lang="cs-CZ" dirty="0"/>
              <a:t>pedagogická disciplína, která se zabývá objektivním zjišťováním, posuzováním a hodnocením vnitřních a vnějších podmínek i průběhu a výsledků výchovně vzdělávacího </a:t>
            </a:r>
            <a:r>
              <a:rPr lang="cs-CZ" dirty="0" smtClean="0"/>
              <a:t>procesu</a:t>
            </a:r>
          </a:p>
          <a:p>
            <a:r>
              <a:rPr lang="cs-CZ" dirty="0" smtClean="0"/>
              <a:t>na </a:t>
            </a:r>
            <a:r>
              <a:rPr lang="cs-CZ" dirty="0"/>
              <a:t>základě </a:t>
            </a:r>
            <a:r>
              <a:rPr lang="cs-CZ" dirty="0" smtClean="0"/>
              <a:t>zjištění </a:t>
            </a:r>
            <a:r>
              <a:rPr lang="cs-CZ" dirty="0"/>
              <a:t>jsou potom </a:t>
            </a:r>
            <a:r>
              <a:rPr lang="cs-CZ" dirty="0" smtClean="0"/>
              <a:t>vyslovovány </a:t>
            </a:r>
            <a:r>
              <a:rPr lang="cs-CZ" dirty="0"/>
              <a:t>prognostické úvahy a navrhována pedagogická </a:t>
            </a:r>
            <a:r>
              <a:rPr lang="cs-CZ" dirty="0" smtClean="0"/>
              <a:t>opatření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4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Aktivita </a:t>
            </a:r>
            <a:r>
              <a:rPr lang="cs-CZ" dirty="0" smtClean="0"/>
              <a:t>evokační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Myšlenková mapa </a:t>
            </a:r>
            <a:r>
              <a:rPr lang="cs-CZ" dirty="0"/>
              <a:t>s klíčovým slovem „pedagogika</a:t>
            </a:r>
            <a:r>
              <a:rPr lang="cs-CZ" dirty="0" smtClean="0"/>
              <a:t>“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2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Speciální pedagogika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považována </a:t>
            </a:r>
            <a:r>
              <a:rPr lang="cs-CZ" dirty="0"/>
              <a:t>za samostatnou pedagogickou disciplínu, </a:t>
            </a:r>
            <a:r>
              <a:rPr lang="cs-CZ" dirty="0" smtClean="0"/>
              <a:t>zabývá se pouze </a:t>
            </a:r>
            <a:r>
              <a:rPr lang="cs-CZ" dirty="0"/>
              <a:t>osobami se speciálními vzdělávacími potřebami </a:t>
            </a:r>
            <a:r>
              <a:rPr lang="cs-CZ" dirty="0" smtClean="0"/>
              <a:t>v těchto disciplínách: 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 smtClean="0"/>
              <a:t>Psychopedie</a:t>
            </a:r>
            <a:r>
              <a:rPr lang="cs-CZ" dirty="0" smtClean="0"/>
              <a:t> - </a:t>
            </a:r>
            <a:r>
              <a:rPr lang="cs-CZ" dirty="0"/>
              <a:t>edukace </a:t>
            </a:r>
            <a:r>
              <a:rPr lang="cs-CZ" dirty="0" smtClean="0"/>
              <a:t>osob mentálně retardovaných </a:t>
            </a:r>
            <a:endParaRPr lang="cs-CZ" dirty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 smtClean="0"/>
              <a:t>Somatopedie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cs-CZ" dirty="0"/>
              <a:t>edukace </a:t>
            </a:r>
            <a:r>
              <a:rPr lang="cs-CZ" dirty="0" smtClean="0"/>
              <a:t>osob tělesně postižených či </a:t>
            </a:r>
            <a:r>
              <a:rPr lang="cs-CZ" dirty="0"/>
              <a:t>znevýhodněných (např. dlouhodobě nemocných</a:t>
            </a:r>
            <a:r>
              <a:rPr lang="cs-CZ" dirty="0" smtClean="0"/>
              <a:t>); spadá </a:t>
            </a:r>
            <a:r>
              <a:rPr lang="cs-CZ" dirty="0"/>
              <a:t>sem i edukace osob s mírně odlišným duševním vývojem od normy, </a:t>
            </a:r>
            <a:r>
              <a:rPr lang="cs-CZ" dirty="0" smtClean="0"/>
              <a:t>např</a:t>
            </a:r>
            <a:r>
              <a:rPr lang="cs-CZ" dirty="0"/>
              <a:t>. osob </a:t>
            </a:r>
            <a:r>
              <a:rPr lang="cs-CZ" dirty="0" smtClean="0"/>
              <a:t>s lehkou mozkovou dysfunkcí nebo se specifickými poruchami učení </a:t>
            </a:r>
            <a:endParaRPr lang="cs-CZ" dirty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 smtClean="0"/>
              <a:t>Surdopedie</a:t>
            </a:r>
            <a:r>
              <a:rPr lang="cs-CZ" dirty="0" smtClean="0"/>
              <a:t> - </a:t>
            </a:r>
            <a:r>
              <a:rPr lang="cs-CZ" dirty="0"/>
              <a:t>edukace osob s různými vadami sluchu (částečná nebo </a:t>
            </a:r>
            <a:r>
              <a:rPr lang="cs-CZ" dirty="0" smtClean="0"/>
              <a:t>úplná hluchota</a:t>
            </a:r>
            <a:r>
              <a:rPr lang="cs-CZ" dirty="0"/>
              <a:t> aj</a:t>
            </a:r>
            <a:r>
              <a:rPr lang="cs-CZ" dirty="0" smtClean="0"/>
              <a:t>.)</a:t>
            </a:r>
            <a:endParaRPr lang="cs-CZ" dirty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Logopedie</a:t>
            </a:r>
            <a:r>
              <a:rPr lang="cs-CZ" dirty="0" smtClean="0"/>
              <a:t> - </a:t>
            </a:r>
            <a:r>
              <a:rPr lang="cs-CZ" dirty="0"/>
              <a:t>zabývá se korekcí nebo odstraňováním poruch řeči (koktavost, vady ve výslovnosti aj</a:t>
            </a:r>
            <a:r>
              <a:rPr lang="cs-CZ" dirty="0" smtClean="0"/>
              <a:t>.)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 smtClean="0"/>
              <a:t>Oftalmopedie</a:t>
            </a:r>
            <a:r>
              <a:rPr lang="cs-CZ" b="1" dirty="0" smtClean="0"/>
              <a:t> </a:t>
            </a:r>
            <a:r>
              <a:rPr lang="cs-CZ" b="1" dirty="0"/>
              <a:t>// </a:t>
            </a:r>
            <a:r>
              <a:rPr lang="cs-CZ" b="1" dirty="0" err="1" smtClean="0"/>
              <a:t>tyflopedie</a:t>
            </a:r>
            <a:r>
              <a:rPr lang="cs-CZ" dirty="0" smtClean="0"/>
              <a:t> - </a:t>
            </a:r>
            <a:r>
              <a:rPr lang="cs-CZ" dirty="0"/>
              <a:t>edukace osob se zrakovým postižením (částečná slabozrakost, </a:t>
            </a:r>
            <a:r>
              <a:rPr lang="cs-CZ" dirty="0" smtClean="0"/>
              <a:t>slepota</a:t>
            </a:r>
            <a:r>
              <a:rPr lang="cs-CZ" dirty="0"/>
              <a:t> aj</a:t>
            </a:r>
            <a:r>
              <a:rPr lang="cs-CZ" dirty="0" smtClean="0"/>
              <a:t>.)</a:t>
            </a:r>
            <a:endParaRPr lang="cs-CZ" dirty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 smtClean="0"/>
              <a:t>Etopedie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cs-CZ" dirty="0"/>
              <a:t>edukace a reedukace (převýchova) sociálně nepřizpůsobené, obtížně vychovatelné nebo jinak sociálně narušené mládeže (např. mravně narušené mládeže)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2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7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Vzdělávací politika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Součást státní politiky</a:t>
            </a:r>
          </a:p>
          <a:p>
            <a:r>
              <a:rPr lang="cs-CZ" dirty="0" smtClean="0"/>
              <a:t>dva </a:t>
            </a:r>
            <a:r>
              <a:rPr lang="cs-CZ" dirty="0"/>
              <a:t>vzájemně </a:t>
            </a:r>
            <a:r>
              <a:rPr lang="cs-CZ" dirty="0" smtClean="0"/>
              <a:t>související procesy – výchova a vzdělávání, jejichž </a:t>
            </a:r>
            <a:r>
              <a:rPr lang="cs-CZ" dirty="0"/>
              <a:t>výsledkem je </a:t>
            </a:r>
            <a:r>
              <a:rPr lang="cs-CZ" dirty="0" smtClean="0"/>
              <a:t>vzdělání  </a:t>
            </a:r>
          </a:p>
          <a:p>
            <a:pPr marL="0" indent="0">
              <a:buNone/>
            </a:pPr>
            <a:r>
              <a:rPr lang="cs-CZ" b="1" dirty="0" smtClean="0"/>
              <a:t>Z historie</a:t>
            </a:r>
          </a:p>
          <a:p>
            <a:r>
              <a:rPr lang="cs-CZ" dirty="0" smtClean="0"/>
              <a:t>znaky </a:t>
            </a:r>
            <a:r>
              <a:rPr lang="cs-CZ" dirty="0"/>
              <a:t>vzdělávací politiky </a:t>
            </a:r>
            <a:r>
              <a:rPr lang="cs-CZ" dirty="0" smtClean="0"/>
              <a:t>socialistického Československa:</a:t>
            </a:r>
          </a:p>
          <a:p>
            <a:pPr lvl="1"/>
            <a:r>
              <a:rPr lang="cs-CZ" b="1" dirty="0" smtClean="0"/>
              <a:t>ideologizace školství</a:t>
            </a:r>
            <a:r>
              <a:rPr lang="cs-CZ" dirty="0"/>
              <a:t>, která se negativně projevovala zejména v </a:t>
            </a:r>
            <a:r>
              <a:rPr lang="cs-CZ" dirty="0" smtClean="0"/>
              <a:t>oblasti společenských věd</a:t>
            </a:r>
          </a:p>
          <a:p>
            <a:pPr lvl="1"/>
            <a:r>
              <a:rPr lang="cs-CZ" dirty="0" smtClean="0"/>
              <a:t>vysoká </a:t>
            </a:r>
            <a:r>
              <a:rPr lang="cs-CZ" dirty="0"/>
              <a:t>centralizace a monopol </a:t>
            </a:r>
            <a:r>
              <a:rPr lang="cs-CZ" dirty="0" smtClean="0"/>
              <a:t>státu</a:t>
            </a:r>
          </a:p>
          <a:p>
            <a:pPr lvl="1"/>
            <a:r>
              <a:rPr lang="cs-CZ" dirty="0" smtClean="0"/>
              <a:t>pozitivní rysy: zvýšení </a:t>
            </a:r>
            <a:r>
              <a:rPr lang="cs-CZ" dirty="0"/>
              <a:t>propustnosti školské </a:t>
            </a:r>
            <a:r>
              <a:rPr lang="cs-CZ" dirty="0" smtClean="0"/>
              <a:t>soustavy / zvýšení </a:t>
            </a:r>
            <a:r>
              <a:rPr lang="cs-CZ" dirty="0"/>
              <a:t>celkové úrovně vzdělání </a:t>
            </a:r>
            <a:r>
              <a:rPr lang="cs-CZ" dirty="0" smtClean="0"/>
              <a:t>obyvatelstva – umožnilo to </a:t>
            </a:r>
            <a:r>
              <a:rPr lang="cs-CZ" dirty="0"/>
              <a:t>překonat období následné hospodářské transformace bez významných společenských otřesů.</a:t>
            </a:r>
          </a:p>
          <a:p>
            <a:r>
              <a:rPr lang="cs-CZ" b="1" dirty="0"/>
              <a:t>Po roce 1989 </a:t>
            </a:r>
            <a:endParaRPr lang="cs-CZ" b="1" dirty="0" smtClean="0"/>
          </a:p>
          <a:p>
            <a:pPr lvl="1"/>
            <a:r>
              <a:rPr lang="cs-CZ" dirty="0" smtClean="0"/>
              <a:t>výrazné změny </a:t>
            </a:r>
            <a:r>
              <a:rPr lang="cs-CZ" dirty="0"/>
              <a:t>v oblasti sociální </a:t>
            </a:r>
            <a:r>
              <a:rPr lang="cs-CZ" dirty="0" smtClean="0"/>
              <a:t>politiky</a:t>
            </a:r>
          </a:p>
          <a:p>
            <a:pPr lvl="1"/>
            <a:r>
              <a:rPr lang="cs-CZ" dirty="0" smtClean="0"/>
              <a:t>kromě </a:t>
            </a:r>
            <a:r>
              <a:rPr lang="cs-CZ" dirty="0"/>
              <a:t>státu vstupují do vzdělávací politiky další </a:t>
            </a:r>
            <a:r>
              <a:rPr lang="cs-CZ" dirty="0" smtClean="0"/>
              <a:t>subjekty - soukromý </a:t>
            </a:r>
            <a:r>
              <a:rPr lang="cs-CZ" dirty="0"/>
              <a:t>sektor a </a:t>
            </a:r>
            <a:r>
              <a:rPr lang="cs-CZ" dirty="0" smtClean="0"/>
              <a:t>církve (primární </a:t>
            </a:r>
            <a:r>
              <a:rPr lang="cs-CZ" dirty="0"/>
              <a:t>a </a:t>
            </a:r>
            <a:r>
              <a:rPr lang="cs-CZ" dirty="0" smtClean="0"/>
              <a:t>sekundární vzdělávání</a:t>
            </a:r>
          </a:p>
          <a:p>
            <a:pPr lvl="1"/>
            <a:r>
              <a:rPr lang="cs-CZ" dirty="0" smtClean="0"/>
              <a:t>vysoké </a:t>
            </a:r>
            <a:r>
              <a:rPr lang="cs-CZ" dirty="0"/>
              <a:t>školství není sto uspokojit poptávku po terciárním </a:t>
            </a:r>
            <a:r>
              <a:rPr lang="cs-CZ" dirty="0" smtClean="0"/>
              <a:t>vzdělání</a:t>
            </a:r>
          </a:p>
          <a:p>
            <a:pPr lvl="1"/>
            <a:r>
              <a:rPr lang="cs-CZ" dirty="0" smtClean="0"/>
              <a:t>nutnost </a:t>
            </a:r>
            <a:r>
              <a:rPr lang="cs-CZ" dirty="0"/>
              <a:t>spravedlivého přístupu k </a:t>
            </a:r>
            <a:r>
              <a:rPr lang="cs-CZ" dirty="0" smtClean="0"/>
              <a:t>vzdělání – rekvalifikace na proměnlivém trhu práce</a:t>
            </a:r>
          </a:p>
          <a:p>
            <a:pPr lvl="1"/>
            <a:r>
              <a:rPr lang="cs-CZ" dirty="0" smtClean="0"/>
              <a:t>Rozvoj celoživotního vzdělávání (učení) </a:t>
            </a:r>
            <a:r>
              <a:rPr lang="cs-CZ" i="1" dirty="0" err="1" smtClean="0"/>
              <a:t>Livelong</a:t>
            </a:r>
            <a:r>
              <a:rPr lang="cs-CZ" i="1" dirty="0" smtClean="0"/>
              <a:t> </a:t>
            </a:r>
            <a:r>
              <a:rPr lang="cs-CZ" i="1" dirty="0" err="1" smtClean="0"/>
              <a:t>Learning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/>
              <a:t>Principy vzdělávací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Princip celoživotního </a:t>
            </a:r>
            <a:r>
              <a:rPr lang="cs-CZ" b="1" dirty="0" smtClean="0"/>
              <a:t>vzdělávání </a:t>
            </a:r>
            <a:endParaRPr lang="cs-CZ" b="1" dirty="0"/>
          </a:p>
          <a:p>
            <a:pPr lvl="1"/>
            <a:r>
              <a:rPr lang="cs-CZ" dirty="0"/>
              <a:t>V naší společnosti rychle roste poptávka po </a:t>
            </a:r>
            <a:r>
              <a:rPr lang="cs-CZ" dirty="0" smtClean="0"/>
              <a:t>vzdělávání, </a:t>
            </a:r>
            <a:r>
              <a:rPr lang="cs-CZ" dirty="0"/>
              <a:t>stává se </a:t>
            </a:r>
            <a:r>
              <a:rPr lang="cs-CZ" dirty="0" smtClean="0"/>
              <a:t>rozmanitější</a:t>
            </a:r>
          </a:p>
          <a:p>
            <a:pPr lvl="1"/>
            <a:r>
              <a:rPr lang="cs-CZ" dirty="0" smtClean="0"/>
              <a:t>Potřeba </a:t>
            </a:r>
            <a:r>
              <a:rPr lang="cs-CZ" dirty="0"/>
              <a:t>neustálého vzdělávání je způsobena rychlým vývojem věd - vědomosti rychle zastarávají, jsou nahrazovány </a:t>
            </a:r>
            <a:r>
              <a:rPr lang="cs-CZ" dirty="0" smtClean="0"/>
              <a:t>novějšími</a:t>
            </a:r>
          </a:p>
          <a:p>
            <a:pPr lvl="1"/>
            <a:r>
              <a:rPr lang="cs-CZ" dirty="0" smtClean="0"/>
              <a:t>Ze </a:t>
            </a:r>
            <a:r>
              <a:rPr lang="cs-CZ" dirty="0"/>
              <a:t>vzdělávání se pak stává celoživotní </a:t>
            </a:r>
            <a:r>
              <a:rPr lang="cs-CZ" dirty="0" smtClean="0"/>
              <a:t>proces</a:t>
            </a:r>
            <a:endParaRPr lang="cs-CZ" dirty="0"/>
          </a:p>
          <a:p>
            <a:r>
              <a:rPr lang="cs-CZ" b="1" dirty="0"/>
              <a:t>Princip rovných šancí v přístupu ke </a:t>
            </a:r>
            <a:r>
              <a:rPr lang="cs-CZ" b="1" dirty="0" smtClean="0"/>
              <a:t>vzdělání</a:t>
            </a:r>
            <a:endParaRPr lang="cs-CZ" b="1" dirty="0"/>
          </a:p>
          <a:p>
            <a:pPr lvl="1"/>
            <a:r>
              <a:rPr lang="cs-CZ" dirty="0"/>
              <a:t>Právo na vzdělání a rovné šance v přístupu ke vzdělání jsou ukotveny už </a:t>
            </a:r>
            <a:r>
              <a:rPr lang="cs-CZ" dirty="0" smtClean="0"/>
              <a:t>v Listině základních práv a svobod </a:t>
            </a:r>
          </a:p>
          <a:p>
            <a:pPr lvl="1"/>
            <a:r>
              <a:rPr lang="cs-CZ" dirty="0" smtClean="0"/>
              <a:t>Šanci </a:t>
            </a:r>
            <a:r>
              <a:rPr lang="cs-CZ" dirty="0"/>
              <a:t>na vzdělání má mít každý stejnou, je pak na jedinci, jak ji </a:t>
            </a:r>
            <a:r>
              <a:rPr lang="cs-CZ" dirty="0" smtClean="0"/>
              <a:t>využije</a:t>
            </a:r>
            <a:endParaRPr lang="cs-CZ" dirty="0"/>
          </a:p>
          <a:p>
            <a:r>
              <a:rPr lang="cs-CZ" b="1" dirty="0"/>
              <a:t>Princip individualizace a diferenciace ve </a:t>
            </a:r>
            <a:r>
              <a:rPr lang="cs-CZ" b="1" dirty="0" smtClean="0"/>
              <a:t>vzdělání</a:t>
            </a:r>
          </a:p>
          <a:p>
            <a:pPr lvl="1"/>
            <a:r>
              <a:rPr lang="cs-CZ" dirty="0" err="1" smtClean="0"/>
              <a:t>Idividuální</a:t>
            </a:r>
            <a:r>
              <a:rPr lang="cs-CZ" dirty="0" smtClean="0"/>
              <a:t> </a:t>
            </a:r>
            <a:r>
              <a:rPr lang="cs-CZ" dirty="0"/>
              <a:t>vzdělání je důležité, protože každý člověk je jiný, má jiné schopnosti, předpoklady, inteligenční potenciál apod. </a:t>
            </a:r>
            <a:endParaRPr lang="cs-CZ" dirty="0" smtClean="0"/>
          </a:p>
          <a:p>
            <a:pPr lvl="1"/>
            <a:r>
              <a:rPr lang="cs-CZ" dirty="0" smtClean="0"/>
              <a:t>Stejná </a:t>
            </a:r>
            <a:r>
              <a:rPr lang="cs-CZ" dirty="0"/>
              <a:t>forma vzdělávání tedy nemůže být účinná pro </a:t>
            </a:r>
            <a:r>
              <a:rPr lang="cs-CZ" dirty="0" smtClean="0"/>
              <a:t>všechny</a:t>
            </a:r>
            <a:endParaRPr lang="cs-CZ" dirty="0"/>
          </a:p>
          <a:p>
            <a:r>
              <a:rPr lang="cs-CZ" b="1" dirty="0"/>
              <a:t>Princip internacionalizace ve </a:t>
            </a:r>
            <a:r>
              <a:rPr lang="cs-CZ" b="1" dirty="0" smtClean="0"/>
              <a:t>vzdělání </a:t>
            </a:r>
            <a:endParaRPr lang="cs-CZ" b="1" dirty="0"/>
          </a:p>
          <a:p>
            <a:pPr lvl="1"/>
            <a:r>
              <a:rPr lang="cs-CZ" dirty="0"/>
              <a:t>Vzdělání </a:t>
            </a:r>
            <a:r>
              <a:rPr lang="cs-CZ" dirty="0" smtClean="0"/>
              <a:t>chápáno </a:t>
            </a:r>
            <a:r>
              <a:rPr lang="cs-CZ" dirty="0"/>
              <a:t>jako nadnárodní záležitost - pomáhá soužití lidí různých národností, ras, náboženství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Vzdělávací politika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7749"/>
            <a:ext cx="7560840" cy="56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Formální vzdělávání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700808"/>
            <a:ext cx="7119359" cy="499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Neformální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nevede </a:t>
            </a:r>
            <a:r>
              <a:rPr lang="cs-CZ" dirty="0"/>
              <a:t>k ucelenému školskému vzdělání</a:t>
            </a:r>
          </a:p>
          <a:p>
            <a:pPr lvl="1"/>
            <a:r>
              <a:rPr lang="cs-CZ" dirty="0"/>
              <a:t>organizované výchovně vzdělávací aktivity mimo rámec zavedeného oficiálního školského systému </a:t>
            </a:r>
          </a:p>
          <a:p>
            <a:pPr lvl="1"/>
            <a:r>
              <a:rPr lang="cs-CZ" dirty="0"/>
              <a:t>cílem záměrný rozvoj životních zkušeností, dovedností a postojů, založených na uceleném systému hodnot</a:t>
            </a:r>
          </a:p>
          <a:p>
            <a:pPr lvl="1"/>
            <a:r>
              <a:rPr lang="cs-CZ" dirty="0"/>
              <a:t>aktivity zpravidla </a:t>
            </a:r>
            <a:r>
              <a:rPr lang="cs-CZ" dirty="0" smtClean="0"/>
              <a:t>dobrovolné (organizátor – např. sdružení </a:t>
            </a:r>
            <a:r>
              <a:rPr lang="cs-CZ" dirty="0"/>
              <a:t>dětí a mládeže, nestátní neziskové organizace </a:t>
            </a:r>
            <a:r>
              <a:rPr lang="cs-CZ" dirty="0" smtClean="0"/>
              <a:t>NNO, </a:t>
            </a:r>
            <a:r>
              <a:rPr lang="cs-CZ" dirty="0"/>
              <a:t>školská zařízení pro zájmové vzdělávání (střediska volného času, vzdělávací agentury, kluby, kulturní zařízení a další)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334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Uznávání neformálního vzdělávání (ČR)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Poprvé v ČR systematicky řešeno v r. 2009 (Národní institut dětí a mládeže)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Národní </a:t>
            </a:r>
            <a:r>
              <a:rPr lang="cs-CZ" dirty="0"/>
              <a:t>projekt </a:t>
            </a:r>
            <a:r>
              <a:rPr lang="cs-CZ" b="1" dirty="0"/>
              <a:t>„Klíče pro život“</a:t>
            </a:r>
            <a:r>
              <a:rPr lang="cs-CZ" dirty="0"/>
              <a:t> (</a:t>
            </a:r>
            <a:r>
              <a:rPr lang="cs-CZ" u="sng" dirty="0">
                <a:hlinkClick r:id="rId2"/>
              </a:rPr>
              <a:t>www.kliceprozivot.cz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	KA </a:t>
            </a:r>
            <a:r>
              <a:rPr lang="cs-CZ" dirty="0"/>
              <a:t>projektu: „</a:t>
            </a:r>
            <a:r>
              <a:rPr lang="cs-CZ" b="1" dirty="0"/>
              <a:t>Uznávání neformálního vzdělávání“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(</a:t>
            </a:r>
            <a:r>
              <a:rPr lang="cs-CZ" u="sng" dirty="0">
                <a:hlinkClick r:id="rId3"/>
              </a:rPr>
              <a:t>http://www.nidm.cz/vystupy-kpz/uznavani-nfv</a:t>
            </a:r>
            <a:endParaRPr lang="cs-CZ" u="sng" dirty="0"/>
          </a:p>
          <a:p>
            <a:pPr lvl="1"/>
            <a:r>
              <a:rPr lang="cs-CZ" b="1" dirty="0"/>
              <a:t>„Memorandum o podpoře uznávání výsledků neformálního vzdělávání při práci s dětmi a mládeží“</a:t>
            </a:r>
            <a:r>
              <a:rPr lang="cs-CZ" dirty="0"/>
              <a:t>(</a:t>
            </a:r>
            <a:r>
              <a:rPr lang="cs-CZ" u="sng" dirty="0">
                <a:hlinkClick r:id="rId4"/>
              </a:rPr>
              <a:t>http://userfiles.nidm.cz/</a:t>
            </a:r>
            <a:r>
              <a:rPr lang="cs-CZ" u="sng" dirty="0" err="1">
                <a:hlinkClick r:id="rId4"/>
              </a:rPr>
              <a:t>file</a:t>
            </a:r>
            <a:r>
              <a:rPr lang="cs-CZ" u="sng" dirty="0">
                <a:hlinkClick r:id="rId4"/>
              </a:rPr>
              <a:t>/OKP/memorandum-unv-final.pdf</a:t>
            </a:r>
            <a:r>
              <a:rPr lang="cs-CZ" dirty="0" smtClean="0"/>
              <a:t>)</a:t>
            </a:r>
          </a:p>
          <a:p>
            <a:pPr marL="914400" lvl="1" indent="-457200"/>
            <a:r>
              <a:rPr lang="cs-CZ" b="1" dirty="0"/>
              <a:t>MEMORANDUM</a:t>
            </a:r>
          </a:p>
          <a:p>
            <a:pPr marL="914400" lvl="1" indent="-457200"/>
            <a:r>
              <a:rPr lang="cs-CZ" dirty="0"/>
              <a:t>otevírá další možnosti k  </a:t>
            </a:r>
            <a:r>
              <a:rPr lang="cs-CZ" b="1" dirty="0"/>
              <a:t>jednání o záměrech uznávat neformální vzdělávání</a:t>
            </a:r>
            <a:r>
              <a:rPr lang="cs-CZ" dirty="0"/>
              <a:t> a tím podpořit v lidech samotných </a:t>
            </a:r>
            <a:r>
              <a:rPr lang="cs-CZ" b="1" dirty="0"/>
              <a:t>vnitřní motivaci k celoživotnímu učení</a:t>
            </a:r>
          </a:p>
          <a:p>
            <a:pPr marL="514350" indent="-457200"/>
            <a:r>
              <a:rPr lang="cs-CZ" b="1" dirty="0" smtClean="0"/>
              <a:t>Listopad </a:t>
            </a:r>
            <a:r>
              <a:rPr lang="cs-CZ" b="1" dirty="0"/>
              <a:t>2011 v Praze </a:t>
            </a:r>
            <a:r>
              <a:rPr lang="cs-CZ" dirty="0" smtClean="0"/>
              <a:t>„</a:t>
            </a:r>
            <a:r>
              <a:rPr lang="cs-CZ" b="1" u="sng" dirty="0">
                <a:hlinkClick r:id="rId5"/>
              </a:rPr>
              <a:t>Konference o uznávání neformálního vzdělávání</a:t>
            </a:r>
            <a:r>
              <a:rPr lang="cs-CZ" b="1" dirty="0"/>
              <a:t>“</a:t>
            </a:r>
            <a:r>
              <a:rPr lang="cs-CZ" dirty="0"/>
              <a:t>, (</a:t>
            </a:r>
            <a:r>
              <a:rPr lang="cs-CZ" u="sng" dirty="0">
                <a:hlinkClick r:id="rId5"/>
              </a:rPr>
              <a:t>http://</a:t>
            </a:r>
            <a:r>
              <a:rPr lang="cs-CZ" u="sng" dirty="0" smtClean="0">
                <a:hlinkClick r:id="rId5"/>
              </a:rPr>
              <a:t>www.nidm.cz/</a:t>
            </a:r>
            <a:r>
              <a:rPr lang="cs-CZ" u="sng" dirty="0" err="1" smtClean="0">
                <a:hlinkClick r:id="rId5"/>
              </a:rPr>
              <a:t>neformalni-vzdelavani</a:t>
            </a:r>
            <a:r>
              <a:rPr lang="cs-CZ" u="sng" dirty="0" smtClean="0">
                <a:hlinkClick r:id="rId5"/>
              </a:rPr>
              <a:t>/volny-</a:t>
            </a:r>
            <a:r>
              <a:rPr lang="cs-CZ" u="sng" dirty="0" err="1" smtClean="0">
                <a:hlinkClick r:id="rId5"/>
              </a:rPr>
              <a:t>cas</a:t>
            </a:r>
            <a:r>
              <a:rPr lang="cs-CZ" u="sng" dirty="0" smtClean="0">
                <a:hlinkClick r:id="rId5"/>
              </a:rPr>
              <a:t>/akce-a-</a:t>
            </a:r>
            <a:r>
              <a:rPr lang="cs-CZ" u="sng" dirty="0" err="1" smtClean="0">
                <a:hlinkClick r:id="rId5"/>
              </a:rPr>
              <a:t>seminare</a:t>
            </a:r>
            <a:r>
              <a:rPr lang="cs-CZ" u="sng" dirty="0" smtClean="0">
                <a:hlinkClick r:id="rId5"/>
              </a:rPr>
              <a:t>/konference-unv-2011</a:t>
            </a:r>
            <a:r>
              <a:rPr lang="cs-CZ" u="sng" dirty="0" smtClean="0"/>
              <a:t>)</a:t>
            </a:r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6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cs-CZ" dirty="0"/>
              <a:t>Národní projekt </a:t>
            </a:r>
            <a:r>
              <a:rPr lang="cs-CZ" b="1" dirty="0"/>
              <a:t>„K2 – kvalita a konkurenceschopnost v neformálním vzdělávání“ (</a:t>
            </a:r>
            <a:r>
              <a:rPr lang="cs-CZ" b="1" u="sng" dirty="0">
                <a:hlinkClick r:id="rId2"/>
              </a:rPr>
              <a:t>http://www.nidm.cz/k2/</a:t>
            </a:r>
            <a:r>
              <a:rPr lang="cs-CZ" b="1" u="sng" dirty="0" err="1">
                <a:hlinkClick r:id="rId2"/>
              </a:rPr>
              <a:t>uznavani-nfv</a:t>
            </a:r>
            <a:r>
              <a:rPr lang="cs-CZ" b="1" dirty="0"/>
              <a:t>)</a:t>
            </a:r>
          </a:p>
          <a:p>
            <a:pPr marL="57150" indent="0">
              <a:buNone/>
            </a:pPr>
            <a:endParaRPr lang="cs-CZ" dirty="0"/>
          </a:p>
          <a:p>
            <a:r>
              <a:rPr lang="cs-CZ" dirty="0" smtClean="0"/>
              <a:t>klíčová aktivita </a:t>
            </a:r>
            <a:r>
              <a:rPr lang="cs-CZ" dirty="0"/>
              <a:t>Metodická podpora uznávání neformálního </a:t>
            </a:r>
            <a:r>
              <a:rPr lang="cs-CZ" dirty="0" smtClean="0"/>
              <a:t>vzdělávání</a:t>
            </a:r>
          </a:p>
          <a:p>
            <a:pPr lvl="1"/>
            <a:r>
              <a:rPr lang="cs-CZ" dirty="0" smtClean="0"/>
              <a:t>vznikla </a:t>
            </a:r>
            <a:r>
              <a:rPr lang="cs-CZ" dirty="0"/>
              <a:t>publikace </a:t>
            </a:r>
            <a:r>
              <a:rPr lang="cs-CZ" b="1" i="1" dirty="0" smtClean="0"/>
              <a:t>„</a:t>
            </a:r>
            <a:r>
              <a:rPr lang="cs-CZ" b="1" i="1" dirty="0" err="1"/>
              <a:t>MetodiKa</a:t>
            </a:r>
            <a:r>
              <a:rPr lang="cs-CZ" b="1" i="1" dirty="0"/>
              <a:t> – Kompetence, Kvalita, Kvalifikace, (sebe)Koncepce pro neformální vzdělávání</a:t>
            </a:r>
            <a:r>
              <a:rPr lang="cs-CZ" b="1" i="1" dirty="0" smtClean="0"/>
              <a:t>“</a:t>
            </a:r>
          </a:p>
          <a:p>
            <a:pPr lvl="2"/>
            <a:r>
              <a:rPr lang="cs-CZ" dirty="0" smtClean="0"/>
              <a:t>určena </a:t>
            </a:r>
            <a:r>
              <a:rPr lang="cs-CZ" dirty="0"/>
              <a:t>především pracovníkům pracujícím s dětmi a mládeží v nestátních neziskových </a:t>
            </a:r>
            <a:r>
              <a:rPr lang="cs-CZ" dirty="0" smtClean="0"/>
              <a:t>organizacích)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Uznávání neformálního vzdělávání (ČR)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Expertní tým pro volnočasové aktivity </a:t>
            </a:r>
            <a:r>
              <a:rPr lang="cs-CZ" dirty="0"/>
              <a:t>v oblasti práce s dětmi a mládeží - jaro 2013 </a:t>
            </a:r>
          </a:p>
          <a:p>
            <a:pPr lvl="1"/>
            <a:r>
              <a:rPr lang="cs-CZ" dirty="0" smtClean="0"/>
              <a:t>Návrhy </a:t>
            </a:r>
            <a:r>
              <a:rPr lang="cs-CZ" dirty="0"/>
              <a:t>profesních kvalifikací do státem garantovaného systému „</a:t>
            </a:r>
            <a:r>
              <a:rPr lang="cs-CZ" b="1" dirty="0"/>
              <a:t>Národní soustava kvalifikací“</a:t>
            </a:r>
            <a:r>
              <a:rPr lang="cs-CZ" dirty="0"/>
              <a:t> (</a:t>
            </a:r>
            <a:r>
              <a:rPr lang="cs-CZ" u="sng" dirty="0">
                <a:hlinkClick r:id="rId2"/>
              </a:rPr>
              <a:t>http://www.nuv.cz/nsk2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lvl="2"/>
            <a:r>
              <a:rPr lang="cs-CZ" dirty="0"/>
              <a:t>hlavní vedoucí zotavovací akce dětí a mládeže</a:t>
            </a:r>
          </a:p>
          <a:p>
            <a:pPr lvl="2"/>
            <a:r>
              <a:rPr lang="cs-CZ" dirty="0"/>
              <a:t>vedoucí volnočasových aktivit dětí a mládeže</a:t>
            </a:r>
          </a:p>
          <a:p>
            <a:pPr lvl="2"/>
            <a:r>
              <a:rPr lang="cs-CZ" dirty="0"/>
              <a:t>samostatný vedoucí volnočasových aktivit dětí a mládeže</a:t>
            </a:r>
          </a:p>
          <a:p>
            <a:pPr lvl="2"/>
            <a:r>
              <a:rPr lang="cs-CZ" dirty="0"/>
              <a:t>koordinátor dobrovolníků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Uznávání neformálního vzdělávání (ČR)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6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Pedagogika jako samostatná věda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až do poloviny 19. století pedagogika součástí filozofie </a:t>
            </a:r>
          </a:p>
          <a:p>
            <a:r>
              <a:rPr lang="cs-CZ" altLang="cs-CZ" dirty="0" smtClean="0"/>
              <a:t>jako samostatnou vědu vyčlenil pedagogiku z filozofie </a:t>
            </a:r>
            <a:r>
              <a:rPr lang="cs-CZ" altLang="cs-CZ" b="1" dirty="0" smtClean="0"/>
              <a:t>Johan Friedrich Herbart </a:t>
            </a:r>
            <a:r>
              <a:rPr lang="cs-CZ" altLang="cs-CZ" sz="2800" dirty="0" smtClean="0"/>
              <a:t>(1776-1841) </a:t>
            </a:r>
            <a:r>
              <a:rPr lang="cs-CZ" altLang="cs-CZ" dirty="0" smtClean="0"/>
              <a:t>poprvé ve spise </a:t>
            </a:r>
            <a:r>
              <a:rPr lang="cs-CZ" altLang="cs-CZ" i="1" dirty="0" smtClean="0"/>
              <a:t>Pedagogika z cíle výchovy odvozená (1806)</a:t>
            </a:r>
            <a:endParaRPr lang="cs-CZ" altLang="cs-CZ" dirty="0" smtClean="0"/>
          </a:p>
          <a:p>
            <a:r>
              <a:rPr lang="cs-CZ" altLang="cs-CZ" dirty="0" smtClean="0"/>
              <a:t>za významné pedagogy ale můžeme pokládat spoustu jeho předchůdců, kde nejvýznamnější místo patří </a:t>
            </a:r>
            <a:r>
              <a:rPr lang="cs-CZ" altLang="cs-CZ" b="1" dirty="0" smtClean="0"/>
              <a:t>Janu </a:t>
            </a:r>
            <a:r>
              <a:rPr lang="cs-CZ" altLang="cs-CZ" b="1" dirty="0" err="1" smtClean="0"/>
              <a:t>Ámosu</a:t>
            </a:r>
            <a:r>
              <a:rPr lang="cs-CZ" altLang="cs-CZ" b="1" dirty="0" smtClean="0"/>
              <a:t> Komenskému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6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Jednání </a:t>
            </a:r>
            <a:r>
              <a:rPr lang="cs-CZ" dirty="0"/>
              <a:t>Rady pro vzdělávání, mládež, kulturu a sport (2012)</a:t>
            </a:r>
          </a:p>
          <a:p>
            <a:pPr marL="457200" lvl="1" indent="0">
              <a:buNone/>
            </a:pPr>
            <a:r>
              <a:rPr lang="cs-CZ" dirty="0"/>
              <a:t>ministry školství členských států EU přijato „</a:t>
            </a:r>
            <a:r>
              <a:rPr lang="cs-CZ" b="1" dirty="0"/>
              <a:t>Doporučení</a:t>
            </a:r>
            <a:r>
              <a:rPr lang="cs-CZ" dirty="0"/>
              <a:t> </a:t>
            </a:r>
            <a:r>
              <a:rPr lang="cs-CZ" b="1" dirty="0"/>
              <a:t>Rady</a:t>
            </a:r>
            <a:r>
              <a:rPr lang="cs-CZ" dirty="0"/>
              <a:t> </a:t>
            </a:r>
            <a:r>
              <a:rPr lang="cs-CZ" b="1" dirty="0"/>
              <a:t>o</a:t>
            </a:r>
            <a:r>
              <a:rPr lang="cs-CZ" dirty="0"/>
              <a:t> </a:t>
            </a:r>
            <a:r>
              <a:rPr lang="cs-CZ" b="1" dirty="0"/>
              <a:t>uznávání</a:t>
            </a:r>
            <a:r>
              <a:rPr lang="cs-CZ" dirty="0"/>
              <a:t> </a:t>
            </a:r>
            <a:r>
              <a:rPr lang="cs-CZ" b="1" dirty="0"/>
              <a:t>neformálního </a:t>
            </a:r>
            <a:r>
              <a:rPr lang="cs-CZ" b="1" dirty="0" smtClean="0"/>
              <a:t>vzdělávání</a:t>
            </a:r>
            <a:r>
              <a:rPr lang="cs-CZ" dirty="0" smtClean="0"/>
              <a:t>  </a:t>
            </a:r>
            <a:r>
              <a:rPr lang="cs-CZ" b="1" dirty="0" smtClean="0"/>
              <a:t>a</a:t>
            </a:r>
            <a:r>
              <a:rPr lang="cs-CZ" dirty="0"/>
              <a:t> </a:t>
            </a:r>
            <a:r>
              <a:rPr lang="cs-CZ" b="1" dirty="0"/>
              <a:t>informálního</a:t>
            </a:r>
            <a:r>
              <a:rPr lang="cs-CZ" dirty="0"/>
              <a:t> </a:t>
            </a:r>
            <a:r>
              <a:rPr lang="cs-CZ" b="1" dirty="0"/>
              <a:t>učení“</a:t>
            </a:r>
            <a:r>
              <a:rPr lang="cs-CZ" dirty="0"/>
              <a:t> ze dne 20. prosince 2012 (</a:t>
            </a:r>
            <a:r>
              <a:rPr lang="cs-CZ" dirty="0" smtClean="0"/>
              <a:t>2012/C 398/01) </a:t>
            </a:r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://eur-lex.europa.eu/LexUriServ/LexUriServ.do?uri=OJ:C:2012:398:0001:0005:CS:PDF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Dokument</a:t>
            </a:r>
            <a:r>
              <a:rPr lang="cs-CZ" dirty="0"/>
              <a:t> </a:t>
            </a:r>
            <a:r>
              <a:rPr lang="cs-CZ" b="1" dirty="0"/>
              <a:t>„Evropské zásady pro uznávání neformálního vzdělávání a informálního učení“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Guidelines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Non-</a:t>
            </a:r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) </a:t>
            </a:r>
            <a:endParaRPr lang="cs-CZ" dirty="0" smtClean="0"/>
          </a:p>
          <a:p>
            <a:pPr lvl="1"/>
            <a:r>
              <a:rPr lang="cs-CZ" dirty="0" smtClean="0"/>
              <a:t>přístup </a:t>
            </a:r>
            <a:r>
              <a:rPr lang="cs-CZ" dirty="0"/>
              <a:t>jednotlivých členských zemí k uznávání výsledků neformálního vzdělávání a informálního učení /</a:t>
            </a:r>
            <a:r>
              <a:rPr lang="cs-CZ" u="sng" dirty="0">
                <a:hlinkClick r:id="rId3"/>
              </a:rPr>
              <a:t>http://www.iconet-eu.net/</a:t>
            </a:r>
            <a:r>
              <a:rPr lang="cs-CZ" u="sng" dirty="0" err="1">
                <a:hlinkClick r:id="rId3"/>
              </a:rPr>
              <a:t>index.php?option</a:t>
            </a:r>
            <a:r>
              <a:rPr lang="cs-CZ" u="sng" dirty="0">
                <a:hlinkClick r:id="rId3"/>
              </a:rPr>
              <a:t>=</a:t>
            </a:r>
            <a:r>
              <a:rPr lang="cs-CZ" u="sng" dirty="0" err="1">
                <a:hlinkClick r:id="rId3"/>
              </a:rPr>
              <a:t>com_remository&amp;Itemid</a:t>
            </a:r>
            <a:r>
              <a:rPr lang="cs-CZ" u="sng" dirty="0">
                <a:hlinkClick r:id="rId3"/>
              </a:rPr>
              <a:t>=11&amp;func=</a:t>
            </a:r>
            <a:r>
              <a:rPr lang="cs-CZ" u="sng" dirty="0" err="1">
                <a:hlinkClick r:id="rId3"/>
              </a:rPr>
              <a:t>startdown&amp;id</a:t>
            </a:r>
            <a:r>
              <a:rPr lang="cs-CZ" u="sng" dirty="0">
                <a:hlinkClick r:id="rId3"/>
              </a:rPr>
              <a:t>=75〈=en</a:t>
            </a:r>
            <a:r>
              <a:rPr lang="cs-CZ" dirty="0"/>
              <a:t> )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Uznávání neformálního vzdělávání (EU)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7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Celoživotní učení (CŽU)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Členitý, nepříliš jasně ohraničený celek</a:t>
            </a:r>
          </a:p>
          <a:p>
            <a:r>
              <a:rPr lang="cs-CZ" dirty="0"/>
              <a:t>Jeden z rozhodujících faktorů konkurenceschopnosti země</a:t>
            </a:r>
          </a:p>
          <a:p>
            <a:r>
              <a:rPr lang="cs-CZ" b="1" dirty="0"/>
              <a:t>Předpoklad rozvoje CŽU</a:t>
            </a:r>
            <a:r>
              <a:rPr lang="cs-CZ" dirty="0"/>
              <a:t>: vytvoření motivačního, právně-ekonomického prostředí, které umožní, aby prostředky byly vynakládány efektivně </a:t>
            </a:r>
          </a:p>
          <a:p>
            <a:r>
              <a:rPr lang="cs-CZ" b="1" dirty="0"/>
              <a:t>Investice do CŽU</a:t>
            </a:r>
            <a:r>
              <a:rPr lang="cs-CZ" dirty="0"/>
              <a:t>: </a:t>
            </a:r>
            <a:r>
              <a:rPr lang="pl-PL" dirty="0"/>
              <a:t>rozvojové, s </a:t>
            </a:r>
            <a:r>
              <a:rPr lang="cs-CZ" dirty="0"/>
              <a:t>nejvyšší prioritou, jejichž efekty jsou signifikantní zejména v dlouhodobém výhledu</a:t>
            </a:r>
          </a:p>
          <a:p>
            <a:r>
              <a:rPr lang="cs-CZ" dirty="0"/>
              <a:t>CŽU předpokládá komplementaritu a prolínání </a:t>
            </a:r>
            <a:r>
              <a:rPr lang="cs-CZ" b="1" dirty="0"/>
              <a:t>různých forem učení v průběhu celého života, vždy a všude. </a:t>
            </a:r>
          </a:p>
          <a:p>
            <a:r>
              <a:rPr lang="cs-CZ" dirty="0"/>
              <a:t>V poslední době se místo pojmu celoživotní učení prosazuje termín „</a:t>
            </a:r>
            <a:r>
              <a:rPr lang="cs-CZ" b="1" dirty="0" err="1"/>
              <a:t>všeživotní</a:t>
            </a:r>
            <a:r>
              <a:rPr lang="cs-CZ" dirty="0"/>
              <a:t>“ </a:t>
            </a:r>
            <a:r>
              <a:rPr lang="cs-CZ" b="1" dirty="0"/>
              <a:t>(„</a:t>
            </a:r>
            <a:r>
              <a:rPr lang="cs-CZ" b="1" dirty="0" err="1"/>
              <a:t>lifewide</a:t>
            </a:r>
            <a:r>
              <a:rPr lang="cs-CZ" b="1" dirty="0"/>
              <a:t>“) učení </a:t>
            </a:r>
            <a:r>
              <a:rPr lang="cs-CZ" dirty="0"/>
              <a:t>= učení probíhá ve všech prostředích a životních situacích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2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60. a 70. léta 20. století </a:t>
            </a:r>
          </a:p>
          <a:p>
            <a:pPr lvl="1"/>
            <a:r>
              <a:rPr lang="cs-CZ" dirty="0"/>
              <a:t>především cíle „nového humanismu” (sociálního a kulturního rozvoje společnosti)</a:t>
            </a:r>
          </a:p>
          <a:p>
            <a:pPr lvl="1"/>
            <a:r>
              <a:rPr lang="cs-CZ" dirty="0"/>
              <a:t>prostřednictvím vzdělávání přístupného všem bez jakékoliv diskriminace</a:t>
            </a:r>
          </a:p>
          <a:p>
            <a:r>
              <a:rPr lang="cs-CZ" dirty="0"/>
              <a:t>základní úloha </a:t>
            </a:r>
            <a:r>
              <a:rPr lang="cs-CZ" b="1" dirty="0"/>
              <a:t>školské instituce (</a:t>
            </a:r>
            <a:r>
              <a:rPr lang="cs-CZ" dirty="0"/>
              <a:t>veřejné vzdělávání financované z veřejných zdrojů)</a:t>
            </a:r>
          </a:p>
          <a:p>
            <a:r>
              <a:rPr lang="cs-CZ" dirty="0"/>
              <a:t>významná </a:t>
            </a:r>
            <a:r>
              <a:rPr lang="cs-CZ" b="1" dirty="0"/>
              <a:t>úloha státu </a:t>
            </a:r>
            <a:r>
              <a:rPr lang="cs-CZ" dirty="0"/>
              <a:t>při organizování, řízeni i financování systému</a:t>
            </a:r>
          </a:p>
          <a:p>
            <a:r>
              <a:rPr lang="cs-CZ" dirty="0"/>
              <a:t>zaměstnavatelé - </a:t>
            </a:r>
            <a:r>
              <a:rPr lang="pl-PL" dirty="0"/>
              <a:t>v té době jen </a:t>
            </a:r>
            <a:r>
              <a:rPr lang="pl-PL" b="1" dirty="0"/>
              <a:t>nepatrný zájem </a:t>
            </a:r>
            <a:r>
              <a:rPr lang="pl-PL" dirty="0"/>
              <a:t>o vzdělávání dospělých jako </a:t>
            </a:r>
            <a:r>
              <a:rPr lang="cs-CZ" dirty="0"/>
              <a:t>o prostředek k udržování nebo zlepšování profesní kvalifikace</a:t>
            </a:r>
          </a:p>
          <a:p>
            <a:r>
              <a:rPr lang="cs-CZ" dirty="0"/>
              <a:t>výjimka: </a:t>
            </a:r>
            <a:r>
              <a:rPr lang="cs-CZ" b="1" dirty="0"/>
              <a:t>vzdělávání dospělých v Baťových závodech </a:t>
            </a:r>
            <a:r>
              <a:rPr lang="cs-CZ" dirty="0"/>
              <a:t>= osvědčená cesta k úspěchu již v předválečné době.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Vývoj konceptu celoživotního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9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457200"/>
            <a:r>
              <a:rPr lang="cs-CZ" b="1" dirty="0"/>
              <a:t>Základy</a:t>
            </a:r>
            <a:r>
              <a:rPr lang="cs-CZ" dirty="0"/>
              <a:t> v 90. letech minulého </a:t>
            </a:r>
            <a:r>
              <a:rPr lang="cs-CZ" dirty="0" smtClean="0"/>
              <a:t>století (do té doby pojem vzdělávání)</a:t>
            </a:r>
            <a:endParaRPr lang="cs-CZ" dirty="0"/>
          </a:p>
          <a:p>
            <a:pPr marL="514350" indent="-457200"/>
            <a:r>
              <a:rPr lang="cs-CZ" b="1" dirty="0"/>
              <a:t>Rozvoj</a:t>
            </a:r>
            <a:r>
              <a:rPr lang="cs-CZ" dirty="0"/>
              <a:t> v jiném environmentálním, </a:t>
            </a:r>
            <a:r>
              <a:rPr lang="sv-SE" dirty="0"/>
              <a:t>ekonomick</a:t>
            </a:r>
            <a:r>
              <a:rPr lang="cs-CZ" dirty="0"/>
              <a:t>é</a:t>
            </a:r>
            <a:r>
              <a:rPr lang="sv-SE" dirty="0"/>
              <a:t>m i politick</a:t>
            </a:r>
            <a:r>
              <a:rPr lang="cs-CZ" dirty="0"/>
              <a:t>é</a:t>
            </a:r>
            <a:r>
              <a:rPr lang="sv-SE" dirty="0"/>
              <a:t>m klimatu než </a:t>
            </a:r>
            <a:r>
              <a:rPr lang="cs-CZ" dirty="0"/>
              <a:t>v </a:t>
            </a:r>
            <a:r>
              <a:rPr lang="pl-PL" dirty="0"/>
              <a:t> 70. letech, </a:t>
            </a:r>
          </a:p>
          <a:p>
            <a:pPr marL="514350" indent="-457200"/>
            <a:r>
              <a:rPr lang="pl-PL" b="1" dirty="0"/>
              <a:t>Preference </a:t>
            </a:r>
            <a:r>
              <a:rPr lang="pl-PL" dirty="0"/>
              <a:t>realističtějších cílů spojených s programy celoživotního učení zaměřenými na rozvoj lidských </a:t>
            </a:r>
            <a:r>
              <a:rPr lang="cs-CZ" dirty="0"/>
              <a:t>zdrojů (potřeby efektivního fungování ekonomiky)</a:t>
            </a:r>
          </a:p>
          <a:p>
            <a:pPr marL="514350" indent="-457200"/>
            <a:r>
              <a:rPr lang="cs-CZ" b="1" dirty="0"/>
              <a:t>Těžiště</a:t>
            </a:r>
            <a:r>
              <a:rPr lang="cs-CZ" dirty="0"/>
              <a:t> v odbornému vzdělávání a přípravě, uplatnění v  pracovním životě</a:t>
            </a:r>
          </a:p>
          <a:p>
            <a:pPr marL="514350" indent="-457200"/>
            <a:r>
              <a:rPr lang="cs-CZ" b="1" dirty="0"/>
              <a:t>Důležitý nástroj </a:t>
            </a:r>
            <a:r>
              <a:rPr lang="cs-CZ" dirty="0"/>
              <a:t>k zajištění existence každého jedince </a:t>
            </a:r>
          </a:p>
          <a:p>
            <a:pPr marL="514350" indent="-457200"/>
            <a:r>
              <a:rPr lang="cs-CZ" b="1" dirty="0"/>
              <a:t>Závislost</a:t>
            </a:r>
            <a:r>
              <a:rPr lang="cs-CZ" dirty="0"/>
              <a:t> </a:t>
            </a:r>
            <a:r>
              <a:rPr lang="pl-PL" dirty="0"/>
              <a:t>na předpokladech pro uplatnění se na trhu práce, ale i na </a:t>
            </a:r>
            <a:r>
              <a:rPr lang="cs-CZ" dirty="0"/>
              <a:t>možnosti nalézt vlastní identitu a své místo v nepřehledných společenských vztazích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Vývoj konceptu celoživotního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4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900" dirty="0"/>
              <a:t>Přikládá </a:t>
            </a:r>
            <a:r>
              <a:rPr lang="cs-CZ" sz="2900" b="1" dirty="0"/>
              <a:t>menší význam formálním školským institucím</a:t>
            </a:r>
          </a:p>
          <a:p>
            <a:pPr lvl="1"/>
            <a:r>
              <a:rPr lang="cs-CZ" sz="2900" dirty="0"/>
              <a:t>z</a:t>
            </a:r>
            <a:r>
              <a:rPr lang="pl-PL" sz="2900" dirty="0"/>
              <a:t>důrazňuje se význam institucí mimo formální </a:t>
            </a:r>
            <a:r>
              <a:rPr lang="cs-CZ" sz="2900" dirty="0"/>
              <a:t>vzdělávací soustavu </a:t>
            </a:r>
          </a:p>
          <a:p>
            <a:pPr lvl="1"/>
            <a:r>
              <a:rPr lang="cs-CZ" sz="2900" dirty="0"/>
              <a:t>zdůrazňuje se význam neformálního vzdělávání </a:t>
            </a:r>
            <a:r>
              <a:rPr lang="pl-PL" sz="2900" dirty="0"/>
              <a:t>a informálního učení v různých prostředích</a:t>
            </a:r>
          </a:p>
          <a:p>
            <a:r>
              <a:rPr lang="pl-PL" sz="2900" b="1" dirty="0"/>
              <a:t>Úloha státu už není tak významná </a:t>
            </a:r>
          </a:p>
          <a:p>
            <a:pPr lvl="1"/>
            <a:r>
              <a:rPr lang="pl-PL" sz="2900" dirty="0" smtClean="0"/>
              <a:t>základem </a:t>
            </a:r>
            <a:r>
              <a:rPr lang="cs-CZ" sz="2900" dirty="0"/>
              <a:t>se stává partnerství v rámci občanské společnosti </a:t>
            </a:r>
            <a:r>
              <a:rPr lang="pl-PL" sz="2900" dirty="0"/>
              <a:t>a rozložení odpovědnosti mezi státem, zaměstnavateli, obcemi, </a:t>
            </a:r>
            <a:r>
              <a:rPr lang="cs-CZ" sz="2900" dirty="0"/>
              <a:t>občanskými sdruženími</a:t>
            </a:r>
          </a:p>
          <a:p>
            <a:r>
              <a:rPr lang="pl-PL" sz="2900" dirty="0"/>
              <a:t>Snaha, aby pokud možno všichni </a:t>
            </a:r>
            <a:r>
              <a:rPr lang="cs-CZ" sz="2900" dirty="0"/>
              <a:t>jedinci absolvovali </a:t>
            </a:r>
            <a:r>
              <a:rPr lang="cs-CZ" sz="2900" b="1" dirty="0"/>
              <a:t>úplný cyklus sekundárního vzdělávání</a:t>
            </a:r>
            <a:r>
              <a:rPr lang="cs-CZ" sz="2900" dirty="0"/>
              <a:t> (ve škole nejméně do věku 17–18 let)</a:t>
            </a:r>
          </a:p>
          <a:p>
            <a:r>
              <a:rPr lang="cs-CZ" sz="2900" dirty="0"/>
              <a:t>Vytvoření té</a:t>
            </a:r>
            <a:r>
              <a:rPr lang="pl-PL" sz="2900" dirty="0"/>
              <a:t>to základny CŽU - jeden z pilířů strategie </a:t>
            </a:r>
            <a:r>
              <a:rPr lang="cs-CZ" sz="2900" dirty="0"/>
              <a:t>rozvoje CŽU pro všechny </a:t>
            </a:r>
          </a:p>
          <a:p>
            <a:pPr lvl="1"/>
            <a:r>
              <a:rPr lang="cs-CZ" sz="2900" dirty="0"/>
              <a:t>zásadní důsledky pro </a:t>
            </a:r>
            <a:r>
              <a:rPr lang="cs-CZ" sz="2900" b="1" dirty="0"/>
              <a:t>koncepci počátečního vzdělávání na vyšší sekundární úrovni </a:t>
            </a:r>
          </a:p>
          <a:p>
            <a:pPr lvl="1"/>
            <a:endParaRPr lang="cs-CZ" sz="2900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Současnost konceptu celoživotního učení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575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Struktura celoživotního učení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Počáteční všeobecné a odborné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T</a:t>
            </a:r>
            <a:r>
              <a:rPr lang="it-IT" sz="2400" b="1" dirty="0"/>
              <a:t>erci</a:t>
            </a:r>
            <a:r>
              <a:rPr lang="cs-CZ" sz="2400" b="1" dirty="0"/>
              <a:t>á</a:t>
            </a:r>
            <a:r>
              <a:rPr lang="it-IT" sz="2400" b="1" dirty="0"/>
              <a:t>rn</a:t>
            </a:r>
            <a:r>
              <a:rPr lang="cs-CZ" sz="2400" b="1" dirty="0"/>
              <a:t>í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D</a:t>
            </a:r>
            <a:r>
              <a:rPr lang="it-IT" sz="2400" b="1" dirty="0"/>
              <a:t>alš</a:t>
            </a:r>
            <a:r>
              <a:rPr lang="cs-CZ" sz="2400" b="1" dirty="0"/>
              <a:t>í</a:t>
            </a:r>
            <a:r>
              <a:rPr lang="it-IT" sz="2400" b="1" dirty="0"/>
              <a:t> vzděl</a:t>
            </a:r>
            <a:r>
              <a:rPr lang="cs-CZ" sz="2400" b="1" dirty="0"/>
              <a:t>á</a:t>
            </a:r>
            <a:r>
              <a:rPr lang="it-IT" sz="2400" b="1" dirty="0"/>
              <a:t>v</a:t>
            </a:r>
            <a:r>
              <a:rPr lang="cs-CZ" sz="2400" b="1" dirty="0"/>
              <a:t>á</a:t>
            </a:r>
            <a:r>
              <a:rPr lang="it-IT" sz="2400" b="1" dirty="0"/>
              <a:t>n</a:t>
            </a:r>
            <a:r>
              <a:rPr lang="cs-CZ" sz="2400" b="1" dirty="0"/>
              <a:t>í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29" y="2132856"/>
            <a:ext cx="519602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Strategické dokumenty - </a:t>
            </a:r>
            <a:r>
              <a:rPr lang="cs-CZ" sz="3600" dirty="0"/>
              <a:t>celoživotní učení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Národní program rozvoje vzdělávání – Bílá kniha</a:t>
            </a:r>
          </a:p>
          <a:p>
            <a:pPr lvl="1"/>
            <a:r>
              <a:rPr lang="cs-CZ" dirty="0"/>
              <a:t>schválený vládou v r. </a:t>
            </a:r>
            <a:r>
              <a:rPr lang="cs-CZ" b="1" dirty="0"/>
              <a:t>2001</a:t>
            </a:r>
          </a:p>
          <a:p>
            <a:pPr lvl="1"/>
            <a:r>
              <a:rPr lang="cs-CZ" dirty="0"/>
              <a:t>rozvoj vzdělávací soustavy, avšak se zřetelem k celoživotnímu učení</a:t>
            </a:r>
          </a:p>
          <a:p>
            <a:r>
              <a:rPr lang="cs-CZ" b="1" i="1" dirty="0"/>
              <a:t>„Vzdělávání pro každého po celý život“</a:t>
            </a:r>
          </a:p>
          <a:p>
            <a:pPr lvl="1"/>
            <a:r>
              <a:rPr lang="cs-CZ" dirty="0" smtClean="0"/>
              <a:t>zaměřený </a:t>
            </a:r>
            <a:r>
              <a:rPr lang="cs-CZ" dirty="0"/>
              <a:t>na uspokojování vzdělávací potřeby dětí, mládeže a dospělých odpovídajícím usměrňováním kapacit ve </a:t>
            </a:r>
            <a:r>
              <a:rPr lang="pl-PL" dirty="0"/>
              <a:t>školách a dalších vzdělávacích </a:t>
            </a:r>
            <a:r>
              <a:rPr lang="pl-PL" dirty="0" smtClean="0"/>
              <a:t>zařízeních</a:t>
            </a:r>
            <a:endParaRPr lang="pl-PL" dirty="0"/>
          </a:p>
          <a:p>
            <a:pPr lvl="2"/>
            <a:r>
              <a:rPr lang="pl-PL" dirty="0"/>
              <a:t>zajištěna </a:t>
            </a:r>
            <a:r>
              <a:rPr lang="cs-CZ" dirty="0"/>
              <a:t>dostupnost všech úrovní vzdělávání a poskytována spravedlivá příležitost k maximálnímu rozvoji různorodých schopností všech jedinců v průběhu celého </a:t>
            </a:r>
            <a:r>
              <a:rPr lang="cs-CZ" dirty="0" smtClean="0"/>
              <a:t>života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6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Dlouhodobý záměr </a:t>
            </a:r>
            <a:r>
              <a:rPr lang="cs-CZ" b="1" dirty="0"/>
              <a:t>vzdělávání a rozvoje vzdělávací soustavy v České republice - </a:t>
            </a:r>
            <a:r>
              <a:rPr lang="cs-CZ" dirty="0"/>
              <a:t>MŠMT </a:t>
            </a:r>
            <a:r>
              <a:rPr lang="cs-CZ" b="1" dirty="0"/>
              <a:t>v r. 2005, </a:t>
            </a:r>
            <a:r>
              <a:rPr lang="pl-PL" b="1" dirty="0"/>
              <a:t>v r. 2007</a:t>
            </a:r>
            <a:r>
              <a:rPr lang="pl-PL" dirty="0"/>
              <a:t> </a:t>
            </a:r>
          </a:p>
          <a:p>
            <a:pPr lvl="1"/>
            <a:r>
              <a:rPr lang="cs-CZ" dirty="0"/>
              <a:t>rozvoj celoživotního učení jako podmínky ekonomického a společenského rozvoje</a:t>
            </a:r>
          </a:p>
          <a:p>
            <a:pPr lvl="1"/>
            <a:r>
              <a:rPr lang="pl-PL" dirty="0"/>
              <a:t>celoživotní učení nadřazeným pojmem </a:t>
            </a:r>
            <a:r>
              <a:rPr lang="cs-CZ" dirty="0"/>
              <a:t>pro počáteční i  další vzdělávání</a:t>
            </a:r>
          </a:p>
          <a:p>
            <a:pPr lvl="1"/>
            <a:r>
              <a:rPr lang="cs-CZ" dirty="0"/>
              <a:t>v kontextu počátečního vzdělávání je koncept celoživotního učení stavěn do protikladu s tradiční jednorázovou, úzce zaměřenou přípravou na konkrétní povolání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Strategické dokumenty - celoživotní učení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12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Národní strategie vzdělávání pro udržitelný rozvoj </a:t>
            </a:r>
            <a:r>
              <a:rPr lang="cs-CZ" dirty="0"/>
              <a:t>(2007)</a:t>
            </a:r>
          </a:p>
          <a:p>
            <a:pPr lvl="1"/>
            <a:r>
              <a:rPr lang="it-IT" dirty="0"/>
              <a:t>ud</a:t>
            </a:r>
            <a:r>
              <a:rPr lang="cs-CZ" dirty="0" err="1"/>
              <a:t>ává</a:t>
            </a:r>
            <a:r>
              <a:rPr lang="it-IT" dirty="0"/>
              <a:t> hlavn</a:t>
            </a:r>
            <a:r>
              <a:rPr lang="cs-CZ" dirty="0"/>
              <a:t>í</a:t>
            </a:r>
            <a:r>
              <a:rPr lang="it-IT" dirty="0"/>
              <a:t> strategick</a:t>
            </a:r>
            <a:r>
              <a:rPr lang="cs-CZ" dirty="0"/>
              <a:t>é</a:t>
            </a:r>
            <a:r>
              <a:rPr lang="it-IT" dirty="0"/>
              <a:t> linie pro implementaci principů</a:t>
            </a:r>
            <a:r>
              <a:rPr lang="cs-CZ" dirty="0"/>
              <a:t> udržitelného rozvoje v rámci vzdělávací soustavy ČR i v rámci </a:t>
            </a:r>
            <a:r>
              <a:rPr lang="pl-PL" dirty="0"/>
              <a:t>celoživotního učení. </a:t>
            </a:r>
          </a:p>
          <a:p>
            <a:pPr lvl="1"/>
            <a:r>
              <a:rPr lang="pl-PL" b="1" dirty="0"/>
              <a:t>jedno z východisek pro tvorbu </a:t>
            </a:r>
            <a:r>
              <a:rPr lang="cs-CZ" b="1" dirty="0"/>
              <a:t>vzdělávacích programů, pro tvorbu témat dotačních politik</a:t>
            </a:r>
          </a:p>
          <a:p>
            <a:pPr lvl="1"/>
            <a:r>
              <a:rPr lang="pl-PL" b="1" dirty="0"/>
              <a:t>inspirace pro spolupráci vzdělávacích institucí na lokální </a:t>
            </a:r>
            <a:r>
              <a:rPr lang="cs-CZ" b="1" dirty="0"/>
              <a:t>i regionální úrovni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Strategické dokumenty - celoživotní učení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555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Identifikace problémů v oblasti vzdělávání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Počáteční vzdělávání musí tvořit </a:t>
            </a:r>
            <a:r>
              <a:rPr lang="cs-CZ" dirty="0"/>
              <a:t>základy k dalšímu vzdělávání, tzn. žáky vybaví </a:t>
            </a:r>
            <a:r>
              <a:rPr lang="cs-CZ" b="1" dirty="0"/>
              <a:t>funkční gramotností a klíčovými kompetencemi </a:t>
            </a:r>
            <a:r>
              <a:rPr lang="cs-CZ" dirty="0"/>
              <a:t>(komunikace, týmová práce, schopnost učit se, schopnost řešit problémy, ICT apod.) – nástrojem </a:t>
            </a:r>
            <a:r>
              <a:rPr lang="cs-CZ" dirty="0" smtClean="0"/>
              <a:t>ověřování je </a:t>
            </a:r>
            <a:r>
              <a:rPr lang="cs-CZ" dirty="0"/>
              <a:t>výzkum OECD </a:t>
            </a:r>
            <a:r>
              <a:rPr lang="cs-CZ" b="1" dirty="0"/>
              <a:t>PISA</a:t>
            </a:r>
          </a:p>
          <a:p>
            <a:r>
              <a:rPr lang="cs-CZ" dirty="0"/>
              <a:t>Klíčové kompetence se dosud </a:t>
            </a:r>
            <a:r>
              <a:rPr lang="cs-CZ" b="1" dirty="0"/>
              <a:t>nestaly integrální součástí kurikula</a:t>
            </a:r>
            <a:r>
              <a:rPr lang="cs-CZ" dirty="0"/>
              <a:t> - jejich rozvíjení  </a:t>
            </a:r>
            <a:r>
              <a:rPr lang="cs-CZ" dirty="0" smtClean="0"/>
              <a:t>vyžaduje </a:t>
            </a:r>
            <a:r>
              <a:rPr lang="cs-CZ" dirty="0"/>
              <a:t>zásadní změnu pojetí </a:t>
            </a:r>
            <a:r>
              <a:rPr lang="cs-CZ" dirty="0" smtClean="0"/>
              <a:t>výuky</a:t>
            </a:r>
          </a:p>
          <a:p>
            <a:r>
              <a:rPr lang="cs-CZ" b="1" dirty="0" smtClean="0"/>
              <a:t>Hodnocení kvality </a:t>
            </a:r>
            <a:r>
              <a:rPr lang="cs-CZ" dirty="0" smtClean="0"/>
              <a:t>vzdělávání</a:t>
            </a:r>
            <a:endParaRPr lang="cs-CZ" dirty="0"/>
          </a:p>
          <a:p>
            <a:pPr lvl="1"/>
            <a:r>
              <a:rPr lang="cs-CZ" dirty="0"/>
              <a:t>S výjimkou školních a rekvalifikačních programů se systematicky </a:t>
            </a:r>
            <a:r>
              <a:rPr lang="cs-CZ" b="1" dirty="0"/>
              <a:t>nevyhodnocuje, je třeba: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Vytvořit</a:t>
            </a:r>
            <a:r>
              <a:rPr lang="cs-CZ" dirty="0"/>
              <a:t> institucionální strukturu a nástroje pro posuzování úrovně vzdělávacích institucí, pro ověřování kvality vzdělavatelů </a:t>
            </a:r>
            <a:r>
              <a:rPr lang="it-IT" dirty="0"/>
              <a:t>a kvality vzděl</a:t>
            </a:r>
            <a:r>
              <a:rPr lang="cs-CZ" dirty="0"/>
              <a:t>á</a:t>
            </a:r>
            <a:r>
              <a:rPr lang="it-IT" dirty="0"/>
              <a:t>vac</a:t>
            </a:r>
            <a:r>
              <a:rPr lang="cs-CZ" dirty="0"/>
              <a:t>í</a:t>
            </a:r>
            <a:r>
              <a:rPr lang="it-IT" dirty="0"/>
              <a:t>ch </a:t>
            </a:r>
            <a:r>
              <a:rPr lang="it-IT" dirty="0" smtClean="0"/>
              <a:t>programů</a:t>
            </a:r>
            <a:endParaRPr lang="cs-CZ" dirty="0"/>
          </a:p>
          <a:p>
            <a:pPr lvl="1"/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cs-CZ" dirty="0">
                <a:solidFill>
                  <a:srgbClr val="0070C0"/>
                </a:solidFill>
              </a:rPr>
              <a:t>í</a:t>
            </a:r>
            <a:r>
              <a:rPr lang="it-IT" dirty="0">
                <a:solidFill>
                  <a:srgbClr val="0070C0"/>
                </a:solidFill>
              </a:rPr>
              <a:t>lč</a:t>
            </a:r>
            <a:r>
              <a:rPr lang="cs-CZ" dirty="0">
                <a:solidFill>
                  <a:srgbClr val="0070C0"/>
                </a:solidFill>
              </a:rPr>
              <a:t>í</a:t>
            </a:r>
            <a:r>
              <a:rPr lang="it-IT" dirty="0">
                <a:solidFill>
                  <a:srgbClr val="0070C0"/>
                </a:solidFill>
              </a:rPr>
              <a:t> aktivity</a:t>
            </a:r>
            <a:r>
              <a:rPr lang="cs-CZ" dirty="0">
                <a:solidFill>
                  <a:srgbClr val="0070C0"/>
                </a:solidFill>
              </a:rPr>
              <a:t> propojit </a:t>
            </a:r>
            <a:r>
              <a:rPr lang="cs-CZ" dirty="0"/>
              <a:t>a doplnit </a:t>
            </a:r>
            <a:r>
              <a:rPr lang="pl-PL" dirty="0"/>
              <a:t>do uceleného </a:t>
            </a:r>
            <a:r>
              <a:rPr lang="pl-PL" dirty="0" smtClean="0"/>
              <a:t>systému </a:t>
            </a:r>
            <a:endParaRPr lang="pl-PL" dirty="0"/>
          </a:p>
          <a:p>
            <a:pPr lvl="1"/>
            <a:r>
              <a:rPr lang="pl-PL" dirty="0">
                <a:solidFill>
                  <a:srgbClr val="0070C0"/>
                </a:solidFill>
              </a:rPr>
              <a:t>Chybí </a:t>
            </a:r>
            <a:r>
              <a:rPr lang="pl-PL" dirty="0"/>
              <a:t>podpůrné systémy </a:t>
            </a:r>
            <a:r>
              <a:rPr lang="cs-CZ" dirty="0"/>
              <a:t>zvyšování kvality – pro výzkum, vývoj a inovace v oblasti nabídky dalšího vzdělávání a podporu jeho šíření</a:t>
            </a:r>
          </a:p>
          <a:p>
            <a:r>
              <a:rPr lang="cs-CZ" dirty="0" smtClean="0"/>
              <a:t>Další problémy???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7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Pedagogika jako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cs-CZ" dirty="0" smtClean="0"/>
              <a:t>společenská věda, která zkoumá podstatu, strukturu a zákonitosti výchovy a vzdělávání jako záměrné, cílevědomé a soustavné činnosti formující osobnost člověka v nejrůznějších sférách života společnosti</a:t>
            </a:r>
          </a:p>
          <a:p>
            <a:r>
              <a:rPr lang="cs-CZ" altLang="cs-CZ" dirty="0" smtClean="0"/>
              <a:t>studuje a kriticky hodnotí myšlenkové dědictví minulosti, sleduje vývoj školství, výchovy a vzdělávání v zahraničí a ve spolupráci s dalšími vědními disciplínami formuluje nové vývojové trendy pro různé oblasti výchovy a vzdělávání. (</a:t>
            </a:r>
            <a:r>
              <a:rPr lang="cs-CZ" altLang="cs-CZ" sz="2400" dirty="0" smtClean="0"/>
              <a:t>in kol. autorů: Pedagogický slovník, </a:t>
            </a:r>
            <a:r>
              <a:rPr lang="cs-CZ" altLang="cs-CZ" sz="1400" dirty="0" smtClean="0"/>
              <a:t>str.</a:t>
            </a:r>
            <a:r>
              <a:rPr lang="cs-CZ" altLang="cs-CZ" sz="2400" dirty="0" smtClean="0"/>
              <a:t> </a:t>
            </a:r>
            <a:r>
              <a:rPr lang="cs-CZ" altLang="cs-CZ" sz="1400" dirty="0" smtClean="0"/>
              <a:t>234</a:t>
            </a:r>
            <a:r>
              <a:rPr lang="cs-CZ" altLang="cs-CZ" sz="2400" dirty="0" smtClean="0"/>
              <a:t>)</a:t>
            </a:r>
            <a:r>
              <a:rPr lang="cs-CZ" altLang="cs-CZ" i="1" dirty="0" smtClean="0"/>
              <a:t> </a:t>
            </a:r>
          </a:p>
          <a:p>
            <a:pPr>
              <a:spcBef>
                <a:spcPts val="575"/>
              </a:spcBef>
            </a:pPr>
            <a:r>
              <a:rPr lang="cs-CZ" altLang="cs-CZ" dirty="0" smtClean="0"/>
              <a:t>věda a výzkum zabývající se vzděláváním a výchovou v nejrůznějších sférách života a společnosti (ne pouze ve školských institucích a o populaci dětí a mládeže)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cs-CZ" altLang="cs-CZ" dirty="0" smtClean="0"/>
              <a:t> </a:t>
            </a:r>
            <a:endParaRPr lang="cs-CZ" alt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3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Podpora rozvoje CŽU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Podporovat </a:t>
            </a:r>
            <a:r>
              <a:rPr lang="cs-CZ" dirty="0" err="1"/>
              <a:t>kurikulární</a:t>
            </a:r>
            <a:r>
              <a:rPr lang="cs-CZ" dirty="0"/>
              <a:t> reformu s důrazem na zvýšení </a:t>
            </a:r>
            <a:r>
              <a:rPr lang="cs-CZ" b="1" dirty="0"/>
              <a:t>funkční gramotnosti </a:t>
            </a:r>
            <a:r>
              <a:rPr lang="cs-CZ" dirty="0"/>
              <a:t>žáků</a:t>
            </a:r>
          </a:p>
          <a:p>
            <a:r>
              <a:rPr lang="cs-CZ" b="1" dirty="0"/>
              <a:t>Snižovat nerovnosti v přístupu ke vzdělání </a:t>
            </a:r>
            <a:r>
              <a:rPr lang="cs-CZ" dirty="0"/>
              <a:t>– inkluze proti 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 </a:t>
            </a:r>
          </a:p>
          <a:p>
            <a:r>
              <a:rPr lang="cs-CZ" dirty="0"/>
              <a:t>Podporovat </a:t>
            </a:r>
            <a:r>
              <a:rPr lang="cs-CZ" b="1" dirty="0"/>
              <a:t>účast na předškolním vzdělávání </a:t>
            </a:r>
            <a:r>
              <a:rPr lang="cs-CZ" dirty="0"/>
              <a:t>v motivujícím prostředí</a:t>
            </a:r>
          </a:p>
          <a:p>
            <a:r>
              <a:rPr lang="cs-CZ" b="1" dirty="0"/>
              <a:t>Rozvíjet mimoškolní aktivity </a:t>
            </a:r>
            <a:r>
              <a:rPr lang="cs-CZ" dirty="0"/>
              <a:t>a zájmové činnosti žáků</a:t>
            </a:r>
          </a:p>
          <a:p>
            <a:r>
              <a:rPr lang="cs-CZ" dirty="0"/>
              <a:t>Podporovat </a:t>
            </a:r>
            <a:r>
              <a:rPr lang="cs-CZ" b="1" dirty="0"/>
              <a:t>otevřenost a prostupnost </a:t>
            </a:r>
            <a:r>
              <a:rPr lang="cs-CZ" dirty="0"/>
              <a:t>mezi vzdělávacími </a:t>
            </a:r>
            <a:r>
              <a:rPr lang="pl-PL" dirty="0"/>
              <a:t>programy středoškolského studia i mezi </a:t>
            </a:r>
            <a:r>
              <a:rPr lang="cs-CZ" dirty="0"/>
              <a:t>programy středoškolského a terciárního studia a jejich propojení na další vzdělávání</a:t>
            </a:r>
          </a:p>
          <a:p>
            <a:r>
              <a:rPr lang="cs-CZ" dirty="0"/>
              <a:t>Usnadnit </a:t>
            </a:r>
            <a:r>
              <a:rPr lang="cs-CZ" b="1" dirty="0"/>
              <a:t>přechod a uplatnění absolventů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9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Stimulovat jednotlivce i zaměstnavatele k rozšíření účasti na dalším vzdělávání a ke zvýšení investic </a:t>
            </a:r>
            <a:r>
              <a:rPr lang="pt-BR" b="1" dirty="0"/>
              <a:t>do dalšího vzdělávání</a:t>
            </a:r>
            <a:r>
              <a:rPr lang="pt-BR" dirty="0"/>
              <a:t>, provázat systémovou a programovou</a:t>
            </a:r>
            <a:r>
              <a:rPr lang="cs-CZ" dirty="0"/>
              <a:t> složku finanční podpory dalšího vzdělávání</a:t>
            </a:r>
          </a:p>
          <a:p>
            <a:r>
              <a:rPr lang="cs-CZ" dirty="0"/>
              <a:t>Zajistit</a:t>
            </a:r>
            <a:r>
              <a:rPr lang="cs-CZ" b="1" dirty="0"/>
              <a:t> uznávání </a:t>
            </a:r>
            <a:r>
              <a:rPr lang="cs-CZ" dirty="0"/>
              <a:t>různých vzdělávacích cest k získání kvalifikace</a:t>
            </a:r>
          </a:p>
          <a:p>
            <a:r>
              <a:rPr lang="cs-CZ" dirty="0"/>
              <a:t>Vytvořit podmínky pro </a:t>
            </a:r>
            <a:r>
              <a:rPr lang="cs-CZ" b="1" dirty="0"/>
              <a:t>sladění nabídky vzdělávání </a:t>
            </a:r>
            <a:r>
              <a:rPr lang="cs-CZ" dirty="0"/>
              <a:t>s potřebami trhu práce</a:t>
            </a:r>
          </a:p>
          <a:p>
            <a:r>
              <a:rPr lang="cs-CZ" dirty="0"/>
              <a:t>Rozvinout nabídku dalšího vzdělávání podle potřeb klientů a zajistit dostupnost vzdělávacích příležitostí</a:t>
            </a:r>
          </a:p>
          <a:p>
            <a:r>
              <a:rPr lang="cs-CZ" b="1" dirty="0"/>
              <a:t>Zvýšit úroveň vzdělávání zaměstnanců podniků </a:t>
            </a:r>
            <a:r>
              <a:rPr lang="cs-CZ" dirty="0"/>
              <a:t>tak, aby se stalo účinným faktorem posilování konkurenceschopnosti podniků a profesní flexibility zaměstnanců</a:t>
            </a:r>
          </a:p>
          <a:p>
            <a:r>
              <a:rPr lang="cs-CZ" b="1" dirty="0"/>
              <a:t>Zvýšit kvalitu dalšího vzdělávání</a:t>
            </a:r>
          </a:p>
          <a:p>
            <a:r>
              <a:rPr lang="cs-CZ" b="1" dirty="0"/>
              <a:t>Rozvinout informační a poradenský systém pro uživatele dalšího vzdělávání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Podpora rozvoje CŽU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0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SWOT analýza </a:t>
            </a:r>
            <a:br>
              <a:rPr lang="cs-CZ" dirty="0" smtClean="0"/>
            </a:br>
            <a:r>
              <a:rPr lang="cs-CZ" dirty="0" smtClean="0"/>
              <a:t>českého vzdělávání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038350"/>
            <a:ext cx="56864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0" y="404664"/>
            <a:ext cx="4100996" cy="500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409318" cy="556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76464" cy="595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3428"/>
            <a:ext cx="4176464" cy="612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Odborné pedagogické časopisy (ČR)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1844824"/>
            <a:ext cx="9013172" cy="467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Popularizační pedagogické časopisy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64477" cy="16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Zdroje - výběr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BLÍŽKOVSKÝ, Bohumír. </a:t>
            </a:r>
            <a:r>
              <a:rPr lang="cs-CZ" i="1" dirty="0"/>
              <a:t>Systémová pedagogika: Celistvé a otevřené pojetí vzdělávání a výchovy</a:t>
            </a:r>
            <a:r>
              <a:rPr lang="cs-CZ" dirty="0"/>
              <a:t>. Ostrava : Amonium servis, 1997. 315 s. </a:t>
            </a:r>
            <a:r>
              <a:rPr lang="cs-CZ" dirty="0">
                <a:hlinkClick r:id="rId2"/>
              </a:rPr>
              <a:t>ISBN 80-85498-23-5</a:t>
            </a:r>
            <a:r>
              <a:rPr lang="cs-CZ" dirty="0"/>
              <a:t>.</a:t>
            </a:r>
          </a:p>
          <a:p>
            <a:r>
              <a:rPr lang="cs-CZ" dirty="0"/>
              <a:t>Dostál, J. – Macháčková, P. </a:t>
            </a:r>
            <a:r>
              <a:rPr lang="cs-CZ" dirty="0">
                <a:hlinkClick r:id="rId3"/>
              </a:rPr>
              <a:t>Systémové pojetí edukačního procesu a možnosti měření jeho efektivnosti.</a:t>
            </a:r>
            <a:r>
              <a:rPr lang="cs-CZ" dirty="0"/>
              <a:t> In Systémové přístupy 2005. Praha: VŠE, 2005. CD-ROM. </a:t>
            </a:r>
            <a:r>
              <a:rPr lang="cs-CZ" dirty="0">
                <a:hlinkClick r:id="rId4"/>
              </a:rPr>
              <a:t>ISBN 80-245-1012-X</a:t>
            </a:r>
            <a:r>
              <a:rPr lang="cs-CZ" dirty="0"/>
              <a:t>.</a:t>
            </a:r>
          </a:p>
          <a:p>
            <a:r>
              <a:rPr lang="cs-CZ" dirty="0"/>
              <a:t>KALNICKÝ, Juraj. </a:t>
            </a:r>
            <a:r>
              <a:rPr lang="cs-CZ" i="1" dirty="0"/>
              <a:t>Základy pedagogiky I.</a:t>
            </a:r>
            <a:r>
              <a:rPr lang="cs-CZ" dirty="0"/>
              <a:t>. 2. </a:t>
            </a:r>
            <a:r>
              <a:rPr lang="cs-CZ" dirty="0" err="1"/>
              <a:t>rozš</a:t>
            </a:r>
            <a:r>
              <a:rPr lang="cs-CZ" dirty="0"/>
              <a:t>. </a:t>
            </a:r>
            <a:r>
              <a:rPr lang="cs-CZ" dirty="0" err="1"/>
              <a:t>aktualiz</a:t>
            </a:r>
            <a:r>
              <a:rPr lang="cs-CZ" dirty="0"/>
              <a:t>. vyd. Opava : Slezská univerzita, 2012. 80 s. </a:t>
            </a:r>
            <a:r>
              <a:rPr lang="cs-CZ" dirty="0">
                <a:hlinkClick r:id="rId5"/>
              </a:rPr>
              <a:t>ISBN 978-80-7248-787-5</a:t>
            </a:r>
            <a:r>
              <a:rPr lang="cs-CZ" dirty="0"/>
              <a:t>.</a:t>
            </a:r>
          </a:p>
          <a:p>
            <a:r>
              <a:rPr lang="cs-CZ" dirty="0"/>
              <a:t>Průcha, Jan: </a:t>
            </a:r>
            <a:r>
              <a:rPr lang="cs-CZ" i="1" dirty="0"/>
              <a:t>Moderní pedagogika</a:t>
            </a:r>
            <a:r>
              <a:rPr lang="cs-CZ" dirty="0"/>
              <a:t>. Praha: Portál 2009</a:t>
            </a:r>
          </a:p>
          <a:p>
            <a:r>
              <a:rPr lang="cs-CZ" dirty="0"/>
              <a:t>Průcha, Jan: </a:t>
            </a:r>
            <a:r>
              <a:rPr lang="cs-CZ" i="1" dirty="0"/>
              <a:t>Přehled pedagogiky: úvod do studia oboru</a:t>
            </a:r>
            <a:r>
              <a:rPr lang="cs-CZ" dirty="0"/>
              <a:t>. Praha: Portál 2009</a:t>
            </a:r>
          </a:p>
          <a:p>
            <a:r>
              <a:rPr lang="cs-CZ" dirty="0"/>
              <a:t>Průcha, Jan: </a:t>
            </a:r>
            <a:r>
              <a:rPr lang="cs-CZ" i="1" dirty="0"/>
              <a:t>Srovnávací pedagogika: mezinárodní komparace vzdělávacích systémů</a:t>
            </a:r>
            <a:r>
              <a:rPr lang="cs-CZ" dirty="0"/>
              <a:t>. Praha: Portál 2012</a:t>
            </a:r>
          </a:p>
          <a:p>
            <a:r>
              <a:rPr lang="cs-CZ" dirty="0"/>
              <a:t>Průcha - Walterová - Mareš: </a:t>
            </a:r>
            <a:r>
              <a:rPr lang="cs-CZ" i="1" dirty="0"/>
              <a:t>Pedagogický slovník</a:t>
            </a:r>
            <a:r>
              <a:rPr lang="cs-CZ" dirty="0"/>
              <a:t>. Praha: Portál 2009</a:t>
            </a:r>
          </a:p>
          <a:p>
            <a:r>
              <a:rPr lang="cs-CZ" dirty="0">
                <a:hlinkClick r:id="rId6" tooltip="Jarmila Skalková"/>
              </a:rPr>
              <a:t>SKALKOVÁ, Jarmila</a:t>
            </a:r>
            <a:r>
              <a:rPr lang="cs-CZ" dirty="0"/>
              <a:t>. </a:t>
            </a:r>
            <a:r>
              <a:rPr lang="cs-CZ" i="1" dirty="0"/>
              <a:t>Obecná didaktika</a:t>
            </a:r>
            <a:r>
              <a:rPr lang="cs-CZ" dirty="0"/>
              <a:t>. 2. </a:t>
            </a:r>
            <a:r>
              <a:rPr lang="cs-CZ" dirty="0" err="1"/>
              <a:t>rozš</a:t>
            </a:r>
            <a:r>
              <a:rPr lang="cs-CZ" dirty="0"/>
              <a:t>. </a:t>
            </a:r>
            <a:r>
              <a:rPr lang="cs-CZ" dirty="0" err="1"/>
              <a:t>aktualiz</a:t>
            </a:r>
            <a:r>
              <a:rPr lang="cs-CZ" dirty="0"/>
              <a:t>.. vyd. Praha : </a:t>
            </a:r>
            <a:r>
              <a:rPr lang="cs-CZ" dirty="0" err="1"/>
              <a:t>Grada</a:t>
            </a:r>
            <a:r>
              <a:rPr lang="cs-CZ" dirty="0"/>
              <a:t>, 2007. 328 s. </a:t>
            </a:r>
            <a:r>
              <a:rPr lang="cs-CZ" dirty="0">
                <a:hlinkClick r:id="rId7"/>
              </a:rPr>
              <a:t>ISBN 978-80-247-1821-7</a:t>
            </a:r>
            <a:r>
              <a:rPr lang="cs-CZ" dirty="0"/>
              <a:t>.</a:t>
            </a:r>
          </a:p>
          <a:p>
            <a:r>
              <a:rPr lang="cs-CZ" dirty="0">
                <a:hlinkClick r:id="rId6" tooltip="Jarmila Skalková"/>
              </a:rPr>
              <a:t>SKALKOVÁ, Jarmila</a:t>
            </a:r>
            <a:r>
              <a:rPr lang="cs-CZ" dirty="0"/>
              <a:t>. </a:t>
            </a:r>
            <a:r>
              <a:rPr lang="cs-CZ" i="1" dirty="0"/>
              <a:t>Pedagogika a výzvy nové doby</a:t>
            </a:r>
            <a:r>
              <a:rPr lang="cs-CZ" dirty="0"/>
              <a:t>. Brno : </a:t>
            </a:r>
            <a:r>
              <a:rPr lang="cs-CZ" dirty="0" err="1"/>
              <a:t>Paido</a:t>
            </a:r>
            <a:r>
              <a:rPr lang="cs-CZ" dirty="0"/>
              <a:t>, 2004. 158 s. </a:t>
            </a:r>
            <a:r>
              <a:rPr lang="cs-CZ" dirty="0">
                <a:hlinkClick r:id="rId8"/>
              </a:rPr>
              <a:t>ISBN 80-7315-060-3</a:t>
            </a:r>
            <a:r>
              <a:rPr lang="cs-CZ" dirty="0" smtClean="0"/>
              <a:t>.</a:t>
            </a:r>
          </a:p>
          <a:p>
            <a:r>
              <a:rPr lang="cs-CZ" dirty="0" smtClean="0">
                <a:hlinkClick r:id="rId9"/>
              </a:rPr>
              <a:t>ŠVARCOVÁ</a:t>
            </a:r>
            <a:r>
              <a:rPr lang="cs-CZ" dirty="0">
                <a:hlinkClick r:id="rId9"/>
              </a:rPr>
              <a:t>, I. : </a:t>
            </a:r>
            <a:r>
              <a:rPr lang="cs-CZ" i="1" dirty="0">
                <a:hlinkClick r:id="rId9"/>
              </a:rPr>
              <a:t>Základy pedagogiky pro učitelské studium</a:t>
            </a:r>
            <a:r>
              <a:rPr lang="cs-CZ" dirty="0">
                <a:hlinkClick r:id="rId9"/>
              </a:rPr>
              <a:t>. 1. vyd. Praha : VŠCHT, 2005 [cit. 2009-06-12</a:t>
            </a:r>
            <a:r>
              <a:rPr lang="cs-CZ" dirty="0"/>
              <a:t>. </a:t>
            </a:r>
            <a:r>
              <a:rPr lang="cs-CZ" dirty="0">
                <a:hlinkClick r:id="rId10"/>
              </a:rPr>
              <a:t>ISBN 80-7080-573-0</a:t>
            </a:r>
            <a:r>
              <a:rPr lang="cs-CZ" dirty="0"/>
              <a:t>.]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2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260648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Zdroje – sociální pedagogika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ARNULF </a:t>
            </a:r>
            <a:r>
              <a:rPr lang="cs-CZ" dirty="0" err="1"/>
              <a:t>Hopf</a:t>
            </a:r>
            <a:r>
              <a:rPr lang="cs-CZ" dirty="0"/>
              <a:t>: Sociální pedagogika pro učitele, Praha 2001, </a:t>
            </a:r>
            <a:r>
              <a:rPr lang="cs-CZ" dirty="0">
                <a:hlinkClick r:id="rId2"/>
              </a:rPr>
              <a:t>ISBN 80-7290-053-6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SEMRÁD,J. JURÁČKOVÁ,I.; ŠÍMA, V. Průvodce sociální pedagogikou v kontextu pedagogických věd. Hradec Králové, </a:t>
            </a:r>
            <a:r>
              <a:rPr lang="cs-CZ" dirty="0" err="1"/>
              <a:t>Gaudeamus</a:t>
            </a:r>
            <a:r>
              <a:rPr lang="cs-CZ" dirty="0"/>
              <a:t>, 2007. 121 s. </a:t>
            </a:r>
            <a:r>
              <a:rPr lang="cs-CZ" dirty="0">
                <a:hlinkClick r:id="rId3"/>
              </a:rPr>
              <a:t>ISBN 978-80-7041-897-0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5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Zdroje – pedagogika volného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FALTÝSKOVÁ, J., HŘEBÍČEK, L., SPOUSTA, V. Kapitoly z pedagogiky volného času. Brno: MU, 1998.</a:t>
            </a:r>
          </a:p>
          <a:p>
            <a:r>
              <a:rPr lang="cs-CZ" dirty="0"/>
              <a:t>HÁJEK, B., HOFBAUER, B., PÁVKOVÁ, J.. Pedagogické ovlivňování volného času. Praha: Portál, 2008.</a:t>
            </a:r>
          </a:p>
          <a:p>
            <a:r>
              <a:rPr lang="cs-CZ" dirty="0"/>
              <a:t>KAPLÁNEK, M. (</a:t>
            </a:r>
            <a:r>
              <a:rPr lang="cs-CZ" dirty="0" err="1"/>
              <a:t>ed</a:t>
            </a:r>
            <a:r>
              <a:rPr lang="cs-CZ" dirty="0"/>
              <a:t>.) Čas volnosti, čas výchovy. Pedagogické úvahy o volném čase. Praha: Portál, 2012.</a:t>
            </a:r>
          </a:p>
          <a:p>
            <a:r>
              <a:rPr lang="cs-CZ" dirty="0"/>
              <a:t>KNOTOVÁ, D. Pedagogické dimenze volného času. Brno: </a:t>
            </a:r>
            <a:r>
              <a:rPr lang="cs-CZ" dirty="0" err="1"/>
              <a:t>Paido</a:t>
            </a:r>
            <a:r>
              <a:rPr lang="cs-CZ" dirty="0"/>
              <a:t>, 2011.</a:t>
            </a:r>
          </a:p>
          <a:p>
            <a:r>
              <a:rPr lang="cs-CZ" dirty="0"/>
              <a:t>SMÉKAL, V., VÁŽANSKÝ, M. Základy pedagogiky volného času. Brno: </a:t>
            </a:r>
            <a:r>
              <a:rPr lang="cs-CZ" dirty="0" err="1"/>
              <a:t>Paido</a:t>
            </a:r>
            <a:r>
              <a:rPr lang="cs-CZ" dirty="0"/>
              <a:t>, 1995.</a:t>
            </a:r>
          </a:p>
          <a:p>
            <a:r>
              <a:rPr lang="cs-CZ" dirty="0"/>
              <a:t>VÁŽANSKÝ, M. Volný čas a pedagogika zážitku. Brno: MU, 1992.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8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Pedagogika jako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obecně věda </a:t>
            </a:r>
            <a:r>
              <a:rPr lang="cs-CZ" dirty="0"/>
              <a:t>o výchově a vzdělávání </a:t>
            </a:r>
            <a:r>
              <a:rPr lang="cs-CZ" dirty="0" smtClean="0"/>
              <a:t>člověka </a:t>
            </a:r>
          </a:p>
          <a:p>
            <a:r>
              <a:rPr lang="cs-CZ" dirty="0" smtClean="0"/>
              <a:t>J. Průcha (</a:t>
            </a:r>
            <a:r>
              <a:rPr lang="cs-CZ" i="1" dirty="0" smtClean="0"/>
              <a:t>Moderní pedagogika</a:t>
            </a:r>
            <a:r>
              <a:rPr lang="cs-CZ" dirty="0" smtClean="0"/>
              <a:t>. 3rd </a:t>
            </a:r>
            <a:r>
              <a:rPr lang="cs-CZ" dirty="0" err="1" smtClean="0"/>
              <a:t>ed</a:t>
            </a:r>
            <a:r>
              <a:rPr lang="cs-CZ" dirty="0" smtClean="0"/>
              <a:t>. Praha : Portál, 2005. 481 p. </a:t>
            </a:r>
            <a:r>
              <a:rPr lang="cs-CZ" dirty="0" smtClean="0">
                <a:hlinkClick r:id="rId2"/>
              </a:rPr>
              <a:t>ISBN 80-7367-047-X</a:t>
            </a:r>
            <a:r>
              <a:rPr lang="cs-CZ" dirty="0" smtClean="0"/>
              <a:t>) :  „</a:t>
            </a:r>
            <a:r>
              <a:rPr lang="cs-CZ" i="1" dirty="0" smtClean="0"/>
              <a:t>Věda, která se zabývá </a:t>
            </a:r>
          </a:p>
          <a:p>
            <a:pPr lvl="1"/>
            <a:r>
              <a:rPr lang="cs-CZ" i="1" dirty="0" smtClean="0"/>
              <a:t>(</a:t>
            </a:r>
            <a:r>
              <a:rPr lang="cs-CZ" i="1" dirty="0"/>
              <a:t>1) vším tím, co vytváří a determinuje nějaké edukační prostředí, </a:t>
            </a:r>
            <a:endParaRPr lang="cs-CZ" i="1" dirty="0" smtClean="0"/>
          </a:p>
          <a:p>
            <a:pPr lvl="1"/>
            <a:r>
              <a:rPr lang="cs-CZ" i="1" dirty="0" smtClean="0"/>
              <a:t>(</a:t>
            </a:r>
            <a:r>
              <a:rPr lang="cs-CZ" i="1" dirty="0"/>
              <a:t>2) procesy, jež se v těchto prostředích realizují, </a:t>
            </a:r>
            <a:endParaRPr lang="cs-CZ" i="1" dirty="0" smtClean="0"/>
          </a:p>
          <a:p>
            <a:pPr lvl="1"/>
            <a:r>
              <a:rPr lang="cs-CZ" i="1" dirty="0" smtClean="0"/>
              <a:t>(</a:t>
            </a:r>
            <a:r>
              <a:rPr lang="cs-CZ" i="1" dirty="0"/>
              <a:t>3) výsledky a efekty těchto procesů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současnosti </a:t>
            </a:r>
            <a:r>
              <a:rPr lang="cs-CZ" dirty="0" smtClean="0"/>
              <a:t>neexistuje </a:t>
            </a:r>
            <a:r>
              <a:rPr lang="cs-CZ" dirty="0"/>
              <a:t>jednotné pojetí pedagogiky, ani shoda v hlavním účelu </a:t>
            </a:r>
            <a:r>
              <a:rPr lang="cs-CZ" dirty="0" smtClean="0"/>
              <a:t>pedagogiky - odlišní autoři, odlišné teoretické směry, kulturní orientace dané země (PRŮCHA</a:t>
            </a:r>
            <a:r>
              <a:rPr lang="cs-CZ" dirty="0"/>
              <a:t>, J. : </a:t>
            </a:r>
            <a:r>
              <a:rPr lang="cs-CZ" i="1" dirty="0"/>
              <a:t>Přehled pedagogiky : úvod do studia oboru</a:t>
            </a:r>
            <a:r>
              <a:rPr lang="cs-CZ" dirty="0"/>
              <a:t>. 3rd </a:t>
            </a:r>
            <a:r>
              <a:rPr lang="cs-CZ" dirty="0" err="1"/>
              <a:t>ed</a:t>
            </a:r>
            <a:r>
              <a:rPr lang="cs-CZ" dirty="0"/>
              <a:t>. Praha : Portál, 2009. 271 p. </a:t>
            </a:r>
            <a:r>
              <a:rPr lang="cs-CZ" dirty="0">
                <a:hlinkClick r:id="rId3"/>
              </a:rPr>
              <a:t>ISBN 978-80-7367-567-7</a:t>
            </a:r>
            <a:r>
              <a:rPr lang="cs-CZ" dirty="0"/>
              <a:t>.</a:t>
            </a:r>
            <a:r>
              <a:rPr lang="cs-CZ" dirty="0" smtClean="0"/>
              <a:t>) </a:t>
            </a:r>
          </a:p>
          <a:p>
            <a:endParaRPr lang="cs-CZ" dirty="0" smtClean="0"/>
          </a:p>
          <a:p>
            <a:r>
              <a:rPr lang="cs-CZ" b="1" dirty="0" smtClean="0"/>
              <a:t>Edukační vědy </a:t>
            </a:r>
            <a:r>
              <a:rPr lang="cs-CZ" dirty="0" smtClean="0"/>
              <a:t>= velká skupina souvisejících disciplín v moderním pojetí pedagogiky</a:t>
            </a:r>
          </a:p>
          <a:p>
            <a:r>
              <a:rPr lang="cs-CZ" dirty="0" smtClean="0"/>
              <a:t>V nových odborných publikacích = pojmy </a:t>
            </a:r>
            <a:r>
              <a:rPr lang="cs-CZ" b="1" dirty="0" smtClean="0"/>
              <a:t>edukace / </a:t>
            </a:r>
            <a:r>
              <a:rPr lang="cs-CZ" b="1" dirty="0" err="1" smtClean="0"/>
              <a:t>edukant</a:t>
            </a:r>
            <a:r>
              <a:rPr lang="cs-CZ" b="1" dirty="0" smtClean="0"/>
              <a:t> / </a:t>
            </a:r>
            <a:r>
              <a:rPr lang="cs-CZ" b="1" dirty="0" err="1" smtClean="0"/>
              <a:t>edukátor</a:t>
            </a:r>
            <a:r>
              <a:rPr lang="cs-CZ" b="1" dirty="0" smtClean="0"/>
              <a:t> / edukační realita / edukační proces </a:t>
            </a:r>
            <a:r>
              <a:rPr lang="cs-CZ" dirty="0" smtClean="0"/>
              <a:t>apod.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5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Zdroje - andragogika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BARTOŇKOVÁ, Hana. </a:t>
            </a:r>
            <a:r>
              <a:rPr lang="cs-CZ" i="1" dirty="0" err="1"/>
              <a:t>Foucaultovo</a:t>
            </a:r>
            <a:r>
              <a:rPr lang="cs-CZ" i="1" dirty="0"/>
              <a:t> </a:t>
            </a:r>
            <a:r>
              <a:rPr lang="cs-CZ" i="1" dirty="0" err="1"/>
              <a:t>andragogické</a:t>
            </a:r>
            <a:r>
              <a:rPr lang="cs-CZ" i="1" dirty="0"/>
              <a:t> kyvadlo</a:t>
            </a:r>
            <a:r>
              <a:rPr lang="cs-CZ" dirty="0"/>
              <a:t>. Praha : MJF Praha, 2004. 292 s. </a:t>
            </a:r>
            <a:r>
              <a:rPr lang="cs-CZ" dirty="0">
                <a:hlinkClick r:id="rId2"/>
              </a:rPr>
              <a:t>ISBN 80-86284-46-1</a:t>
            </a:r>
            <a:r>
              <a:rPr lang="cs-CZ" dirty="0"/>
              <a:t>.</a:t>
            </a:r>
          </a:p>
          <a:p>
            <a:r>
              <a:rPr lang="cs-CZ" dirty="0"/>
              <a:t>BENEŠ, Milan. </a:t>
            </a:r>
            <a:r>
              <a:rPr lang="cs-CZ" i="1" dirty="0"/>
              <a:t>Andragogika</a:t>
            </a:r>
            <a:r>
              <a:rPr lang="cs-CZ" dirty="0"/>
              <a:t>. Praha : </a:t>
            </a:r>
            <a:r>
              <a:rPr lang="cs-CZ" dirty="0" err="1"/>
              <a:t>Eurolex</a:t>
            </a:r>
            <a:r>
              <a:rPr lang="cs-CZ" dirty="0"/>
              <a:t> Bohemia, 2003. 216 s. </a:t>
            </a:r>
            <a:r>
              <a:rPr lang="cs-CZ" dirty="0">
                <a:hlinkClick r:id="rId3"/>
              </a:rPr>
              <a:t>ISBN 80-86432-23-8</a:t>
            </a:r>
            <a:r>
              <a:rPr lang="cs-CZ" dirty="0"/>
              <a:t>.</a:t>
            </a:r>
          </a:p>
          <a:p>
            <a:r>
              <a:rPr lang="cs-CZ" dirty="0"/>
              <a:t>BENEŠ, Milan. </a:t>
            </a:r>
            <a:r>
              <a:rPr lang="cs-CZ" i="1" dirty="0"/>
              <a:t>Úvod do andragogiky</a:t>
            </a:r>
            <a:r>
              <a:rPr lang="cs-CZ" dirty="0"/>
              <a:t>. Praha : Karolinum, 1999. 129 s. </a:t>
            </a:r>
            <a:r>
              <a:rPr lang="cs-CZ" dirty="0">
                <a:hlinkClick r:id="rId4"/>
              </a:rPr>
              <a:t>ISBN 80-7184-381-4</a:t>
            </a:r>
            <a:r>
              <a:rPr lang="cs-CZ" dirty="0"/>
              <a:t>.</a:t>
            </a:r>
          </a:p>
          <a:p>
            <a:r>
              <a:rPr lang="cs-CZ" dirty="0"/>
              <a:t>KALNICKÝ, Juraj (</a:t>
            </a:r>
            <a:r>
              <a:rPr lang="cs-CZ" dirty="0" err="1"/>
              <a:t>ed</a:t>
            </a:r>
            <a:r>
              <a:rPr lang="cs-CZ" dirty="0"/>
              <a:t>.). </a:t>
            </a:r>
            <a:r>
              <a:rPr lang="cs-CZ" i="1" dirty="0"/>
              <a:t>Efektivnost a ekonomika edukace dospělých</a:t>
            </a:r>
            <a:r>
              <a:rPr lang="cs-CZ" dirty="0"/>
              <a:t>. Ostrava : </a:t>
            </a:r>
            <a:r>
              <a:rPr lang="cs-CZ" dirty="0" err="1"/>
              <a:t>Repronis</a:t>
            </a:r>
            <a:r>
              <a:rPr lang="cs-CZ" dirty="0"/>
              <a:t>, 2012. 148 s. </a:t>
            </a:r>
            <a:r>
              <a:rPr lang="cs-CZ" dirty="0">
                <a:hlinkClick r:id="rId5"/>
              </a:rPr>
              <a:t>ISBN 978-80-7329-323-9</a:t>
            </a:r>
            <a:r>
              <a:rPr lang="cs-CZ" dirty="0"/>
              <a:t>.</a:t>
            </a:r>
          </a:p>
          <a:p>
            <a:r>
              <a:rPr lang="cs-CZ" dirty="0"/>
              <a:t>KALNICKÝ, Juraj. </a:t>
            </a:r>
            <a:r>
              <a:rPr lang="cs-CZ" i="1" dirty="0"/>
              <a:t>Systémová andragogika</a:t>
            </a:r>
            <a:r>
              <a:rPr lang="cs-CZ" dirty="0"/>
              <a:t>. Ostrava : Ostravská univerzita, 2007. 150 s. </a:t>
            </a:r>
            <a:r>
              <a:rPr lang="cs-CZ" dirty="0">
                <a:hlinkClick r:id="rId6"/>
              </a:rPr>
              <a:t>ISBN 978-80-7368-489-1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7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Pojem PEDAGOGIKA v zahraničí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Pedagogy</a:t>
            </a:r>
            <a:r>
              <a:rPr lang="cs-CZ" dirty="0"/>
              <a:t> </a:t>
            </a:r>
            <a:r>
              <a:rPr lang="cs-CZ" dirty="0" smtClean="0"/>
              <a:t>(angl.) – není to výraz pro český pojem </a:t>
            </a:r>
            <a:r>
              <a:rPr lang="cs-CZ" i="1" dirty="0" smtClean="0"/>
              <a:t>pedagogika</a:t>
            </a:r>
            <a:r>
              <a:rPr lang="cs-CZ" dirty="0"/>
              <a:t>, ale spíše odpovídá českému </a:t>
            </a:r>
            <a:r>
              <a:rPr lang="cs-CZ" dirty="0" smtClean="0"/>
              <a:t>pojmu </a:t>
            </a:r>
            <a:r>
              <a:rPr lang="cs-CZ" i="1" dirty="0" smtClean="0"/>
              <a:t>obecná pedagogika </a:t>
            </a:r>
          </a:p>
          <a:p>
            <a:r>
              <a:rPr lang="cs-CZ" dirty="0" smtClean="0"/>
              <a:t>Českému</a:t>
            </a:r>
            <a:r>
              <a:rPr lang="cs-CZ" dirty="0"/>
              <a:t> </a:t>
            </a:r>
            <a:r>
              <a:rPr lang="cs-CZ" dirty="0" smtClean="0"/>
              <a:t>pojmu </a:t>
            </a:r>
            <a:r>
              <a:rPr lang="cs-CZ" i="1" dirty="0" smtClean="0"/>
              <a:t>pedagogika</a:t>
            </a:r>
            <a:r>
              <a:rPr lang="cs-CZ" dirty="0"/>
              <a:t> odpovídá svým obsahem anglický </a:t>
            </a:r>
            <a:r>
              <a:rPr lang="cs-CZ" dirty="0" smtClean="0"/>
              <a:t>termín </a:t>
            </a:r>
            <a:r>
              <a:rPr lang="cs-CZ" i="1" dirty="0" err="1" smtClean="0"/>
              <a:t>educational</a:t>
            </a:r>
            <a:r>
              <a:rPr lang="cs-CZ" i="1" dirty="0" smtClean="0"/>
              <a:t> </a:t>
            </a:r>
            <a:r>
              <a:rPr lang="cs-CZ" i="1" dirty="0" err="1" smtClean="0"/>
              <a:t>sciences</a:t>
            </a:r>
            <a:r>
              <a:rPr lang="cs-CZ" i="1" dirty="0" smtClean="0"/>
              <a:t> (edukační vědy</a:t>
            </a:r>
            <a:r>
              <a:rPr lang="cs-CZ" dirty="0" smtClean="0"/>
              <a:t>) </a:t>
            </a:r>
          </a:p>
          <a:p>
            <a:endParaRPr lang="cs-CZ" dirty="0" smtClean="0"/>
          </a:p>
          <a:p>
            <a:r>
              <a:rPr lang="cs-CZ" altLang="cs-CZ" dirty="0" smtClean="0"/>
              <a:t>Ve významu „pedagogika“ je často užíván termín „pedagogická věda“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9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Tradiční </a:t>
            </a:r>
            <a:r>
              <a:rPr lang="cs-CZ" dirty="0" err="1" smtClean="0"/>
              <a:t>vs</a:t>
            </a:r>
            <a:r>
              <a:rPr lang="cs-CZ" dirty="0" smtClean="0"/>
              <a:t> moderní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Tradiční </a:t>
            </a:r>
            <a:r>
              <a:rPr lang="cs-CZ" b="1" dirty="0"/>
              <a:t>pedagogika</a:t>
            </a:r>
            <a:r>
              <a:rPr lang="cs-CZ" dirty="0"/>
              <a:t> </a:t>
            </a:r>
            <a:endParaRPr lang="cs-CZ" dirty="0" smtClean="0"/>
          </a:p>
          <a:p>
            <a:pPr lvl="1"/>
            <a:r>
              <a:rPr lang="cs-CZ" dirty="0" smtClean="0"/>
              <a:t>především </a:t>
            </a:r>
            <a:r>
              <a:rPr lang="cs-CZ" dirty="0"/>
              <a:t>aplikovaná (užitá) </a:t>
            </a:r>
            <a:r>
              <a:rPr lang="cs-CZ" dirty="0" smtClean="0"/>
              <a:t>věda s důrazem na  normativní funkce = její </a:t>
            </a:r>
            <a:r>
              <a:rPr lang="cs-CZ" dirty="0"/>
              <a:t>teorie </a:t>
            </a:r>
            <a:r>
              <a:rPr lang="cs-CZ" dirty="0" smtClean="0"/>
              <a:t>zaměřena na předepisování /určování toho, </a:t>
            </a:r>
            <a:r>
              <a:rPr lang="cs-CZ" dirty="0" smtClean="0">
                <a:solidFill>
                  <a:srgbClr val="00B050"/>
                </a:solidFill>
              </a:rPr>
              <a:t>čeho </a:t>
            </a:r>
            <a:r>
              <a:rPr lang="cs-CZ" dirty="0">
                <a:solidFill>
                  <a:srgbClr val="00B050"/>
                </a:solidFill>
              </a:rPr>
              <a:t>se má výchovou jedinců, skupin, národa </a:t>
            </a:r>
            <a:r>
              <a:rPr lang="cs-CZ" dirty="0" smtClean="0">
                <a:solidFill>
                  <a:srgbClr val="00B050"/>
                </a:solidFill>
              </a:rPr>
              <a:t>dosáhnout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b="1" dirty="0"/>
              <a:t>Moderní </a:t>
            </a:r>
            <a:r>
              <a:rPr lang="cs-CZ" b="1" dirty="0" smtClean="0"/>
              <a:t>pedagogika</a:t>
            </a:r>
          </a:p>
          <a:p>
            <a:pPr lvl="1"/>
            <a:r>
              <a:rPr lang="cs-CZ" dirty="0" smtClean="0"/>
              <a:t>zaměřena na neutrální </a:t>
            </a:r>
            <a:r>
              <a:rPr lang="cs-CZ" dirty="0"/>
              <a:t>popis toho, jak fungují edukační mechanismy, </a:t>
            </a:r>
            <a:endParaRPr lang="cs-CZ" dirty="0" smtClean="0"/>
          </a:p>
          <a:p>
            <a:pPr lvl="1"/>
            <a:r>
              <a:rPr lang="cs-CZ" dirty="0" smtClean="0"/>
              <a:t>důraz </a:t>
            </a:r>
            <a:r>
              <a:rPr lang="cs-CZ" dirty="0"/>
              <a:t>na vědeckou deskripci (popis), analýzu a explanaci (vysvětlení a pochopení) problémů edukační </a:t>
            </a:r>
            <a:r>
              <a:rPr lang="cs-CZ" dirty="0" smtClean="0"/>
              <a:t>reality</a:t>
            </a:r>
          </a:p>
          <a:p>
            <a:pPr lvl="1"/>
            <a:r>
              <a:rPr lang="cs-CZ" dirty="0" smtClean="0"/>
              <a:t>významným rysem moderní </a:t>
            </a:r>
            <a:r>
              <a:rPr lang="cs-CZ" dirty="0"/>
              <a:t>pedagogiky je </a:t>
            </a:r>
            <a:r>
              <a:rPr lang="cs-CZ" dirty="0" smtClean="0"/>
              <a:t>pedagogický výzkum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1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Disciplíny pedagogiky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Obecná didaktika</a:t>
            </a:r>
          </a:p>
          <a:p>
            <a:pPr lvl="1"/>
            <a:r>
              <a:rPr lang="cs-CZ" dirty="0"/>
              <a:t>základní pedagogická disciplína</a:t>
            </a:r>
            <a:r>
              <a:rPr lang="cs-CZ" dirty="0" smtClean="0"/>
              <a:t>, usiluje </a:t>
            </a:r>
            <a:r>
              <a:rPr lang="cs-CZ" dirty="0"/>
              <a:t>o systematizaci a interpretaci základních pedagogických jevů a zákonitostí, řeší též metodologické otázky a základní terminologii </a:t>
            </a:r>
            <a:r>
              <a:rPr lang="cs-CZ" dirty="0" smtClean="0"/>
              <a:t>pedagogiky</a:t>
            </a:r>
          </a:p>
          <a:p>
            <a:r>
              <a:rPr lang="cs-CZ" b="1" dirty="0" smtClean="0"/>
              <a:t>Srovnávací </a:t>
            </a:r>
            <a:r>
              <a:rPr lang="cs-CZ" dirty="0"/>
              <a:t>(</a:t>
            </a:r>
            <a:r>
              <a:rPr lang="cs-CZ" dirty="0" smtClean="0"/>
              <a:t>komparativní) </a:t>
            </a:r>
            <a:r>
              <a:rPr lang="cs-CZ" b="1" dirty="0" smtClean="0"/>
              <a:t>pedagogika </a:t>
            </a:r>
          </a:p>
          <a:p>
            <a:pPr lvl="1"/>
            <a:r>
              <a:rPr lang="cs-CZ" dirty="0" smtClean="0"/>
              <a:t>popisuje </a:t>
            </a:r>
            <a:r>
              <a:rPr lang="cs-CZ" dirty="0"/>
              <a:t>a porovnává pedagogické teorie, výchovně-vzdělávací systémy a školské soustavy v různých zemích či regionech a to v kontextu historickém, sociálním, ekonomickém, politickém, kulturním, apod. </a:t>
            </a:r>
            <a:endParaRPr lang="cs-CZ" dirty="0" smtClean="0"/>
          </a:p>
          <a:p>
            <a:pPr marL="514350" indent="-457200"/>
            <a:r>
              <a:rPr lang="cs-CZ" b="1" dirty="0" smtClean="0"/>
              <a:t>Filozofie výchovy </a:t>
            </a:r>
          </a:p>
          <a:p>
            <a:pPr lvl="1"/>
            <a:r>
              <a:rPr lang="cs-CZ" dirty="0" smtClean="0"/>
              <a:t>zabývá </a:t>
            </a:r>
            <a:r>
              <a:rPr lang="cs-CZ" dirty="0"/>
              <a:t>se smyslem a účelovostí edukace (výchovy a vzdělávání), hodnotami v edukaci, otázkou řízení a kontroly edukace, etickými otázkami výchovy, možnostmi a mezemi lidského poznání a jeho předávání z generaci na generaci, člověkem a jeho vychovatelností atd.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7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2508</Words>
  <Application>Microsoft Office PowerPoint</Application>
  <PresentationFormat>Předvádění na obrazovce (4:3)</PresentationFormat>
  <Paragraphs>423</Paragraphs>
  <Slides>60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Motiv systému Office</vt:lpstr>
      <vt:lpstr>Pedagogika v designování vzdělávacího procesu</vt:lpstr>
      <vt:lpstr>Prezentace aplikace PowerPoint</vt:lpstr>
      <vt:lpstr>Aktivita evokační </vt:lpstr>
      <vt:lpstr>Pedagogika jako samostatná věda </vt:lpstr>
      <vt:lpstr>Pedagogika jako věda</vt:lpstr>
      <vt:lpstr>Pedagogika jako věda</vt:lpstr>
      <vt:lpstr>Pojem PEDAGOGIKA v zahraničí </vt:lpstr>
      <vt:lpstr>Tradiční vs moderní </vt:lpstr>
      <vt:lpstr>Disciplíny pedagogiky</vt:lpstr>
      <vt:lpstr>Pedagogika v současném vědeckém pojetí</vt:lpstr>
      <vt:lpstr>Struktura pedagogiky</vt:lpstr>
      <vt:lpstr>Disciplíny podle obsahu zkoumání</vt:lpstr>
      <vt:lpstr>Disciplíny podle zkoumaného věku</vt:lpstr>
      <vt:lpstr>Disciplíny podle fází společenského vývoje </vt:lpstr>
      <vt:lpstr> Disciplíny podle oblastí aplikace </vt:lpstr>
      <vt:lpstr>Základní pojmy</vt:lpstr>
      <vt:lpstr>Základní pojmy</vt:lpstr>
      <vt:lpstr>Základní pojmy</vt:lpstr>
      <vt:lpstr>Základní pojmy</vt:lpstr>
      <vt:lpstr>Základní pojmy </vt:lpstr>
      <vt:lpstr>Pedagogická antropologie</vt:lpstr>
      <vt:lpstr>Pedagogická psychologie</vt:lpstr>
      <vt:lpstr>Sociální pedagogika</vt:lpstr>
      <vt:lpstr>Pedagogika volného času</vt:lpstr>
      <vt:lpstr> Přístupy v pedagogice volného času </vt:lpstr>
      <vt:lpstr>Andragogika (dříve lidovýchova) </vt:lpstr>
      <vt:lpstr>„Předmět“ andragogiky – učící se dospělý (vymezení)</vt:lpstr>
      <vt:lpstr> Další -gogiky  </vt:lpstr>
      <vt:lpstr>Pedagogická diagnostika </vt:lpstr>
      <vt:lpstr>Speciální pedagogika</vt:lpstr>
      <vt:lpstr>Prezentace aplikace PowerPoint</vt:lpstr>
      <vt:lpstr>Vzdělávací politika v ČR</vt:lpstr>
      <vt:lpstr>Principy vzdělávací politiky</vt:lpstr>
      <vt:lpstr>Vzdělávací politika </vt:lpstr>
      <vt:lpstr>Formální vzdělávání</vt:lpstr>
      <vt:lpstr>Neformální vzdělávání</vt:lpstr>
      <vt:lpstr>Uznávání neformálního vzdělávání (ČR)</vt:lpstr>
      <vt:lpstr>Uznávání neformálního vzdělávání (ČR)</vt:lpstr>
      <vt:lpstr>Uznávání neformálního vzdělávání (ČR)</vt:lpstr>
      <vt:lpstr>Uznávání neformálního vzdělávání (EU)</vt:lpstr>
      <vt:lpstr>Celoživotní učení (CŽU)</vt:lpstr>
      <vt:lpstr>Vývoj konceptu celoživotního učení</vt:lpstr>
      <vt:lpstr>Vývoj konceptu celoživotního učení</vt:lpstr>
      <vt:lpstr>Současnost konceptu celoživotního učení</vt:lpstr>
      <vt:lpstr>Struktura celoživotního učení</vt:lpstr>
      <vt:lpstr>Strategické dokumenty - celoživotní učení </vt:lpstr>
      <vt:lpstr>Strategické dokumenty - celoživotní učení </vt:lpstr>
      <vt:lpstr>Strategické dokumenty - celoživotní učení </vt:lpstr>
      <vt:lpstr>Identifikace problémů v oblasti vzdělávání</vt:lpstr>
      <vt:lpstr>Podpora rozvoje CŽU</vt:lpstr>
      <vt:lpstr>Podpora rozvoje CŽU</vt:lpstr>
      <vt:lpstr>SWOT analýza  českého vzdělávání</vt:lpstr>
      <vt:lpstr>Prezentace aplikace PowerPoint</vt:lpstr>
      <vt:lpstr>Prezentace aplikace PowerPoint</vt:lpstr>
      <vt:lpstr>Odborné pedagogické časopisy (ČR)</vt:lpstr>
      <vt:lpstr>Popularizační pedagogické časopisy</vt:lpstr>
      <vt:lpstr>Zdroje - výběr</vt:lpstr>
      <vt:lpstr>Zdroje – sociální pedagogika</vt:lpstr>
      <vt:lpstr>Zdroje – pedagogika volného času</vt:lpstr>
      <vt:lpstr>Zdroje - andragogika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Pedagogické aspekty designování vzdělávacího procesu</dc:title>
  <dc:creator>user</dc:creator>
  <cp:lastModifiedBy>user</cp:lastModifiedBy>
  <cp:revision>37</cp:revision>
  <dcterms:created xsi:type="dcterms:W3CDTF">2016-03-07T18:23:30Z</dcterms:created>
  <dcterms:modified xsi:type="dcterms:W3CDTF">2016-03-31T19:43:02Z</dcterms:modified>
</cp:coreProperties>
</file>