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8" r:id="rId1"/>
  </p:sldMasterIdLst>
  <p:sldIdLst>
    <p:sldId id="464" r:id="rId2"/>
    <p:sldId id="463" r:id="rId3"/>
    <p:sldId id="466" r:id="rId4"/>
    <p:sldId id="467" r:id="rId5"/>
    <p:sldId id="475" r:id="rId6"/>
    <p:sldId id="465" r:id="rId7"/>
    <p:sldId id="468" r:id="rId8"/>
    <p:sldId id="469" r:id="rId9"/>
    <p:sldId id="470" r:id="rId10"/>
    <p:sldId id="471" r:id="rId11"/>
    <p:sldId id="472" r:id="rId12"/>
    <p:sldId id="473" r:id="rId13"/>
    <p:sldId id="256" r:id="rId14"/>
    <p:sldId id="257" r:id="rId15"/>
    <p:sldId id="260" r:id="rId16"/>
    <p:sldId id="287" r:id="rId17"/>
    <p:sldId id="286" r:id="rId18"/>
    <p:sldId id="258" r:id="rId19"/>
    <p:sldId id="288" r:id="rId20"/>
    <p:sldId id="259" r:id="rId21"/>
    <p:sldId id="261" r:id="rId22"/>
    <p:sldId id="262" r:id="rId23"/>
    <p:sldId id="263" r:id="rId24"/>
    <p:sldId id="264" r:id="rId25"/>
    <p:sldId id="265" r:id="rId26"/>
    <p:sldId id="266" r:id="rId27"/>
    <p:sldId id="268" r:id="rId28"/>
    <p:sldId id="289" r:id="rId29"/>
    <p:sldId id="290" r:id="rId30"/>
    <p:sldId id="291" r:id="rId31"/>
    <p:sldId id="292" r:id="rId32"/>
    <p:sldId id="293" r:id="rId33"/>
    <p:sldId id="294" r:id="rId34"/>
    <p:sldId id="295" r:id="rId35"/>
    <p:sldId id="269" r:id="rId36"/>
    <p:sldId id="297" r:id="rId37"/>
    <p:sldId id="298" r:id="rId38"/>
    <p:sldId id="299" r:id="rId39"/>
    <p:sldId id="300" r:id="rId40"/>
    <p:sldId id="296"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7" r:id="rId57"/>
    <p:sldId id="316" r:id="rId58"/>
    <p:sldId id="318" r:id="rId59"/>
    <p:sldId id="320" r:id="rId60"/>
    <p:sldId id="321" r:id="rId61"/>
    <p:sldId id="322" r:id="rId62"/>
    <p:sldId id="333" r:id="rId63"/>
    <p:sldId id="340" r:id="rId64"/>
    <p:sldId id="323" r:id="rId65"/>
    <p:sldId id="334" r:id="rId66"/>
    <p:sldId id="324" r:id="rId67"/>
    <p:sldId id="325" r:id="rId68"/>
    <p:sldId id="326" r:id="rId69"/>
    <p:sldId id="336" r:id="rId70"/>
    <p:sldId id="337" r:id="rId71"/>
    <p:sldId id="338" r:id="rId72"/>
    <p:sldId id="327" r:id="rId73"/>
    <p:sldId id="331" r:id="rId74"/>
    <p:sldId id="351" r:id="rId75"/>
    <p:sldId id="335" r:id="rId76"/>
    <p:sldId id="332" r:id="rId77"/>
    <p:sldId id="341" r:id="rId78"/>
    <p:sldId id="342" r:id="rId79"/>
    <p:sldId id="343" r:id="rId80"/>
    <p:sldId id="344" r:id="rId81"/>
    <p:sldId id="345" r:id="rId82"/>
    <p:sldId id="346" r:id="rId83"/>
    <p:sldId id="347" r:id="rId84"/>
    <p:sldId id="348" r:id="rId85"/>
    <p:sldId id="349" r:id="rId86"/>
    <p:sldId id="350" r:id="rId87"/>
    <p:sldId id="352" r:id="rId88"/>
    <p:sldId id="358" r:id="rId89"/>
    <p:sldId id="359" r:id="rId90"/>
    <p:sldId id="360" r:id="rId91"/>
    <p:sldId id="367" r:id="rId92"/>
    <p:sldId id="368" r:id="rId93"/>
    <p:sldId id="369" r:id="rId94"/>
    <p:sldId id="370" r:id="rId95"/>
    <p:sldId id="361" r:id="rId96"/>
    <p:sldId id="365" r:id="rId97"/>
    <p:sldId id="366" r:id="rId98"/>
    <p:sldId id="362" r:id="rId99"/>
    <p:sldId id="363" r:id="rId100"/>
    <p:sldId id="364" r:id="rId101"/>
    <p:sldId id="353" r:id="rId102"/>
    <p:sldId id="354" r:id="rId103"/>
    <p:sldId id="355" r:id="rId104"/>
    <p:sldId id="356" r:id="rId105"/>
    <p:sldId id="357" r:id="rId106"/>
    <p:sldId id="393" r:id="rId107"/>
    <p:sldId id="394" r:id="rId108"/>
    <p:sldId id="395" r:id="rId109"/>
    <p:sldId id="396" r:id="rId110"/>
    <p:sldId id="397" r:id="rId111"/>
    <p:sldId id="398" r:id="rId112"/>
    <p:sldId id="399" r:id="rId113"/>
    <p:sldId id="400" r:id="rId114"/>
    <p:sldId id="401" r:id="rId115"/>
    <p:sldId id="402" r:id="rId116"/>
    <p:sldId id="403" r:id="rId117"/>
    <p:sldId id="404" r:id="rId118"/>
    <p:sldId id="405" r:id="rId119"/>
    <p:sldId id="406" r:id="rId120"/>
    <p:sldId id="407" r:id="rId121"/>
    <p:sldId id="410" r:id="rId122"/>
    <p:sldId id="411" r:id="rId123"/>
    <p:sldId id="373" r:id="rId124"/>
    <p:sldId id="392" r:id="rId125"/>
    <p:sldId id="374" r:id="rId126"/>
    <p:sldId id="375" r:id="rId127"/>
    <p:sldId id="376" r:id="rId128"/>
    <p:sldId id="377" r:id="rId129"/>
    <p:sldId id="378" r:id="rId130"/>
    <p:sldId id="379" r:id="rId131"/>
    <p:sldId id="380" r:id="rId132"/>
    <p:sldId id="381" r:id="rId133"/>
    <p:sldId id="382" r:id="rId134"/>
    <p:sldId id="429" r:id="rId135"/>
    <p:sldId id="430" r:id="rId136"/>
    <p:sldId id="431" r:id="rId137"/>
    <p:sldId id="432" r:id="rId138"/>
    <p:sldId id="433" r:id="rId139"/>
    <p:sldId id="383" r:id="rId140"/>
    <p:sldId id="384" r:id="rId141"/>
    <p:sldId id="385" r:id="rId142"/>
    <p:sldId id="386" r:id="rId143"/>
    <p:sldId id="387" r:id="rId144"/>
    <p:sldId id="388" r:id="rId145"/>
    <p:sldId id="389" r:id="rId146"/>
    <p:sldId id="390" r:id="rId147"/>
    <p:sldId id="39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34" r:id="rId166"/>
    <p:sldId id="435" r:id="rId167"/>
    <p:sldId id="436" r:id="rId168"/>
    <p:sldId id="437" r:id="rId169"/>
    <p:sldId id="438" r:id="rId170"/>
    <p:sldId id="439" r:id="rId171"/>
    <p:sldId id="440" r:id="rId172"/>
    <p:sldId id="441" r:id="rId173"/>
    <p:sldId id="442" r:id="rId174"/>
    <p:sldId id="443" r:id="rId175"/>
    <p:sldId id="444" r:id="rId176"/>
    <p:sldId id="445" r:id="rId177"/>
    <p:sldId id="446" r:id="rId178"/>
    <p:sldId id="447" r:id="rId179"/>
    <p:sldId id="448" r:id="rId180"/>
    <p:sldId id="449" r:id="rId181"/>
    <p:sldId id="450" r:id="rId182"/>
    <p:sldId id="451" r:id="rId183"/>
    <p:sldId id="452" r:id="rId184"/>
    <p:sldId id="453" r:id="rId185"/>
    <p:sldId id="454" r:id="rId186"/>
    <p:sldId id="455" r:id="rId187"/>
    <p:sldId id="456" r:id="rId188"/>
    <p:sldId id="457" r:id="rId189"/>
    <p:sldId id="458" r:id="rId190"/>
    <p:sldId id="459" r:id="rId191"/>
    <p:sldId id="460" r:id="rId192"/>
    <p:sldId id="461" r:id="rId193"/>
    <p:sldId id="462" r:id="rId194"/>
    <p:sldId id="474" r:id="rId195"/>
  </p:sldIdLst>
  <p:sldSz cx="12192000" cy="6858000"/>
  <p:notesSz cx="6858000" cy="9144000"/>
  <p:custDataLst>
    <p:tags r:id="rId196"/>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4" d="100"/>
          <a:sy n="94" d="100"/>
        </p:scale>
        <p:origin x="27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gs" Target="tags/tag1.xml"/><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FED24-8397-439D-BD00-E91A13D7CF93}" type="doc">
      <dgm:prSet loTypeId="urn:microsoft.com/office/officeart/2005/8/layout/venn1" loCatId="relationship" qsTypeId="urn:microsoft.com/office/officeart/2005/8/quickstyle/simple1" qsCatId="simple" csTypeId="urn:microsoft.com/office/officeart/2005/8/colors/accent1_2" csCatId="accent1" phldr="1"/>
      <dgm:spPr/>
    </dgm:pt>
    <dgm:pt modelId="{198787FD-D8BF-47A2-8A9C-C4634302FDCB}">
      <dgm:prSet phldrT="[Text]"/>
      <dgm:spPr>
        <a:solidFill>
          <a:schemeClr val="accent2">
            <a:alpha val="50000"/>
          </a:schemeClr>
        </a:solidFill>
      </dgm:spPr>
      <dgm:t>
        <a:bodyPr/>
        <a:lstStyle/>
        <a:p>
          <a:r>
            <a:rPr lang="cs-CZ" dirty="0" smtClean="0"/>
            <a:t>Konstruktivismus</a:t>
          </a:r>
          <a:endParaRPr lang="cs-CZ" dirty="0"/>
        </a:p>
      </dgm:t>
    </dgm:pt>
    <dgm:pt modelId="{AA276AFF-7E19-41AA-B048-3F8F3FCECFA8}" type="parTrans" cxnId="{2CC48B9F-5B9A-4E78-A14E-1B3B24807B9A}">
      <dgm:prSet/>
      <dgm:spPr/>
      <dgm:t>
        <a:bodyPr/>
        <a:lstStyle/>
        <a:p>
          <a:endParaRPr lang="cs-CZ"/>
        </a:p>
      </dgm:t>
    </dgm:pt>
    <dgm:pt modelId="{F9CAF49F-1835-4156-89EF-9BD67BEC9223}" type="sibTrans" cxnId="{2CC48B9F-5B9A-4E78-A14E-1B3B24807B9A}">
      <dgm:prSet/>
      <dgm:spPr/>
      <dgm:t>
        <a:bodyPr/>
        <a:lstStyle/>
        <a:p>
          <a:endParaRPr lang="cs-CZ"/>
        </a:p>
      </dgm:t>
    </dgm:pt>
    <dgm:pt modelId="{09D699B2-846D-4CE2-B779-9B1878DF4BDD}">
      <dgm:prSet phldrT="[Text]"/>
      <dgm:spPr>
        <a:solidFill>
          <a:schemeClr val="bg2">
            <a:alpha val="50000"/>
          </a:schemeClr>
        </a:solidFill>
      </dgm:spPr>
      <dgm:t>
        <a:bodyPr/>
        <a:lstStyle/>
        <a:p>
          <a:r>
            <a:rPr lang="cs-CZ" dirty="0" smtClean="0"/>
            <a:t>Technologie</a:t>
          </a:r>
          <a:endParaRPr lang="cs-CZ" dirty="0"/>
        </a:p>
      </dgm:t>
    </dgm:pt>
    <dgm:pt modelId="{4326D8AE-E2C3-4081-8907-BFBCD7DF139B}" type="parTrans" cxnId="{D6036F82-63F5-477A-AD00-F3BF67164ACC}">
      <dgm:prSet/>
      <dgm:spPr/>
      <dgm:t>
        <a:bodyPr/>
        <a:lstStyle/>
        <a:p>
          <a:endParaRPr lang="cs-CZ"/>
        </a:p>
      </dgm:t>
    </dgm:pt>
    <dgm:pt modelId="{D926372D-0B59-4280-A274-ED51B045A2A8}" type="sibTrans" cxnId="{D6036F82-63F5-477A-AD00-F3BF67164ACC}">
      <dgm:prSet/>
      <dgm:spPr/>
      <dgm:t>
        <a:bodyPr/>
        <a:lstStyle/>
        <a:p>
          <a:endParaRPr lang="cs-CZ"/>
        </a:p>
      </dgm:t>
    </dgm:pt>
    <dgm:pt modelId="{F2DE2E20-BCF2-431C-AD66-02CAF9582B1F}">
      <dgm:prSet phldrT="[Text]"/>
      <dgm:spPr/>
      <dgm:t>
        <a:bodyPr/>
        <a:lstStyle/>
        <a:p>
          <a:r>
            <a:rPr lang="cs-CZ" dirty="0" smtClean="0"/>
            <a:t>Kurátorství</a:t>
          </a:r>
          <a:endParaRPr lang="cs-CZ" dirty="0"/>
        </a:p>
      </dgm:t>
    </dgm:pt>
    <dgm:pt modelId="{AA9FC9A7-F9BE-439C-81D7-AD2F003437B3}" type="parTrans" cxnId="{E271B2BB-D590-4066-B78C-5F62C505D859}">
      <dgm:prSet/>
      <dgm:spPr/>
      <dgm:t>
        <a:bodyPr/>
        <a:lstStyle/>
        <a:p>
          <a:endParaRPr lang="cs-CZ"/>
        </a:p>
      </dgm:t>
    </dgm:pt>
    <dgm:pt modelId="{6C86F4E6-D82B-49B2-B922-36DB2033F178}" type="sibTrans" cxnId="{E271B2BB-D590-4066-B78C-5F62C505D859}">
      <dgm:prSet/>
      <dgm:spPr/>
      <dgm:t>
        <a:bodyPr/>
        <a:lstStyle/>
        <a:p>
          <a:endParaRPr lang="cs-CZ"/>
        </a:p>
      </dgm:t>
    </dgm:pt>
    <dgm:pt modelId="{FB0F0D3A-78FD-4252-B900-82BFD39D16B0}" type="pres">
      <dgm:prSet presAssocID="{C9DFED24-8397-439D-BD00-E91A13D7CF93}" presName="compositeShape" presStyleCnt="0">
        <dgm:presLayoutVars>
          <dgm:chMax val="7"/>
          <dgm:dir/>
          <dgm:resizeHandles val="exact"/>
        </dgm:presLayoutVars>
      </dgm:prSet>
      <dgm:spPr/>
    </dgm:pt>
    <dgm:pt modelId="{40AD776C-012D-4118-8CBF-FAA117233B6B}" type="pres">
      <dgm:prSet presAssocID="{198787FD-D8BF-47A2-8A9C-C4634302FDCB}" presName="circ1" presStyleLbl="vennNode1" presStyleIdx="0" presStyleCnt="3"/>
      <dgm:spPr/>
      <dgm:t>
        <a:bodyPr/>
        <a:lstStyle/>
        <a:p>
          <a:endParaRPr lang="cs-CZ"/>
        </a:p>
      </dgm:t>
    </dgm:pt>
    <dgm:pt modelId="{7C56F261-6148-4841-9C1E-6311E9F5B87A}" type="pres">
      <dgm:prSet presAssocID="{198787FD-D8BF-47A2-8A9C-C4634302FDCB}" presName="circ1Tx" presStyleLbl="revTx" presStyleIdx="0" presStyleCnt="0">
        <dgm:presLayoutVars>
          <dgm:chMax val="0"/>
          <dgm:chPref val="0"/>
          <dgm:bulletEnabled val="1"/>
        </dgm:presLayoutVars>
      </dgm:prSet>
      <dgm:spPr/>
      <dgm:t>
        <a:bodyPr/>
        <a:lstStyle/>
        <a:p>
          <a:endParaRPr lang="cs-CZ"/>
        </a:p>
      </dgm:t>
    </dgm:pt>
    <dgm:pt modelId="{E606665A-5BBD-459F-88D1-CCE659F9362D}" type="pres">
      <dgm:prSet presAssocID="{09D699B2-846D-4CE2-B779-9B1878DF4BDD}" presName="circ2" presStyleLbl="vennNode1" presStyleIdx="1" presStyleCnt="3"/>
      <dgm:spPr/>
      <dgm:t>
        <a:bodyPr/>
        <a:lstStyle/>
        <a:p>
          <a:endParaRPr lang="cs-CZ"/>
        </a:p>
      </dgm:t>
    </dgm:pt>
    <dgm:pt modelId="{B7AB5AEA-96D8-410C-A10A-07E28BB2967F}" type="pres">
      <dgm:prSet presAssocID="{09D699B2-846D-4CE2-B779-9B1878DF4BDD}" presName="circ2Tx" presStyleLbl="revTx" presStyleIdx="0" presStyleCnt="0">
        <dgm:presLayoutVars>
          <dgm:chMax val="0"/>
          <dgm:chPref val="0"/>
          <dgm:bulletEnabled val="1"/>
        </dgm:presLayoutVars>
      </dgm:prSet>
      <dgm:spPr/>
      <dgm:t>
        <a:bodyPr/>
        <a:lstStyle/>
        <a:p>
          <a:endParaRPr lang="cs-CZ"/>
        </a:p>
      </dgm:t>
    </dgm:pt>
    <dgm:pt modelId="{04271D82-471C-4F85-A5BD-FBBD88059295}" type="pres">
      <dgm:prSet presAssocID="{F2DE2E20-BCF2-431C-AD66-02CAF9582B1F}" presName="circ3" presStyleLbl="vennNode1" presStyleIdx="2" presStyleCnt="3"/>
      <dgm:spPr/>
      <dgm:t>
        <a:bodyPr/>
        <a:lstStyle/>
        <a:p>
          <a:endParaRPr lang="cs-CZ"/>
        </a:p>
      </dgm:t>
    </dgm:pt>
    <dgm:pt modelId="{C58C72C9-11E4-4D41-9940-DD3F6B3E2F94}" type="pres">
      <dgm:prSet presAssocID="{F2DE2E20-BCF2-431C-AD66-02CAF9582B1F}" presName="circ3Tx" presStyleLbl="revTx" presStyleIdx="0" presStyleCnt="0">
        <dgm:presLayoutVars>
          <dgm:chMax val="0"/>
          <dgm:chPref val="0"/>
          <dgm:bulletEnabled val="1"/>
        </dgm:presLayoutVars>
      </dgm:prSet>
      <dgm:spPr/>
      <dgm:t>
        <a:bodyPr/>
        <a:lstStyle/>
        <a:p>
          <a:endParaRPr lang="cs-CZ"/>
        </a:p>
      </dgm:t>
    </dgm:pt>
  </dgm:ptLst>
  <dgm:cxnLst>
    <dgm:cxn modelId="{E271B2BB-D590-4066-B78C-5F62C505D859}" srcId="{C9DFED24-8397-439D-BD00-E91A13D7CF93}" destId="{F2DE2E20-BCF2-431C-AD66-02CAF9582B1F}" srcOrd="2" destOrd="0" parTransId="{AA9FC9A7-F9BE-439C-81D7-AD2F003437B3}" sibTransId="{6C86F4E6-D82B-49B2-B922-36DB2033F178}"/>
    <dgm:cxn modelId="{A9E10802-FC52-4AAB-9AAF-46EE9DEC856A}" type="presOf" srcId="{09D699B2-846D-4CE2-B779-9B1878DF4BDD}" destId="{E606665A-5BBD-459F-88D1-CCE659F9362D}" srcOrd="0" destOrd="0" presId="urn:microsoft.com/office/officeart/2005/8/layout/venn1"/>
    <dgm:cxn modelId="{D6036F82-63F5-477A-AD00-F3BF67164ACC}" srcId="{C9DFED24-8397-439D-BD00-E91A13D7CF93}" destId="{09D699B2-846D-4CE2-B779-9B1878DF4BDD}" srcOrd="1" destOrd="0" parTransId="{4326D8AE-E2C3-4081-8907-BFBCD7DF139B}" sibTransId="{D926372D-0B59-4280-A274-ED51B045A2A8}"/>
    <dgm:cxn modelId="{168639FB-F8A7-4B02-B53C-4A05046E9F84}" type="presOf" srcId="{198787FD-D8BF-47A2-8A9C-C4634302FDCB}" destId="{40AD776C-012D-4118-8CBF-FAA117233B6B}" srcOrd="0" destOrd="0" presId="urn:microsoft.com/office/officeart/2005/8/layout/venn1"/>
    <dgm:cxn modelId="{F0DC0E52-3544-4A95-B579-6CCADEBBB2FF}" type="presOf" srcId="{09D699B2-846D-4CE2-B779-9B1878DF4BDD}" destId="{B7AB5AEA-96D8-410C-A10A-07E28BB2967F}" srcOrd="1" destOrd="0" presId="urn:microsoft.com/office/officeart/2005/8/layout/venn1"/>
    <dgm:cxn modelId="{DF3AECBE-6478-47E7-BCB0-DB4682FCE624}" type="presOf" srcId="{F2DE2E20-BCF2-431C-AD66-02CAF9582B1F}" destId="{C58C72C9-11E4-4D41-9940-DD3F6B3E2F94}" srcOrd="1" destOrd="0" presId="urn:microsoft.com/office/officeart/2005/8/layout/venn1"/>
    <dgm:cxn modelId="{E1265CC2-5501-4E65-AE71-BD9146F7E060}" type="presOf" srcId="{C9DFED24-8397-439D-BD00-E91A13D7CF93}" destId="{FB0F0D3A-78FD-4252-B900-82BFD39D16B0}" srcOrd="0" destOrd="0" presId="urn:microsoft.com/office/officeart/2005/8/layout/venn1"/>
    <dgm:cxn modelId="{6F03B1EC-B1BB-40E2-AA69-4CEE586D7270}" type="presOf" srcId="{198787FD-D8BF-47A2-8A9C-C4634302FDCB}" destId="{7C56F261-6148-4841-9C1E-6311E9F5B87A}" srcOrd="1" destOrd="0" presId="urn:microsoft.com/office/officeart/2005/8/layout/venn1"/>
    <dgm:cxn modelId="{2CC48B9F-5B9A-4E78-A14E-1B3B24807B9A}" srcId="{C9DFED24-8397-439D-BD00-E91A13D7CF93}" destId="{198787FD-D8BF-47A2-8A9C-C4634302FDCB}" srcOrd="0" destOrd="0" parTransId="{AA276AFF-7E19-41AA-B048-3F8F3FCECFA8}" sibTransId="{F9CAF49F-1835-4156-89EF-9BD67BEC9223}"/>
    <dgm:cxn modelId="{D55E3CD5-6D0F-4862-8827-CCEE1719CE57}" type="presOf" srcId="{F2DE2E20-BCF2-431C-AD66-02CAF9582B1F}" destId="{04271D82-471C-4F85-A5BD-FBBD88059295}" srcOrd="0" destOrd="0" presId="urn:microsoft.com/office/officeart/2005/8/layout/venn1"/>
    <dgm:cxn modelId="{396A653F-19E1-4512-87C3-A2856AD644D5}" type="presParOf" srcId="{FB0F0D3A-78FD-4252-B900-82BFD39D16B0}" destId="{40AD776C-012D-4118-8CBF-FAA117233B6B}" srcOrd="0" destOrd="0" presId="urn:microsoft.com/office/officeart/2005/8/layout/venn1"/>
    <dgm:cxn modelId="{BA807465-28E6-47B0-9551-3D373C39AEBD}" type="presParOf" srcId="{FB0F0D3A-78FD-4252-B900-82BFD39D16B0}" destId="{7C56F261-6148-4841-9C1E-6311E9F5B87A}" srcOrd="1" destOrd="0" presId="urn:microsoft.com/office/officeart/2005/8/layout/venn1"/>
    <dgm:cxn modelId="{B025E280-14BA-48FA-9082-DCD5F79E2066}" type="presParOf" srcId="{FB0F0D3A-78FD-4252-B900-82BFD39D16B0}" destId="{E606665A-5BBD-459F-88D1-CCE659F9362D}" srcOrd="2" destOrd="0" presId="urn:microsoft.com/office/officeart/2005/8/layout/venn1"/>
    <dgm:cxn modelId="{4A879E70-E55C-4463-8D91-85E1F69F9342}" type="presParOf" srcId="{FB0F0D3A-78FD-4252-B900-82BFD39D16B0}" destId="{B7AB5AEA-96D8-410C-A10A-07E28BB2967F}" srcOrd="3" destOrd="0" presId="urn:microsoft.com/office/officeart/2005/8/layout/venn1"/>
    <dgm:cxn modelId="{6DAFF936-0978-4204-B91C-D472AB2932C1}" type="presParOf" srcId="{FB0F0D3A-78FD-4252-B900-82BFD39D16B0}" destId="{04271D82-471C-4F85-A5BD-FBBD88059295}" srcOrd="4" destOrd="0" presId="urn:microsoft.com/office/officeart/2005/8/layout/venn1"/>
    <dgm:cxn modelId="{0420EB0D-B794-48B7-8A86-DBAFB67DEA90}" type="presParOf" srcId="{FB0F0D3A-78FD-4252-B900-82BFD39D16B0}" destId="{C58C72C9-11E4-4D41-9940-DD3F6B3E2F9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E4DAC-2752-4D4D-AA97-8612D2D4000B}" type="doc">
      <dgm:prSet loTypeId="urn:microsoft.com/office/officeart/2005/8/layout/hProcess9" loCatId="process" qsTypeId="urn:microsoft.com/office/officeart/2005/8/quickstyle/simple1" qsCatId="simple" csTypeId="urn:microsoft.com/office/officeart/2005/8/colors/colorful5" csCatId="colorful" phldr="1"/>
      <dgm:spPr/>
    </dgm:pt>
    <dgm:pt modelId="{116598F3-DC41-4D72-9890-933834F9753F}">
      <dgm:prSet phldrT="[Text]"/>
      <dgm:spPr/>
      <dgm:t>
        <a:bodyPr/>
        <a:lstStyle/>
        <a:p>
          <a:r>
            <a:rPr lang="cs-CZ" dirty="0" smtClean="0"/>
            <a:t>Rozpoznání řeči</a:t>
          </a:r>
          <a:endParaRPr lang="cs-CZ" dirty="0"/>
        </a:p>
      </dgm:t>
    </dgm:pt>
    <dgm:pt modelId="{4E495207-36EA-4640-809E-B15E50F5ED12}" type="parTrans" cxnId="{D02AFA39-D4BD-4875-AC01-EAC153E7781D}">
      <dgm:prSet/>
      <dgm:spPr/>
      <dgm:t>
        <a:bodyPr/>
        <a:lstStyle/>
        <a:p>
          <a:endParaRPr lang="cs-CZ"/>
        </a:p>
      </dgm:t>
    </dgm:pt>
    <dgm:pt modelId="{4F90B0A1-48B1-426A-B92E-8269B1E1B467}" type="sibTrans" cxnId="{D02AFA39-D4BD-4875-AC01-EAC153E7781D}">
      <dgm:prSet/>
      <dgm:spPr/>
      <dgm:t>
        <a:bodyPr/>
        <a:lstStyle/>
        <a:p>
          <a:endParaRPr lang="cs-CZ"/>
        </a:p>
      </dgm:t>
    </dgm:pt>
    <dgm:pt modelId="{2BCE4085-C91B-481D-95B1-E52F54364341}">
      <dgm:prSet phldrT="[Text]"/>
      <dgm:spPr/>
      <dgm:t>
        <a:bodyPr/>
        <a:lstStyle/>
        <a:p>
          <a:r>
            <a:rPr lang="cs-CZ" dirty="0" smtClean="0"/>
            <a:t>Jazyková analýza</a:t>
          </a:r>
          <a:endParaRPr lang="cs-CZ" dirty="0"/>
        </a:p>
      </dgm:t>
    </dgm:pt>
    <dgm:pt modelId="{53DB4A39-4F7A-4E27-8071-3F0B0DB198B7}" type="parTrans" cxnId="{9489857F-0A55-4E79-9F29-8BFE993D012A}">
      <dgm:prSet/>
      <dgm:spPr/>
      <dgm:t>
        <a:bodyPr/>
        <a:lstStyle/>
        <a:p>
          <a:endParaRPr lang="cs-CZ"/>
        </a:p>
      </dgm:t>
    </dgm:pt>
    <dgm:pt modelId="{C8F75732-924B-4391-9CEF-DAA8D3FC537D}" type="sibTrans" cxnId="{9489857F-0A55-4E79-9F29-8BFE993D012A}">
      <dgm:prSet/>
      <dgm:spPr/>
      <dgm:t>
        <a:bodyPr/>
        <a:lstStyle/>
        <a:p>
          <a:endParaRPr lang="cs-CZ"/>
        </a:p>
      </dgm:t>
    </dgm:pt>
    <dgm:pt modelId="{41DABD4D-DEEE-4073-9965-084FCBE0972A}">
      <dgm:prSet phldrT="[Text]"/>
      <dgm:spPr/>
      <dgm:t>
        <a:bodyPr/>
        <a:lstStyle/>
        <a:p>
          <a:r>
            <a:rPr lang="cs-CZ" dirty="0" smtClean="0"/>
            <a:t>Expertní systém</a:t>
          </a:r>
          <a:endParaRPr lang="cs-CZ" dirty="0"/>
        </a:p>
      </dgm:t>
    </dgm:pt>
    <dgm:pt modelId="{16A565CD-D84A-482B-8F80-7003A7BECEC8}" type="parTrans" cxnId="{E18C11BB-EA87-428C-BA7E-B7368758A86F}">
      <dgm:prSet/>
      <dgm:spPr/>
      <dgm:t>
        <a:bodyPr/>
        <a:lstStyle/>
        <a:p>
          <a:endParaRPr lang="cs-CZ"/>
        </a:p>
      </dgm:t>
    </dgm:pt>
    <dgm:pt modelId="{B978A3FF-AC96-4273-9884-EE7B2A92BA57}" type="sibTrans" cxnId="{E18C11BB-EA87-428C-BA7E-B7368758A86F}">
      <dgm:prSet/>
      <dgm:spPr/>
      <dgm:t>
        <a:bodyPr/>
        <a:lstStyle/>
        <a:p>
          <a:endParaRPr lang="cs-CZ"/>
        </a:p>
      </dgm:t>
    </dgm:pt>
    <dgm:pt modelId="{75F5231B-2ABE-47C1-A852-6155C0041A54}">
      <dgm:prSet/>
      <dgm:spPr/>
      <dgm:t>
        <a:bodyPr/>
        <a:lstStyle/>
        <a:p>
          <a:r>
            <a:rPr lang="cs-CZ" dirty="0" smtClean="0"/>
            <a:t>Syntéza řeči</a:t>
          </a:r>
          <a:endParaRPr lang="cs-CZ" dirty="0"/>
        </a:p>
      </dgm:t>
    </dgm:pt>
    <dgm:pt modelId="{42059B68-038A-4802-B21F-38B426865A28}" type="parTrans" cxnId="{785B3A5E-1C88-4470-92F7-ED18CC9C0464}">
      <dgm:prSet/>
      <dgm:spPr/>
      <dgm:t>
        <a:bodyPr/>
        <a:lstStyle/>
        <a:p>
          <a:endParaRPr lang="cs-CZ"/>
        </a:p>
      </dgm:t>
    </dgm:pt>
    <dgm:pt modelId="{5FFF25BB-B4C9-40A0-848F-0DD604626C3C}" type="sibTrans" cxnId="{785B3A5E-1C88-4470-92F7-ED18CC9C0464}">
      <dgm:prSet/>
      <dgm:spPr/>
      <dgm:t>
        <a:bodyPr/>
        <a:lstStyle/>
        <a:p>
          <a:endParaRPr lang="cs-CZ"/>
        </a:p>
      </dgm:t>
    </dgm:pt>
    <dgm:pt modelId="{443722D9-77AF-4246-84B4-9C60510838C9}" type="pres">
      <dgm:prSet presAssocID="{3B5E4DAC-2752-4D4D-AA97-8612D2D4000B}" presName="CompostProcess" presStyleCnt="0">
        <dgm:presLayoutVars>
          <dgm:dir/>
          <dgm:resizeHandles val="exact"/>
        </dgm:presLayoutVars>
      </dgm:prSet>
      <dgm:spPr/>
    </dgm:pt>
    <dgm:pt modelId="{6A9FD47A-8943-4B4E-A079-3DF668F520B8}" type="pres">
      <dgm:prSet presAssocID="{3B5E4DAC-2752-4D4D-AA97-8612D2D4000B}" presName="arrow" presStyleLbl="bgShp" presStyleIdx="0" presStyleCnt="1"/>
      <dgm:spPr/>
    </dgm:pt>
    <dgm:pt modelId="{122EC38B-A701-4331-B07B-F12D8D56B4E9}" type="pres">
      <dgm:prSet presAssocID="{3B5E4DAC-2752-4D4D-AA97-8612D2D4000B}" presName="linearProcess" presStyleCnt="0"/>
      <dgm:spPr/>
    </dgm:pt>
    <dgm:pt modelId="{AB577DB2-10D4-4526-9110-465ABA00F533}" type="pres">
      <dgm:prSet presAssocID="{116598F3-DC41-4D72-9890-933834F9753F}" presName="textNode" presStyleLbl="node1" presStyleIdx="0" presStyleCnt="4">
        <dgm:presLayoutVars>
          <dgm:bulletEnabled val="1"/>
        </dgm:presLayoutVars>
      </dgm:prSet>
      <dgm:spPr/>
      <dgm:t>
        <a:bodyPr/>
        <a:lstStyle/>
        <a:p>
          <a:endParaRPr lang="cs-CZ"/>
        </a:p>
      </dgm:t>
    </dgm:pt>
    <dgm:pt modelId="{10AB1D47-1D11-4232-8C5B-BB67A8FD7B86}" type="pres">
      <dgm:prSet presAssocID="{4F90B0A1-48B1-426A-B92E-8269B1E1B467}" presName="sibTrans" presStyleCnt="0"/>
      <dgm:spPr/>
    </dgm:pt>
    <dgm:pt modelId="{83C10FC8-98B8-4B2B-B374-EE68FE5E9E7C}" type="pres">
      <dgm:prSet presAssocID="{2BCE4085-C91B-481D-95B1-E52F54364341}" presName="textNode" presStyleLbl="node1" presStyleIdx="1" presStyleCnt="4">
        <dgm:presLayoutVars>
          <dgm:bulletEnabled val="1"/>
        </dgm:presLayoutVars>
      </dgm:prSet>
      <dgm:spPr/>
      <dgm:t>
        <a:bodyPr/>
        <a:lstStyle/>
        <a:p>
          <a:endParaRPr lang="cs-CZ"/>
        </a:p>
      </dgm:t>
    </dgm:pt>
    <dgm:pt modelId="{CDF4708A-624A-4394-97CA-D16D0C38B6FB}" type="pres">
      <dgm:prSet presAssocID="{C8F75732-924B-4391-9CEF-DAA8D3FC537D}" presName="sibTrans" presStyleCnt="0"/>
      <dgm:spPr/>
    </dgm:pt>
    <dgm:pt modelId="{616B7658-70D6-464D-A0AB-2B9D26D5DFFF}" type="pres">
      <dgm:prSet presAssocID="{41DABD4D-DEEE-4073-9965-084FCBE0972A}" presName="textNode" presStyleLbl="node1" presStyleIdx="2" presStyleCnt="4">
        <dgm:presLayoutVars>
          <dgm:bulletEnabled val="1"/>
        </dgm:presLayoutVars>
      </dgm:prSet>
      <dgm:spPr/>
      <dgm:t>
        <a:bodyPr/>
        <a:lstStyle/>
        <a:p>
          <a:endParaRPr lang="cs-CZ"/>
        </a:p>
      </dgm:t>
    </dgm:pt>
    <dgm:pt modelId="{F1DE0371-07C3-4A6B-B706-CAAB526F3E94}" type="pres">
      <dgm:prSet presAssocID="{B978A3FF-AC96-4273-9884-EE7B2A92BA57}" presName="sibTrans" presStyleCnt="0"/>
      <dgm:spPr/>
    </dgm:pt>
    <dgm:pt modelId="{27101B38-70C5-4C73-9D2E-6EC765418430}" type="pres">
      <dgm:prSet presAssocID="{75F5231B-2ABE-47C1-A852-6155C0041A54}" presName="textNode" presStyleLbl="node1" presStyleIdx="3" presStyleCnt="4">
        <dgm:presLayoutVars>
          <dgm:bulletEnabled val="1"/>
        </dgm:presLayoutVars>
      </dgm:prSet>
      <dgm:spPr/>
      <dgm:t>
        <a:bodyPr/>
        <a:lstStyle/>
        <a:p>
          <a:endParaRPr lang="cs-CZ"/>
        </a:p>
      </dgm:t>
    </dgm:pt>
  </dgm:ptLst>
  <dgm:cxnLst>
    <dgm:cxn modelId="{12AF117F-2073-417D-861B-0FF908767571}" type="presOf" srcId="{75F5231B-2ABE-47C1-A852-6155C0041A54}" destId="{27101B38-70C5-4C73-9D2E-6EC765418430}" srcOrd="0" destOrd="0" presId="urn:microsoft.com/office/officeart/2005/8/layout/hProcess9"/>
    <dgm:cxn modelId="{2DC7CFB1-33FB-4086-8F0D-88AB1893E517}" type="presOf" srcId="{116598F3-DC41-4D72-9890-933834F9753F}" destId="{AB577DB2-10D4-4526-9110-465ABA00F533}" srcOrd="0" destOrd="0" presId="urn:microsoft.com/office/officeart/2005/8/layout/hProcess9"/>
    <dgm:cxn modelId="{785B3A5E-1C88-4470-92F7-ED18CC9C0464}" srcId="{3B5E4DAC-2752-4D4D-AA97-8612D2D4000B}" destId="{75F5231B-2ABE-47C1-A852-6155C0041A54}" srcOrd="3" destOrd="0" parTransId="{42059B68-038A-4802-B21F-38B426865A28}" sibTransId="{5FFF25BB-B4C9-40A0-848F-0DD604626C3C}"/>
    <dgm:cxn modelId="{E18C11BB-EA87-428C-BA7E-B7368758A86F}" srcId="{3B5E4DAC-2752-4D4D-AA97-8612D2D4000B}" destId="{41DABD4D-DEEE-4073-9965-084FCBE0972A}" srcOrd="2" destOrd="0" parTransId="{16A565CD-D84A-482B-8F80-7003A7BECEC8}" sibTransId="{B978A3FF-AC96-4273-9884-EE7B2A92BA57}"/>
    <dgm:cxn modelId="{4ACF2805-68F2-4ECA-92AE-7B00A6BBA342}" type="presOf" srcId="{2BCE4085-C91B-481D-95B1-E52F54364341}" destId="{83C10FC8-98B8-4B2B-B374-EE68FE5E9E7C}" srcOrd="0" destOrd="0" presId="urn:microsoft.com/office/officeart/2005/8/layout/hProcess9"/>
    <dgm:cxn modelId="{882FD5C9-9577-4075-960F-9C7801B2CFC0}" type="presOf" srcId="{3B5E4DAC-2752-4D4D-AA97-8612D2D4000B}" destId="{443722D9-77AF-4246-84B4-9C60510838C9}" srcOrd="0" destOrd="0" presId="urn:microsoft.com/office/officeart/2005/8/layout/hProcess9"/>
    <dgm:cxn modelId="{6EF289DE-43CF-4411-A93C-6B428E6DA5AE}" type="presOf" srcId="{41DABD4D-DEEE-4073-9965-084FCBE0972A}" destId="{616B7658-70D6-464D-A0AB-2B9D26D5DFFF}" srcOrd="0" destOrd="0" presId="urn:microsoft.com/office/officeart/2005/8/layout/hProcess9"/>
    <dgm:cxn modelId="{D02AFA39-D4BD-4875-AC01-EAC153E7781D}" srcId="{3B5E4DAC-2752-4D4D-AA97-8612D2D4000B}" destId="{116598F3-DC41-4D72-9890-933834F9753F}" srcOrd="0" destOrd="0" parTransId="{4E495207-36EA-4640-809E-B15E50F5ED12}" sibTransId="{4F90B0A1-48B1-426A-B92E-8269B1E1B467}"/>
    <dgm:cxn modelId="{9489857F-0A55-4E79-9F29-8BFE993D012A}" srcId="{3B5E4DAC-2752-4D4D-AA97-8612D2D4000B}" destId="{2BCE4085-C91B-481D-95B1-E52F54364341}" srcOrd="1" destOrd="0" parTransId="{53DB4A39-4F7A-4E27-8071-3F0B0DB198B7}" sibTransId="{C8F75732-924B-4391-9CEF-DAA8D3FC537D}"/>
    <dgm:cxn modelId="{CC6C7E36-35CE-40D5-BE79-F7FADEE4B63D}" type="presParOf" srcId="{443722D9-77AF-4246-84B4-9C60510838C9}" destId="{6A9FD47A-8943-4B4E-A079-3DF668F520B8}" srcOrd="0" destOrd="0" presId="urn:microsoft.com/office/officeart/2005/8/layout/hProcess9"/>
    <dgm:cxn modelId="{37D6CDA3-7076-43CE-9E63-EAE7FD56256B}" type="presParOf" srcId="{443722D9-77AF-4246-84B4-9C60510838C9}" destId="{122EC38B-A701-4331-B07B-F12D8D56B4E9}" srcOrd="1" destOrd="0" presId="urn:microsoft.com/office/officeart/2005/8/layout/hProcess9"/>
    <dgm:cxn modelId="{DAEE4A6E-32F5-45EA-81C0-2A8353906420}" type="presParOf" srcId="{122EC38B-A701-4331-B07B-F12D8D56B4E9}" destId="{AB577DB2-10D4-4526-9110-465ABA00F533}" srcOrd="0" destOrd="0" presId="urn:microsoft.com/office/officeart/2005/8/layout/hProcess9"/>
    <dgm:cxn modelId="{0D360564-0904-4D84-BE91-919971EBF135}" type="presParOf" srcId="{122EC38B-A701-4331-B07B-F12D8D56B4E9}" destId="{10AB1D47-1D11-4232-8C5B-BB67A8FD7B86}" srcOrd="1" destOrd="0" presId="urn:microsoft.com/office/officeart/2005/8/layout/hProcess9"/>
    <dgm:cxn modelId="{8D5DE3CF-DB7C-4962-8B66-85D3FF7FA39C}" type="presParOf" srcId="{122EC38B-A701-4331-B07B-F12D8D56B4E9}" destId="{83C10FC8-98B8-4B2B-B374-EE68FE5E9E7C}" srcOrd="2" destOrd="0" presId="urn:microsoft.com/office/officeart/2005/8/layout/hProcess9"/>
    <dgm:cxn modelId="{FFDA1B09-4421-44AB-A2FA-8A36E5CEC0E6}" type="presParOf" srcId="{122EC38B-A701-4331-B07B-F12D8D56B4E9}" destId="{CDF4708A-624A-4394-97CA-D16D0C38B6FB}" srcOrd="3" destOrd="0" presId="urn:microsoft.com/office/officeart/2005/8/layout/hProcess9"/>
    <dgm:cxn modelId="{8CC219B4-548F-40C2-81BF-B024ADE2B729}" type="presParOf" srcId="{122EC38B-A701-4331-B07B-F12D8D56B4E9}" destId="{616B7658-70D6-464D-A0AB-2B9D26D5DFFF}" srcOrd="4" destOrd="0" presId="urn:microsoft.com/office/officeart/2005/8/layout/hProcess9"/>
    <dgm:cxn modelId="{07EB0715-8630-487A-93BF-65E06832F6E9}" type="presParOf" srcId="{122EC38B-A701-4331-B07B-F12D8D56B4E9}" destId="{F1DE0371-07C3-4A6B-B706-CAAB526F3E94}" srcOrd="5" destOrd="0" presId="urn:microsoft.com/office/officeart/2005/8/layout/hProcess9"/>
    <dgm:cxn modelId="{2EDC3BEE-1192-443F-A2AB-04C8C1B4E613}" type="presParOf" srcId="{122EC38B-A701-4331-B07B-F12D8D56B4E9}" destId="{27101B38-70C5-4C73-9D2E-6EC76541843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cs-CZ" smtClean="0"/>
              <a:t>Kliknutím lze upravit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1E8FF72-5D63-430A-A24D-A5EA6E9B1724}" type="datetimeFigureOut">
              <a:rPr lang="cs-CZ" smtClean="0"/>
              <a:t>17.2.2016</a:t>
            </a:fld>
            <a:endParaRPr lang="cs-CZ"/>
          </a:p>
        </p:txBody>
      </p:sp>
      <p:sp>
        <p:nvSpPr>
          <p:cNvPr id="5" name="Footer Placeholder 4"/>
          <p:cNvSpPr>
            <a:spLocks noGrp="1"/>
          </p:cNvSpPr>
          <p:nvPr>
            <p:ph type="ftr" sz="quarter" idx="11"/>
          </p:nvPr>
        </p:nvSpPr>
        <p:spPr>
          <a:xfrm>
            <a:off x="1876424" y="5410201"/>
            <a:ext cx="5124886" cy="365125"/>
          </a:xfrm>
        </p:spPr>
        <p:txBody>
          <a:bodyPr/>
          <a:lstStyle/>
          <a:p>
            <a:endParaRPr lang="cs-CZ"/>
          </a:p>
        </p:txBody>
      </p:sp>
      <p:sp>
        <p:nvSpPr>
          <p:cNvPr id="6" name="Slide Number Placeholder 5"/>
          <p:cNvSpPr>
            <a:spLocks noGrp="1"/>
          </p:cNvSpPr>
          <p:nvPr>
            <p:ph type="sldNum" sz="quarter" idx="12"/>
          </p:nvPr>
        </p:nvSpPr>
        <p:spPr>
          <a:xfrm>
            <a:off x="9896911" y="5410199"/>
            <a:ext cx="771089" cy="365125"/>
          </a:xfrm>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15103443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cs-CZ" smtClean="0"/>
              <a:t>Kliknutím na ikonu přidáte obrázek.</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86776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cs-CZ" smtClean="0"/>
              <a:t>Kliknutím lze upravit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234071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cs-CZ" smtClean="0"/>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63488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cs-CZ" smtClean="0"/>
              <a:t>Kliknutím lze upravit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25235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cs-CZ" smtClean="0"/>
              <a:t>Kliknutím lze upravit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3" name="Date Placeholder 2"/>
          <p:cNvSpPr>
            <a:spLocks noGrp="1"/>
          </p:cNvSpPr>
          <p:nvPr>
            <p:ph type="dt" sz="half" idx="10"/>
          </p:nvPr>
        </p:nvSpPr>
        <p:spPr/>
        <p:txBody>
          <a:bodyPr/>
          <a:lstStyle/>
          <a:p>
            <a:fld id="{01E8FF72-5D63-430A-A24D-A5EA6E9B1724}" type="datetimeFigureOut">
              <a:rPr lang="cs-CZ" smtClean="0"/>
              <a:t>17.2.2016</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1195155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cs-CZ" smtClean="0"/>
              <a:t>Kliknutím lze upravit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smtClean="0"/>
              <a:t>Kliknutím na ikonu přidáte obrázek.</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smtClean="0"/>
              <a:t>Kliknutím na ikonu přidáte obrázek.</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smtClean="0"/>
              <a:t>Kliknutím na ikonu přidáte obrázek.</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3" name="Date Placeholder 2"/>
          <p:cNvSpPr>
            <a:spLocks noGrp="1"/>
          </p:cNvSpPr>
          <p:nvPr>
            <p:ph type="dt" sz="half" idx="10"/>
          </p:nvPr>
        </p:nvSpPr>
        <p:spPr/>
        <p:txBody>
          <a:bodyPr/>
          <a:lstStyle/>
          <a:p>
            <a:fld id="{01E8FF72-5D63-430A-A24D-A5EA6E9B1724}" type="datetimeFigureOut">
              <a:rPr lang="cs-CZ" smtClean="0"/>
              <a:t>17.2.2016</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412211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1E8FF72-5D63-430A-A24D-A5EA6E9B1724}" type="datetimeFigureOut">
              <a:rPr lang="cs-CZ" smtClean="0"/>
              <a:t>17.2.2016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385412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1E8FF72-5D63-430A-A24D-A5EA6E9B1724}" type="datetimeFigureOut">
              <a:rPr lang="cs-CZ" smtClean="0"/>
              <a:t>17.2.2016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34125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1E8FF72-5D63-430A-A24D-A5EA6E9B1724}" type="datetimeFigureOut">
              <a:rPr lang="cs-CZ" smtClean="0"/>
              <a:t>17.2.2016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21323398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cs-CZ" smtClean="0"/>
              <a:t>Kliknutím lze upravit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01E8FF72-5D63-430A-A24D-A5EA6E9B1724}" type="datetimeFigureOut">
              <a:rPr lang="cs-CZ" smtClean="0"/>
              <a:t>17.2.2016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18165032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23537283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41410" y="3073397"/>
            <a:ext cx="4878391" cy="271780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172200" y="3073397"/>
            <a:ext cx="4875210" cy="271780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01E8FF72-5D63-430A-A24D-A5EA6E9B1724}" type="datetimeFigureOut">
              <a:rPr lang="cs-CZ" smtClean="0"/>
              <a:t>17.2.2016</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12816438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01E8FF72-5D63-430A-A24D-A5EA6E9B1724}" type="datetimeFigureOut">
              <a:rPr lang="cs-CZ" smtClean="0"/>
              <a:t>17.2.2016</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1275764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8FF72-5D63-430A-A24D-A5EA6E9B1724}" type="datetimeFigureOut">
              <a:rPr lang="cs-CZ" smtClean="0"/>
              <a:t>17.2.2016</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23992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2897561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01E8FF72-5D63-430A-A24D-A5EA6E9B1724}" type="datetimeFigureOut">
              <a:rPr lang="cs-CZ" smtClean="0"/>
              <a:t>17.2.2016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A4E3128-681E-4E5B-8338-F6B86A77BC8D}" type="slidenum">
              <a:rPr lang="cs-CZ" smtClean="0"/>
              <a:t>‹#›</a:t>
            </a:fld>
            <a:endParaRPr lang="cs-CZ"/>
          </a:p>
        </p:txBody>
      </p:sp>
    </p:spTree>
    <p:extLst>
      <p:ext uri="{BB962C8B-B14F-4D97-AF65-F5344CB8AC3E}">
        <p14:creationId xmlns:p14="http://schemas.microsoft.com/office/powerpoint/2010/main" val="172792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1E8FF72-5D63-430A-A24D-A5EA6E9B1724}" type="datetimeFigureOut">
              <a:rPr lang="cs-CZ" smtClean="0"/>
              <a:t>17.2.2016</a:t>
            </a:fld>
            <a:endParaRPr lang="cs-CZ"/>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A4E3128-681E-4E5B-8338-F6B86A77BC8D}" type="slidenum">
              <a:rPr lang="cs-CZ" smtClean="0"/>
              <a:t>‹#›</a:t>
            </a:fld>
            <a:endParaRPr lang="cs-CZ"/>
          </a:p>
        </p:txBody>
      </p:sp>
    </p:spTree>
    <p:extLst>
      <p:ext uri="{BB962C8B-B14F-4D97-AF65-F5344CB8AC3E}">
        <p14:creationId xmlns:p14="http://schemas.microsoft.com/office/powerpoint/2010/main" val="293770953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code42.com/crashplan/medialifespan/"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www.projectoxford.ai/"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iis.fraunhofer.de/en/ff/bsy/tech/bildanalyse/shore-gesichtsdetektion.html" TargetMode="External"/><Relationship Id="rId2" Type="http://schemas.openxmlformats.org/officeDocument/2006/relationships/hyperlink" Target="http://how-old.net/" TargetMode="External"/><Relationship Id="rId1" Type="http://schemas.openxmlformats.org/officeDocument/2006/relationships/slideLayout" Target="../slideLayouts/slideLayout2.xml"/><Relationship Id="rId4" Type="http://schemas.openxmlformats.org/officeDocument/2006/relationships/hyperlink" Target="http://www.tensorflow.o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alice.pandorabots.com/" TargetMode="External"/><Relationship Id="rId2" Type="http://schemas.openxmlformats.org/officeDocument/2006/relationships/hyperlink" Target="http://nlp-addiction.com/eliza/"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lersse-dl.ece.ubc.ca/record/264"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is.mendelu.cz/eknihovna/opory/zobraz_cast.pl?cast=6149"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kb.kisk.cz/"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effectLst/>
              </a:rPr>
              <a:t>Informační systémy ve vzdělávání</a:t>
            </a:r>
          </a:p>
        </p:txBody>
      </p:sp>
      <p:sp>
        <p:nvSpPr>
          <p:cNvPr id="3" name="Podnadpis 2"/>
          <p:cNvSpPr>
            <a:spLocks noGrp="1"/>
          </p:cNvSpPr>
          <p:nvPr>
            <p:ph type="subTitle" idx="1"/>
          </p:nvPr>
        </p:nvSpPr>
        <p:spPr/>
        <p:txBody>
          <a:bodyPr/>
          <a:lstStyle/>
          <a:p>
            <a:r>
              <a:rPr lang="cs-CZ" dirty="0" smtClean="0"/>
              <a:t>Michal Černý</a:t>
            </a:r>
          </a:p>
          <a:p>
            <a:r>
              <a:rPr lang="cs-CZ" dirty="0" smtClean="0"/>
              <a:t>VIKMB39</a:t>
            </a:r>
          </a:p>
          <a:p>
            <a:r>
              <a:rPr lang="cs-CZ" dirty="0" smtClean="0"/>
              <a:t>KISK 2016</a:t>
            </a:r>
            <a:endParaRPr lang="cs-CZ" dirty="0"/>
          </a:p>
        </p:txBody>
      </p:sp>
    </p:spTree>
    <p:extLst>
      <p:ext uri="{BB962C8B-B14F-4D97-AF65-F5344CB8AC3E}">
        <p14:creationId xmlns:p14="http://schemas.microsoft.com/office/powerpoint/2010/main" val="2317502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effectLst/>
              </a:rPr>
              <a:t>12 trendů v české softwarové </a:t>
            </a:r>
            <a:r>
              <a:rPr lang="cs-CZ" dirty="0" smtClean="0">
                <a:effectLst/>
              </a:rPr>
              <a:t>ekonomice</a:t>
            </a:r>
            <a:endParaRPr lang="cs-CZ" dirty="0"/>
          </a:p>
        </p:txBody>
      </p:sp>
      <p:sp>
        <p:nvSpPr>
          <p:cNvPr id="3" name="Zástupný symbol pro obsah 2"/>
          <p:cNvSpPr>
            <a:spLocks noGrp="1"/>
          </p:cNvSpPr>
          <p:nvPr>
            <p:ph sz="half" idx="1"/>
          </p:nvPr>
        </p:nvSpPr>
        <p:spPr/>
        <p:txBody>
          <a:bodyPr/>
          <a:lstStyle/>
          <a:p>
            <a:r>
              <a:rPr lang="cs-CZ" dirty="0">
                <a:effectLst/>
              </a:rPr>
              <a:t>ČERNÝ, Michal.</a:t>
            </a:r>
            <a:r>
              <a:rPr lang="cs-CZ" b="1" dirty="0">
                <a:effectLst/>
              </a:rPr>
              <a:t> </a:t>
            </a:r>
            <a:r>
              <a:rPr lang="cs-CZ" i="1" dirty="0">
                <a:effectLst/>
              </a:rPr>
              <a:t>12 trendů v české softwarové ekonomice: technologické, ekonomické, sociální a etické aspekty ICT</a:t>
            </a:r>
            <a:r>
              <a:rPr lang="cs-CZ" dirty="0">
                <a:effectLst/>
              </a:rPr>
              <a:t>. 1. vyd. Brno: Masarykova univerzita, 2014. 139 s. neuvedeno. ISBN 978-80-210-6803-2.</a:t>
            </a:r>
          </a:p>
          <a:p>
            <a:endParaRPr lang="cs-CZ" dirty="0"/>
          </a:p>
        </p:txBody>
      </p:sp>
      <p:pic>
        <p:nvPicPr>
          <p:cNvPr id="9218" name="Picture 2" descr="obálk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09656" y="2305844"/>
            <a:ext cx="24003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407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ukládat data?</a:t>
            </a:r>
            <a:endParaRPr lang="cs-CZ" dirty="0"/>
          </a:p>
        </p:txBody>
      </p:sp>
      <p:sp>
        <p:nvSpPr>
          <p:cNvPr id="3" name="Zástupný symbol pro obsah 2"/>
          <p:cNvSpPr>
            <a:spLocks noGrp="1"/>
          </p:cNvSpPr>
          <p:nvPr>
            <p:ph idx="1"/>
          </p:nvPr>
        </p:nvSpPr>
        <p:spPr>
          <a:xfrm>
            <a:off x="1141413" y="2249487"/>
            <a:ext cx="6524852" cy="3541714"/>
          </a:xfrm>
        </p:spPr>
        <p:txBody>
          <a:bodyPr/>
          <a:lstStyle/>
          <a:p>
            <a:r>
              <a:rPr lang="cs-CZ" dirty="0" smtClean="0"/>
              <a:t>Média mají omezenou životnost</a:t>
            </a:r>
          </a:p>
          <a:p>
            <a:r>
              <a:rPr lang="cs-CZ" dirty="0" smtClean="0"/>
              <a:t>Volba médií pro ukládání dat není jen technickou podružností, ale součástí komplexní úvahy nad systémem.</a:t>
            </a:r>
          </a:p>
          <a:p>
            <a:r>
              <a:rPr lang="cs-CZ" dirty="0" smtClean="0"/>
              <a:t>Různé vlastnosti za různou cenu</a:t>
            </a:r>
          </a:p>
          <a:p>
            <a:r>
              <a:rPr lang="cs-CZ" sz="1600" dirty="0">
                <a:hlinkClick r:id="rId2"/>
              </a:rPr>
              <a:t>http://www.code42.com/crashplan/medialifespan</a:t>
            </a:r>
            <a:r>
              <a:rPr lang="cs-CZ" sz="1600" dirty="0" smtClean="0">
                <a:hlinkClick r:id="rId2"/>
              </a:rPr>
              <a:t>/</a:t>
            </a:r>
            <a:endParaRPr lang="cs-CZ" sz="1600" dirty="0" smtClean="0"/>
          </a:p>
          <a:p>
            <a:endParaRPr lang="cs-CZ" dirty="0"/>
          </a:p>
        </p:txBody>
      </p:sp>
      <p:pic>
        <p:nvPicPr>
          <p:cNvPr id="4" name="Obrázek 3"/>
          <p:cNvPicPr>
            <a:picLocks noChangeAspect="1"/>
          </p:cNvPicPr>
          <p:nvPr/>
        </p:nvPicPr>
        <p:blipFill>
          <a:blip r:embed="rId3"/>
          <a:stretch>
            <a:fillRect/>
          </a:stretch>
        </p:blipFill>
        <p:spPr>
          <a:xfrm>
            <a:off x="7583346" y="228599"/>
            <a:ext cx="4422917" cy="4603333"/>
          </a:xfrm>
          <a:prstGeom prst="rect">
            <a:avLst/>
          </a:prstGeom>
        </p:spPr>
      </p:pic>
    </p:spTree>
    <p:extLst>
      <p:ext uri="{BB962C8B-B14F-4D97-AF65-F5344CB8AC3E}">
        <p14:creationId xmlns:p14="http://schemas.microsoft.com/office/powerpoint/2010/main" val="15314098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Business inteligence a </a:t>
            </a:r>
            <a:r>
              <a:rPr lang="cs-CZ" dirty="0" err="1"/>
              <a:t>school</a:t>
            </a:r>
            <a:r>
              <a:rPr lang="cs-CZ" dirty="0"/>
              <a:t> inteligence</a:t>
            </a:r>
            <a:r>
              <a:rPr lang="cs-CZ" dirty="0" smtClean="0"/>
              <a:t>?</a:t>
            </a:r>
            <a:endParaRPr lang="cs-CZ" dirty="0"/>
          </a:p>
        </p:txBody>
      </p:sp>
      <p:sp>
        <p:nvSpPr>
          <p:cNvPr id="3" name="Zástupný symbol pro obsah 2"/>
          <p:cNvSpPr>
            <a:spLocks noGrp="1"/>
          </p:cNvSpPr>
          <p:nvPr>
            <p:ph idx="1"/>
          </p:nvPr>
        </p:nvSpPr>
        <p:spPr/>
        <p:txBody>
          <a:bodyPr>
            <a:normAutofit fontScale="85000" lnSpcReduction="20000"/>
          </a:bodyPr>
          <a:lstStyle/>
          <a:p>
            <a:r>
              <a:rPr lang="cs-CZ" b="1" dirty="0" smtClean="0"/>
              <a:t>BI: </a:t>
            </a:r>
            <a:r>
              <a:rPr lang="cs-CZ" dirty="0"/>
              <a:t>z dat, která informační systém zpravuje, ale také z externích zdrojů, získávat analýzy, data</a:t>
            </a:r>
            <a:r>
              <a:rPr lang="cs-CZ" dirty="0" smtClean="0"/>
              <a:t>, souvislosti… a pomáhat manažerům se rozhodovat.</a:t>
            </a:r>
          </a:p>
          <a:p>
            <a:r>
              <a:rPr lang="cs-CZ" b="1" dirty="0" smtClean="0"/>
              <a:t>Nové trendy:</a:t>
            </a:r>
          </a:p>
          <a:p>
            <a:pPr lvl="1"/>
            <a:r>
              <a:rPr lang="cs-CZ" dirty="0" err="1" smtClean="0"/>
              <a:t>Complex</a:t>
            </a:r>
            <a:r>
              <a:rPr lang="cs-CZ" dirty="0" smtClean="0"/>
              <a:t> </a:t>
            </a:r>
            <a:r>
              <a:rPr lang="cs-CZ" dirty="0" err="1"/>
              <a:t>event</a:t>
            </a:r>
            <a:r>
              <a:rPr lang="cs-CZ" dirty="0"/>
              <a:t> </a:t>
            </a:r>
            <a:r>
              <a:rPr lang="cs-CZ" dirty="0" err="1"/>
              <a:t>processing</a:t>
            </a:r>
            <a:r>
              <a:rPr lang="cs-CZ" dirty="0"/>
              <a:t> </a:t>
            </a:r>
            <a:endParaRPr lang="cs-CZ" dirty="0" smtClean="0"/>
          </a:p>
          <a:p>
            <a:pPr lvl="1"/>
            <a:r>
              <a:rPr lang="cs-CZ" dirty="0" smtClean="0"/>
              <a:t>Práce s </a:t>
            </a:r>
            <a:r>
              <a:rPr lang="cs-CZ" dirty="0" err="1"/>
              <a:t>d</a:t>
            </a:r>
            <a:r>
              <a:rPr lang="cs-CZ" dirty="0" err="1" smtClean="0"/>
              <a:t>ashbord</a:t>
            </a:r>
            <a:endParaRPr lang="cs-CZ" dirty="0" smtClean="0"/>
          </a:p>
          <a:p>
            <a:pPr lvl="1"/>
            <a:r>
              <a:rPr lang="cs-CZ" dirty="0" smtClean="0"/>
              <a:t>Dolování dat</a:t>
            </a:r>
          </a:p>
          <a:p>
            <a:pPr lvl="1"/>
            <a:r>
              <a:rPr lang="cs-CZ" dirty="0" smtClean="0"/>
              <a:t>Práce s externími zdroji a databázemi</a:t>
            </a:r>
          </a:p>
          <a:p>
            <a:endParaRPr lang="cs-CZ" dirty="0" smtClean="0"/>
          </a:p>
          <a:p>
            <a:r>
              <a:rPr lang="cs-CZ" dirty="0" smtClean="0"/>
              <a:t>Co má umět </a:t>
            </a:r>
            <a:r>
              <a:rPr lang="cs-CZ" dirty="0" err="1" smtClean="0"/>
              <a:t>school</a:t>
            </a:r>
            <a:r>
              <a:rPr lang="cs-CZ" dirty="0" smtClean="0"/>
              <a:t> inteligence?</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490" y="2950233"/>
            <a:ext cx="5733380" cy="3372929"/>
          </a:xfrm>
          <a:prstGeom prst="rect">
            <a:avLst/>
          </a:prstGeom>
        </p:spPr>
      </p:pic>
    </p:spTree>
    <p:extLst>
      <p:ext uri="{BB962C8B-B14F-4D97-AF65-F5344CB8AC3E}">
        <p14:creationId xmlns:p14="http://schemas.microsoft.com/office/powerpoint/2010/main" val="5659403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Daty řízené </a:t>
            </a:r>
            <a:r>
              <a:rPr lang="cs-CZ" dirty="0" smtClean="0"/>
              <a:t>vzdělávání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Evaluace výuky (data pro učitele jak učí)</a:t>
            </a:r>
          </a:p>
          <a:p>
            <a:r>
              <a:rPr lang="cs-CZ" dirty="0" smtClean="0"/>
              <a:t>Adaptabilní a personalizované vzdělávání</a:t>
            </a:r>
          </a:p>
          <a:p>
            <a:r>
              <a:rPr lang="cs-CZ" dirty="0" smtClean="0"/>
              <a:t>Školská politiky, hodnocení škol (via PISA či TIMSS)</a:t>
            </a:r>
          </a:p>
          <a:p>
            <a:endParaRPr lang="cs-CZ" dirty="0"/>
          </a:p>
          <a:p>
            <a:r>
              <a:rPr lang="cs-CZ" i="1" dirty="0" smtClean="0"/>
              <a:t>„Je </a:t>
            </a:r>
            <a:r>
              <a:rPr lang="cs-CZ" i="1" dirty="0"/>
              <a:t>velký rozdíl mezi analýzou dat pro studenta a o </a:t>
            </a:r>
            <a:r>
              <a:rPr lang="cs-CZ" i="1" dirty="0" smtClean="0"/>
              <a:t>studentovi.“ </a:t>
            </a:r>
            <a:r>
              <a:rPr lang="cs-CZ" dirty="0" smtClean="0"/>
              <a:t>Martin </a:t>
            </a:r>
            <a:r>
              <a:rPr lang="cs-CZ" dirty="0" err="1" smtClean="0"/>
              <a:t>Weller</a:t>
            </a:r>
            <a:endParaRPr lang="cs-CZ" dirty="0" smtClean="0"/>
          </a:p>
          <a:p>
            <a:r>
              <a:rPr lang="cs-CZ" i="1" dirty="0" smtClean="0"/>
              <a:t>„</a:t>
            </a:r>
            <a:r>
              <a:rPr lang="cs-CZ" i="1" dirty="0"/>
              <a:t>Naším ideálním cílem by mělo být, aby studující dostal informace pro své vlastní rozhodování a podporu </a:t>
            </a:r>
            <a:r>
              <a:rPr lang="cs-CZ" i="1" dirty="0" smtClean="0"/>
              <a:t>učitele.“ </a:t>
            </a:r>
            <a:r>
              <a:rPr lang="cs-CZ" dirty="0" smtClean="0"/>
              <a:t>Bořivoj </a:t>
            </a:r>
            <a:r>
              <a:rPr lang="cs-CZ" dirty="0" err="1" smtClean="0"/>
              <a:t>Brdička</a:t>
            </a:r>
            <a:endParaRPr lang="cs-CZ" dirty="0"/>
          </a:p>
        </p:txBody>
      </p:sp>
    </p:spTree>
    <p:extLst>
      <p:ext uri="{BB962C8B-B14F-4D97-AF65-F5344CB8AC3E}">
        <p14:creationId xmlns:p14="http://schemas.microsoft.com/office/powerpoint/2010/main" val="40830165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Big data ve </a:t>
            </a:r>
            <a:r>
              <a:rPr lang="cs-CZ" dirty="0" smtClean="0"/>
              <a:t>školství</a:t>
            </a:r>
            <a:endParaRPr lang="cs-CZ" dirty="0"/>
          </a:p>
        </p:txBody>
      </p:sp>
      <p:sp>
        <p:nvSpPr>
          <p:cNvPr id="3" name="Zástupný symbol pro obsah 2"/>
          <p:cNvSpPr>
            <a:spLocks noGrp="1"/>
          </p:cNvSpPr>
          <p:nvPr>
            <p:ph idx="1"/>
          </p:nvPr>
        </p:nvSpPr>
        <p:spPr/>
        <p:txBody>
          <a:bodyPr/>
          <a:lstStyle/>
          <a:p>
            <a:r>
              <a:rPr lang="cs-CZ" dirty="0" smtClean="0"/>
              <a:t>Učení zažívá cestu od umění k inženýrskému přístupu</a:t>
            </a:r>
          </a:p>
          <a:p>
            <a:r>
              <a:rPr lang="cs-CZ" dirty="0" smtClean="0"/>
              <a:t>BI třetí generace řeší úspěšně práci s neúplnými daty.</a:t>
            </a:r>
          </a:p>
          <a:p>
            <a:r>
              <a:rPr lang="cs-CZ" dirty="0" smtClean="0"/>
              <a:t>Možnosti získávání – LMS, </a:t>
            </a:r>
            <a:r>
              <a:rPr lang="cs-CZ" dirty="0" err="1" smtClean="0"/>
              <a:t>scenování</a:t>
            </a:r>
            <a:r>
              <a:rPr lang="cs-CZ" dirty="0" smtClean="0"/>
              <a:t> testů, další data (knihovny, sociální sítě, speciální aplikace, kvantifikační systémy,…)</a:t>
            </a:r>
          </a:p>
          <a:p>
            <a:endParaRPr lang="cs-CZ" dirty="0"/>
          </a:p>
        </p:txBody>
      </p:sp>
    </p:spTree>
    <p:extLst>
      <p:ext uri="{BB962C8B-B14F-4D97-AF65-F5344CB8AC3E}">
        <p14:creationId xmlns:p14="http://schemas.microsoft.com/office/powerpoint/2010/main" val="6271491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Rizika</a:t>
            </a:r>
            <a:endParaRPr lang="cs-CZ" dirty="0"/>
          </a:p>
        </p:txBody>
      </p:sp>
      <p:sp>
        <p:nvSpPr>
          <p:cNvPr id="3" name="Zástupný symbol pro obsah 2"/>
          <p:cNvSpPr>
            <a:spLocks noGrp="1"/>
          </p:cNvSpPr>
          <p:nvPr>
            <p:ph idx="1"/>
          </p:nvPr>
        </p:nvSpPr>
        <p:spPr/>
        <p:txBody>
          <a:bodyPr/>
          <a:lstStyle/>
          <a:p>
            <a:r>
              <a:rPr lang="cs-CZ" dirty="0" smtClean="0"/>
              <a:t>Ochrana soukromí</a:t>
            </a:r>
          </a:p>
          <a:p>
            <a:r>
              <a:rPr lang="cs-CZ" dirty="0" smtClean="0"/>
              <a:t>Zkreslení dat</a:t>
            </a:r>
          </a:p>
          <a:p>
            <a:r>
              <a:rPr lang="cs-CZ" dirty="0" err="1" smtClean="0"/>
              <a:t>Dehumanisace</a:t>
            </a:r>
            <a:endParaRPr lang="cs-CZ" dirty="0" smtClean="0"/>
          </a:p>
          <a:p>
            <a:r>
              <a:rPr lang="cs-CZ" dirty="0" smtClean="0"/>
              <a:t>Chyby</a:t>
            </a:r>
          </a:p>
          <a:p>
            <a:r>
              <a:rPr lang="cs-CZ" dirty="0" smtClean="0"/>
              <a:t>Falešná kauzalita</a:t>
            </a:r>
          </a:p>
          <a:p>
            <a:pPr marL="0" indent="0">
              <a:buNone/>
            </a:pPr>
            <a:endParaRPr lang="cs-CZ" dirty="0"/>
          </a:p>
        </p:txBody>
      </p:sp>
    </p:spTree>
    <p:extLst>
      <p:ext uri="{BB962C8B-B14F-4D97-AF65-F5344CB8AC3E}">
        <p14:creationId xmlns:p14="http://schemas.microsoft.com/office/powerpoint/2010/main" val="26881934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Adaptabilní a </a:t>
            </a:r>
            <a:r>
              <a:rPr lang="cs-CZ" dirty="0" smtClean="0"/>
              <a:t>personalizované systémy</a:t>
            </a:r>
            <a:endParaRPr lang="cs-CZ" dirty="0"/>
          </a:p>
        </p:txBody>
      </p:sp>
      <p:sp>
        <p:nvSpPr>
          <p:cNvPr id="3" name="Zástupný symbol pro obsah 2"/>
          <p:cNvSpPr>
            <a:spLocks noGrp="1"/>
          </p:cNvSpPr>
          <p:nvPr>
            <p:ph idx="1"/>
          </p:nvPr>
        </p:nvSpPr>
        <p:spPr/>
        <p:txBody>
          <a:bodyPr/>
          <a:lstStyle/>
          <a:p>
            <a:r>
              <a:rPr lang="cs-CZ" dirty="0"/>
              <a:t>Diferencované </a:t>
            </a:r>
            <a:r>
              <a:rPr lang="cs-CZ" dirty="0" smtClean="0"/>
              <a:t>učení</a:t>
            </a:r>
          </a:p>
          <a:p>
            <a:r>
              <a:rPr lang="cs-CZ" dirty="0"/>
              <a:t>Personalizované učení </a:t>
            </a:r>
            <a:endParaRPr lang="cs-CZ" dirty="0" smtClean="0"/>
          </a:p>
          <a:p>
            <a:r>
              <a:rPr lang="cs-CZ" dirty="0"/>
              <a:t>Adaptivní </a:t>
            </a:r>
            <a:r>
              <a:rPr lang="cs-CZ" dirty="0" smtClean="0"/>
              <a:t>učení</a:t>
            </a:r>
          </a:p>
          <a:p>
            <a:endParaRPr lang="cs-CZ" dirty="0"/>
          </a:p>
          <a:p>
            <a:r>
              <a:rPr lang="cs-CZ" dirty="0" smtClean="0"/>
              <a:t>Konec MOOC?</a:t>
            </a:r>
            <a:endParaRPr lang="cs-CZ" dirty="0"/>
          </a:p>
        </p:txBody>
      </p:sp>
    </p:spTree>
    <p:extLst>
      <p:ext uri="{BB962C8B-B14F-4D97-AF65-F5344CB8AC3E}">
        <p14:creationId xmlns:p14="http://schemas.microsoft.com/office/powerpoint/2010/main" val="3515938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Umělá inteligence</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1086590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Zpracování přirozeného jazyka</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Syntéza řeči</a:t>
            </a:r>
          </a:p>
          <a:p>
            <a:r>
              <a:rPr lang="cs-CZ" dirty="0" smtClean="0"/>
              <a:t>Rozpoznání řeči</a:t>
            </a:r>
          </a:p>
          <a:p>
            <a:r>
              <a:rPr lang="cs-CZ" dirty="0"/>
              <a:t>S</a:t>
            </a:r>
            <a:r>
              <a:rPr lang="cs-CZ" dirty="0" smtClean="0"/>
              <a:t>trojový překlad</a:t>
            </a:r>
          </a:p>
          <a:p>
            <a:r>
              <a:rPr lang="cs-CZ" dirty="0" smtClean="0"/>
              <a:t>Dolování dat, extrakce </a:t>
            </a:r>
            <a:r>
              <a:rPr lang="cs-CZ" dirty="0"/>
              <a:t>a získávání </a:t>
            </a:r>
            <a:r>
              <a:rPr lang="cs-CZ" dirty="0" smtClean="0"/>
              <a:t>informací</a:t>
            </a:r>
          </a:p>
          <a:p>
            <a:r>
              <a:rPr lang="cs-CZ" dirty="0"/>
              <a:t>D</a:t>
            </a:r>
            <a:r>
              <a:rPr lang="cs-CZ" dirty="0" smtClean="0"/>
              <a:t>ialogové systémy</a:t>
            </a:r>
          </a:p>
          <a:p>
            <a:r>
              <a:rPr lang="cs-CZ" dirty="0" smtClean="0"/>
              <a:t>Korektura textu</a:t>
            </a:r>
          </a:p>
          <a:p>
            <a:r>
              <a:rPr lang="cs-CZ" dirty="0" smtClean="0"/>
              <a:t>Právnické aplikace</a:t>
            </a:r>
          </a:p>
          <a:p>
            <a:r>
              <a:rPr lang="cs-CZ" dirty="0" smtClean="0"/>
              <a:t>…</a:t>
            </a:r>
          </a:p>
          <a:p>
            <a:endParaRPr lang="cs-CZ" dirty="0"/>
          </a:p>
        </p:txBody>
      </p:sp>
    </p:spTree>
    <p:extLst>
      <p:ext uri="{BB962C8B-B14F-4D97-AF65-F5344CB8AC3E}">
        <p14:creationId xmlns:p14="http://schemas.microsoft.com/office/powerpoint/2010/main" val="2822921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Vyzkoušejte si</a:t>
            </a:r>
            <a:endParaRPr lang="cs-CZ" dirty="0"/>
          </a:p>
        </p:txBody>
      </p:sp>
      <p:sp>
        <p:nvSpPr>
          <p:cNvPr id="3" name="Zástupný symbol pro obsah 2"/>
          <p:cNvSpPr>
            <a:spLocks noGrp="1"/>
          </p:cNvSpPr>
          <p:nvPr>
            <p:ph idx="1"/>
          </p:nvPr>
        </p:nvSpPr>
        <p:spPr/>
        <p:txBody>
          <a:bodyPr/>
          <a:lstStyle/>
          <a:p>
            <a:r>
              <a:rPr lang="cs-CZ" dirty="0" smtClean="0">
                <a:hlinkClick r:id="rId2"/>
              </a:rPr>
              <a:t>https://www.projectoxford.ai/</a:t>
            </a:r>
            <a:r>
              <a:rPr lang="cs-CZ" dirty="0" smtClean="0"/>
              <a:t>:</a:t>
            </a:r>
          </a:p>
          <a:p>
            <a:pPr lvl="1"/>
            <a:r>
              <a:rPr lang="cs-CZ" dirty="0" smtClean="0"/>
              <a:t>Detekce obličeje</a:t>
            </a:r>
          </a:p>
          <a:p>
            <a:pPr lvl="1"/>
            <a:r>
              <a:rPr lang="cs-CZ" dirty="0" smtClean="0"/>
              <a:t>Detekce emocí</a:t>
            </a:r>
          </a:p>
          <a:p>
            <a:pPr lvl="1"/>
            <a:r>
              <a:rPr lang="cs-CZ" dirty="0" smtClean="0"/>
              <a:t>Převod řeči na text a opačně</a:t>
            </a:r>
          </a:p>
          <a:p>
            <a:pPr lvl="1"/>
            <a:r>
              <a:rPr lang="cs-CZ" dirty="0" smtClean="0"/>
              <a:t>Ideální ořez obrázků</a:t>
            </a:r>
          </a:p>
          <a:p>
            <a:pPr lvl="1"/>
            <a:r>
              <a:rPr lang="cs-CZ" dirty="0" smtClean="0"/>
              <a:t>Rozpoznání nápisů na obrázcích</a:t>
            </a:r>
          </a:p>
          <a:p>
            <a:pPr lvl="1"/>
            <a:r>
              <a:rPr lang="cs-CZ" dirty="0" smtClean="0"/>
              <a:t>Kontrola pravopisu…</a:t>
            </a:r>
          </a:p>
        </p:txBody>
      </p:sp>
    </p:spTree>
    <p:extLst>
      <p:ext uri="{BB962C8B-B14F-4D97-AF65-F5344CB8AC3E}">
        <p14:creationId xmlns:p14="http://schemas.microsoft.com/office/powerpoint/2010/main" val="16755798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Vyzkoušejte si II.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hlinkClick r:id="rId2"/>
              </a:rPr>
              <a:t>http://how-old.net/</a:t>
            </a:r>
            <a:r>
              <a:rPr lang="cs-CZ" dirty="0" smtClean="0"/>
              <a:t>:</a:t>
            </a:r>
          </a:p>
          <a:p>
            <a:pPr lvl="1"/>
            <a:r>
              <a:rPr lang="cs-CZ" dirty="0" smtClean="0"/>
              <a:t>Detekce věku – softwarově + lidsky</a:t>
            </a:r>
          </a:p>
          <a:p>
            <a:r>
              <a:rPr lang="cs-CZ" dirty="0" smtClean="0">
                <a:hlinkClick r:id="rId3"/>
              </a:rPr>
              <a:t>http://www.iis.fraunhofer.de/en/ff/bsy/tech/bildanalyse/shore-gesichtsdetektion.html</a:t>
            </a:r>
            <a:endParaRPr lang="cs-CZ" dirty="0" smtClean="0"/>
          </a:p>
          <a:p>
            <a:pPr lvl="1"/>
            <a:r>
              <a:rPr lang="cs-CZ" dirty="0" smtClean="0"/>
              <a:t>Detekce emocí, genderu a věku v reálném čase</a:t>
            </a:r>
          </a:p>
          <a:p>
            <a:r>
              <a:rPr lang="cs-CZ" dirty="0" smtClean="0">
                <a:hlinkClick r:id="rId4"/>
              </a:rPr>
              <a:t>http://www.tensorflow.org/</a:t>
            </a:r>
            <a:r>
              <a:rPr lang="cs-CZ" dirty="0" smtClean="0"/>
              <a:t>:</a:t>
            </a:r>
          </a:p>
          <a:p>
            <a:pPr lvl="1"/>
            <a:r>
              <a:rPr lang="cs-CZ" dirty="0" smtClean="0"/>
              <a:t>Nástroj na práci s umělou inteligencí od Google (Google </a:t>
            </a:r>
            <a:r>
              <a:rPr lang="cs-CZ" dirty="0" err="1" smtClean="0"/>
              <a:t>Translator</a:t>
            </a:r>
            <a:r>
              <a:rPr lang="cs-CZ" dirty="0" smtClean="0"/>
              <a:t>, vyhledávání obrázků, snění)</a:t>
            </a:r>
          </a:p>
          <a:p>
            <a:endParaRPr lang="cs-CZ" dirty="0"/>
          </a:p>
        </p:txBody>
      </p:sp>
    </p:spTree>
    <p:extLst>
      <p:ext uri="{BB962C8B-B14F-4D97-AF65-F5344CB8AC3E}">
        <p14:creationId xmlns:p14="http://schemas.microsoft.com/office/powerpoint/2010/main" val="2442300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Distanční vzdělávání pro učitele</a:t>
            </a:r>
          </a:p>
        </p:txBody>
      </p:sp>
      <p:sp>
        <p:nvSpPr>
          <p:cNvPr id="3" name="Zástupný symbol pro obsah 2"/>
          <p:cNvSpPr>
            <a:spLocks noGrp="1"/>
          </p:cNvSpPr>
          <p:nvPr>
            <p:ph sz="half" idx="1"/>
          </p:nvPr>
        </p:nvSpPr>
        <p:spPr/>
        <p:txBody>
          <a:bodyPr/>
          <a:lstStyle/>
          <a:p>
            <a:r>
              <a:rPr lang="cs-CZ" dirty="0">
                <a:effectLst/>
              </a:rPr>
              <a:t>ČERNÝ, Michal, Dagmar CHYTKOVÁ, Pavlína MAZÁČOVÁ a Gabriela ŠIMKOVÁ. </a:t>
            </a:r>
            <a:r>
              <a:rPr lang="cs-CZ" i="1" dirty="0">
                <a:effectLst/>
              </a:rPr>
              <a:t>Distanční vzdělávání pro učitele</a:t>
            </a:r>
            <a:r>
              <a:rPr lang="cs-CZ" dirty="0">
                <a:effectLst/>
              </a:rPr>
              <a:t>. 1. vyd. Brno: </a:t>
            </a:r>
            <a:r>
              <a:rPr lang="cs-CZ" dirty="0" err="1">
                <a:effectLst/>
              </a:rPr>
              <a:t>Flow</a:t>
            </a:r>
            <a:r>
              <a:rPr lang="cs-CZ" dirty="0">
                <a:effectLst/>
              </a:rPr>
              <a:t>, 2015. 176 s. ISBN 978-80-905480-7-7.</a:t>
            </a:r>
          </a:p>
          <a:p>
            <a:endParaRPr lang="cs-CZ" dirty="0"/>
          </a:p>
        </p:txBody>
      </p:sp>
      <p:pic>
        <p:nvPicPr>
          <p:cNvPr id="10242" name="Picture 2" descr="Přebal knihy Distanční vzdělávání pro učite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59545" y="2249488"/>
            <a:ext cx="2500523" cy="35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656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Co je umělá inteligence?</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6433419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Symbolický funkcionalismus</a:t>
            </a:r>
            <a:endParaRPr lang="cs-CZ" dirty="0"/>
          </a:p>
        </p:txBody>
      </p:sp>
      <p:sp>
        <p:nvSpPr>
          <p:cNvPr id="5" name="Zástupný symbol pro obsah 4"/>
          <p:cNvSpPr>
            <a:spLocks noGrp="1"/>
          </p:cNvSpPr>
          <p:nvPr>
            <p:ph idx="1"/>
          </p:nvPr>
        </p:nvSpPr>
        <p:spPr/>
        <p:txBody>
          <a:bodyPr>
            <a:normAutofit fontScale="92500" lnSpcReduction="10000"/>
          </a:bodyPr>
          <a:lstStyle/>
          <a:p>
            <a:r>
              <a:rPr lang="cs-CZ" i="1" dirty="0" smtClean="0"/>
              <a:t>„</a:t>
            </a:r>
            <a:r>
              <a:rPr lang="cs-CZ" i="1" dirty="0"/>
              <a:t>Inteligentní chování daného systému je dosaženo interakcí mezi jednotlivými komponenty, které disponují odlišnou funkcionalitou, což je dosaženo tím, že v rámci systému hrají odlišnou </a:t>
            </a:r>
            <a:r>
              <a:rPr lang="cs-CZ" i="1" dirty="0" smtClean="0"/>
              <a:t>roli.</a:t>
            </a:r>
            <a:r>
              <a:rPr lang="cs-CZ" dirty="0" smtClean="0"/>
              <a:t>“</a:t>
            </a:r>
          </a:p>
          <a:p>
            <a:r>
              <a:rPr lang="cs-CZ" dirty="0" smtClean="0"/>
              <a:t>Existuje konečný automat (stroj), který posloupností kroků, která je jednoznačná dojde ke správnému výsledku (</a:t>
            </a:r>
            <a:r>
              <a:rPr lang="cs-CZ" dirty="0" err="1"/>
              <a:t>T</a:t>
            </a:r>
            <a:r>
              <a:rPr lang="cs-CZ" dirty="0" err="1" smtClean="0"/>
              <a:t>uringův</a:t>
            </a:r>
            <a:r>
              <a:rPr lang="cs-CZ" dirty="0" smtClean="0"/>
              <a:t> stroj) (podobnost s </a:t>
            </a:r>
            <a:r>
              <a:rPr lang="cs-CZ" dirty="0" err="1" smtClean="0"/>
              <a:t>Carnotovým</a:t>
            </a:r>
            <a:r>
              <a:rPr lang="cs-CZ" dirty="0" smtClean="0"/>
              <a:t> cyklem majícím ideální účinnost tehdy, když pracuje nekonečně pomalu)</a:t>
            </a:r>
          </a:p>
          <a:p>
            <a:endParaRPr lang="cs-CZ" dirty="0"/>
          </a:p>
          <a:p>
            <a:r>
              <a:rPr lang="cs-CZ" dirty="0" smtClean="0"/>
              <a:t>Tento přístup je klasickou formou AI</a:t>
            </a:r>
            <a:endParaRPr lang="cs-CZ" dirty="0"/>
          </a:p>
        </p:txBody>
      </p:sp>
    </p:spTree>
    <p:extLst>
      <p:ext uri="{BB962C8B-B14F-4D97-AF65-F5344CB8AC3E}">
        <p14:creationId xmlns:p14="http://schemas.microsoft.com/office/powerpoint/2010/main" val="18055288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Konekcionismus</a:t>
            </a:r>
            <a:endParaRPr lang="cs-CZ" dirty="0"/>
          </a:p>
        </p:txBody>
      </p:sp>
      <p:sp>
        <p:nvSpPr>
          <p:cNvPr id="3" name="Zástupný symbol pro obsah 2"/>
          <p:cNvSpPr>
            <a:spLocks noGrp="1"/>
          </p:cNvSpPr>
          <p:nvPr>
            <p:ph idx="1"/>
          </p:nvPr>
        </p:nvSpPr>
        <p:spPr>
          <a:xfrm>
            <a:off x="1103313" y="2052918"/>
            <a:ext cx="6641095" cy="4195481"/>
          </a:xfrm>
        </p:spPr>
        <p:txBody>
          <a:bodyPr>
            <a:normAutofit fontScale="85000" lnSpcReduction="20000"/>
          </a:bodyPr>
          <a:lstStyle/>
          <a:p>
            <a:r>
              <a:rPr lang="cs-CZ" dirty="0" smtClean="0"/>
              <a:t>Výpočty získáme spojením jednoduchých objektů s výpočetní silou do sítě</a:t>
            </a:r>
          </a:p>
          <a:p>
            <a:r>
              <a:rPr lang="cs-CZ" dirty="0" smtClean="0"/>
              <a:t>Představa sítě jako mozku – neurony a synaptický spojení</a:t>
            </a:r>
          </a:p>
          <a:p>
            <a:r>
              <a:rPr lang="cs-CZ" dirty="0" smtClean="0"/>
              <a:t>Pracuje se s tzv. neuronovou sítí – každý uzel má určitou (většinou všechny stejnou) množinu operací, které umí a dohromady tvoří umělou inteligenci</a:t>
            </a:r>
          </a:p>
          <a:p>
            <a:r>
              <a:rPr lang="cs-CZ" dirty="0"/>
              <a:t>Příklad </a:t>
            </a:r>
            <a:r>
              <a:rPr lang="cs-CZ" dirty="0" err="1" smtClean="0"/>
              <a:t>SyNAPSE</a:t>
            </a:r>
            <a:r>
              <a:rPr lang="cs-CZ" dirty="0" smtClean="0"/>
              <a:t> – čip od IBM, který se umí sám učit (např. natáčet pálku v pin-pongu) – 265 neuronů a 65536 nebo 262144 synapsí</a:t>
            </a:r>
            <a:endParaRPr lang="cs-CZ" sz="1050" dirty="0" smtClean="0"/>
          </a:p>
          <a:p>
            <a:endParaRPr lang="cs-CZ" sz="1050" dirty="0"/>
          </a:p>
          <a:p>
            <a:r>
              <a:rPr lang="cs-CZ" sz="1050" dirty="0" smtClean="0"/>
              <a:t>. </a:t>
            </a:r>
            <a:r>
              <a:rPr lang="cs-CZ" sz="1050" dirty="0" err="1"/>
              <a:t>Inside</a:t>
            </a:r>
            <a:r>
              <a:rPr lang="cs-CZ" sz="1050" dirty="0"/>
              <a:t> </a:t>
            </a:r>
            <a:r>
              <a:rPr lang="cs-CZ" sz="1050" dirty="0" err="1"/>
              <a:t>IBM's</a:t>
            </a:r>
            <a:r>
              <a:rPr lang="cs-CZ" sz="1050" dirty="0"/>
              <a:t> </a:t>
            </a:r>
            <a:r>
              <a:rPr lang="cs-CZ" sz="1050" dirty="0" err="1"/>
              <a:t>cognitive</a:t>
            </a:r>
            <a:r>
              <a:rPr lang="cs-CZ" sz="1050" dirty="0"/>
              <a:t> </a:t>
            </a:r>
            <a:r>
              <a:rPr lang="cs-CZ" sz="1050" dirty="0" err="1"/>
              <a:t>chip</a:t>
            </a:r>
            <a:r>
              <a:rPr lang="cs-CZ" sz="1050" dirty="0"/>
              <a:t>. </a:t>
            </a:r>
            <a:r>
              <a:rPr lang="cs-CZ" sz="1050" i="1" dirty="0" err="1"/>
              <a:t>Nature</a:t>
            </a:r>
            <a:r>
              <a:rPr lang="cs-CZ" sz="1050" dirty="0"/>
              <a:t>. 2011-8-18, s. -. DOI: 10.1038/news.2011.486. Dostupné z: http://www.nature.com/doifinder/10.1038/news.2011.486</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475" y="3756372"/>
            <a:ext cx="2584479" cy="2557669"/>
          </a:xfrm>
          <a:prstGeom prst="rect">
            <a:avLst/>
          </a:prstGeom>
        </p:spPr>
      </p:pic>
      <p:pic>
        <p:nvPicPr>
          <p:cNvPr id="4" name="Obrázek 3"/>
          <p:cNvPicPr>
            <a:picLocks noChangeAspect="1"/>
          </p:cNvPicPr>
          <p:nvPr/>
        </p:nvPicPr>
        <p:blipFill>
          <a:blip r:embed="rId3"/>
          <a:stretch>
            <a:fillRect/>
          </a:stretch>
        </p:blipFill>
        <p:spPr>
          <a:xfrm>
            <a:off x="7489882" y="1108453"/>
            <a:ext cx="4702118" cy="3392714"/>
          </a:xfrm>
          <a:prstGeom prst="rect">
            <a:avLst/>
          </a:prstGeom>
        </p:spPr>
      </p:pic>
    </p:spTree>
    <p:extLst>
      <p:ext uri="{BB962C8B-B14F-4D97-AF65-F5344CB8AC3E}">
        <p14:creationId xmlns:p14="http://schemas.microsoft.com/office/powerpoint/2010/main" val="25076906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Robotický funkcionalismus</a:t>
            </a:r>
            <a:endParaRPr lang="cs-CZ" dirty="0"/>
          </a:p>
        </p:txBody>
      </p:sp>
      <p:sp>
        <p:nvSpPr>
          <p:cNvPr id="3" name="Zástupný symbol pro obsah 2"/>
          <p:cNvSpPr>
            <a:spLocks noGrp="1"/>
          </p:cNvSpPr>
          <p:nvPr>
            <p:ph idx="1"/>
          </p:nvPr>
        </p:nvSpPr>
        <p:spPr/>
        <p:txBody>
          <a:bodyPr/>
          <a:lstStyle/>
          <a:p>
            <a:r>
              <a:rPr lang="cs-CZ" dirty="0"/>
              <a:t>Jako inteligentní chování je zde chápána jako rozumná interakce mezi třemi entitami: </a:t>
            </a:r>
            <a:r>
              <a:rPr lang="cs-CZ" i="1" dirty="0"/>
              <a:t>systém, prostředí, </a:t>
            </a:r>
            <a:r>
              <a:rPr lang="cs-CZ" i="1" dirty="0" smtClean="0"/>
              <a:t>úloha</a:t>
            </a:r>
          </a:p>
          <a:p>
            <a:r>
              <a:rPr lang="cs-CZ" dirty="0" smtClean="0"/>
              <a:t>Vychází tedy </a:t>
            </a:r>
            <a:r>
              <a:rPr lang="cs-CZ" dirty="0"/>
              <a:t>z myšlenek </a:t>
            </a:r>
            <a:r>
              <a:rPr lang="cs-CZ" dirty="0" smtClean="0"/>
              <a:t>behaviorismu</a:t>
            </a:r>
          </a:p>
          <a:p>
            <a:r>
              <a:rPr lang="cs-CZ" dirty="0" smtClean="0"/>
              <a:t>Inteligence je chápána jako instrumentální dovednost řešit nějakou úlohu</a:t>
            </a:r>
          </a:p>
          <a:p>
            <a:r>
              <a:rPr lang="cs-CZ" dirty="0" smtClean="0"/>
              <a:t>Příklad: inteligentní umělí domácí roboti, zdravotnické systémy, výrobní linky a stroje….</a:t>
            </a:r>
            <a:endParaRPr lang="cs-CZ" dirty="0"/>
          </a:p>
        </p:txBody>
      </p:sp>
    </p:spTree>
    <p:extLst>
      <p:ext uri="{BB962C8B-B14F-4D97-AF65-F5344CB8AC3E}">
        <p14:creationId xmlns:p14="http://schemas.microsoft.com/office/powerpoint/2010/main" val="119364208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Turingův</a:t>
            </a:r>
            <a:r>
              <a:rPr lang="cs-CZ" dirty="0" smtClean="0"/>
              <a:t> test</a:t>
            </a:r>
            <a:endParaRPr lang="cs-CZ" dirty="0"/>
          </a:p>
        </p:txBody>
      </p:sp>
      <p:sp>
        <p:nvSpPr>
          <p:cNvPr id="3" name="Zástupný symbol pro obsah 2"/>
          <p:cNvSpPr>
            <a:spLocks noGrp="1"/>
          </p:cNvSpPr>
          <p:nvPr>
            <p:ph idx="1"/>
          </p:nvPr>
        </p:nvSpPr>
        <p:spPr>
          <a:xfrm>
            <a:off x="1103312" y="2052918"/>
            <a:ext cx="7435381" cy="4195481"/>
          </a:xfrm>
        </p:spPr>
        <p:txBody>
          <a:bodyPr>
            <a:normAutofit fontScale="92500" lnSpcReduction="20000"/>
          </a:bodyPr>
          <a:lstStyle/>
          <a:p>
            <a:r>
              <a:rPr lang="cs-CZ" dirty="0" smtClean="0"/>
              <a:t>Umíme rozeznat člověka od počítače v běžné řeči?</a:t>
            </a:r>
          </a:p>
          <a:p>
            <a:endParaRPr lang="cs-CZ" dirty="0"/>
          </a:p>
          <a:p>
            <a:r>
              <a:rPr lang="cs-CZ" dirty="0" smtClean="0"/>
              <a:t>Historicky známé přístupy:</a:t>
            </a:r>
          </a:p>
          <a:p>
            <a:pPr lvl="1"/>
            <a:r>
              <a:rPr lang="cs-CZ" dirty="0"/>
              <a:t>ELIZA Josepha </a:t>
            </a:r>
            <a:r>
              <a:rPr lang="cs-CZ" dirty="0" err="1" smtClean="0"/>
              <a:t>Weizenbaum</a:t>
            </a:r>
            <a:endParaRPr lang="cs-CZ" dirty="0" smtClean="0"/>
          </a:p>
          <a:p>
            <a:pPr lvl="1"/>
            <a:r>
              <a:rPr lang="cs-CZ" dirty="0" err="1" smtClean="0"/>
              <a:t>Chatterboot</a:t>
            </a:r>
            <a:r>
              <a:rPr lang="cs-CZ" dirty="0" smtClean="0"/>
              <a:t> (v česku například Pokec)</a:t>
            </a:r>
          </a:p>
          <a:p>
            <a:pPr lvl="1"/>
            <a:r>
              <a:rPr lang="cs-CZ" dirty="0" err="1" smtClean="0"/>
              <a:t>Botnet</a:t>
            </a:r>
            <a:r>
              <a:rPr lang="cs-CZ" b="1" dirty="0" smtClean="0"/>
              <a:t> </a:t>
            </a:r>
            <a:r>
              <a:rPr lang="cs-CZ" dirty="0" smtClean="0"/>
              <a:t>na </a:t>
            </a:r>
            <a:r>
              <a:rPr lang="cs-CZ" dirty="0" err="1" smtClean="0"/>
              <a:t>Facebooku</a:t>
            </a:r>
            <a:r>
              <a:rPr lang="cs-CZ" dirty="0" smtClean="0"/>
              <a:t> z Vancouveru</a:t>
            </a:r>
          </a:p>
          <a:p>
            <a:pPr lvl="1"/>
            <a:endParaRPr lang="cs-CZ" dirty="0"/>
          </a:p>
          <a:p>
            <a:pPr lvl="1"/>
            <a:r>
              <a:rPr lang="cs-CZ" dirty="0">
                <a:hlinkClick r:id="rId2"/>
              </a:rPr>
              <a:t>http://nlp-addiction.com/eliza</a:t>
            </a:r>
            <a:r>
              <a:rPr lang="cs-CZ" dirty="0" smtClean="0">
                <a:hlinkClick r:id="rId2"/>
              </a:rPr>
              <a:t>/</a:t>
            </a:r>
            <a:r>
              <a:rPr lang="cs-CZ" dirty="0"/>
              <a:t> a </a:t>
            </a:r>
            <a:r>
              <a:rPr lang="cs-CZ" dirty="0">
                <a:hlinkClick r:id="rId3"/>
              </a:rPr>
              <a:t>http://alice.pandorabots.com</a:t>
            </a:r>
            <a:r>
              <a:rPr lang="cs-CZ" dirty="0" smtClean="0">
                <a:hlinkClick r:id="rId3"/>
              </a:rPr>
              <a:t>/</a:t>
            </a:r>
            <a:r>
              <a:rPr lang="cs-CZ" dirty="0" smtClean="0"/>
              <a:t> </a:t>
            </a:r>
          </a:p>
          <a:p>
            <a:r>
              <a:rPr lang="cs-CZ" dirty="0" smtClean="0"/>
              <a:t>Cena 100</a:t>
            </a:r>
            <a:r>
              <a:rPr lang="cs-CZ" dirty="0"/>
              <a:t> 000 </a:t>
            </a:r>
            <a:r>
              <a:rPr lang="cs-CZ" dirty="0" smtClean="0"/>
              <a:t>dolarů pro první nerozpoznatelný počítač nebyla udělena.</a:t>
            </a:r>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085" y="2090923"/>
            <a:ext cx="2794637" cy="3582216"/>
          </a:xfrm>
          <a:prstGeom prst="rect">
            <a:avLst/>
          </a:prstGeom>
        </p:spPr>
      </p:pic>
    </p:spTree>
    <p:extLst>
      <p:ext uri="{BB962C8B-B14F-4D97-AF65-F5344CB8AC3E}">
        <p14:creationId xmlns:p14="http://schemas.microsoft.com/office/powerpoint/2010/main" val="8053886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čínského pokoje</a:t>
            </a:r>
            <a:endParaRPr lang="cs-CZ" dirty="0"/>
          </a:p>
        </p:txBody>
      </p:sp>
      <p:sp>
        <p:nvSpPr>
          <p:cNvPr id="3" name="Zástupný symbol pro obsah 2"/>
          <p:cNvSpPr>
            <a:spLocks noGrp="1"/>
          </p:cNvSpPr>
          <p:nvPr>
            <p:ph idx="1"/>
          </p:nvPr>
        </p:nvSpPr>
        <p:spPr/>
        <p:txBody>
          <a:bodyPr/>
          <a:lstStyle/>
          <a:p>
            <a:r>
              <a:rPr lang="cs-CZ" i="1" dirty="0" err="1"/>
              <a:t>Searl</a:t>
            </a:r>
            <a:r>
              <a:rPr lang="cs-CZ" i="1" dirty="0"/>
              <a:t>, jenž nerozumí ani slovo čínsky se usadí v uzavřené místnosti plné knih, a návodů jak reagovat na jakoukoliv otázku v čínštině. Dejme tomu že v libovolném okamžiku, když dostane </a:t>
            </a:r>
            <a:r>
              <a:rPr lang="cs-CZ" i="1" dirty="0" err="1"/>
              <a:t>Searl</a:t>
            </a:r>
            <a:r>
              <a:rPr lang="cs-CZ" i="1" dirty="0"/>
              <a:t> vzkaz napsaný čínsky, dokáže pomocí knih a návodů zareagovat v čínštině. Není problém si představit konversaci s </a:t>
            </a:r>
            <a:r>
              <a:rPr lang="cs-CZ" i="1" dirty="0" smtClean="0"/>
              <a:t>Číňanem </a:t>
            </a:r>
            <a:r>
              <a:rPr lang="cs-CZ" i="1" dirty="0"/>
              <a:t>stojícím před pokojem a strkajícím si papírky na relativně velmi omezené téma. Toto téma lze samozřejmě </a:t>
            </a:r>
            <a:r>
              <a:rPr lang="cs-CZ" i="1" dirty="0" smtClean="0"/>
              <a:t>nekonečně </a:t>
            </a:r>
            <a:r>
              <a:rPr lang="cs-CZ" i="1" dirty="0"/>
              <a:t>zobecňovat, až dojdeme k původnímu požadavku</a:t>
            </a:r>
            <a:r>
              <a:rPr lang="cs-CZ" i="1" dirty="0" smtClean="0"/>
              <a:t>.</a:t>
            </a:r>
            <a:endParaRPr lang="cs-CZ" i="1" dirty="0"/>
          </a:p>
        </p:txBody>
      </p:sp>
    </p:spTree>
    <p:extLst>
      <p:ext uri="{BB962C8B-B14F-4D97-AF65-F5344CB8AC3E}">
        <p14:creationId xmlns:p14="http://schemas.microsoft.com/office/powerpoint/2010/main" val="213282169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Technická řešení</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4362072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Turingův</a:t>
            </a:r>
            <a:r>
              <a:rPr lang="cs-CZ" dirty="0" smtClean="0"/>
              <a:t> stroj</a:t>
            </a:r>
            <a:endParaRPr lang="cs-CZ" dirty="0"/>
          </a:p>
        </p:txBody>
      </p:sp>
      <p:sp>
        <p:nvSpPr>
          <p:cNvPr id="5" name="Zástupný symbol pro obsah 4"/>
          <p:cNvSpPr>
            <a:spLocks noGrp="1"/>
          </p:cNvSpPr>
          <p:nvPr>
            <p:ph sz="half" idx="1"/>
          </p:nvPr>
        </p:nvSpPr>
        <p:spPr>
          <a:xfrm>
            <a:off x="489398" y="1442434"/>
            <a:ext cx="4893972" cy="5415565"/>
          </a:xfrm>
        </p:spPr>
        <p:txBody>
          <a:bodyPr>
            <a:normAutofit fontScale="70000" lnSpcReduction="20000"/>
          </a:bodyPr>
          <a:lstStyle/>
          <a:p>
            <a:pPr algn="just"/>
            <a:r>
              <a:rPr lang="cs-CZ" dirty="0"/>
              <a:t>Na začátku výpočtu je </a:t>
            </a:r>
            <a:r>
              <a:rPr lang="cs-CZ" dirty="0" err="1"/>
              <a:t>Turingův</a:t>
            </a:r>
            <a:r>
              <a:rPr lang="cs-CZ" dirty="0"/>
              <a:t> stroj v počáteční konfiguraci a na pásce je zapsané vstupní slovo. Dále pracuje v jednotlivých krocích:</a:t>
            </a:r>
          </a:p>
          <a:p>
            <a:pPr algn="just"/>
            <a:r>
              <a:rPr lang="cs-CZ" dirty="0"/>
              <a:t>pokud je aktuální stav zároveň stavem koncovým, výpočet končí</a:t>
            </a:r>
          </a:p>
          <a:p>
            <a:pPr algn="just"/>
            <a:r>
              <a:rPr lang="cs-CZ" dirty="0"/>
              <a:t>čtecí hlava přečte jeden vstupní symbol z buňky, na které se právě nachází</a:t>
            </a:r>
          </a:p>
          <a:p>
            <a:pPr algn="just"/>
            <a:r>
              <a:rPr lang="cs-CZ" dirty="0"/>
              <a:t>pokud je v přechodové funkci pro aktuální stav a pro přečtený symbol definovaný přechod, provede se (v případě více možných přechodů u nedeterministických strojů se vybere jeden náhodně):</a:t>
            </a:r>
          </a:p>
          <a:p>
            <a:pPr lvl="1" algn="just"/>
            <a:r>
              <a:rPr lang="cs-CZ" dirty="0"/>
              <a:t>změní se stav</a:t>
            </a:r>
          </a:p>
          <a:p>
            <a:pPr lvl="1" algn="just"/>
            <a:r>
              <a:rPr lang="cs-CZ" dirty="0"/>
              <a:t>na aktuální pozici hlavy se zapíše příslušný symbol</a:t>
            </a:r>
          </a:p>
          <a:p>
            <a:pPr lvl="1" algn="just"/>
            <a:r>
              <a:rPr lang="cs-CZ" dirty="0"/>
              <a:t>hlava se příslušným způsobem posune (či neposune)</a:t>
            </a:r>
          </a:p>
          <a:p>
            <a:pPr algn="just"/>
            <a:endParaRPr lang="cs-CZ" dirty="0"/>
          </a:p>
        </p:txBody>
      </p:sp>
      <p:pic>
        <p:nvPicPr>
          <p:cNvPr id="9" name="Zástupný symbol pro obsah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05341" y="2208442"/>
            <a:ext cx="6344992" cy="3289454"/>
          </a:xfrm>
        </p:spPr>
      </p:pic>
    </p:spTree>
    <p:extLst>
      <p:ext uri="{BB962C8B-B14F-4D97-AF65-F5344CB8AC3E}">
        <p14:creationId xmlns:p14="http://schemas.microsoft.com/office/powerpoint/2010/main" val="11205220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Logické programování</a:t>
            </a:r>
            <a:endParaRPr lang="cs-CZ" dirty="0"/>
          </a:p>
        </p:txBody>
      </p:sp>
      <p:sp>
        <p:nvSpPr>
          <p:cNvPr id="6" name="Zástupný symbol pro obsah 5"/>
          <p:cNvSpPr>
            <a:spLocks noGrp="1"/>
          </p:cNvSpPr>
          <p:nvPr>
            <p:ph idx="1"/>
          </p:nvPr>
        </p:nvSpPr>
        <p:spPr/>
        <p:txBody>
          <a:bodyPr>
            <a:normAutofit fontScale="85000" lnSpcReduction="20000"/>
          </a:bodyPr>
          <a:lstStyle/>
          <a:p>
            <a:r>
              <a:rPr lang="cs-CZ" dirty="0" smtClean="0"/>
              <a:t>Neprogramujeme postup řešení ale jen logická pravidla</a:t>
            </a:r>
          </a:p>
          <a:p>
            <a:r>
              <a:rPr lang="cs-CZ" dirty="0" smtClean="0"/>
              <a:t>Program podle nich provádí jen logický důkaz</a:t>
            </a:r>
          </a:p>
          <a:p>
            <a:r>
              <a:rPr lang="cs-CZ" dirty="0" smtClean="0"/>
              <a:t>Používá se Prolog nebo </a:t>
            </a:r>
            <a:r>
              <a:rPr lang="cs-CZ" dirty="0" err="1" smtClean="0"/>
              <a:t>Gödel</a:t>
            </a:r>
            <a:endParaRPr lang="cs-CZ" dirty="0" smtClean="0"/>
          </a:p>
          <a:p>
            <a:pPr lvl="1"/>
            <a:r>
              <a:rPr lang="cs-CZ" dirty="0" smtClean="0"/>
              <a:t>Fakt</a:t>
            </a:r>
            <a:r>
              <a:rPr lang="cs-CZ" dirty="0"/>
              <a:t>: dívka(</a:t>
            </a:r>
            <a:r>
              <a:rPr lang="cs-CZ" dirty="0" err="1"/>
              <a:t>monika</a:t>
            </a:r>
            <a:r>
              <a:rPr lang="cs-CZ" dirty="0" smtClean="0"/>
              <a:t>).</a:t>
            </a:r>
          </a:p>
          <a:p>
            <a:pPr lvl="1"/>
            <a:r>
              <a:rPr lang="cs-CZ" dirty="0" smtClean="0"/>
              <a:t>Otázka: ?- </a:t>
            </a:r>
            <a:r>
              <a:rPr lang="cs-CZ" dirty="0"/>
              <a:t>dívka(</a:t>
            </a:r>
            <a:r>
              <a:rPr lang="cs-CZ" dirty="0" err="1"/>
              <a:t>monika</a:t>
            </a:r>
            <a:r>
              <a:rPr lang="cs-CZ" dirty="0" smtClean="0"/>
              <a:t>).</a:t>
            </a:r>
          </a:p>
          <a:p>
            <a:pPr lvl="1"/>
            <a:r>
              <a:rPr lang="cs-CZ" dirty="0" smtClean="0"/>
              <a:t>Odpověď: </a:t>
            </a:r>
            <a:r>
              <a:rPr lang="cs-CZ" dirty="0" err="1"/>
              <a:t>yes</a:t>
            </a:r>
            <a:r>
              <a:rPr lang="cs-CZ" dirty="0" smtClean="0"/>
              <a:t>.</a:t>
            </a:r>
          </a:p>
          <a:p>
            <a:r>
              <a:rPr lang="cs-CZ" dirty="0" smtClean="0"/>
              <a:t>Podporované možnosti: seznamy, pole, proměnné, řetězce, složitější struktury</a:t>
            </a:r>
          </a:p>
          <a:p>
            <a:r>
              <a:rPr lang="cs-CZ" dirty="0" smtClean="0"/>
              <a:t>Základní myšlenka: musíme vytvořit databází faktů a pravidel, ze kterých se pak vyvozuje nějaká informace</a:t>
            </a:r>
            <a:endParaRPr lang="cs-CZ" dirty="0"/>
          </a:p>
        </p:txBody>
      </p:sp>
    </p:spTree>
    <p:extLst>
      <p:ext uri="{BB962C8B-B14F-4D97-AF65-F5344CB8AC3E}">
        <p14:creationId xmlns:p14="http://schemas.microsoft.com/office/powerpoint/2010/main" val="32194584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Prolog</a:t>
            </a:r>
            <a:endParaRPr lang="cs-CZ" dirty="0"/>
          </a:p>
        </p:txBody>
      </p:sp>
      <p:pic>
        <p:nvPicPr>
          <p:cNvPr id="3076" name="Picture 4" descr="http://www.swi-prolog.org/xrefchatdep.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39358" y="1215926"/>
            <a:ext cx="597515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solanum.org/prolog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3" y="1560100"/>
            <a:ext cx="5581650" cy="38290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fsteeg.files.wordpress.com/2010/01/literate-zest-prolog-sc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252" y="3037904"/>
            <a:ext cx="6125404" cy="400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201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Informační systémy ve vzdělávání</a:t>
            </a:r>
            <a:endParaRPr lang="cs-CZ" dirty="0"/>
          </a:p>
        </p:txBody>
      </p:sp>
      <p:sp>
        <p:nvSpPr>
          <p:cNvPr id="3" name="Zástupný symbol pro obsah 2"/>
          <p:cNvSpPr>
            <a:spLocks noGrp="1"/>
          </p:cNvSpPr>
          <p:nvPr>
            <p:ph sz="half" idx="1"/>
          </p:nvPr>
        </p:nvSpPr>
        <p:spPr/>
        <p:txBody>
          <a:bodyPr/>
          <a:lstStyle/>
          <a:p>
            <a:r>
              <a:rPr lang="cs-CZ" dirty="0"/>
              <a:t>Od matrik k sémantickým technologiím a dialogových systémům pro </a:t>
            </a:r>
            <a:r>
              <a:rPr lang="cs-CZ" dirty="0" smtClean="0"/>
              <a:t>učení</a:t>
            </a:r>
          </a:p>
          <a:p>
            <a:endParaRPr lang="cs-CZ" dirty="0"/>
          </a:p>
          <a:p>
            <a:r>
              <a:rPr lang="cs-CZ" i="1" dirty="0" smtClean="0"/>
              <a:t>Již brzy u vašich knihkupců…</a:t>
            </a:r>
            <a:endParaRPr lang="cs-CZ" i="1" dirty="0"/>
          </a:p>
        </p:txBody>
      </p:sp>
      <p:pic>
        <p:nvPicPr>
          <p:cNvPr id="5" name="Zástupný symbol pro obsah 4"/>
          <p:cNvPicPr>
            <a:picLocks noGrp="1" noChangeAspect="1"/>
          </p:cNvPicPr>
          <p:nvPr>
            <p:ph sz="half" idx="2"/>
          </p:nvPr>
        </p:nvPicPr>
        <p:blipFill>
          <a:blip r:embed="rId2"/>
          <a:stretch>
            <a:fillRect/>
          </a:stretch>
        </p:blipFill>
        <p:spPr>
          <a:xfrm>
            <a:off x="7399662" y="2249488"/>
            <a:ext cx="2420288" cy="3541712"/>
          </a:xfrm>
          <a:prstGeom prst="rect">
            <a:avLst/>
          </a:prstGeom>
        </p:spPr>
      </p:pic>
    </p:spTree>
    <p:extLst>
      <p:ext uri="{BB962C8B-B14F-4D97-AF65-F5344CB8AC3E}">
        <p14:creationId xmlns:p14="http://schemas.microsoft.com/office/powerpoint/2010/main" val="10921194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technické možnosti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Genetické programování (Vytvoříme populaci entit a testujeme jejich chování. V druhém kroku vybereme ty nejlepší a snažíme se z nich vygenerovat novou nakříženou populaci. To opakujeme dokud nemáme dostatečně dobré řešení)</a:t>
            </a:r>
          </a:p>
          <a:p>
            <a:r>
              <a:rPr lang="cs-CZ" dirty="0" smtClean="0"/>
              <a:t>Expertní systémy</a:t>
            </a:r>
          </a:p>
          <a:p>
            <a:r>
              <a:rPr lang="cs-CZ" dirty="0" smtClean="0"/>
              <a:t>Dobývání znalostí  (analýza obrazových a textových dat, získávání informací, které nejsou standardně dostupné přímo)</a:t>
            </a:r>
          </a:p>
          <a:p>
            <a:r>
              <a:rPr lang="cs-CZ" dirty="0" smtClean="0"/>
              <a:t>Strojové učení (založené na statistických metodách, často se kombinuje s dalšími formami)</a:t>
            </a:r>
            <a:endParaRPr lang="cs-CZ" dirty="0"/>
          </a:p>
        </p:txBody>
      </p:sp>
    </p:spTree>
    <p:extLst>
      <p:ext uri="{BB962C8B-B14F-4D97-AF65-F5344CB8AC3E}">
        <p14:creationId xmlns:p14="http://schemas.microsoft.com/office/powerpoint/2010/main" val="22516220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IBM Watson</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a:t>1997 IBM </a:t>
            </a:r>
            <a:r>
              <a:rPr lang="cs-CZ" dirty="0" err="1"/>
              <a:t>Deep</a:t>
            </a:r>
            <a:r>
              <a:rPr lang="cs-CZ" dirty="0"/>
              <a:t> </a:t>
            </a:r>
            <a:r>
              <a:rPr lang="cs-CZ" dirty="0" smtClean="0"/>
              <a:t>Blue poráží </a:t>
            </a:r>
            <a:r>
              <a:rPr lang="cs-CZ" dirty="0" err="1" smtClean="0"/>
              <a:t>Garrima</a:t>
            </a:r>
            <a:r>
              <a:rPr lang="cs-CZ" dirty="0" smtClean="0"/>
              <a:t> </a:t>
            </a:r>
            <a:r>
              <a:rPr lang="cs-CZ" dirty="0" err="1" smtClean="0"/>
              <a:t>Kasparova</a:t>
            </a:r>
            <a:r>
              <a:rPr lang="cs-CZ" dirty="0" smtClean="0"/>
              <a:t> v šachu</a:t>
            </a:r>
          </a:p>
          <a:p>
            <a:r>
              <a:rPr lang="cs-CZ" dirty="0"/>
              <a:t>IBM </a:t>
            </a:r>
            <a:r>
              <a:rPr lang="cs-CZ" dirty="0" smtClean="0"/>
              <a:t>Watson:</a:t>
            </a:r>
          </a:p>
          <a:p>
            <a:pPr lvl="1"/>
            <a:r>
              <a:rPr lang="cs-CZ" dirty="0" smtClean="0"/>
              <a:t>2880 </a:t>
            </a:r>
            <a:r>
              <a:rPr lang="cs-CZ" dirty="0"/>
              <a:t>procesorových jader architektury Power7 a 15 TB operační paměti svázaných linuxovým </a:t>
            </a:r>
            <a:r>
              <a:rPr lang="cs-CZ" dirty="0" smtClean="0"/>
              <a:t>systémem</a:t>
            </a:r>
          </a:p>
          <a:p>
            <a:pPr lvl="1"/>
            <a:r>
              <a:rPr lang="cs-CZ" dirty="0" smtClean="0"/>
              <a:t>Celkový </a:t>
            </a:r>
            <a:r>
              <a:rPr lang="cs-CZ" dirty="0"/>
              <a:t>výkon odpovídá 80 </a:t>
            </a:r>
            <a:r>
              <a:rPr lang="cs-CZ" dirty="0" err="1" smtClean="0"/>
              <a:t>teraflops</a:t>
            </a:r>
            <a:endParaRPr lang="cs-CZ" dirty="0" smtClean="0"/>
          </a:p>
          <a:p>
            <a:pPr lvl="1"/>
            <a:r>
              <a:rPr lang="cs-CZ" dirty="0" smtClean="0"/>
              <a:t>V </a:t>
            </a:r>
            <a:r>
              <a:rPr lang="cs-CZ" dirty="0"/>
              <a:t>paměti je zhruba 200 milionů stránek informací, </a:t>
            </a:r>
            <a:r>
              <a:rPr lang="cs-CZ" dirty="0" smtClean="0"/>
              <a:t>tedy asi milion knih</a:t>
            </a:r>
          </a:p>
          <a:p>
            <a:pPr lvl="1"/>
            <a:r>
              <a:rPr lang="cs-CZ" dirty="0" smtClean="0"/>
              <a:t>Učí se z vlastních chyb: </a:t>
            </a:r>
            <a:r>
              <a:rPr lang="cs-CZ" dirty="0"/>
              <a:t>Pokud totiž zjistí, že odpověď byla mylná, příště sám upraví konfiguraci jednotlivých algoritmů v případě podobné </a:t>
            </a:r>
            <a:r>
              <a:rPr lang="cs-CZ" dirty="0" smtClean="0"/>
              <a:t>otázky</a:t>
            </a:r>
          </a:p>
          <a:p>
            <a:pPr lvl="1"/>
            <a:r>
              <a:rPr lang="cs-CZ" dirty="0" smtClean="0"/>
              <a:t>Nehledá správné, ale nejpravděpodobnější odpovědi (podobně jako </a:t>
            </a:r>
            <a:r>
              <a:rPr lang="cs-CZ" dirty="0" err="1" smtClean="0"/>
              <a:t>Popper</a:t>
            </a:r>
            <a:r>
              <a:rPr lang="cs-CZ" dirty="0" smtClean="0"/>
              <a:t>)</a:t>
            </a:r>
          </a:p>
          <a:p>
            <a:r>
              <a:rPr lang="cs-CZ" dirty="0" smtClean="0"/>
              <a:t>Dnešní využití:</a:t>
            </a:r>
          </a:p>
          <a:p>
            <a:pPr lvl="1"/>
            <a:r>
              <a:rPr lang="cs-CZ" dirty="0" smtClean="0"/>
              <a:t>Práce pro pojišťovnu</a:t>
            </a:r>
          </a:p>
          <a:p>
            <a:pPr lvl="1"/>
            <a:r>
              <a:rPr lang="cs-CZ" dirty="0" smtClean="0"/>
              <a:t>Hledání talentů</a:t>
            </a:r>
          </a:p>
          <a:p>
            <a:pPr lvl="1"/>
            <a:r>
              <a:rPr lang="cs-CZ" dirty="0" smtClean="0"/>
              <a:t>Analýzy sportovní dat</a:t>
            </a:r>
            <a:endParaRPr lang="cs-CZ" dirty="0"/>
          </a:p>
        </p:txBody>
      </p:sp>
    </p:spTree>
    <p:extLst>
      <p:ext uri="{BB962C8B-B14F-4D97-AF65-F5344CB8AC3E}">
        <p14:creationId xmlns:p14="http://schemas.microsoft.com/office/powerpoint/2010/main" val="4295102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IBM Watson</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2766" y="2294626"/>
            <a:ext cx="8747764" cy="4373882"/>
          </a:xfrm>
        </p:spPr>
      </p:pic>
    </p:spTree>
    <p:extLst>
      <p:ext uri="{BB962C8B-B14F-4D97-AF65-F5344CB8AC3E}">
        <p14:creationId xmlns:p14="http://schemas.microsoft.com/office/powerpoint/2010/main" val="37178360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Dialogové systémy</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5387275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Schéma</a:t>
            </a:r>
            <a:endParaRPr lang="cs-CZ" dirty="0"/>
          </a:p>
        </p:txBody>
      </p:sp>
      <p:sp>
        <p:nvSpPr>
          <p:cNvPr id="5" name="Zástupný symbol pro obsah 4"/>
          <p:cNvSpPr>
            <a:spLocks noGrp="1"/>
          </p:cNvSpPr>
          <p:nvPr>
            <p:ph idx="1"/>
          </p:nvPr>
        </p:nvSpPr>
        <p:spPr/>
        <p:txBody>
          <a:bodyPr/>
          <a:lstStyle/>
          <a:p>
            <a:endParaRPr lang="cs-CZ" dirty="0"/>
          </a:p>
        </p:txBody>
      </p:sp>
      <p:pic>
        <p:nvPicPr>
          <p:cNvPr id="3075" name="Diagram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2" y="2555421"/>
            <a:ext cx="9905999" cy="323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0088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Schéma</a:t>
            </a:r>
            <a:endParaRPr lang="cs-CZ" dirty="0"/>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2119722108"/>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43815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Principy užívané ve vývoji</a:t>
            </a:r>
            <a:endParaRPr lang="cs-CZ" dirty="0"/>
          </a:p>
        </p:txBody>
      </p:sp>
      <p:sp>
        <p:nvSpPr>
          <p:cNvPr id="5" name="Zástupný symbol pro obsah 4"/>
          <p:cNvSpPr>
            <a:spLocks noGrp="1"/>
          </p:cNvSpPr>
          <p:nvPr>
            <p:ph idx="1"/>
          </p:nvPr>
        </p:nvSpPr>
        <p:spPr/>
        <p:txBody>
          <a:bodyPr>
            <a:normAutofit fontScale="92500" lnSpcReduction="20000"/>
          </a:bodyPr>
          <a:lstStyle/>
          <a:p>
            <a:r>
              <a:rPr lang="cs-CZ" altLang="cs-CZ" dirty="0" smtClean="0"/>
              <a:t>Komunikace mluvenou řečí (někdy i psanou)</a:t>
            </a:r>
          </a:p>
          <a:p>
            <a:r>
              <a:rPr lang="cs-CZ" altLang="cs-CZ" dirty="0" err="1" smtClean="0"/>
              <a:t>Multilingualita</a:t>
            </a:r>
            <a:r>
              <a:rPr lang="cs-CZ" altLang="cs-CZ" dirty="0" smtClean="0"/>
              <a:t> (ideální je vývoj pro více jazyků - </a:t>
            </a:r>
            <a:r>
              <a:rPr lang="cs-CZ" altLang="cs-CZ" dirty="0" err="1" smtClean="0"/>
              <a:t>Chomsky</a:t>
            </a:r>
            <a:r>
              <a:rPr lang="cs-CZ" altLang="cs-CZ" dirty="0" smtClean="0"/>
              <a:t>)</a:t>
            </a:r>
          </a:p>
          <a:p>
            <a:r>
              <a:rPr lang="cs-CZ" altLang="cs-CZ" dirty="0" smtClean="0"/>
              <a:t>Inteligentní dialogové strategie (jak ověřit, zda si uživatel a počítač „myslí“ totéž)</a:t>
            </a:r>
          </a:p>
          <a:p>
            <a:r>
              <a:rPr lang="cs-CZ" altLang="cs-CZ" dirty="0" smtClean="0"/>
              <a:t>Adaptace na uživatele (každý jsme jiný)</a:t>
            </a:r>
          </a:p>
          <a:p>
            <a:r>
              <a:rPr lang="cs-CZ" altLang="cs-CZ" dirty="0" smtClean="0"/>
              <a:t>Schopnost učit se a přizpůsobovat (typicky neexistuje konečná množina informací, se kterými systém pracuje)</a:t>
            </a:r>
          </a:p>
          <a:p>
            <a:r>
              <a:rPr lang="cs-CZ" altLang="cs-CZ" dirty="0" smtClean="0"/>
              <a:t>Zohledňují osobnost (učící se systémy)</a:t>
            </a:r>
          </a:p>
          <a:p>
            <a:r>
              <a:rPr lang="cs-CZ" altLang="cs-CZ" dirty="0" smtClean="0"/>
              <a:t>Zohledňují emoce uživatel</a:t>
            </a:r>
          </a:p>
        </p:txBody>
      </p:sp>
    </p:spTree>
    <p:extLst>
      <p:ext uri="{BB962C8B-B14F-4D97-AF65-F5344CB8AC3E}">
        <p14:creationId xmlns:p14="http://schemas.microsoft.com/office/powerpoint/2010/main" val="225267949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Výhody</a:t>
            </a:r>
            <a:endParaRPr lang="cs-CZ" dirty="0"/>
          </a:p>
        </p:txBody>
      </p:sp>
      <p:sp>
        <p:nvSpPr>
          <p:cNvPr id="3" name="Zástupný symbol pro obsah 2"/>
          <p:cNvSpPr>
            <a:spLocks noGrp="1"/>
          </p:cNvSpPr>
          <p:nvPr>
            <p:ph idx="1"/>
          </p:nvPr>
        </p:nvSpPr>
        <p:spPr/>
        <p:txBody>
          <a:bodyPr/>
          <a:lstStyle/>
          <a:p>
            <a:r>
              <a:rPr lang="cs-CZ" dirty="0" smtClean="0"/>
              <a:t>Komunikace je přirozená v mluvené řeči</a:t>
            </a:r>
          </a:p>
          <a:p>
            <a:r>
              <a:rPr lang="cs-CZ" dirty="0" smtClean="0"/>
              <a:t>Můžeme mluvit, aniž bychom přerušili další činnosti (řízení, práce se stroji,…)</a:t>
            </a:r>
          </a:p>
          <a:p>
            <a:r>
              <a:rPr lang="cs-CZ" dirty="0" smtClean="0"/>
              <a:t>Snadné ovládání</a:t>
            </a:r>
          </a:p>
          <a:p>
            <a:r>
              <a:rPr lang="cs-CZ" dirty="0" smtClean="0"/>
              <a:t>Vazba na humanitární informatiku</a:t>
            </a:r>
          </a:p>
          <a:p>
            <a:r>
              <a:rPr lang="cs-CZ" dirty="0" smtClean="0"/>
              <a:t>Vazba na </a:t>
            </a:r>
            <a:r>
              <a:rPr lang="cs-CZ" dirty="0" err="1" smtClean="0"/>
              <a:t>asistivní</a:t>
            </a:r>
            <a:r>
              <a:rPr lang="cs-CZ" dirty="0" smtClean="0"/>
              <a:t> technologie</a:t>
            </a:r>
            <a:endParaRPr lang="cs-CZ" dirty="0"/>
          </a:p>
        </p:txBody>
      </p:sp>
    </p:spTree>
    <p:extLst>
      <p:ext uri="{BB962C8B-B14F-4D97-AF65-F5344CB8AC3E}">
        <p14:creationId xmlns:p14="http://schemas.microsoft.com/office/powerpoint/2010/main" val="30186832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Zpětná vazba</a:t>
            </a:r>
            <a:endParaRPr lang="cs-CZ" dirty="0"/>
          </a:p>
        </p:txBody>
      </p:sp>
      <p:sp>
        <p:nvSpPr>
          <p:cNvPr id="3" name="Zástupný symbol pro obsah 2"/>
          <p:cNvSpPr>
            <a:spLocks noGrp="1"/>
          </p:cNvSpPr>
          <p:nvPr>
            <p:ph idx="1"/>
          </p:nvPr>
        </p:nvSpPr>
        <p:spPr/>
        <p:txBody>
          <a:bodyPr/>
          <a:lstStyle/>
          <a:p>
            <a:r>
              <a:rPr lang="cs-CZ" dirty="0" smtClean="0"/>
              <a:t>Snižuje riziko chyb nedorozumění:</a:t>
            </a:r>
          </a:p>
          <a:p>
            <a:pPr lvl="1"/>
            <a:r>
              <a:rPr lang="cs-CZ" dirty="0" smtClean="0"/>
              <a:t>Aktuální</a:t>
            </a:r>
          </a:p>
          <a:p>
            <a:pPr lvl="1"/>
            <a:r>
              <a:rPr lang="cs-CZ" dirty="0" smtClean="0"/>
              <a:t>Sumarizační</a:t>
            </a:r>
          </a:p>
          <a:p>
            <a:r>
              <a:rPr lang="cs-CZ" dirty="0" smtClean="0"/>
              <a:t>Možnost vzájemné interakce</a:t>
            </a:r>
            <a:endParaRPr lang="cs-CZ" dirty="0"/>
          </a:p>
        </p:txBody>
      </p:sp>
    </p:spTree>
    <p:extLst>
      <p:ext uri="{BB962C8B-B14F-4D97-AF65-F5344CB8AC3E}">
        <p14:creationId xmlns:p14="http://schemas.microsoft.com/office/powerpoint/2010/main" val="23993750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Řečový roboti</a:t>
            </a:r>
            <a:endParaRPr lang="cs-CZ" dirty="0"/>
          </a:p>
        </p:txBody>
      </p:sp>
      <p:graphicFrame>
        <p:nvGraphicFramePr>
          <p:cNvPr id="4" name="Object 2"/>
          <p:cNvGraphicFramePr>
            <a:graphicFrameLocks noGrp="1" noChangeAspect="1"/>
          </p:cNvGraphicFramePr>
          <p:nvPr>
            <p:ph idx="1"/>
            <p:extLst/>
          </p:nvPr>
        </p:nvGraphicFramePr>
        <p:xfrm>
          <a:off x="5040313" y="2690813"/>
          <a:ext cx="2109787" cy="2659062"/>
        </p:xfrm>
        <a:graphic>
          <a:graphicData uri="http://schemas.openxmlformats.org/presentationml/2006/ole">
            <mc:AlternateContent xmlns:mc="http://schemas.openxmlformats.org/markup-compatibility/2006">
              <mc:Choice xmlns:v="urn:schemas-microsoft-com:vml" Requires="v">
                <p:oleObj spid="_x0000_s4114" name="Fotografie" r:id="rId3" imgW="2110476" imgH="2659048" progId="MSPhotoEd.3">
                  <p:embed/>
                </p:oleObj>
              </mc:Choice>
              <mc:Fallback>
                <p:oleObj name="Fotografie" r:id="rId3" imgW="2110476" imgH="265904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2690813"/>
                        <a:ext cx="2109787" cy="2659062"/>
                      </a:xfrm>
                      <a:prstGeom prst="rect">
                        <a:avLst/>
                      </a:prstGeom>
                      <a:noFill/>
                      <a:ln>
                        <a:noFill/>
                      </a:ln>
                      <a:effectLst/>
                    </p:spPr>
                  </p:pic>
                </p:oleObj>
              </mc:Fallback>
            </mc:AlternateContent>
          </a:graphicData>
        </a:graphic>
      </p:graphicFrame>
      <p:pic>
        <p:nvPicPr>
          <p:cNvPr id="5" name="Picture 4" descr="C:\###_vyuka\prednasky_ds\holgerw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069841"/>
            <a:ext cx="2057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_vyuka\prednasky_ds\August.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069841"/>
            <a:ext cx="304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09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effectLst/>
              </a:rPr>
              <a:t>Informační systémy ve vzdělávání</a:t>
            </a:r>
          </a:p>
        </p:txBody>
      </p:sp>
      <p:sp>
        <p:nvSpPr>
          <p:cNvPr id="3" name="Podnadpis 2"/>
          <p:cNvSpPr>
            <a:spLocks noGrp="1"/>
          </p:cNvSpPr>
          <p:nvPr>
            <p:ph type="subTitle" idx="1"/>
          </p:nvPr>
        </p:nvSpPr>
        <p:spPr/>
        <p:txBody>
          <a:bodyPr/>
          <a:lstStyle/>
          <a:p>
            <a:r>
              <a:rPr lang="cs-CZ" dirty="0" smtClean="0"/>
              <a:t>Michal Černý</a:t>
            </a:r>
          </a:p>
          <a:p>
            <a:r>
              <a:rPr lang="cs-CZ" dirty="0" smtClean="0"/>
              <a:t>VIKMB39</a:t>
            </a:r>
          </a:p>
          <a:p>
            <a:r>
              <a:rPr lang="cs-CZ" dirty="0" smtClean="0"/>
              <a:t>KISK 2016</a:t>
            </a:r>
            <a:endParaRPr lang="cs-CZ" dirty="0"/>
          </a:p>
        </p:txBody>
      </p:sp>
    </p:spTree>
    <p:extLst>
      <p:ext uri="{BB962C8B-B14F-4D97-AF65-F5344CB8AC3E}">
        <p14:creationId xmlns:p14="http://schemas.microsoft.com/office/powerpoint/2010/main" val="7962008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Modely dialogových systémů</a:t>
            </a:r>
            <a:endParaRPr lang="cs-CZ" dirty="0"/>
          </a:p>
        </p:txBody>
      </p:sp>
      <p:sp>
        <p:nvSpPr>
          <p:cNvPr id="3" name="Zástupný symbol pro obsah 2"/>
          <p:cNvSpPr>
            <a:spLocks noGrp="1"/>
          </p:cNvSpPr>
          <p:nvPr>
            <p:ph idx="1"/>
          </p:nvPr>
        </p:nvSpPr>
        <p:spPr/>
        <p:txBody>
          <a:bodyPr/>
          <a:lstStyle/>
          <a:p>
            <a:r>
              <a:rPr lang="cs-CZ" dirty="0" smtClean="0"/>
              <a:t>Stavové automaty</a:t>
            </a:r>
          </a:p>
          <a:p>
            <a:r>
              <a:rPr lang="cs-CZ" dirty="0" smtClean="0"/>
              <a:t>Modely na bázi rámců</a:t>
            </a:r>
          </a:p>
          <a:p>
            <a:r>
              <a:rPr lang="cs-CZ" dirty="0" smtClean="0"/>
              <a:t>Modely na bázi agentů</a:t>
            </a:r>
          </a:p>
          <a:p>
            <a:endParaRPr lang="cs-CZ" dirty="0"/>
          </a:p>
          <a:p>
            <a:r>
              <a:rPr lang="cs-CZ" dirty="0" smtClean="0"/>
              <a:t>… gramatiky, regulární výrazy, HIT, SDL, sítě přechodů</a:t>
            </a:r>
            <a:endParaRPr lang="cs-CZ" dirty="0"/>
          </a:p>
        </p:txBody>
      </p:sp>
    </p:spTree>
    <p:extLst>
      <p:ext uri="{BB962C8B-B14F-4D97-AF65-F5344CB8AC3E}">
        <p14:creationId xmlns:p14="http://schemas.microsoft.com/office/powerpoint/2010/main" val="16746068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defRPr/>
            </a:pPr>
            <a:r>
              <a:rPr lang="en-GB" dirty="0" err="1" smtClean="0">
                <a:effectLst/>
                <a:cs typeface="Times New Roman" pitchFamily="18" charset="0"/>
              </a:rPr>
              <a:t>Mealyho</a:t>
            </a:r>
            <a:r>
              <a:rPr lang="en-GB" dirty="0" smtClean="0">
                <a:effectLst/>
                <a:cs typeface="Times New Roman" pitchFamily="18" charset="0"/>
              </a:rPr>
              <a:t> </a:t>
            </a:r>
            <a:r>
              <a:rPr lang="en-GB" dirty="0" err="1" smtClean="0">
                <a:effectLst/>
                <a:cs typeface="Times New Roman" pitchFamily="18" charset="0"/>
              </a:rPr>
              <a:t>automaty</a:t>
            </a:r>
            <a:endParaRPr lang="cs-CZ" dirty="0">
              <a:effectLst/>
              <a:cs typeface="Times New Roman" pitchFamily="18" charset="0"/>
            </a:endParaRPr>
          </a:p>
        </p:txBody>
      </p:sp>
      <p:sp>
        <p:nvSpPr>
          <p:cNvPr id="45059" name="Rectangle 3"/>
          <p:cNvSpPr>
            <a:spLocks noGrp="1" noChangeArrowheads="1"/>
          </p:cNvSpPr>
          <p:nvPr>
            <p:ph idx="1"/>
          </p:nvPr>
        </p:nvSpPr>
        <p:spPr/>
        <p:txBody>
          <a:bodyPr/>
          <a:lstStyle/>
          <a:p>
            <a:pPr algn="just">
              <a:buFontTx/>
              <a:buNone/>
            </a:pPr>
            <a:r>
              <a:rPr lang="en-GB" altLang="cs-CZ" b="1" i="1" dirty="0" smtClean="0">
                <a:latin typeface="Times" panose="02020603050405020304" pitchFamily="18" charset="0"/>
                <a:cs typeface="Times New Roman" panose="02020603050405020304" pitchFamily="18" charset="0"/>
              </a:rPr>
              <a:t>   A</a:t>
            </a:r>
            <a:r>
              <a:rPr lang="en-GB" altLang="cs-CZ" i="1" dirty="0" smtClean="0">
                <a:latin typeface="Times" panose="02020603050405020304" pitchFamily="18" charset="0"/>
                <a:cs typeface="Times New Roman" panose="02020603050405020304" pitchFamily="18" charset="0"/>
              </a:rPr>
              <a:t> = (A, X, Y,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a:t>
            </a:r>
            <a:r>
              <a:rPr lang="en-GB" altLang="cs-CZ" dirty="0" smtClean="0">
                <a:latin typeface="Times" panose="02020603050405020304" pitchFamily="18" charset="0"/>
                <a:cs typeface="Times New Roman" panose="02020603050405020304" pitchFamily="18" charset="0"/>
              </a:rPr>
              <a:t> </a:t>
            </a: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rPr>
              <a:t>A, X, Y</a:t>
            </a:r>
            <a:r>
              <a:rPr lang="en-GB" altLang="cs-CZ" dirty="0" smtClean="0">
                <a:latin typeface="Times" panose="02020603050405020304" pitchFamily="18" charset="0"/>
                <a:cs typeface="Times New Roman" panose="02020603050405020304" pitchFamily="18" charset="0"/>
              </a:rPr>
              <a:t> </a:t>
            </a:r>
            <a:r>
              <a:rPr lang="en-GB" altLang="cs-CZ" dirty="0" err="1" smtClean="0">
                <a:latin typeface="Times" panose="02020603050405020304" pitchFamily="18" charset="0"/>
                <a:cs typeface="Times New Roman" panose="02020603050405020304" pitchFamily="18" charset="0"/>
              </a:rPr>
              <a:t>kone</a:t>
            </a:r>
            <a:r>
              <a:rPr lang="cs-CZ" altLang="cs-CZ" dirty="0" err="1" smtClean="0">
                <a:latin typeface="Times" panose="02020603050405020304" pitchFamily="18" charset="0"/>
                <a:cs typeface="Times New Roman" panose="02020603050405020304" pitchFamily="18" charset="0"/>
              </a:rPr>
              <a:t>čné</a:t>
            </a:r>
            <a:r>
              <a:rPr lang="cs-CZ" altLang="cs-CZ" dirty="0" smtClean="0">
                <a:latin typeface="Times" panose="02020603050405020304" pitchFamily="18" charset="0"/>
                <a:cs typeface="Times New Roman" panose="02020603050405020304" pitchFamily="18" charset="0"/>
              </a:rPr>
              <a:t> neprázdné množiny</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  A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X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A</a:t>
            </a:r>
            <a:r>
              <a:rPr lang="en-GB" altLang="cs-CZ" dirty="0" smtClean="0">
                <a:latin typeface="Times" panose="02020603050405020304" pitchFamily="18" charset="0"/>
                <a:cs typeface="Times New Roman" panose="02020603050405020304" pitchFamily="18" charset="0"/>
              </a:rPr>
              <a:t>  - </a:t>
            </a:r>
            <a:r>
              <a:rPr lang="cs-CZ" altLang="cs-CZ" dirty="0" smtClean="0">
                <a:latin typeface="Times" panose="02020603050405020304" pitchFamily="18" charset="0"/>
                <a:cs typeface="Times New Roman" panose="02020603050405020304" pitchFamily="18" charset="0"/>
              </a:rPr>
              <a:t>přechodová funkce</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 A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X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Y</a:t>
            </a:r>
            <a:r>
              <a:rPr lang="en-GB" altLang="cs-CZ" dirty="0" smtClean="0">
                <a:latin typeface="Times" panose="02020603050405020304" pitchFamily="18" charset="0"/>
                <a:cs typeface="Times New Roman" panose="02020603050405020304" pitchFamily="18" charset="0"/>
              </a:rPr>
              <a:t> – </a:t>
            </a:r>
            <a:r>
              <a:rPr lang="cs-CZ" altLang="cs-CZ" dirty="0" smtClean="0">
                <a:latin typeface="Times" panose="02020603050405020304" pitchFamily="18" charset="0"/>
                <a:cs typeface="Times New Roman" panose="02020603050405020304" pitchFamily="18" charset="0"/>
              </a:rPr>
              <a:t>výstupní funkce</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rPr>
              <a:t>A – </a:t>
            </a:r>
            <a:r>
              <a:rPr lang="cs-CZ" altLang="cs-CZ" dirty="0" smtClean="0">
                <a:latin typeface="Times" panose="02020603050405020304" pitchFamily="18" charset="0"/>
                <a:cs typeface="Times New Roman" panose="02020603050405020304" pitchFamily="18" charset="0"/>
              </a:rPr>
              <a:t>množina stavů</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i="1" dirty="0" smtClean="0">
                <a:latin typeface="Times" panose="02020603050405020304" pitchFamily="18" charset="0"/>
                <a:cs typeface="Times New Roman" panose="02020603050405020304" pitchFamily="18" charset="0"/>
              </a:rPr>
              <a:t>   X,</a:t>
            </a: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rPr>
              <a:t>Y</a:t>
            </a:r>
            <a:r>
              <a:rPr lang="cs-CZ" altLang="cs-CZ" i="1" dirty="0" smtClean="0">
                <a:latin typeface="Times" panose="02020603050405020304" pitchFamily="18" charset="0"/>
                <a:cs typeface="Times New Roman" panose="02020603050405020304" pitchFamily="18" charset="0"/>
              </a:rPr>
              <a:t> – </a:t>
            </a:r>
            <a:r>
              <a:rPr lang="cs-CZ" altLang="cs-CZ" dirty="0" smtClean="0">
                <a:latin typeface="Times" panose="02020603050405020304" pitchFamily="18" charset="0"/>
                <a:cs typeface="Times New Roman" panose="02020603050405020304" pitchFamily="18" charset="0"/>
              </a:rPr>
              <a:t>množiny vstupních a výstupních symbolů</a:t>
            </a:r>
            <a:endParaRPr lang="en-GB" altLang="cs-CZ" dirty="0" smtClean="0">
              <a:latin typeface="Times" panose="02020603050405020304" pitchFamily="18" charset="0"/>
              <a:cs typeface="Times New Roman" panose="02020603050405020304" pitchFamily="18" charset="0"/>
            </a:endParaRPr>
          </a:p>
          <a:p>
            <a:endParaRPr lang="cs-CZ" altLang="cs-CZ" dirty="0" smtClean="0"/>
          </a:p>
        </p:txBody>
      </p:sp>
    </p:spTree>
    <p:extLst>
      <p:ext uri="{BB962C8B-B14F-4D97-AF65-F5344CB8AC3E}">
        <p14:creationId xmlns:p14="http://schemas.microsoft.com/office/powerpoint/2010/main" val="192247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Rámce</a:t>
            </a:r>
            <a:endParaRPr lang="cs-CZ" dirty="0"/>
          </a:p>
        </p:txBody>
      </p:sp>
      <p:sp>
        <p:nvSpPr>
          <p:cNvPr id="3" name="Zástupný symbol pro obsah 2"/>
          <p:cNvSpPr>
            <a:spLocks noGrp="1"/>
          </p:cNvSpPr>
          <p:nvPr>
            <p:ph idx="1"/>
          </p:nvPr>
        </p:nvSpPr>
        <p:spPr/>
        <p:txBody>
          <a:bodyPr/>
          <a:lstStyle/>
          <a:p>
            <a:r>
              <a:rPr lang="cs-CZ" dirty="0" smtClean="0"/>
              <a:t>V rámci jednoho rámce se vyplňuje „formulář“. Jeden rámec odpovídá jednomu slotu. Sloty mohou být vyplňovány v různém </a:t>
            </a:r>
            <a:r>
              <a:rPr lang="cs-CZ" dirty="0" err="1" smtClean="0"/>
              <a:t>pořadá</a:t>
            </a:r>
            <a:r>
              <a:rPr lang="cs-CZ" dirty="0" smtClean="0"/>
              <a:t>.</a:t>
            </a:r>
            <a:endParaRPr lang="cs-CZ" dirty="0"/>
          </a:p>
        </p:txBody>
      </p:sp>
    </p:spTree>
    <p:extLst>
      <p:ext uri="{BB962C8B-B14F-4D97-AF65-F5344CB8AC3E}">
        <p14:creationId xmlns:p14="http://schemas.microsoft.com/office/powerpoint/2010/main" val="91294845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Agenti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Aplikace má vlastní inteligenci a strategie chování, může se učit, interagovat s okolím a mít vlastní „emoce“</a:t>
            </a:r>
          </a:p>
          <a:p>
            <a:r>
              <a:rPr lang="cs-CZ" dirty="0" smtClean="0"/>
              <a:t>Využívá se umělé inteligence</a:t>
            </a:r>
          </a:p>
          <a:p>
            <a:r>
              <a:rPr lang="cs-CZ" dirty="0" err="1" smtClean="0"/>
              <a:t>Socialbot</a:t>
            </a:r>
            <a:r>
              <a:rPr lang="cs-CZ" dirty="0" smtClean="0"/>
              <a:t>:</a:t>
            </a:r>
          </a:p>
          <a:p>
            <a:pPr lvl="1"/>
            <a:r>
              <a:rPr lang="cs-CZ" dirty="0"/>
              <a:t>102 </a:t>
            </a:r>
            <a:r>
              <a:rPr lang="cs-CZ" dirty="0" err="1"/>
              <a:t>Socialbotů</a:t>
            </a:r>
            <a:r>
              <a:rPr lang="cs-CZ" dirty="0"/>
              <a:t>, které se během osmi týdnů pokusily navázat přátelství s celkem asi 8570 uživatelů </a:t>
            </a:r>
            <a:r>
              <a:rPr lang="cs-CZ" dirty="0" err="1" smtClean="0"/>
              <a:t>Facebooku</a:t>
            </a:r>
            <a:r>
              <a:rPr lang="cs-CZ" dirty="0"/>
              <a:t>;</a:t>
            </a:r>
            <a:endParaRPr lang="cs-CZ" dirty="0" smtClean="0"/>
          </a:p>
          <a:p>
            <a:pPr lvl="1"/>
            <a:r>
              <a:rPr lang="cs-CZ" dirty="0" smtClean="0"/>
              <a:t>3055 </a:t>
            </a:r>
            <a:r>
              <a:rPr lang="cs-CZ" dirty="0"/>
              <a:t>jich přátelství </a:t>
            </a:r>
            <a:r>
              <a:rPr lang="cs-CZ" dirty="0" smtClean="0"/>
              <a:t>potvrdilo</a:t>
            </a:r>
            <a:r>
              <a:rPr lang="cs-CZ" dirty="0"/>
              <a:t>;</a:t>
            </a:r>
            <a:endParaRPr lang="cs-CZ" dirty="0" smtClean="0"/>
          </a:p>
          <a:p>
            <a:pPr lvl="1"/>
            <a:r>
              <a:rPr lang="pt-BR" dirty="0"/>
              <a:t>46.500 e-mailových </a:t>
            </a:r>
            <a:r>
              <a:rPr lang="pt-BR" dirty="0" smtClean="0"/>
              <a:t>adres</a:t>
            </a:r>
            <a:r>
              <a:rPr lang="cs-CZ" dirty="0" smtClean="0"/>
              <a:t>;</a:t>
            </a:r>
          </a:p>
          <a:p>
            <a:pPr lvl="1"/>
            <a:r>
              <a:rPr lang="pt-BR" dirty="0" smtClean="0"/>
              <a:t>14.500 </a:t>
            </a:r>
            <a:r>
              <a:rPr lang="pt-BR" dirty="0"/>
              <a:t>adres domů</a:t>
            </a:r>
            <a:r>
              <a:rPr lang="pt-BR" dirty="0" smtClean="0"/>
              <a:t>.</a:t>
            </a:r>
            <a:endParaRPr lang="cs-CZ" dirty="0" smtClean="0"/>
          </a:p>
          <a:p>
            <a:pPr lvl="1"/>
            <a:r>
              <a:rPr lang="cs-CZ" dirty="0" err="1" smtClean="0"/>
              <a:t>Yazan</a:t>
            </a:r>
            <a:r>
              <a:rPr lang="cs-CZ" dirty="0" smtClean="0"/>
              <a:t> </a:t>
            </a:r>
            <a:r>
              <a:rPr lang="cs-CZ" dirty="0" err="1"/>
              <a:t>Boshmaf</a:t>
            </a:r>
            <a:r>
              <a:rPr lang="cs-CZ" dirty="0"/>
              <a:t>, </a:t>
            </a:r>
            <a:r>
              <a:rPr lang="cs-CZ" dirty="0" err="1"/>
              <a:t>Ildar</a:t>
            </a:r>
            <a:r>
              <a:rPr lang="cs-CZ" dirty="0"/>
              <a:t> </a:t>
            </a:r>
            <a:r>
              <a:rPr lang="cs-CZ" dirty="0" err="1"/>
              <a:t>Muslukhov</a:t>
            </a:r>
            <a:r>
              <a:rPr lang="cs-CZ" dirty="0"/>
              <a:t>, Konstantin </a:t>
            </a:r>
            <a:r>
              <a:rPr lang="cs-CZ" dirty="0" err="1"/>
              <a:t>Beznosov</a:t>
            </a:r>
            <a:r>
              <a:rPr lang="cs-CZ" dirty="0"/>
              <a:t>, and </a:t>
            </a:r>
            <a:r>
              <a:rPr lang="cs-CZ" dirty="0" err="1"/>
              <a:t>Matei</a:t>
            </a:r>
            <a:r>
              <a:rPr lang="cs-CZ" dirty="0"/>
              <a:t> </a:t>
            </a:r>
            <a:r>
              <a:rPr lang="cs-CZ" dirty="0" err="1"/>
              <a:t>Ripeanu</a:t>
            </a:r>
            <a:r>
              <a:rPr lang="cs-CZ" dirty="0"/>
              <a:t>. </a:t>
            </a:r>
            <a:r>
              <a:rPr lang="cs-CZ" dirty="0" err="1"/>
              <a:t>The</a:t>
            </a:r>
            <a:r>
              <a:rPr lang="cs-CZ" dirty="0"/>
              <a:t> </a:t>
            </a:r>
            <a:r>
              <a:rPr lang="cs-CZ" dirty="0" err="1"/>
              <a:t>socialbot</a:t>
            </a:r>
            <a:r>
              <a:rPr lang="cs-CZ" dirty="0"/>
              <a:t> network: </a:t>
            </a:r>
            <a:r>
              <a:rPr lang="cs-CZ" dirty="0" err="1"/>
              <a:t>when</a:t>
            </a:r>
            <a:r>
              <a:rPr lang="cs-CZ" dirty="0"/>
              <a:t> </a:t>
            </a:r>
            <a:r>
              <a:rPr lang="cs-CZ" dirty="0" err="1"/>
              <a:t>bots</a:t>
            </a:r>
            <a:r>
              <a:rPr lang="cs-CZ" dirty="0"/>
              <a:t> </a:t>
            </a:r>
            <a:r>
              <a:rPr lang="cs-CZ" dirty="0" err="1"/>
              <a:t>socialize</a:t>
            </a:r>
            <a:r>
              <a:rPr lang="cs-CZ" dirty="0"/>
              <a:t> </a:t>
            </a:r>
            <a:r>
              <a:rPr lang="cs-CZ" dirty="0" err="1"/>
              <a:t>for</a:t>
            </a:r>
            <a:r>
              <a:rPr lang="cs-CZ" dirty="0"/>
              <a:t> </a:t>
            </a:r>
            <a:r>
              <a:rPr lang="cs-CZ" dirty="0" err="1"/>
              <a:t>fame</a:t>
            </a:r>
            <a:r>
              <a:rPr lang="cs-CZ" dirty="0"/>
              <a:t> and </a:t>
            </a:r>
            <a:r>
              <a:rPr lang="cs-CZ" dirty="0" err="1"/>
              <a:t>money</a:t>
            </a:r>
            <a:r>
              <a:rPr lang="cs-CZ" dirty="0"/>
              <a:t>. In </a:t>
            </a:r>
            <a:r>
              <a:rPr lang="cs-CZ" dirty="0" err="1"/>
              <a:t>Proceedings</a:t>
            </a:r>
            <a:r>
              <a:rPr lang="cs-CZ" dirty="0"/>
              <a:t> </a:t>
            </a:r>
            <a:r>
              <a:rPr lang="cs-CZ" dirty="0" err="1"/>
              <a:t>of</a:t>
            </a:r>
            <a:r>
              <a:rPr lang="cs-CZ" dirty="0"/>
              <a:t> </a:t>
            </a:r>
            <a:r>
              <a:rPr lang="cs-CZ" dirty="0" err="1"/>
              <a:t>the</a:t>
            </a:r>
            <a:r>
              <a:rPr lang="cs-CZ" dirty="0"/>
              <a:t> 27th </a:t>
            </a:r>
            <a:r>
              <a:rPr lang="cs-CZ" dirty="0" err="1"/>
              <a:t>Annual</a:t>
            </a:r>
            <a:r>
              <a:rPr lang="cs-CZ" dirty="0"/>
              <a:t> </a:t>
            </a:r>
            <a:r>
              <a:rPr lang="cs-CZ" dirty="0" err="1"/>
              <a:t>Computer</a:t>
            </a:r>
            <a:r>
              <a:rPr lang="cs-CZ" dirty="0"/>
              <a:t> </a:t>
            </a:r>
            <a:r>
              <a:rPr lang="cs-CZ" dirty="0" err="1"/>
              <a:t>Security</a:t>
            </a:r>
            <a:r>
              <a:rPr lang="cs-CZ" dirty="0"/>
              <a:t> </a:t>
            </a:r>
            <a:r>
              <a:rPr lang="cs-CZ" dirty="0" err="1"/>
              <a:t>Applications</a:t>
            </a:r>
            <a:r>
              <a:rPr lang="cs-CZ" dirty="0"/>
              <a:t> </a:t>
            </a:r>
            <a:r>
              <a:rPr lang="cs-CZ" dirty="0" err="1"/>
              <a:t>Conference</a:t>
            </a:r>
            <a:r>
              <a:rPr lang="cs-CZ" dirty="0"/>
              <a:t> (ACSAC'11), </a:t>
            </a:r>
            <a:r>
              <a:rPr lang="cs-CZ" dirty="0" err="1"/>
              <a:t>December</a:t>
            </a:r>
            <a:r>
              <a:rPr lang="cs-CZ" dirty="0"/>
              <a:t> 2011. Online</a:t>
            </a:r>
            <a:r>
              <a:rPr lang="cs-CZ" dirty="0">
                <a:hlinkClick r:id="rId2"/>
              </a:rPr>
              <a:t>http://lersse-dl.ece.ubc.ca/record/264</a:t>
            </a:r>
            <a:endParaRPr lang="cs-CZ" dirty="0"/>
          </a:p>
        </p:txBody>
      </p:sp>
    </p:spTree>
    <p:extLst>
      <p:ext uri="{BB962C8B-B14F-4D97-AF65-F5344CB8AC3E}">
        <p14:creationId xmlns:p14="http://schemas.microsoft.com/office/powerpoint/2010/main" val="17810085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Virtuální asistenti</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Komponenty</a:t>
            </a:r>
          </a:p>
          <a:p>
            <a:pPr lvl="1"/>
            <a:r>
              <a:rPr lang="cs-CZ" dirty="0" err="1" smtClean="0"/>
              <a:t>Avatar</a:t>
            </a:r>
            <a:endParaRPr lang="cs-CZ" dirty="0" smtClean="0"/>
          </a:p>
          <a:p>
            <a:pPr lvl="1"/>
            <a:r>
              <a:rPr lang="cs-CZ" dirty="0" smtClean="0"/>
              <a:t>Dialogový systém</a:t>
            </a:r>
          </a:p>
          <a:p>
            <a:pPr lvl="1"/>
            <a:r>
              <a:rPr lang="cs-CZ" dirty="0" smtClean="0"/>
              <a:t>Znalostní báze</a:t>
            </a:r>
          </a:p>
          <a:p>
            <a:pPr lvl="1"/>
            <a:r>
              <a:rPr lang="cs-CZ" dirty="0" smtClean="0"/>
              <a:t>+něco navíc</a:t>
            </a:r>
          </a:p>
          <a:p>
            <a:r>
              <a:rPr lang="cs-CZ" dirty="0" smtClean="0"/>
              <a:t>Příklady:</a:t>
            </a:r>
          </a:p>
          <a:p>
            <a:pPr lvl="1"/>
            <a:r>
              <a:rPr lang="cs-CZ" dirty="0" err="1" smtClean="0"/>
              <a:t>Siri</a:t>
            </a:r>
            <a:endParaRPr lang="cs-CZ" dirty="0" smtClean="0"/>
          </a:p>
          <a:p>
            <a:pPr lvl="1"/>
            <a:r>
              <a:rPr lang="cs-CZ" dirty="0" smtClean="0"/>
              <a:t>Google </a:t>
            </a:r>
            <a:r>
              <a:rPr lang="cs-CZ" dirty="0" err="1" smtClean="0"/>
              <a:t>Now</a:t>
            </a:r>
            <a:endParaRPr lang="cs-CZ" dirty="0" smtClean="0"/>
          </a:p>
          <a:p>
            <a:pPr lvl="1"/>
            <a:r>
              <a:rPr lang="cs-CZ" dirty="0" err="1" smtClean="0"/>
              <a:t>Cortana</a:t>
            </a:r>
            <a:endParaRPr lang="cs-CZ" dirty="0" smtClean="0"/>
          </a:p>
          <a:p>
            <a:pPr lvl="1"/>
            <a:r>
              <a:rPr lang="cs-CZ" dirty="0" err="1" smtClean="0"/>
              <a:t>Evi</a:t>
            </a:r>
            <a:endParaRPr lang="cs-CZ" dirty="0" smtClean="0"/>
          </a:p>
          <a:p>
            <a:pPr lvl="1"/>
            <a:r>
              <a:rPr lang="cs-CZ" dirty="0" err="1" smtClean="0"/>
              <a:t>Speaktoit</a:t>
            </a:r>
            <a:r>
              <a:rPr lang="cs-CZ" dirty="0" smtClean="0"/>
              <a:t> </a:t>
            </a:r>
            <a:r>
              <a:rPr lang="cs-CZ" dirty="0" err="1" smtClean="0"/>
              <a:t>assistant</a:t>
            </a:r>
            <a:endParaRPr lang="cs-CZ" dirty="0" smtClean="0"/>
          </a:p>
          <a:p>
            <a:pPr lvl="1"/>
            <a:r>
              <a:rPr lang="cs-CZ" dirty="0" smtClean="0"/>
              <a:t>Robin</a:t>
            </a:r>
            <a:endParaRPr lang="cs-CZ" dirty="0"/>
          </a:p>
        </p:txBody>
      </p:sp>
      <p:pic>
        <p:nvPicPr>
          <p:cNvPr id="1028" name="Picture 4" descr="Speaktoit"/>
          <p:cNvPicPr>
            <a:picLocks noChangeAspect="1" noChangeArrowheads="1"/>
          </p:cNvPicPr>
          <p:nvPr/>
        </p:nvPicPr>
        <p:blipFill rotWithShape="1">
          <a:blip r:embed="rId2">
            <a:extLst>
              <a:ext uri="{28A0092B-C50C-407E-A947-70E740481C1C}">
                <a14:useLocalDpi xmlns:a14="http://schemas.microsoft.com/office/drawing/2010/main" val="0"/>
              </a:ext>
            </a:extLst>
          </a:blip>
          <a:srcRect l="17555" r="42853"/>
          <a:stretch/>
        </p:blipFill>
        <p:spPr bwMode="auto">
          <a:xfrm>
            <a:off x="9084981" y="138801"/>
            <a:ext cx="3107019" cy="50629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in"/>
          <p:cNvPicPr>
            <a:picLocks noChangeAspect="1" noChangeArrowheads="1"/>
          </p:cNvPicPr>
          <p:nvPr/>
        </p:nvPicPr>
        <p:blipFill rotWithShape="1">
          <a:blip r:embed="rId3">
            <a:extLst>
              <a:ext uri="{28A0092B-C50C-407E-A947-70E740481C1C}">
                <a14:useLocalDpi xmlns:a14="http://schemas.microsoft.com/office/drawing/2010/main" val="0"/>
              </a:ext>
            </a:extLst>
          </a:blip>
          <a:srcRect l="21876" r="39327"/>
          <a:stretch/>
        </p:blipFill>
        <p:spPr bwMode="auto">
          <a:xfrm>
            <a:off x="6324528" y="1917012"/>
            <a:ext cx="286397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3777855" y="1361994"/>
            <a:ext cx="2563962" cy="4437627"/>
          </a:xfrm>
          <a:prstGeom prst="rect">
            <a:avLst/>
          </a:prstGeom>
        </p:spPr>
      </p:pic>
    </p:spTree>
    <p:extLst>
      <p:ext uri="{BB962C8B-B14F-4D97-AF65-F5344CB8AC3E}">
        <p14:creationId xmlns:p14="http://schemas.microsoft.com/office/powerpoint/2010/main" val="28435004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Možnosti</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Hledání informací</a:t>
            </a:r>
          </a:p>
          <a:p>
            <a:r>
              <a:rPr lang="cs-CZ" dirty="0" smtClean="0"/>
              <a:t>Komunikace hlasem</a:t>
            </a:r>
          </a:p>
          <a:p>
            <a:r>
              <a:rPr lang="cs-CZ" dirty="0" smtClean="0"/>
              <a:t>Jak se dostanu domů?</a:t>
            </a:r>
          </a:p>
          <a:p>
            <a:r>
              <a:rPr lang="cs-CZ" dirty="0" smtClean="0"/>
              <a:t>Kdy mám schůzku?</a:t>
            </a:r>
          </a:p>
          <a:p>
            <a:r>
              <a:rPr lang="cs-CZ" dirty="0" smtClean="0"/>
              <a:t>Kolik jsem dnes ušel kroků?</a:t>
            </a:r>
          </a:p>
          <a:p>
            <a:r>
              <a:rPr lang="cs-CZ" dirty="0" smtClean="0"/>
              <a:t>…</a:t>
            </a:r>
          </a:p>
          <a:p>
            <a:endParaRPr lang="cs-CZ" dirty="0"/>
          </a:p>
          <a:p>
            <a:r>
              <a:rPr lang="cs-CZ" dirty="0" smtClean="0"/>
              <a:t>Propojitelnost s nositelnou elektronikou</a:t>
            </a:r>
            <a:endParaRPr lang="cs-CZ" dirty="0"/>
          </a:p>
        </p:txBody>
      </p:sp>
      <p:pic>
        <p:nvPicPr>
          <p:cNvPr id="2050" name="Picture 2" descr="http://www.lg.com/us/smartwatch/images/img-intro01.png"/>
          <p:cNvPicPr>
            <a:picLocks noChangeAspect="1" noChangeArrowheads="1"/>
          </p:cNvPicPr>
          <p:nvPr/>
        </p:nvPicPr>
        <p:blipFill rotWithShape="1">
          <a:blip r:embed="rId2">
            <a:extLst>
              <a:ext uri="{28A0092B-C50C-407E-A947-70E740481C1C}">
                <a14:useLocalDpi xmlns:a14="http://schemas.microsoft.com/office/drawing/2010/main" val="0"/>
              </a:ext>
            </a:extLst>
          </a:blip>
          <a:srcRect r="33588"/>
          <a:stretch/>
        </p:blipFill>
        <p:spPr bwMode="auto">
          <a:xfrm>
            <a:off x="9031857" y="0"/>
            <a:ext cx="3160143" cy="28253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ndroidcentral.com/sites/androidcentral.com/files/styles/xlarge_wm_brw/public/article_images/2014/10/gwar-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08" r="13140" b="10328"/>
          <a:stretch/>
        </p:blipFill>
        <p:spPr bwMode="auto">
          <a:xfrm>
            <a:off x="8013940" y="3509427"/>
            <a:ext cx="3657600" cy="326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04880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Limity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Limity dialogového systému: porozumění, jazykové bariéry</a:t>
            </a:r>
          </a:p>
          <a:p>
            <a:r>
              <a:rPr lang="cs-CZ" dirty="0" smtClean="0"/>
              <a:t>Hlasové ovládání se ne vždy hodí</a:t>
            </a:r>
          </a:p>
          <a:p>
            <a:r>
              <a:rPr lang="cs-CZ" dirty="0" smtClean="0"/>
              <a:t>Není to člověk</a:t>
            </a:r>
          </a:p>
          <a:p>
            <a:r>
              <a:rPr lang="cs-CZ" dirty="0" smtClean="0"/>
              <a:t>Stále omezené možnosti</a:t>
            </a:r>
          </a:p>
          <a:p>
            <a:r>
              <a:rPr lang="cs-CZ" dirty="0" smtClean="0"/>
              <a:t>Prostupnost dat mezi aplikacemi:</a:t>
            </a:r>
          </a:p>
          <a:p>
            <a:pPr lvl="1"/>
            <a:r>
              <a:rPr lang="cs-CZ" dirty="0" smtClean="0"/>
              <a:t>Sémantický web</a:t>
            </a:r>
          </a:p>
          <a:p>
            <a:pPr lvl="1"/>
            <a:r>
              <a:rPr lang="cs-CZ" dirty="0" smtClean="0"/>
              <a:t>Sémantický desktop</a:t>
            </a:r>
          </a:p>
        </p:txBody>
      </p:sp>
    </p:spTree>
    <p:extLst>
      <p:ext uri="{BB962C8B-B14F-4D97-AF65-F5344CB8AC3E}">
        <p14:creationId xmlns:p14="http://schemas.microsoft.com/office/powerpoint/2010/main" val="38414685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Využití ve vzdělávání</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Kurátorský přístup k obsahu</a:t>
            </a:r>
          </a:p>
          <a:p>
            <a:r>
              <a:rPr lang="cs-CZ" dirty="0" smtClean="0"/>
              <a:t>Expertní systémy pro opravu chyb</a:t>
            </a:r>
          </a:p>
          <a:p>
            <a:r>
              <a:rPr lang="cs-CZ" dirty="0" smtClean="0"/>
              <a:t>Odbourání modelu klasického LMS</a:t>
            </a:r>
          </a:p>
          <a:p>
            <a:r>
              <a:rPr lang="cs-CZ" dirty="0" smtClean="0"/>
              <a:t>Možnost dialogu</a:t>
            </a:r>
          </a:p>
          <a:p>
            <a:r>
              <a:rPr lang="cs-CZ" dirty="0" smtClean="0"/>
              <a:t>Učení odevšud</a:t>
            </a:r>
          </a:p>
          <a:p>
            <a:r>
              <a:rPr lang="cs-CZ" dirty="0" smtClean="0"/>
              <a:t>Prostojové učení</a:t>
            </a:r>
          </a:p>
          <a:p>
            <a:r>
              <a:rPr lang="cs-CZ" dirty="0" smtClean="0"/>
              <a:t>Integrace vzdělávacího obsahu do jednoho prostředí</a:t>
            </a:r>
          </a:p>
          <a:p>
            <a:r>
              <a:rPr lang="cs-CZ" dirty="0" smtClean="0"/>
              <a:t>Personalizovaný a individuální přístup</a:t>
            </a:r>
            <a:endParaRPr lang="cs-CZ" dirty="0"/>
          </a:p>
        </p:txBody>
      </p:sp>
    </p:spTree>
    <p:extLst>
      <p:ext uri="{BB962C8B-B14F-4D97-AF65-F5344CB8AC3E}">
        <p14:creationId xmlns:p14="http://schemas.microsoft.com/office/powerpoint/2010/main" val="9260815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pedagogika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Existují teorie jak má vypadat a pracovat živý učitel, ale ne digitální.</a:t>
            </a:r>
          </a:p>
          <a:p>
            <a:r>
              <a:rPr lang="cs-CZ" dirty="0" smtClean="0"/>
              <a:t>Existují teorie jak řešit strojové učení, ale ne učení strojů nebo stroji.</a:t>
            </a:r>
          </a:p>
          <a:p>
            <a:r>
              <a:rPr lang="cs-CZ" dirty="0" smtClean="0"/>
              <a:t>Jak se mění role vzdělání (co do obsahu i formy) v kontextu AI?</a:t>
            </a:r>
          </a:p>
          <a:p>
            <a:r>
              <a:rPr lang="cs-CZ" dirty="0" smtClean="0"/>
              <a:t>Jaká bude role virtuálního a fyzického učitele? Čím se budou lišit?</a:t>
            </a:r>
          </a:p>
          <a:p>
            <a:r>
              <a:rPr lang="cs-CZ" dirty="0" smtClean="0"/>
              <a:t>Jde o konkurenci nebo spolupráci?</a:t>
            </a:r>
          </a:p>
          <a:p>
            <a:r>
              <a:rPr lang="cs-CZ" dirty="0" smtClean="0"/>
              <a:t>Sociálně pedagogické problémy nejsou zanedbatelné.</a:t>
            </a:r>
          </a:p>
          <a:p>
            <a:r>
              <a:rPr lang="cs-CZ" dirty="0" smtClean="0"/>
              <a:t>Existují i problematická místa – digitální demence, psychologické problémy, </a:t>
            </a:r>
            <a:r>
              <a:rPr lang="cs-CZ" dirty="0" err="1" smtClean="0"/>
              <a:t>technostres</a:t>
            </a:r>
            <a:r>
              <a:rPr lang="cs-CZ" dirty="0" smtClean="0"/>
              <a:t>, možnost lehké manipulace s celým vzděláváním.</a:t>
            </a:r>
          </a:p>
          <a:p>
            <a:r>
              <a:rPr lang="cs-CZ" dirty="0" smtClean="0"/>
              <a:t>Neexistuje žádná standardizace.</a:t>
            </a:r>
          </a:p>
          <a:p>
            <a:endParaRPr lang="cs-CZ" dirty="0"/>
          </a:p>
        </p:txBody>
      </p:sp>
    </p:spTree>
    <p:extLst>
      <p:ext uri="{BB962C8B-B14F-4D97-AF65-F5344CB8AC3E}">
        <p14:creationId xmlns:p14="http://schemas.microsoft.com/office/powerpoint/2010/main" val="297912016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Počítačové zpracování emocí</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631403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Data, informace, znalosti</a:t>
            </a:r>
          </a:p>
          <a:p>
            <a:pPr lvl="1"/>
            <a:r>
              <a:rPr lang="cs-CZ" dirty="0" smtClean="0"/>
              <a:t>Data – máme někde uložená, typicky v databázi</a:t>
            </a:r>
          </a:p>
          <a:p>
            <a:pPr lvl="1"/>
            <a:r>
              <a:rPr lang="cs-CZ" dirty="0" smtClean="0"/>
              <a:t>Informace – rádi bychom, aby systém dodal kontext</a:t>
            </a:r>
          </a:p>
          <a:p>
            <a:pPr lvl="1"/>
            <a:r>
              <a:rPr lang="cs-CZ" dirty="0" smtClean="0"/>
              <a:t>Znalosti – to si musí každý zařídit sám</a:t>
            </a:r>
          </a:p>
          <a:p>
            <a:r>
              <a:rPr lang="en-US" altLang="cs-CZ" dirty="0" err="1" smtClean="0"/>
              <a:t>Bertalanfy</a:t>
            </a:r>
            <a:r>
              <a:rPr lang="cs-CZ" altLang="cs-CZ" dirty="0" smtClean="0"/>
              <a:t>: „</a:t>
            </a:r>
            <a:r>
              <a:rPr lang="en-US" altLang="cs-CZ" dirty="0" err="1" smtClean="0"/>
              <a:t>Systém</a:t>
            </a:r>
            <a:r>
              <a:rPr lang="en-US" altLang="cs-CZ" dirty="0" smtClean="0"/>
              <a:t> </a:t>
            </a:r>
            <a:r>
              <a:rPr lang="en-US" altLang="cs-CZ" dirty="0"/>
              <a:t>je </a:t>
            </a:r>
            <a:r>
              <a:rPr lang="en-US" altLang="cs-CZ" dirty="0" err="1"/>
              <a:t>komplex</a:t>
            </a:r>
            <a:r>
              <a:rPr lang="en-US" altLang="cs-CZ" dirty="0"/>
              <a:t> </a:t>
            </a:r>
            <a:r>
              <a:rPr lang="en-US" altLang="cs-CZ" dirty="0" err="1"/>
              <a:t>prvků</a:t>
            </a:r>
            <a:r>
              <a:rPr lang="en-US" altLang="cs-CZ" dirty="0"/>
              <a:t> </a:t>
            </a:r>
            <a:r>
              <a:rPr lang="en-US" altLang="cs-CZ" dirty="0" err="1"/>
              <a:t>nacházejících</a:t>
            </a:r>
            <a:r>
              <a:rPr lang="en-US" altLang="cs-CZ" dirty="0"/>
              <a:t> se </a:t>
            </a:r>
            <a:r>
              <a:rPr lang="en-US" altLang="cs-CZ" dirty="0" err="1"/>
              <a:t>ve</a:t>
            </a:r>
            <a:r>
              <a:rPr lang="en-US" altLang="cs-CZ" dirty="0"/>
              <a:t> </a:t>
            </a:r>
            <a:r>
              <a:rPr lang="en-US" altLang="cs-CZ" dirty="0" err="1"/>
              <a:t>vzájemné</a:t>
            </a:r>
            <a:r>
              <a:rPr lang="en-US" altLang="cs-CZ" dirty="0"/>
              <a:t> </a:t>
            </a:r>
            <a:r>
              <a:rPr lang="en-US" altLang="cs-CZ" dirty="0" err="1" smtClean="0"/>
              <a:t>interakci</a:t>
            </a:r>
            <a:r>
              <a:rPr lang="cs-CZ" altLang="cs-CZ" dirty="0" smtClean="0"/>
              <a:t>“</a:t>
            </a:r>
          </a:p>
          <a:p>
            <a:r>
              <a:rPr lang="cs-CZ" dirty="0" smtClean="0"/>
              <a:t>Informační systém: soubor vzájemně propojených komponent schopných společně shromažďovat, získávat, zpracovávat, uchovávat a distribuovat informace za účelem usnadnění plánování, řízení, koordinace, analýzy a rozhodování.</a:t>
            </a:r>
          </a:p>
          <a:p>
            <a:r>
              <a:rPr lang="cs-CZ" dirty="0" smtClean="0"/>
              <a:t>Každá definice IS je ale neúplná.</a:t>
            </a:r>
            <a:endParaRPr lang="cs-CZ" dirty="0"/>
          </a:p>
        </p:txBody>
      </p:sp>
    </p:spTree>
    <p:extLst>
      <p:ext uri="{BB962C8B-B14F-4D97-AF65-F5344CB8AC3E}">
        <p14:creationId xmlns:p14="http://schemas.microsoft.com/office/powerpoint/2010/main" val="17033580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jsou emoce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Nikdo nemá jasnou definici</a:t>
            </a:r>
          </a:p>
          <a:p>
            <a:r>
              <a:rPr lang="cs-CZ" dirty="0" smtClean="0"/>
              <a:t>Hrají podstatnou roli v komunikaci, učení i pochopení</a:t>
            </a:r>
          </a:p>
          <a:p>
            <a:r>
              <a:rPr lang="cs-CZ" dirty="0" smtClean="0"/>
              <a:t>Existují emoce a racionalita?</a:t>
            </a:r>
          </a:p>
          <a:p>
            <a:r>
              <a:rPr lang="cs-CZ" dirty="0" smtClean="0"/>
              <a:t>Základní emoce: emoce, ze kterých lze poskládat celková emoce</a:t>
            </a:r>
          </a:p>
          <a:p>
            <a:endParaRPr lang="cs-CZ" dirty="0"/>
          </a:p>
          <a:p>
            <a:r>
              <a:rPr lang="cs-CZ" dirty="0" smtClean="0"/>
              <a:t>Příklady:</a:t>
            </a:r>
          </a:p>
          <a:p>
            <a:pPr lvl="1"/>
            <a:r>
              <a:rPr lang="cs-CZ" dirty="0" smtClean="0"/>
              <a:t>Descartes: </a:t>
            </a:r>
            <a:r>
              <a:rPr lang="en-US" dirty="0" smtClean="0"/>
              <a:t>Big six: Anger, Disgust, Happiness, Sadness, Fear, Surprise</a:t>
            </a:r>
            <a:endParaRPr lang="cs-CZ" dirty="0" smtClean="0"/>
          </a:p>
          <a:p>
            <a:pPr lvl="1"/>
            <a:r>
              <a:rPr lang="cs-CZ" altLang="cs-CZ" dirty="0" smtClean="0"/>
              <a:t>Arnold: </a:t>
            </a:r>
            <a:r>
              <a:rPr lang="cs-CZ" altLang="cs-CZ" dirty="0" err="1" smtClean="0"/>
              <a:t>Anger</a:t>
            </a:r>
            <a:r>
              <a:rPr lang="cs-CZ" altLang="cs-CZ" dirty="0" smtClean="0"/>
              <a:t>, </a:t>
            </a:r>
            <a:r>
              <a:rPr lang="cs-CZ" altLang="cs-CZ" dirty="0" err="1" smtClean="0"/>
              <a:t>aversion</a:t>
            </a:r>
            <a:r>
              <a:rPr lang="cs-CZ" altLang="cs-CZ" dirty="0" smtClean="0"/>
              <a:t>, </a:t>
            </a:r>
            <a:r>
              <a:rPr lang="cs-CZ" altLang="cs-CZ" dirty="0" err="1" smtClean="0"/>
              <a:t>courage</a:t>
            </a:r>
            <a:r>
              <a:rPr lang="cs-CZ" altLang="cs-CZ" dirty="0" smtClean="0"/>
              <a:t>, </a:t>
            </a:r>
            <a:r>
              <a:rPr lang="cs-CZ" altLang="cs-CZ" dirty="0" err="1" smtClean="0"/>
              <a:t>dejection</a:t>
            </a:r>
            <a:r>
              <a:rPr lang="cs-CZ" altLang="cs-CZ" dirty="0" smtClean="0"/>
              <a:t>, </a:t>
            </a:r>
            <a:r>
              <a:rPr lang="cs-CZ" altLang="cs-CZ" dirty="0" err="1" smtClean="0"/>
              <a:t>desire</a:t>
            </a:r>
            <a:r>
              <a:rPr lang="cs-CZ" altLang="cs-CZ" dirty="0" smtClean="0"/>
              <a:t>, </a:t>
            </a:r>
            <a:r>
              <a:rPr lang="cs-CZ" altLang="cs-CZ" dirty="0" err="1" smtClean="0"/>
              <a:t>despair</a:t>
            </a:r>
            <a:r>
              <a:rPr lang="cs-CZ" altLang="cs-CZ" dirty="0" smtClean="0"/>
              <a:t>, </a:t>
            </a:r>
            <a:r>
              <a:rPr lang="cs-CZ" altLang="cs-CZ" dirty="0" err="1" smtClean="0"/>
              <a:t>fear</a:t>
            </a:r>
            <a:r>
              <a:rPr lang="cs-CZ" altLang="cs-CZ" dirty="0" smtClean="0"/>
              <a:t>, </a:t>
            </a:r>
            <a:r>
              <a:rPr lang="cs-CZ" altLang="cs-CZ" dirty="0" err="1" smtClean="0"/>
              <a:t>hate</a:t>
            </a:r>
            <a:r>
              <a:rPr lang="cs-CZ" altLang="cs-CZ" dirty="0" smtClean="0"/>
              <a:t>, hope, love, </a:t>
            </a:r>
            <a:r>
              <a:rPr lang="cs-CZ" altLang="cs-CZ" dirty="0" err="1" smtClean="0"/>
              <a:t>sadness</a:t>
            </a:r>
            <a:r>
              <a:rPr lang="cs-CZ" altLang="cs-CZ" dirty="0" smtClean="0"/>
              <a:t> </a:t>
            </a:r>
          </a:p>
          <a:p>
            <a:pPr lvl="1"/>
            <a:r>
              <a:rPr lang="cs-CZ" altLang="cs-CZ" dirty="0" err="1" smtClean="0"/>
              <a:t>Izard</a:t>
            </a:r>
            <a:r>
              <a:rPr lang="cs-CZ" altLang="cs-CZ" dirty="0" smtClean="0"/>
              <a:t>: </a:t>
            </a:r>
            <a:r>
              <a:rPr lang="cs-CZ" altLang="cs-CZ" dirty="0" err="1" smtClean="0"/>
              <a:t>Anger</a:t>
            </a:r>
            <a:r>
              <a:rPr lang="cs-CZ" altLang="cs-CZ" dirty="0" smtClean="0"/>
              <a:t>, </a:t>
            </a:r>
            <a:r>
              <a:rPr lang="cs-CZ" altLang="cs-CZ" dirty="0" err="1" smtClean="0"/>
              <a:t>contempt</a:t>
            </a:r>
            <a:r>
              <a:rPr lang="cs-CZ" altLang="cs-CZ" dirty="0" smtClean="0"/>
              <a:t>, </a:t>
            </a:r>
            <a:r>
              <a:rPr lang="cs-CZ" altLang="cs-CZ" dirty="0" err="1" smtClean="0"/>
              <a:t>disgust</a:t>
            </a:r>
            <a:r>
              <a:rPr lang="cs-CZ" altLang="cs-CZ" dirty="0" smtClean="0"/>
              <a:t>, </a:t>
            </a:r>
            <a:r>
              <a:rPr lang="cs-CZ" altLang="cs-CZ" dirty="0" err="1" smtClean="0"/>
              <a:t>distress</a:t>
            </a:r>
            <a:r>
              <a:rPr lang="cs-CZ" altLang="cs-CZ" dirty="0" smtClean="0"/>
              <a:t>, </a:t>
            </a:r>
            <a:r>
              <a:rPr lang="cs-CZ" altLang="cs-CZ" dirty="0" err="1" smtClean="0"/>
              <a:t>fear</a:t>
            </a:r>
            <a:r>
              <a:rPr lang="cs-CZ" altLang="cs-CZ" dirty="0" smtClean="0"/>
              <a:t>, </a:t>
            </a:r>
            <a:r>
              <a:rPr lang="cs-CZ" altLang="cs-CZ" dirty="0" err="1" smtClean="0"/>
              <a:t>guilt</a:t>
            </a:r>
            <a:r>
              <a:rPr lang="cs-CZ" altLang="cs-CZ" dirty="0" smtClean="0"/>
              <a:t>, </a:t>
            </a:r>
            <a:r>
              <a:rPr lang="cs-CZ" altLang="cs-CZ" dirty="0" err="1" smtClean="0"/>
              <a:t>interest</a:t>
            </a:r>
            <a:r>
              <a:rPr lang="cs-CZ" altLang="cs-CZ" dirty="0" smtClean="0"/>
              <a:t>, </a:t>
            </a:r>
            <a:r>
              <a:rPr lang="cs-CZ" altLang="cs-CZ" dirty="0" err="1" smtClean="0"/>
              <a:t>joy</a:t>
            </a:r>
            <a:r>
              <a:rPr lang="cs-CZ" altLang="cs-CZ" dirty="0" smtClean="0"/>
              <a:t>, </a:t>
            </a:r>
            <a:r>
              <a:rPr lang="cs-CZ" altLang="cs-CZ" dirty="0" err="1" smtClean="0"/>
              <a:t>shame</a:t>
            </a:r>
            <a:r>
              <a:rPr lang="cs-CZ" altLang="cs-CZ" dirty="0" smtClean="0"/>
              <a:t>, </a:t>
            </a:r>
            <a:r>
              <a:rPr lang="cs-CZ" altLang="cs-CZ" dirty="0" err="1" smtClean="0"/>
              <a:t>surprise</a:t>
            </a:r>
            <a:endParaRPr lang="cs-CZ" altLang="cs-CZ" dirty="0" smtClean="0"/>
          </a:p>
          <a:p>
            <a:pPr lvl="1"/>
            <a:endParaRPr lang="cs-CZ" altLang="cs-CZ" dirty="0" smtClean="0"/>
          </a:p>
          <a:p>
            <a:pPr lvl="1"/>
            <a:endParaRPr lang="cs-CZ" dirty="0" smtClean="0"/>
          </a:p>
          <a:p>
            <a:endParaRPr lang="cs-CZ" dirty="0"/>
          </a:p>
        </p:txBody>
      </p:sp>
    </p:spTree>
    <p:extLst>
      <p:ext uri="{BB962C8B-B14F-4D97-AF65-F5344CB8AC3E}">
        <p14:creationId xmlns:p14="http://schemas.microsoft.com/office/powerpoint/2010/main" val="398394802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specifické pohledy</a:t>
            </a:r>
            <a:endParaRPr lang="cs-CZ" dirty="0"/>
          </a:p>
        </p:txBody>
      </p:sp>
      <p:sp>
        <p:nvSpPr>
          <p:cNvPr id="3" name="Zástupný symbol pro obsah 2"/>
          <p:cNvSpPr>
            <a:spLocks noGrp="1"/>
          </p:cNvSpPr>
          <p:nvPr>
            <p:ph idx="1"/>
          </p:nvPr>
        </p:nvSpPr>
        <p:spPr/>
        <p:txBody>
          <a:bodyPr/>
          <a:lstStyle/>
          <a:p>
            <a:r>
              <a:rPr lang="cs-CZ" dirty="0" smtClean="0"/>
              <a:t>Software mající emoce</a:t>
            </a:r>
          </a:p>
          <a:p>
            <a:r>
              <a:rPr lang="cs-CZ" dirty="0" smtClean="0"/>
              <a:t>Emoce detekované strojem na lidech</a:t>
            </a:r>
            <a:endParaRPr lang="cs-CZ" dirty="0"/>
          </a:p>
        </p:txBody>
      </p:sp>
    </p:spTree>
    <p:extLst>
      <p:ext uri="{BB962C8B-B14F-4D97-AF65-F5344CB8AC3E}">
        <p14:creationId xmlns:p14="http://schemas.microsoft.com/office/powerpoint/2010/main" val="17390317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emocí</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Pasivní:</a:t>
            </a:r>
          </a:p>
          <a:p>
            <a:pPr lvl="1"/>
            <a:r>
              <a:rPr lang="cs-CZ" dirty="0" smtClean="0"/>
              <a:t>Gesta rukou, chůze či obličej - </a:t>
            </a:r>
            <a:r>
              <a:rPr lang="cs-CZ" dirty="0" smtClean="0">
                <a:hlinkClick r:id="rId2"/>
              </a:rPr>
              <a:t>https://is.mendelu.cz/eknihovna/opory/zobraz_cast.pl?cast=6149</a:t>
            </a:r>
            <a:endParaRPr lang="cs-CZ" dirty="0" smtClean="0"/>
          </a:p>
          <a:p>
            <a:pPr lvl="1"/>
            <a:r>
              <a:rPr lang="cs-CZ" dirty="0" smtClean="0"/>
              <a:t>Emoce v hlase</a:t>
            </a:r>
          </a:p>
          <a:p>
            <a:r>
              <a:rPr lang="cs-CZ" dirty="0" smtClean="0"/>
              <a:t>Aktivní:</a:t>
            </a:r>
          </a:p>
          <a:p>
            <a:pPr lvl="1"/>
            <a:r>
              <a:rPr lang="cs-CZ" dirty="0" smtClean="0"/>
              <a:t>Galvanický odpor kůže</a:t>
            </a:r>
          </a:p>
          <a:p>
            <a:pPr lvl="1"/>
            <a:r>
              <a:rPr lang="cs-CZ" dirty="0" smtClean="0"/>
              <a:t>Měření tlaku</a:t>
            </a:r>
          </a:p>
          <a:p>
            <a:pPr lvl="1"/>
            <a:r>
              <a:rPr lang="cs-CZ" dirty="0" smtClean="0"/>
              <a:t>Měření teploty</a:t>
            </a:r>
          </a:p>
          <a:p>
            <a:pPr lvl="1"/>
            <a:r>
              <a:rPr lang="cs-CZ" dirty="0" smtClean="0"/>
              <a:t>Měření tepu</a:t>
            </a:r>
          </a:p>
          <a:p>
            <a:pPr lvl="1"/>
            <a:r>
              <a:rPr lang="cs-CZ" dirty="0" smtClean="0"/>
              <a:t>Měření mozkové aktivity</a:t>
            </a:r>
          </a:p>
          <a:p>
            <a:pPr lvl="1"/>
            <a:r>
              <a:rPr lang="cs-CZ" dirty="0" smtClean="0"/>
              <a:t>Měření hladiny hormonů</a:t>
            </a:r>
          </a:p>
          <a:p>
            <a:pPr lvl="1"/>
            <a:r>
              <a:rPr lang="cs-CZ" dirty="0" smtClean="0"/>
              <a:t>EEG, EKG, …</a:t>
            </a:r>
            <a:endParaRPr lang="cs-CZ" dirty="0"/>
          </a:p>
        </p:txBody>
      </p:sp>
    </p:spTree>
    <p:extLst>
      <p:ext uri="{BB962C8B-B14F-4D97-AF65-F5344CB8AC3E}">
        <p14:creationId xmlns:p14="http://schemas.microsoft.com/office/powerpoint/2010/main" val="27583526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Detektory emocí</a:t>
            </a:r>
            <a:endParaRPr lang="cs-CZ" dirty="0"/>
          </a:p>
        </p:txBody>
      </p:sp>
      <p:pic>
        <p:nvPicPr>
          <p:cNvPr id="4" name="Picture 2" descr="http://blog.pcnews.ro/wp-content/photo/gs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4362" y="1484799"/>
            <a:ext cx="2691882" cy="204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e BVP ear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362" y="3810000"/>
            <a:ext cx="48466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coll\emous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76" y="1762986"/>
            <a:ext cx="5540828" cy="509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472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3074" name="Picture 2" descr="http://i.iinfo.cz/images/661/pocitacove-zpracovani-emoci-1-p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878" y="365125"/>
            <a:ext cx="7109926" cy="592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04497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Práce s herci</a:t>
            </a:r>
            <a:endParaRPr lang="cs-CZ" dirty="0"/>
          </a:p>
        </p:txBody>
      </p:sp>
      <p:pic>
        <p:nvPicPr>
          <p:cNvPr id="4098" name="Picture 2" descr="http://i.iinfo.cz/images/572/pocitacove-zpracovani-emoci-1-prev.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32288" y="2963069"/>
            <a:ext cx="352425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9121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Hněv nebo smutek?</a:t>
            </a:r>
            <a:endParaRPr lang="cs-CZ" dirty="0"/>
          </a:p>
        </p:txBody>
      </p:sp>
      <p:pic>
        <p:nvPicPr>
          <p:cNvPr id="4" name="Picture 3" descr="E:\coll\Ang_Gri_Day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56063" y="2312194"/>
            <a:ext cx="4076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0734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emocí z obličeje</a:t>
            </a:r>
            <a:endParaRPr lang="cs-CZ" dirty="0"/>
          </a:p>
        </p:txBody>
      </p:sp>
      <p:sp>
        <p:nvSpPr>
          <p:cNvPr id="3" name="Zástupný symbol pro obsah 2"/>
          <p:cNvSpPr>
            <a:spLocks noGrp="1"/>
          </p:cNvSpPr>
          <p:nvPr>
            <p:ph idx="1"/>
          </p:nvPr>
        </p:nvSpPr>
        <p:spPr/>
        <p:txBody>
          <a:bodyPr/>
          <a:lstStyle/>
          <a:p>
            <a:r>
              <a:rPr lang="cs-CZ" dirty="0" smtClean="0"/>
              <a:t>Práce s herci</a:t>
            </a:r>
          </a:p>
          <a:p>
            <a:r>
              <a:rPr lang="cs-CZ" dirty="0" smtClean="0"/>
              <a:t>Matematické modely – podobně jako rozpoznávání obličeje</a:t>
            </a:r>
          </a:p>
          <a:p>
            <a:r>
              <a:rPr lang="cs-CZ" dirty="0" smtClean="0"/>
              <a:t>Typicky zaměřené na ústa a oči. Dále se užívá obočí, celkový tvar obličeje… </a:t>
            </a:r>
            <a:endParaRPr lang="cs-CZ" dirty="0"/>
          </a:p>
        </p:txBody>
      </p:sp>
      <p:pic>
        <p:nvPicPr>
          <p:cNvPr id="2050" name="Picture 2" descr="Emo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6301" y="4327071"/>
            <a:ext cx="4885699" cy="253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0388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Návrh systému</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33826718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5" name="Zástupný symbol pro obsah 4"/>
          <p:cNvSpPr>
            <a:spLocks noGrp="1"/>
          </p:cNvSpPr>
          <p:nvPr>
            <p:ph sz="half"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a:p>
        </p:txBody>
      </p:sp>
      <p:pic>
        <p:nvPicPr>
          <p:cNvPr id="5124" name="Diagram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888" y="-133880"/>
            <a:ext cx="8353654" cy="298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Diagram 10"/>
          <p:cNvPicPr>
            <a:picLocks noChangeArrowheads="1"/>
          </p:cNvPicPr>
          <p:nvPr/>
        </p:nvPicPr>
        <p:blipFill>
          <a:blip r:embed="rId3">
            <a:extLst>
              <a:ext uri="{28A0092B-C50C-407E-A947-70E740481C1C}">
                <a14:useLocalDpi xmlns:a14="http://schemas.microsoft.com/office/drawing/2010/main" val="0"/>
              </a:ext>
            </a:extLst>
          </a:blip>
          <a:srcRect l="-50621" r="-50468"/>
          <a:stretch>
            <a:fillRect/>
          </a:stretch>
        </p:blipFill>
        <p:spPr bwMode="auto">
          <a:xfrm>
            <a:off x="4729051" y="1858007"/>
            <a:ext cx="9032421" cy="49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27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Upozornění</a:t>
            </a:r>
            <a:endParaRPr lang="cs-CZ" dirty="0"/>
          </a:p>
        </p:txBody>
      </p:sp>
      <p:sp>
        <p:nvSpPr>
          <p:cNvPr id="3" name="Zástupný symbol pro obsah 2"/>
          <p:cNvSpPr>
            <a:spLocks noGrp="1"/>
          </p:cNvSpPr>
          <p:nvPr>
            <p:ph idx="1"/>
          </p:nvPr>
        </p:nvSpPr>
        <p:spPr/>
        <p:txBody>
          <a:bodyPr/>
          <a:lstStyle/>
          <a:p>
            <a:r>
              <a:rPr lang="cs-CZ" dirty="0" smtClean="0"/>
              <a:t>Informační systém není program!</a:t>
            </a:r>
          </a:p>
          <a:p>
            <a:endParaRPr lang="cs-CZ" dirty="0"/>
          </a:p>
          <a:p>
            <a:r>
              <a:rPr lang="cs-CZ" dirty="0" smtClean="0"/>
              <a:t>Informační systém je souborem technických a personálních prostředků</a:t>
            </a:r>
          </a:p>
          <a:p>
            <a:r>
              <a:rPr lang="cs-CZ" dirty="0" smtClean="0"/>
              <a:t>Jak lidé, tak technická stránka jsou „stejně“ (ať to znamená cokoli) důležití</a:t>
            </a:r>
            <a:endParaRPr lang="cs-CZ" dirty="0"/>
          </a:p>
        </p:txBody>
      </p:sp>
    </p:spTree>
    <p:extLst>
      <p:ext uri="{BB962C8B-B14F-4D97-AF65-F5344CB8AC3E}">
        <p14:creationId xmlns:p14="http://schemas.microsoft.com/office/powerpoint/2010/main" val="293771776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a:effectLst/>
              </a:rPr>
              <a:t>Analýza potřeb a stávajícího </a:t>
            </a:r>
            <a:r>
              <a:rPr lang="cs-CZ" dirty="0" smtClean="0">
                <a:effectLst/>
              </a:rPr>
              <a:t>stavu</a:t>
            </a:r>
            <a:endParaRPr lang="cs-CZ" dirty="0"/>
          </a:p>
        </p:txBody>
      </p:sp>
      <p:sp>
        <p:nvSpPr>
          <p:cNvPr id="8" name="Zástupný symbol pro obsah 7"/>
          <p:cNvSpPr>
            <a:spLocks noGrp="1"/>
          </p:cNvSpPr>
          <p:nvPr>
            <p:ph idx="1"/>
          </p:nvPr>
        </p:nvSpPr>
        <p:spPr/>
        <p:txBody>
          <a:bodyPr/>
          <a:lstStyle/>
          <a:p>
            <a:r>
              <a:rPr lang="cs-CZ" dirty="0" smtClean="0"/>
              <a:t>Rozhovory</a:t>
            </a:r>
          </a:p>
          <a:p>
            <a:r>
              <a:rPr lang="cs-CZ" dirty="0" smtClean="0"/>
              <a:t>Cesta službou</a:t>
            </a:r>
          </a:p>
          <a:p>
            <a:r>
              <a:rPr lang="cs-CZ" dirty="0" smtClean="0"/>
              <a:t>Dotazníky</a:t>
            </a:r>
          </a:p>
          <a:p>
            <a:r>
              <a:rPr lang="cs-CZ" dirty="0" smtClean="0"/>
              <a:t>Pozorování</a:t>
            </a:r>
          </a:p>
          <a:p>
            <a:r>
              <a:rPr lang="cs-CZ" dirty="0" smtClean="0"/>
              <a:t>Kniha přání a stížností</a:t>
            </a:r>
          </a:p>
          <a:p>
            <a:r>
              <a:rPr lang="cs-CZ" dirty="0" smtClean="0"/>
              <a:t>… informační systémy nejsou jen technická řešení …</a:t>
            </a:r>
            <a:endParaRPr lang="cs-CZ" dirty="0"/>
          </a:p>
        </p:txBody>
      </p:sp>
    </p:spTree>
    <p:extLst>
      <p:ext uri="{BB962C8B-B14F-4D97-AF65-F5344CB8AC3E}">
        <p14:creationId xmlns:p14="http://schemas.microsoft.com/office/powerpoint/2010/main" val="32159508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Návrh řešení: UML</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Standardizovaný způsob zápisu</a:t>
            </a:r>
          </a:p>
          <a:p>
            <a:r>
              <a:rPr lang="cs-CZ" dirty="0" smtClean="0"/>
              <a:t>Často se ale používá </a:t>
            </a:r>
            <a:r>
              <a:rPr lang="cs-CZ" dirty="0" err="1" smtClean="0"/>
              <a:t>nestandardizovaně</a:t>
            </a:r>
            <a:endParaRPr lang="cs-CZ" dirty="0" smtClean="0"/>
          </a:p>
          <a:p>
            <a:r>
              <a:rPr lang="cs-CZ" dirty="0" smtClean="0"/>
              <a:t>Verze 2.4.1 </a:t>
            </a:r>
            <a:r>
              <a:rPr lang="cs-CZ" dirty="0"/>
              <a:t>byla schválena jako ISO/IEC </a:t>
            </a:r>
            <a:r>
              <a:rPr lang="cs-CZ" dirty="0" smtClean="0"/>
              <a:t>19505</a:t>
            </a:r>
          </a:p>
          <a:p>
            <a:r>
              <a:rPr lang="cs-CZ" dirty="0" smtClean="0"/>
              <a:t>Teoreticky nabízí možnost navrhovat graficky systém od prvních idejí po zdrojový kód</a:t>
            </a:r>
          </a:p>
          <a:p>
            <a:r>
              <a:rPr lang="cs-CZ" dirty="0" smtClean="0"/>
              <a:t>Cca 14 různých forem diagramů dávajících komplexní pohled na IS</a:t>
            </a:r>
          </a:p>
          <a:p>
            <a:r>
              <a:rPr lang="cs-CZ" dirty="0" smtClean="0"/>
              <a:t>Grafické návrhy jsou často doprovázené texty</a:t>
            </a:r>
          </a:p>
        </p:txBody>
      </p:sp>
    </p:spTree>
    <p:extLst>
      <p:ext uri="{BB962C8B-B14F-4D97-AF65-F5344CB8AC3E}">
        <p14:creationId xmlns:p14="http://schemas.microsoft.com/office/powerpoint/2010/main" val="406646025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Strukturní diagramy</a:t>
            </a:r>
            <a:endParaRPr lang="cs-CZ" dirty="0"/>
          </a:p>
        </p:txBody>
      </p:sp>
      <p:sp>
        <p:nvSpPr>
          <p:cNvPr id="3" name="Zástupný symbol pro obsah 2"/>
          <p:cNvSpPr>
            <a:spLocks noGrp="1"/>
          </p:cNvSpPr>
          <p:nvPr>
            <p:ph idx="1"/>
          </p:nvPr>
        </p:nvSpPr>
        <p:spPr/>
        <p:txBody>
          <a:bodyPr>
            <a:normAutofit fontScale="92500" lnSpcReduction="10000"/>
          </a:bodyPr>
          <a:lstStyle/>
          <a:p>
            <a:pPr lvl="0"/>
            <a:r>
              <a:rPr lang="cs-CZ" dirty="0">
                <a:effectLst/>
              </a:rPr>
              <a:t>Diagram tříd</a:t>
            </a:r>
          </a:p>
          <a:p>
            <a:pPr lvl="0"/>
            <a:r>
              <a:rPr lang="cs-CZ" dirty="0">
                <a:effectLst/>
              </a:rPr>
              <a:t>Diagram komponent</a:t>
            </a:r>
          </a:p>
          <a:p>
            <a:pPr lvl="0"/>
            <a:r>
              <a:rPr lang="cs-CZ" dirty="0">
                <a:effectLst/>
              </a:rPr>
              <a:t>Diagram složené struktury</a:t>
            </a:r>
          </a:p>
          <a:p>
            <a:pPr lvl="0"/>
            <a:r>
              <a:rPr lang="cs-CZ" dirty="0">
                <a:effectLst/>
              </a:rPr>
              <a:t>Diagram nasazení</a:t>
            </a:r>
          </a:p>
          <a:p>
            <a:pPr lvl="0"/>
            <a:r>
              <a:rPr lang="cs-CZ" dirty="0">
                <a:effectLst/>
              </a:rPr>
              <a:t>Diagram objektů</a:t>
            </a:r>
          </a:p>
          <a:p>
            <a:pPr lvl="0"/>
            <a:r>
              <a:rPr lang="cs-CZ" dirty="0">
                <a:effectLst/>
              </a:rPr>
              <a:t>Diagram balíčků</a:t>
            </a:r>
          </a:p>
          <a:p>
            <a:pPr lvl="0"/>
            <a:r>
              <a:rPr lang="cs-CZ" dirty="0">
                <a:effectLst/>
              </a:rPr>
              <a:t>Diagram profilů</a:t>
            </a:r>
          </a:p>
          <a:p>
            <a:endParaRPr lang="cs-CZ" dirty="0"/>
          </a:p>
        </p:txBody>
      </p:sp>
    </p:spTree>
    <p:extLst>
      <p:ext uri="{BB962C8B-B14F-4D97-AF65-F5344CB8AC3E}">
        <p14:creationId xmlns:p14="http://schemas.microsoft.com/office/powerpoint/2010/main" val="27976378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Diagramy </a:t>
            </a:r>
            <a:r>
              <a:rPr lang="cs-CZ" dirty="0" smtClean="0">
                <a:effectLst/>
              </a:rPr>
              <a:t>chování</a:t>
            </a:r>
            <a:endParaRPr lang="cs-CZ" dirty="0"/>
          </a:p>
        </p:txBody>
      </p:sp>
      <p:sp>
        <p:nvSpPr>
          <p:cNvPr id="3" name="Zástupný symbol pro obsah 2"/>
          <p:cNvSpPr>
            <a:spLocks noGrp="1"/>
          </p:cNvSpPr>
          <p:nvPr>
            <p:ph idx="1"/>
          </p:nvPr>
        </p:nvSpPr>
        <p:spPr/>
        <p:txBody>
          <a:bodyPr/>
          <a:lstStyle/>
          <a:p>
            <a:pPr lvl="0"/>
            <a:r>
              <a:rPr lang="cs-CZ" dirty="0">
                <a:effectLst/>
              </a:rPr>
              <a:t>Diagram aktivit</a:t>
            </a:r>
          </a:p>
          <a:p>
            <a:pPr lvl="0"/>
            <a:r>
              <a:rPr lang="cs-CZ" dirty="0">
                <a:effectLst/>
              </a:rPr>
              <a:t>Stavový diagram</a:t>
            </a:r>
          </a:p>
          <a:p>
            <a:pPr lvl="0"/>
            <a:r>
              <a:rPr lang="cs-CZ" dirty="0">
                <a:effectLst/>
              </a:rPr>
              <a:t>Diagram užití</a:t>
            </a:r>
          </a:p>
          <a:p>
            <a:pPr marL="0" indent="0">
              <a:buNone/>
            </a:pPr>
            <a:endParaRPr lang="cs-CZ" dirty="0"/>
          </a:p>
        </p:txBody>
      </p:sp>
    </p:spTree>
    <p:extLst>
      <p:ext uri="{BB962C8B-B14F-4D97-AF65-F5344CB8AC3E}">
        <p14:creationId xmlns:p14="http://schemas.microsoft.com/office/powerpoint/2010/main" val="53832281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Diagramy interakce</a:t>
            </a:r>
            <a:endParaRPr lang="cs-CZ" dirty="0"/>
          </a:p>
        </p:txBody>
      </p:sp>
      <p:sp>
        <p:nvSpPr>
          <p:cNvPr id="3" name="Zástupný symbol pro obsah 2"/>
          <p:cNvSpPr>
            <a:spLocks noGrp="1"/>
          </p:cNvSpPr>
          <p:nvPr>
            <p:ph idx="1"/>
          </p:nvPr>
        </p:nvSpPr>
        <p:spPr/>
        <p:txBody>
          <a:bodyPr/>
          <a:lstStyle/>
          <a:p>
            <a:pPr lvl="0"/>
            <a:r>
              <a:rPr lang="cs-CZ" dirty="0">
                <a:effectLst/>
              </a:rPr>
              <a:t>Diagram komunikace</a:t>
            </a:r>
          </a:p>
          <a:p>
            <a:pPr lvl="0"/>
            <a:r>
              <a:rPr lang="cs-CZ" dirty="0">
                <a:effectLst/>
              </a:rPr>
              <a:t>Diagram interakcí</a:t>
            </a:r>
          </a:p>
          <a:p>
            <a:pPr lvl="0"/>
            <a:r>
              <a:rPr lang="cs-CZ" dirty="0">
                <a:effectLst/>
              </a:rPr>
              <a:t>Sekvenční diagram</a:t>
            </a:r>
          </a:p>
          <a:p>
            <a:pPr lvl="0"/>
            <a:r>
              <a:rPr lang="cs-CZ" dirty="0">
                <a:effectLst/>
              </a:rPr>
              <a:t>Diagram časování</a:t>
            </a:r>
          </a:p>
          <a:p>
            <a:endParaRPr lang="cs-CZ" dirty="0"/>
          </a:p>
        </p:txBody>
      </p:sp>
    </p:spTree>
    <p:extLst>
      <p:ext uri="{BB962C8B-B14F-4D97-AF65-F5344CB8AC3E}">
        <p14:creationId xmlns:p14="http://schemas.microsoft.com/office/powerpoint/2010/main" val="42908558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Výhody a nevýhody</a:t>
            </a:r>
            <a:endParaRPr lang="cs-CZ" dirty="0"/>
          </a:p>
        </p:txBody>
      </p:sp>
      <p:sp>
        <p:nvSpPr>
          <p:cNvPr id="4" name="Zástupný symbol pro obsah 3"/>
          <p:cNvSpPr>
            <a:spLocks noGrp="1"/>
          </p:cNvSpPr>
          <p:nvPr>
            <p:ph sz="half" idx="1"/>
          </p:nvPr>
        </p:nvSpPr>
        <p:spPr/>
        <p:txBody>
          <a:bodyPr/>
          <a:lstStyle/>
          <a:p>
            <a:r>
              <a:rPr lang="cs-CZ" dirty="0" smtClean="0"/>
              <a:t>Pozitiva:</a:t>
            </a:r>
          </a:p>
          <a:p>
            <a:pPr lvl="1"/>
            <a:r>
              <a:rPr lang="cs-CZ" dirty="0" smtClean="0"/>
              <a:t>Jednoduchý standardizovaný návrh</a:t>
            </a:r>
          </a:p>
          <a:p>
            <a:pPr lvl="1"/>
            <a:r>
              <a:rPr lang="cs-CZ" dirty="0" smtClean="0"/>
              <a:t>Vede strukturu myšlení</a:t>
            </a:r>
          </a:p>
          <a:p>
            <a:pPr lvl="1"/>
            <a:r>
              <a:rPr lang="cs-CZ" dirty="0" smtClean="0"/>
              <a:t>Možnost standardizace</a:t>
            </a:r>
          </a:p>
          <a:p>
            <a:pPr lvl="1"/>
            <a:r>
              <a:rPr lang="cs-CZ" dirty="0" smtClean="0"/>
              <a:t>Možnost přímé implementace</a:t>
            </a:r>
          </a:p>
          <a:p>
            <a:pPr lvl="1"/>
            <a:r>
              <a:rPr lang="cs-CZ" dirty="0" smtClean="0"/>
              <a:t>Metoda krok za krokem</a:t>
            </a:r>
          </a:p>
          <a:p>
            <a:pPr lvl="1"/>
            <a:r>
              <a:rPr lang="cs-CZ" dirty="0" smtClean="0"/>
              <a:t>Velké množství softwaru pro tvorbu</a:t>
            </a:r>
            <a:endParaRPr lang="cs-CZ" dirty="0"/>
          </a:p>
        </p:txBody>
      </p:sp>
      <p:sp>
        <p:nvSpPr>
          <p:cNvPr id="5" name="Zástupný symbol pro obsah 4"/>
          <p:cNvSpPr>
            <a:spLocks noGrp="1"/>
          </p:cNvSpPr>
          <p:nvPr>
            <p:ph sz="half" idx="2"/>
          </p:nvPr>
        </p:nvSpPr>
        <p:spPr/>
        <p:txBody>
          <a:bodyPr/>
          <a:lstStyle/>
          <a:p>
            <a:r>
              <a:rPr lang="cs-CZ" dirty="0" smtClean="0"/>
              <a:t>Negativa:</a:t>
            </a:r>
          </a:p>
          <a:p>
            <a:pPr lvl="1"/>
            <a:r>
              <a:rPr lang="cs-CZ" dirty="0" smtClean="0"/>
              <a:t>Nic člověka nenutí jazyk dodržovat</a:t>
            </a:r>
          </a:p>
          <a:p>
            <a:pPr lvl="1"/>
            <a:r>
              <a:rPr lang="cs-CZ" dirty="0" smtClean="0"/>
              <a:t>Některé třídy jsou mírně redundantní</a:t>
            </a:r>
          </a:p>
          <a:p>
            <a:pPr lvl="1"/>
            <a:r>
              <a:rPr lang="cs-CZ" dirty="0" smtClean="0"/>
              <a:t>Při existenci popisu přirozeným jazykem</a:t>
            </a:r>
          </a:p>
          <a:p>
            <a:pPr lvl="1"/>
            <a:r>
              <a:rPr lang="cs-CZ" dirty="0" smtClean="0"/>
              <a:t>Přímá implementace je problematická</a:t>
            </a:r>
          </a:p>
          <a:p>
            <a:pPr lvl="1"/>
            <a:r>
              <a:rPr lang="cs-CZ" dirty="0" smtClean="0"/>
              <a:t>Existují hybridní modely a řešení</a:t>
            </a:r>
            <a:endParaRPr lang="cs-CZ" dirty="0"/>
          </a:p>
        </p:txBody>
      </p:sp>
    </p:spTree>
    <p:extLst>
      <p:ext uri="{BB962C8B-B14F-4D97-AF65-F5344CB8AC3E}">
        <p14:creationId xmlns:p14="http://schemas.microsoft.com/office/powerpoint/2010/main" val="72243362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to je?</a:t>
            </a:r>
            <a:endParaRPr lang="cs-CZ"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80539" y="2127021"/>
            <a:ext cx="9427745" cy="4612092"/>
          </a:xfrm>
        </p:spPr>
      </p:pic>
      <p:sp>
        <p:nvSpPr>
          <p:cNvPr id="4" name="Zástupný symbol pro obsah 3"/>
          <p:cNvSpPr>
            <a:spLocks noGrp="1"/>
          </p:cNvSpPr>
          <p:nvPr>
            <p:ph sz="half" idx="2"/>
          </p:nvPr>
        </p:nvSpPr>
        <p:spPr/>
        <p:txBody>
          <a:bodyPr/>
          <a:lstStyle/>
          <a:p>
            <a:endParaRPr lang="cs-CZ" dirty="0"/>
          </a:p>
        </p:txBody>
      </p:sp>
    </p:spTree>
    <p:extLst>
      <p:ext uri="{BB962C8B-B14F-4D97-AF65-F5344CB8AC3E}">
        <p14:creationId xmlns:p14="http://schemas.microsoft.com/office/powerpoint/2010/main" val="3131652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užití</a:t>
            </a:r>
            <a:endParaRPr lang="cs-CZ" dirty="0"/>
          </a:p>
        </p:txBody>
      </p:sp>
      <p:sp>
        <p:nvSpPr>
          <p:cNvPr id="5" name="Zástupný symbol pro obsah 4"/>
          <p:cNvSpPr>
            <a:spLocks noGrp="1"/>
          </p:cNvSpPr>
          <p:nvPr>
            <p:ph idx="1"/>
          </p:nvPr>
        </p:nvSpPr>
        <p:spPr/>
        <p:txBody>
          <a:bodyPr>
            <a:normAutofit fontScale="70000" lnSpcReduction="20000"/>
          </a:bodyPr>
          <a:lstStyle/>
          <a:p>
            <a:r>
              <a:rPr lang="cs-CZ" dirty="0" err="1">
                <a:effectLst/>
              </a:rPr>
              <a:t>Actor</a:t>
            </a:r>
            <a:r>
              <a:rPr lang="cs-CZ" dirty="0">
                <a:effectLst/>
              </a:rPr>
              <a:t> a Use </a:t>
            </a:r>
            <a:r>
              <a:rPr lang="cs-CZ" dirty="0" smtClean="0">
                <a:effectLst/>
              </a:rPr>
              <a:t>Case</a:t>
            </a:r>
          </a:p>
          <a:p>
            <a:r>
              <a:rPr lang="cs-CZ" dirty="0" smtClean="0">
                <a:effectLst/>
              </a:rPr>
              <a:t>Pomocí </a:t>
            </a:r>
            <a:r>
              <a:rPr lang="cs-CZ" dirty="0">
                <a:effectLst/>
              </a:rPr>
              <a:t>čárkované šipky a vazby &lt;&lt;</a:t>
            </a:r>
            <a:r>
              <a:rPr lang="cs-CZ" dirty="0" err="1">
                <a:effectLst/>
              </a:rPr>
              <a:t>include</a:t>
            </a:r>
            <a:r>
              <a:rPr lang="cs-CZ" dirty="0">
                <a:effectLst/>
              </a:rPr>
              <a:t>&gt;&gt;, která říká, že daná aktivita se vykonává vždy jako součást Use Case, ze které vychází. </a:t>
            </a:r>
          </a:p>
          <a:p>
            <a:r>
              <a:rPr lang="cs-CZ" dirty="0">
                <a:effectLst/>
              </a:rPr>
              <a:t>Další možnou vazbou je &lt;&lt;</a:t>
            </a:r>
            <a:r>
              <a:rPr lang="cs-CZ" dirty="0" err="1">
                <a:effectLst/>
              </a:rPr>
              <a:t>extend</a:t>
            </a:r>
            <a:r>
              <a:rPr lang="cs-CZ" dirty="0">
                <a:effectLst/>
              </a:rPr>
              <a:t>&gt;&gt;, která je spojená s podmínkou, </a:t>
            </a:r>
            <a:r>
              <a:rPr lang="cs-CZ" dirty="0" smtClean="0">
                <a:effectLst/>
              </a:rPr>
              <a:t>jež </a:t>
            </a:r>
            <a:r>
              <a:rPr lang="cs-CZ" dirty="0">
                <a:effectLst/>
              </a:rPr>
              <a:t>musí být </a:t>
            </a:r>
            <a:r>
              <a:rPr lang="cs-CZ" dirty="0" smtClean="0">
                <a:effectLst/>
              </a:rPr>
              <a:t>splněná</a:t>
            </a:r>
            <a:r>
              <a:rPr lang="cs-CZ" dirty="0">
                <a:effectLst/>
              </a:rPr>
              <a:t>, aby se daná činnost vykonala.</a:t>
            </a:r>
            <a:endParaRPr lang="cs-CZ" dirty="0" smtClean="0">
              <a:effectLst/>
            </a:endParaRPr>
          </a:p>
          <a:p>
            <a:r>
              <a:rPr lang="cs-CZ" dirty="0" smtClean="0">
                <a:effectLst/>
              </a:rPr>
              <a:t>K diagramu </a:t>
            </a:r>
            <a:r>
              <a:rPr lang="cs-CZ" dirty="0">
                <a:effectLst/>
              </a:rPr>
              <a:t>užití se obvykle píší komentáře. Ty se váží k jednotlivým Use Case (proto se číslují) a obsahují:</a:t>
            </a:r>
          </a:p>
          <a:p>
            <a:pPr lvl="1"/>
            <a:r>
              <a:rPr lang="cs-CZ" dirty="0">
                <a:effectLst/>
              </a:rPr>
              <a:t>Aktéry</a:t>
            </a:r>
          </a:p>
          <a:p>
            <a:pPr lvl="1"/>
            <a:r>
              <a:rPr lang="cs-CZ" dirty="0">
                <a:effectLst/>
              </a:rPr>
              <a:t>Podmínky pro spuštění</a:t>
            </a:r>
          </a:p>
          <a:p>
            <a:pPr lvl="1"/>
            <a:r>
              <a:rPr lang="cs-CZ" dirty="0">
                <a:effectLst/>
              </a:rPr>
              <a:t>Základní tok aktivity (aktivita většinou není atomická)</a:t>
            </a:r>
          </a:p>
          <a:p>
            <a:pPr lvl="1"/>
            <a:r>
              <a:rPr lang="cs-CZ" dirty="0">
                <a:effectLst/>
              </a:rPr>
              <a:t>Případné další scénáře</a:t>
            </a:r>
          </a:p>
          <a:p>
            <a:pPr lvl="1"/>
            <a:r>
              <a:rPr lang="cs-CZ" dirty="0">
                <a:effectLst/>
              </a:rPr>
              <a:t>Podmínky pro ukončení</a:t>
            </a:r>
          </a:p>
          <a:p>
            <a:endParaRPr lang="cs-CZ" dirty="0"/>
          </a:p>
        </p:txBody>
      </p:sp>
    </p:spTree>
    <p:extLst>
      <p:ext uri="{BB962C8B-B14F-4D97-AF65-F5344CB8AC3E}">
        <p14:creationId xmlns:p14="http://schemas.microsoft.com/office/powerpoint/2010/main" val="103705200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89" y="148998"/>
            <a:ext cx="3376840" cy="30339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42470" y="69622"/>
            <a:ext cx="6241316" cy="5580063"/>
          </a:xfr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90" y="3520159"/>
            <a:ext cx="4494439" cy="3185742"/>
          </a:xfrm>
          <a:prstGeom prst="rect">
            <a:avLst/>
          </a:prstGeom>
        </p:spPr>
      </p:pic>
    </p:spTree>
    <p:extLst>
      <p:ext uri="{BB962C8B-B14F-4D97-AF65-F5344CB8AC3E}">
        <p14:creationId xmlns:p14="http://schemas.microsoft.com/office/powerpoint/2010/main" val="282162380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tříd</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Diagram tříd  je specifickou formou zápisu vlastností chování jednotlivých objektů v systému</a:t>
            </a:r>
            <a:r>
              <a:rPr lang="cs-CZ" dirty="0" smtClean="0"/>
              <a:t>.</a:t>
            </a:r>
          </a:p>
          <a:p>
            <a:r>
              <a:rPr lang="cs-CZ" dirty="0"/>
              <a:t>Objektem, což je pro naše pojetí klíčový pojem, budeme </a:t>
            </a:r>
            <a:r>
              <a:rPr lang="cs-CZ" dirty="0" smtClean="0"/>
              <a:t>rozumět </a:t>
            </a:r>
            <a:r>
              <a:rPr lang="cs-CZ" dirty="0"/>
              <a:t>určitou abstraktní entitu, která má korelát v reálném světě – tedy studenta, předmět, učitele, … Takový objekt může mít různé vlastnosti.  Tou první </a:t>
            </a:r>
            <a:r>
              <a:rPr lang="cs-CZ" dirty="0" smtClean="0"/>
              <a:t>je </a:t>
            </a:r>
            <a:r>
              <a:rPr lang="cs-CZ" b="1" dirty="0"/>
              <a:t>stav</a:t>
            </a:r>
            <a:r>
              <a:rPr lang="cs-CZ" dirty="0"/>
              <a:t>, což je charakteristika, která popisuje objekt v určitém časovém okamžiku. Například předmět může mít stav popsaný atributy:</a:t>
            </a:r>
          </a:p>
          <a:p>
            <a:pPr lvl="1"/>
            <a:r>
              <a:rPr lang="cs-CZ" dirty="0" smtClean="0"/>
              <a:t>Kód </a:t>
            </a:r>
            <a:r>
              <a:rPr lang="cs-CZ" dirty="0"/>
              <a:t>= </a:t>
            </a:r>
            <a:r>
              <a:rPr lang="cs-CZ" dirty="0" smtClean="0"/>
              <a:t>VIKMB18</a:t>
            </a:r>
            <a:endParaRPr lang="cs-CZ" dirty="0"/>
          </a:p>
          <a:p>
            <a:pPr lvl="1"/>
            <a:r>
              <a:rPr lang="cs-CZ" dirty="0" smtClean="0"/>
              <a:t>Název </a:t>
            </a:r>
            <a:r>
              <a:rPr lang="cs-CZ" dirty="0"/>
              <a:t>=  </a:t>
            </a:r>
            <a:r>
              <a:rPr lang="cs-CZ" dirty="0" smtClean="0"/>
              <a:t>Informační systémy ve vzdělávání</a:t>
            </a:r>
            <a:endParaRPr lang="cs-CZ" dirty="0"/>
          </a:p>
          <a:p>
            <a:pPr lvl="1"/>
            <a:r>
              <a:rPr lang="cs-CZ" dirty="0" smtClean="0"/>
              <a:t>Kredity </a:t>
            </a:r>
            <a:r>
              <a:rPr lang="cs-CZ" dirty="0"/>
              <a:t>= 4</a:t>
            </a:r>
          </a:p>
          <a:p>
            <a:pPr lvl="1"/>
            <a:r>
              <a:rPr lang="cs-CZ" dirty="0" smtClean="0"/>
              <a:t>Vyučující </a:t>
            </a:r>
            <a:r>
              <a:rPr lang="cs-CZ" dirty="0"/>
              <a:t>= Michal Černý</a:t>
            </a:r>
          </a:p>
          <a:p>
            <a:pPr lvl="1"/>
            <a:r>
              <a:rPr lang="cs-CZ" dirty="0" smtClean="0"/>
              <a:t>Ukončení </a:t>
            </a:r>
            <a:r>
              <a:rPr lang="cs-CZ" dirty="0"/>
              <a:t>= zápočet</a:t>
            </a:r>
          </a:p>
        </p:txBody>
      </p:sp>
    </p:spTree>
    <p:extLst>
      <p:ext uri="{BB962C8B-B14F-4D97-AF65-F5344CB8AC3E}">
        <p14:creationId xmlns:p14="http://schemas.microsoft.com/office/powerpoint/2010/main" val="1899897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dvě definice</a:t>
            </a:r>
            <a:endParaRPr lang="cs-CZ" dirty="0"/>
          </a:p>
        </p:txBody>
      </p:sp>
      <p:sp>
        <p:nvSpPr>
          <p:cNvPr id="3" name="Zástupný symbol pro obsah 2"/>
          <p:cNvSpPr>
            <a:spLocks noGrp="1"/>
          </p:cNvSpPr>
          <p:nvPr>
            <p:ph idx="1"/>
          </p:nvPr>
        </p:nvSpPr>
        <p:spPr/>
        <p:txBody>
          <a:bodyPr>
            <a:normAutofit fontScale="92500"/>
          </a:bodyPr>
          <a:lstStyle/>
          <a:p>
            <a:r>
              <a:rPr lang="cs-CZ" i="1" dirty="0"/>
              <a:t>„Informačním systémem obecně nazýváme organizaci údajů vhodnou pro </a:t>
            </a:r>
            <a:r>
              <a:rPr lang="cs-CZ" i="1" dirty="0" smtClean="0"/>
              <a:t>systémové zpracování </a:t>
            </a:r>
            <a:r>
              <a:rPr lang="cs-CZ" i="1" dirty="0"/>
              <a:t>dat: pro jejich sběr, uložení a uchování, zpracování, vyhledávání a </a:t>
            </a:r>
            <a:r>
              <a:rPr lang="cs-CZ" i="1" dirty="0" smtClean="0"/>
              <a:t>vydávání informací </a:t>
            </a:r>
            <a:r>
              <a:rPr lang="cs-CZ" i="1" dirty="0"/>
              <a:t>o nich, to vše pro rozhodování v běžné praxi</a:t>
            </a:r>
            <a:r>
              <a:rPr lang="cs-CZ" i="1" dirty="0" smtClean="0"/>
              <a:t>.“</a:t>
            </a:r>
          </a:p>
          <a:p>
            <a:r>
              <a:rPr lang="cs-CZ" i="1" dirty="0"/>
              <a:t>„Informačním systémem automatizovaným (realizovaným na počítači) </a:t>
            </a:r>
            <a:r>
              <a:rPr lang="cs-CZ" i="1" dirty="0" smtClean="0"/>
              <a:t>rozumíme programový </a:t>
            </a:r>
            <a:r>
              <a:rPr lang="cs-CZ" i="1" dirty="0"/>
              <a:t>celek, řešící rozsáhlejší oblast aplikační, naprogramovaný obvykle v </a:t>
            </a:r>
            <a:r>
              <a:rPr lang="cs-CZ" i="1" dirty="0" smtClean="0"/>
              <a:t>jednom SŘBD </a:t>
            </a:r>
            <a:r>
              <a:rPr lang="cs-CZ" i="1" dirty="0"/>
              <a:t>s vhodně navrženými datovými strukturami tak, aby všechny aplikační úlohy k nim </a:t>
            </a:r>
            <a:r>
              <a:rPr lang="cs-CZ" i="1" dirty="0" smtClean="0"/>
              <a:t>měly optimální </a:t>
            </a:r>
            <a:r>
              <a:rPr lang="cs-CZ" i="1" dirty="0"/>
              <a:t>přístup. Řeší uložení, uchování, zpracování a vyhledávání informací a </a:t>
            </a:r>
            <a:r>
              <a:rPr lang="cs-CZ" i="1" dirty="0" smtClean="0"/>
              <a:t>umožňuje jejich </a:t>
            </a:r>
            <a:r>
              <a:rPr lang="cs-CZ" i="1" dirty="0"/>
              <a:t>formátování do uživatelsky přívětivého tvaru</a:t>
            </a:r>
            <a:r>
              <a:rPr lang="cs-CZ" i="1" dirty="0" smtClean="0"/>
              <a:t>.“</a:t>
            </a:r>
            <a:endParaRPr lang="cs-CZ" dirty="0"/>
          </a:p>
        </p:txBody>
      </p:sp>
    </p:spTree>
    <p:extLst>
      <p:ext uri="{BB962C8B-B14F-4D97-AF65-F5344CB8AC3E}">
        <p14:creationId xmlns:p14="http://schemas.microsoft.com/office/powerpoint/2010/main" val="102776119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tříd II</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Graficky se třídy zakreslují jako obdélníky, které jsou rozdělené vodorovně na tři části. V první </a:t>
            </a:r>
            <a:r>
              <a:rPr lang="cs-CZ" dirty="0" smtClean="0"/>
              <a:t>je zapsané </a:t>
            </a:r>
            <a:r>
              <a:rPr lang="cs-CZ" u="sng" dirty="0"/>
              <a:t>jméno třídy</a:t>
            </a:r>
            <a:r>
              <a:rPr lang="cs-CZ" dirty="0"/>
              <a:t>, v druhé jsou její </a:t>
            </a:r>
            <a:r>
              <a:rPr lang="cs-CZ" u="sng" dirty="0"/>
              <a:t>atributy</a:t>
            </a:r>
            <a:r>
              <a:rPr lang="cs-CZ" dirty="0"/>
              <a:t> a ve třetí části </a:t>
            </a:r>
            <a:r>
              <a:rPr lang="cs-CZ" u="sng" dirty="0"/>
              <a:t>metody</a:t>
            </a:r>
            <a:r>
              <a:rPr lang="cs-CZ" dirty="0"/>
              <a:t> (tedy chování, co třída umí, </a:t>
            </a:r>
            <a:r>
              <a:rPr lang="cs-CZ" dirty="0" smtClean="0"/>
              <a:t>co s </a:t>
            </a:r>
            <a:r>
              <a:rPr lang="cs-CZ" dirty="0"/>
              <a:t>ní lze dělat).</a:t>
            </a:r>
          </a:p>
          <a:p>
            <a:r>
              <a:rPr lang="cs-CZ" dirty="0"/>
              <a:t>Dále lze mezi jednotlivými třídami zakreslovat různé druhy vztahů</a:t>
            </a:r>
            <a:r>
              <a:rPr lang="cs-CZ" dirty="0" smtClean="0"/>
              <a:t>:</a:t>
            </a:r>
          </a:p>
          <a:p>
            <a:pPr lvl="1"/>
            <a:r>
              <a:rPr lang="cs-CZ" b="1" dirty="0" smtClean="0"/>
              <a:t>Asociace</a:t>
            </a:r>
            <a:r>
              <a:rPr lang="cs-CZ" dirty="0" smtClean="0"/>
              <a:t> </a:t>
            </a:r>
            <a:r>
              <a:rPr lang="cs-CZ" dirty="0"/>
              <a:t>zakreslujeme plnou čarou bez šipek a označují rovnocenný vztah mezi dvěma (</a:t>
            </a:r>
            <a:r>
              <a:rPr lang="cs-CZ" dirty="0" smtClean="0"/>
              <a:t>nebo </a:t>
            </a:r>
            <a:r>
              <a:rPr lang="pl-PL" dirty="0" smtClean="0"/>
              <a:t>třemi </a:t>
            </a:r>
            <a:r>
              <a:rPr lang="pl-PL" dirty="0"/>
              <a:t>objekty), jako je například učitel a předmět. Všechny objekty na sebe odkazují, </a:t>
            </a:r>
            <a:r>
              <a:rPr lang="pl-PL" dirty="0" smtClean="0"/>
              <a:t>ale </a:t>
            </a:r>
            <a:r>
              <a:rPr lang="pt-BR" dirty="0" smtClean="0"/>
              <a:t>přitom </a:t>
            </a:r>
            <a:r>
              <a:rPr lang="pt-BR" dirty="0"/>
              <a:t>existují nezávisle na sobě.</a:t>
            </a:r>
          </a:p>
          <a:p>
            <a:pPr lvl="1"/>
            <a:r>
              <a:rPr lang="cs-CZ" b="1" dirty="0" smtClean="0"/>
              <a:t>Agregace</a:t>
            </a:r>
            <a:r>
              <a:rPr lang="cs-CZ" dirty="0" smtClean="0"/>
              <a:t> </a:t>
            </a:r>
            <a:r>
              <a:rPr lang="cs-CZ" dirty="0"/>
              <a:t>popisuje vztah mezi částí a celkem (například kurikulum se skládá z předmětů</a:t>
            </a:r>
            <a:r>
              <a:rPr lang="cs-CZ" dirty="0" smtClean="0"/>
              <a:t>). Zapisuje </a:t>
            </a:r>
            <a:r>
              <a:rPr lang="cs-CZ" dirty="0"/>
              <a:t>se plnou čárou a u celku je malý kosočtverec. Lze popisovat také multiplicitu vazeb.</a:t>
            </a:r>
          </a:p>
          <a:p>
            <a:pPr lvl="1"/>
            <a:r>
              <a:rPr lang="cs-CZ" b="1" dirty="0" smtClean="0"/>
              <a:t>Kompozice</a:t>
            </a:r>
            <a:r>
              <a:rPr lang="cs-CZ" dirty="0" smtClean="0"/>
              <a:t> </a:t>
            </a:r>
            <a:r>
              <a:rPr lang="cs-CZ" dirty="0"/>
              <a:t>je podobná agregaci, zapisuje se stejně, jen kosočtverec je vybarvený. Část je </a:t>
            </a:r>
            <a:r>
              <a:rPr lang="cs-CZ" dirty="0" smtClean="0"/>
              <a:t>na celku </a:t>
            </a:r>
            <a:r>
              <a:rPr lang="cs-CZ" dirty="0"/>
              <a:t>zcela závislá, nemá bez něj smysl. Když celek neexistuje, neexistuje ani ona.</a:t>
            </a:r>
          </a:p>
          <a:p>
            <a:pPr lvl="1"/>
            <a:r>
              <a:rPr lang="cs-CZ" b="1" dirty="0" smtClean="0"/>
              <a:t>Generalizace</a:t>
            </a:r>
            <a:r>
              <a:rPr lang="cs-CZ" dirty="0" smtClean="0"/>
              <a:t> </a:t>
            </a:r>
            <a:r>
              <a:rPr lang="cs-CZ" dirty="0"/>
              <a:t>je vlastnost, které jsme se již dotkli, a označuje nadřazenost či </a:t>
            </a:r>
            <a:r>
              <a:rPr lang="cs-CZ" dirty="0" smtClean="0"/>
              <a:t>podřazenost pojmů </a:t>
            </a:r>
            <a:r>
              <a:rPr lang="cs-CZ" dirty="0"/>
              <a:t>(od podřazených pojmů jde k nadřazeným šipka).</a:t>
            </a:r>
          </a:p>
        </p:txBody>
      </p:sp>
    </p:spTree>
    <p:extLst>
      <p:ext uri="{BB962C8B-B14F-4D97-AF65-F5344CB8AC3E}">
        <p14:creationId xmlns:p14="http://schemas.microsoft.com/office/powerpoint/2010/main" val="394898584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399" y="159885"/>
            <a:ext cx="5677015" cy="65702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3954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aktivit</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effectLst/>
              </a:rPr>
              <a:t>Aktivitou se v tomto diagramu chápe to, co je modelováno, tedy proces, </a:t>
            </a:r>
            <a:r>
              <a:rPr lang="cs-CZ" dirty="0" err="1">
                <a:effectLst/>
              </a:rPr>
              <a:t>workflow</a:t>
            </a:r>
            <a:r>
              <a:rPr lang="cs-CZ" dirty="0">
                <a:effectLst/>
              </a:rPr>
              <a:t> nebo procedurální logika. Aktivita může přebírat určité vstupy, mít výstupy a nějakou vnitřní strukturu, která je předmětem samotného modelování. Často se používá model, kdy relativně komplexní </a:t>
            </a:r>
            <a:r>
              <a:rPr lang="cs-CZ" dirty="0" err="1">
                <a:effectLst/>
              </a:rPr>
              <a:t>workflow</a:t>
            </a:r>
            <a:r>
              <a:rPr lang="cs-CZ" dirty="0">
                <a:effectLst/>
              </a:rPr>
              <a:t> navrhneme pomocí jednotlivých akcí, které jsou dále rozpracovány (tento druh aktivity se označuje jako vnořená akce). Každá aktivita má svůj počáteční bod (značí se plným kolečkem) a koncový bod (kolečko s puntíkem uprostřed</a:t>
            </a:r>
            <a:r>
              <a:rPr lang="cs-CZ" dirty="0" smtClean="0">
                <a:effectLst/>
              </a:rPr>
              <a:t>).</a:t>
            </a:r>
          </a:p>
          <a:p>
            <a:r>
              <a:rPr lang="cs-CZ" dirty="0">
                <a:effectLst/>
              </a:rPr>
              <a:t>Akcí se rozumí činnost, která má být vykonána a měla by mít v kontextu diagramu atomický charakter. </a:t>
            </a:r>
            <a:endParaRPr lang="cs-CZ" dirty="0" smtClean="0">
              <a:effectLst/>
            </a:endParaRPr>
          </a:p>
          <a:p>
            <a:r>
              <a:rPr lang="cs-CZ" dirty="0">
                <a:effectLst/>
              </a:rPr>
              <a:t>Aktivita se tedy skládá z akcí, mezi kterými se přechází pomocí šipek, které znázorňují tok aktivity. Na její hranu je možné umístit do hranaté závorky nějakou omezující podmínku pro vykonání příslušného „přepnutí akcí“. Pomocí kosočtverce je možné modelovat rozhodovací kroky, kdy typicky do něj vchází jeden tok a vychází toků více. </a:t>
            </a:r>
          </a:p>
          <a:p>
            <a:endParaRPr lang="cs-CZ" dirty="0" smtClean="0">
              <a:effectLst/>
            </a:endParaRPr>
          </a:p>
          <a:p>
            <a:endParaRPr lang="cs-CZ" dirty="0">
              <a:effectLst/>
            </a:endParaRPr>
          </a:p>
          <a:p>
            <a:endParaRPr lang="cs-CZ" dirty="0"/>
          </a:p>
        </p:txBody>
      </p:sp>
    </p:spTree>
    <p:extLst>
      <p:ext uri="{BB962C8B-B14F-4D97-AF65-F5344CB8AC3E}">
        <p14:creationId xmlns:p14="http://schemas.microsoft.com/office/powerpoint/2010/main" val="142964612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798" y="231775"/>
            <a:ext cx="4213225" cy="6316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1715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rPr>
              <a:t>Prototypování</a:t>
            </a:r>
            <a:endParaRPr lang="cs-CZ" dirty="0"/>
          </a:p>
        </p:txBody>
      </p:sp>
      <p:sp>
        <p:nvSpPr>
          <p:cNvPr id="3" name="Zástupný symbol pro obsah 2"/>
          <p:cNvSpPr>
            <a:spLocks noGrp="1"/>
          </p:cNvSpPr>
          <p:nvPr>
            <p:ph idx="1"/>
          </p:nvPr>
        </p:nvSpPr>
        <p:spPr/>
        <p:txBody>
          <a:bodyPr>
            <a:normAutofit fontScale="92500"/>
          </a:bodyPr>
          <a:lstStyle/>
          <a:p>
            <a:r>
              <a:rPr lang="cs-CZ" dirty="0" err="1"/>
              <a:t>Prototypování</a:t>
            </a:r>
            <a:r>
              <a:rPr lang="cs-CZ" dirty="0"/>
              <a:t> lze v kontextu informačních systémů vnímat v několika jazykových i obsahových souvislostech, které na sebe určitým způsobem navazují:</a:t>
            </a:r>
          </a:p>
          <a:p>
            <a:pPr lvl="1"/>
            <a:r>
              <a:rPr lang="cs-CZ" dirty="0" smtClean="0"/>
              <a:t>Návrh </a:t>
            </a:r>
            <a:r>
              <a:rPr lang="cs-CZ" dirty="0"/>
              <a:t>struktury ovládání a grafického rozhraní je prvním krokem, který je s tvorbou prototypu spojen. Na tuto oblast se zaměříme dále</a:t>
            </a:r>
            <a:r>
              <a:rPr lang="cs-CZ" dirty="0" smtClean="0"/>
              <a:t>. (Většinou se dá užít </a:t>
            </a:r>
            <a:r>
              <a:rPr lang="cs-CZ" dirty="0" err="1" smtClean="0"/>
              <a:t>Storyboard</a:t>
            </a:r>
            <a:r>
              <a:rPr lang="cs-CZ" dirty="0" smtClean="0"/>
              <a:t> – například v </a:t>
            </a:r>
            <a:r>
              <a:rPr lang="cs-CZ" dirty="0" err="1" smtClean="0"/>
              <a:t>Pencil</a:t>
            </a:r>
            <a:r>
              <a:rPr lang="cs-CZ" dirty="0" smtClean="0"/>
              <a:t>)</a:t>
            </a:r>
            <a:endParaRPr lang="cs-CZ" dirty="0"/>
          </a:p>
          <a:p>
            <a:pPr lvl="1"/>
            <a:r>
              <a:rPr lang="cs-CZ" dirty="0" smtClean="0"/>
              <a:t>Tvorba </a:t>
            </a:r>
            <a:r>
              <a:rPr lang="cs-CZ" dirty="0"/>
              <a:t>nehotové části systému, která má ale všechny potřebné funkce pro to, aby mohla být testována. Není většinou </a:t>
            </a:r>
            <a:r>
              <a:rPr lang="cs-CZ" dirty="0" smtClean="0"/>
              <a:t>spojená </a:t>
            </a:r>
            <a:r>
              <a:rPr lang="cs-CZ" dirty="0"/>
              <a:t>s daty, nemusí řešit interoperabilitu a další témata, která se vynořují až při samotné implementaci, ale měla by umožnit testování buď celého systému nebo jeho části uživatelem a ladění chyb.</a:t>
            </a:r>
          </a:p>
          <a:p>
            <a:endParaRPr lang="cs-CZ" dirty="0"/>
          </a:p>
        </p:txBody>
      </p:sp>
    </p:spTree>
    <p:extLst>
      <p:ext uri="{BB962C8B-B14F-4D97-AF65-F5344CB8AC3E}">
        <p14:creationId xmlns:p14="http://schemas.microsoft.com/office/powerpoint/2010/main" val="298033421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rPr>
              <a:t>Prototypování</a:t>
            </a:r>
            <a:r>
              <a:rPr lang="cs-CZ" dirty="0" smtClean="0">
                <a:effectLst/>
              </a:rPr>
              <a:t> II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Lze rozdělit </a:t>
            </a:r>
            <a:r>
              <a:rPr lang="cs-CZ" dirty="0" err="1" smtClean="0"/>
              <a:t>Lo-fi</a:t>
            </a:r>
            <a:r>
              <a:rPr lang="cs-CZ" dirty="0" smtClean="0"/>
              <a:t> a Hi-fi prototypy</a:t>
            </a:r>
          </a:p>
          <a:p>
            <a:r>
              <a:rPr lang="cs-CZ" dirty="0" smtClean="0"/>
              <a:t>Součástí </a:t>
            </a:r>
            <a:r>
              <a:rPr lang="cs-CZ" dirty="0" err="1" smtClean="0"/>
              <a:t>prototypování</a:t>
            </a:r>
            <a:r>
              <a:rPr lang="cs-CZ" dirty="0" smtClean="0"/>
              <a:t> je také návrh GUI a HCI:</a:t>
            </a:r>
          </a:p>
          <a:p>
            <a:pPr lvl="1"/>
            <a:r>
              <a:rPr lang="cs-CZ" dirty="0">
                <a:effectLst/>
              </a:rPr>
              <a:t>jednoduchost,</a:t>
            </a:r>
          </a:p>
          <a:p>
            <a:pPr lvl="1"/>
            <a:r>
              <a:rPr lang="cs-CZ" dirty="0">
                <a:effectLst/>
              </a:rPr>
              <a:t>konzistence všech postupů, grafických prvků, dialogů, ovládání,</a:t>
            </a:r>
          </a:p>
          <a:p>
            <a:pPr lvl="1"/>
            <a:r>
              <a:rPr lang="cs-CZ" dirty="0">
                <a:effectLst/>
              </a:rPr>
              <a:t>možnost se vrátit,</a:t>
            </a:r>
          </a:p>
          <a:p>
            <a:pPr lvl="1"/>
            <a:r>
              <a:rPr lang="cs-CZ" dirty="0">
                <a:effectLst/>
              </a:rPr>
              <a:t>předcházení chybám,</a:t>
            </a:r>
          </a:p>
          <a:p>
            <a:pPr lvl="1"/>
            <a:r>
              <a:rPr lang="cs-CZ" dirty="0">
                <a:effectLst/>
              </a:rPr>
              <a:t>snaha o předvídatelnost.</a:t>
            </a:r>
          </a:p>
          <a:p>
            <a:r>
              <a:rPr lang="cs-CZ" dirty="0" smtClean="0"/>
              <a:t>Lze využít systémy jako </a:t>
            </a:r>
            <a:r>
              <a:rPr lang="cs-CZ" dirty="0">
                <a:effectLst/>
              </a:rPr>
              <a:t>Proto.io, </a:t>
            </a:r>
            <a:r>
              <a:rPr lang="cs-CZ" dirty="0" err="1">
                <a:effectLst/>
              </a:rPr>
              <a:t>Marvel</a:t>
            </a:r>
            <a:r>
              <a:rPr lang="cs-CZ" dirty="0">
                <a:effectLst/>
              </a:rPr>
              <a:t> či </a:t>
            </a:r>
            <a:r>
              <a:rPr lang="cs-CZ" dirty="0" err="1">
                <a:effectLst/>
              </a:rPr>
              <a:t>InVision</a:t>
            </a:r>
            <a:endParaRPr lang="cs-CZ" dirty="0"/>
          </a:p>
        </p:txBody>
      </p:sp>
    </p:spTree>
    <p:extLst>
      <p:ext uri="{BB962C8B-B14F-4D97-AF65-F5344CB8AC3E}">
        <p14:creationId xmlns:p14="http://schemas.microsoft.com/office/powerpoint/2010/main" val="364425124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Testování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A/B testování</a:t>
            </a:r>
          </a:p>
          <a:p>
            <a:r>
              <a:rPr lang="cs-CZ" dirty="0" err="1"/>
              <a:t>Eye</a:t>
            </a:r>
            <a:r>
              <a:rPr lang="cs-CZ" dirty="0"/>
              <a:t> </a:t>
            </a:r>
            <a:r>
              <a:rPr lang="cs-CZ" dirty="0" err="1" smtClean="0"/>
              <a:t>tracking</a:t>
            </a:r>
            <a:endParaRPr lang="cs-CZ" dirty="0" smtClean="0"/>
          </a:p>
          <a:p>
            <a:r>
              <a:rPr lang="cs-CZ" dirty="0" smtClean="0"/>
              <a:t>Práce </a:t>
            </a:r>
            <a:r>
              <a:rPr lang="cs-CZ" dirty="0"/>
              <a:t>se </a:t>
            </a:r>
            <a:r>
              <a:rPr lang="cs-CZ" dirty="0" smtClean="0"/>
              <a:t>scénáři</a:t>
            </a:r>
          </a:p>
          <a:p>
            <a:r>
              <a:rPr lang="cs-CZ" dirty="0" smtClean="0"/>
              <a:t>Myšlení nahlas</a:t>
            </a:r>
          </a:p>
          <a:p>
            <a:r>
              <a:rPr lang="cs-CZ" dirty="0" smtClean="0"/>
              <a:t>Analýza chování na stránce</a:t>
            </a:r>
          </a:p>
          <a:p>
            <a:r>
              <a:rPr lang="cs-CZ" dirty="0" smtClean="0"/>
              <a:t>Rozhovory</a:t>
            </a:r>
          </a:p>
          <a:p>
            <a:r>
              <a:rPr lang="cs-CZ" dirty="0" smtClean="0"/>
              <a:t>Validace a standardizace (přístupnost)</a:t>
            </a:r>
            <a:endParaRPr lang="cs-CZ" dirty="0"/>
          </a:p>
        </p:txBody>
      </p:sp>
    </p:spTree>
    <p:extLst>
      <p:ext uri="{BB962C8B-B14F-4D97-AF65-F5344CB8AC3E}">
        <p14:creationId xmlns:p14="http://schemas.microsoft.com/office/powerpoint/2010/main" val="346031592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Heuristické testování</a:t>
            </a:r>
            <a:endParaRPr lang="cs-CZ" dirty="0"/>
          </a:p>
        </p:txBody>
      </p:sp>
      <p:sp>
        <p:nvSpPr>
          <p:cNvPr id="3" name="Zástupný symbol pro obsah 2"/>
          <p:cNvSpPr>
            <a:spLocks noGrp="1"/>
          </p:cNvSpPr>
          <p:nvPr>
            <p:ph idx="1"/>
          </p:nvPr>
        </p:nvSpPr>
        <p:spPr/>
        <p:txBody>
          <a:bodyPr/>
          <a:lstStyle/>
          <a:p>
            <a:r>
              <a:rPr lang="cs-CZ" dirty="0" smtClean="0"/>
              <a:t>Dvě kola testování (</a:t>
            </a:r>
            <a:r>
              <a:rPr lang="cs-CZ" dirty="0" err="1" smtClean="0"/>
              <a:t>flow</a:t>
            </a:r>
            <a:r>
              <a:rPr lang="cs-CZ" dirty="0" smtClean="0"/>
              <a:t> a jednotlivosti)</a:t>
            </a:r>
          </a:p>
          <a:p>
            <a:r>
              <a:rPr lang="cs-CZ" dirty="0" smtClean="0"/>
              <a:t>Stupnice chybovostí 1-5 (opačně než ve škole)</a:t>
            </a:r>
          </a:p>
          <a:p>
            <a:r>
              <a:rPr lang="cs-CZ" dirty="0" smtClean="0"/>
              <a:t>Ideálně 4-5 osob</a:t>
            </a:r>
          </a:p>
          <a:p>
            <a:endParaRPr lang="cs-CZ" dirty="0" smtClean="0"/>
          </a:p>
          <a:p>
            <a:endParaRPr lang="cs-CZ" dirty="0"/>
          </a:p>
        </p:txBody>
      </p:sp>
    </p:spTree>
    <p:extLst>
      <p:ext uri="{BB962C8B-B14F-4D97-AF65-F5344CB8AC3E}">
        <p14:creationId xmlns:p14="http://schemas.microsoft.com/office/powerpoint/2010/main" val="163595681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Deset funkčních heuristik podle </a:t>
            </a:r>
            <a:r>
              <a:rPr lang="cs-CZ" dirty="0" err="1" smtClean="0"/>
              <a:t>Nilsena</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a:t>Viditelnost stavu systému</a:t>
            </a:r>
          </a:p>
          <a:p>
            <a:r>
              <a:rPr lang="pl-PL" dirty="0" smtClean="0"/>
              <a:t>Shoda </a:t>
            </a:r>
            <a:r>
              <a:rPr lang="pl-PL" dirty="0"/>
              <a:t>mezi systémem a reálným světem</a:t>
            </a:r>
          </a:p>
          <a:p>
            <a:r>
              <a:rPr lang="cs-CZ" dirty="0" smtClean="0"/>
              <a:t>Uživatelova </a:t>
            </a:r>
            <a:r>
              <a:rPr lang="cs-CZ" dirty="0"/>
              <a:t>kontrola nad systémem</a:t>
            </a:r>
          </a:p>
          <a:p>
            <a:r>
              <a:rPr lang="cs-CZ" dirty="0" smtClean="0"/>
              <a:t>Konzistentnost </a:t>
            </a:r>
            <a:r>
              <a:rPr lang="cs-CZ" dirty="0"/>
              <a:t>systému</a:t>
            </a:r>
          </a:p>
          <a:p>
            <a:r>
              <a:rPr lang="cs-CZ" dirty="0" smtClean="0"/>
              <a:t>Prevence </a:t>
            </a:r>
            <a:r>
              <a:rPr lang="cs-CZ" dirty="0"/>
              <a:t>chyb</a:t>
            </a:r>
          </a:p>
          <a:p>
            <a:r>
              <a:rPr lang="cs-CZ" dirty="0" smtClean="0"/>
              <a:t>Minimalizace </a:t>
            </a:r>
            <a:r>
              <a:rPr lang="cs-CZ" dirty="0"/>
              <a:t>práce s pamětí uživatele</a:t>
            </a:r>
          </a:p>
          <a:p>
            <a:r>
              <a:rPr lang="cs-CZ" dirty="0" smtClean="0"/>
              <a:t>Flexibilita </a:t>
            </a:r>
            <a:r>
              <a:rPr lang="cs-CZ" dirty="0"/>
              <a:t>a uživatelský komfort</a:t>
            </a:r>
          </a:p>
          <a:p>
            <a:r>
              <a:rPr lang="cs-CZ" dirty="0" smtClean="0"/>
              <a:t>Estetický </a:t>
            </a:r>
            <a:r>
              <a:rPr lang="cs-CZ" dirty="0"/>
              <a:t>a minimalistický design</a:t>
            </a:r>
          </a:p>
          <a:p>
            <a:r>
              <a:rPr lang="cs-CZ" dirty="0" smtClean="0"/>
              <a:t>Návrh </a:t>
            </a:r>
            <a:r>
              <a:rPr lang="cs-CZ" dirty="0"/>
              <a:t>řešení problému</a:t>
            </a:r>
          </a:p>
          <a:p>
            <a:r>
              <a:rPr lang="cs-CZ" dirty="0" smtClean="0"/>
              <a:t>Přítomnost </a:t>
            </a:r>
            <a:r>
              <a:rPr lang="cs-CZ" dirty="0"/>
              <a:t>nápovědy či návodu</a:t>
            </a:r>
          </a:p>
        </p:txBody>
      </p:sp>
    </p:spTree>
    <p:extLst>
      <p:ext uri="{BB962C8B-B14F-4D97-AF65-F5344CB8AC3E}">
        <p14:creationId xmlns:p14="http://schemas.microsoft.com/office/powerpoint/2010/main" val="122998646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LMS: </a:t>
            </a:r>
            <a:r>
              <a:rPr lang="cs-CZ" dirty="0" err="1" smtClean="0"/>
              <a:t>Moodle</a:t>
            </a:r>
            <a:r>
              <a:rPr lang="cs-CZ" dirty="0" smtClean="0"/>
              <a:t> a Google </a:t>
            </a:r>
            <a:r>
              <a:rPr lang="cs-CZ" dirty="0" err="1"/>
              <a:t>C</a:t>
            </a:r>
            <a:r>
              <a:rPr lang="cs-CZ" dirty="0" err="1" smtClean="0"/>
              <a:t>lassroom</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4134767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Systém budeme chápat jako soubor prvků, které jsou součástí nějakého uceleného </a:t>
            </a:r>
            <a:r>
              <a:rPr lang="cs-CZ" dirty="0" smtClean="0"/>
              <a:t>obrazu skutečného </a:t>
            </a:r>
            <a:r>
              <a:rPr lang="cs-CZ" dirty="0"/>
              <a:t>světa, jenž je doplněný o informace o jejich vzájemné vazbě, uspořádanosti a struktuře</a:t>
            </a:r>
            <a:r>
              <a:rPr lang="cs-CZ" dirty="0" smtClean="0"/>
              <a:t>.</a:t>
            </a:r>
          </a:p>
          <a:p>
            <a:r>
              <a:rPr lang="cs-CZ" dirty="0"/>
              <a:t>Pro popis systému je třeba užít určité myšlenkové reprezentace, která se označuje jako model. </a:t>
            </a:r>
            <a:r>
              <a:rPr lang="cs-CZ" dirty="0" smtClean="0"/>
              <a:t>Model zachycuje </a:t>
            </a:r>
            <a:r>
              <a:rPr lang="cs-CZ" dirty="0"/>
              <a:t>systém jen v tom ohledu, který je pro jeho autora důležitý a podstatný</a:t>
            </a:r>
            <a:r>
              <a:rPr lang="cs-CZ" dirty="0" smtClean="0"/>
              <a:t>.</a:t>
            </a:r>
          </a:p>
          <a:p>
            <a:r>
              <a:rPr lang="cs-CZ" dirty="0" smtClean="0"/>
              <a:t>Systémy mohou být přirozené či umělé</a:t>
            </a:r>
          </a:p>
          <a:p>
            <a:r>
              <a:rPr lang="cs-CZ" dirty="0" smtClean="0"/>
              <a:t>Mohou mít vnitřní strukturu a mají okolí (které na ně působí a oni působí na něj)</a:t>
            </a:r>
            <a:endParaRPr lang="cs-CZ" dirty="0"/>
          </a:p>
        </p:txBody>
      </p:sp>
    </p:spTree>
    <p:extLst>
      <p:ext uri="{BB962C8B-B14F-4D97-AF65-F5344CB8AC3E}">
        <p14:creationId xmlns:p14="http://schemas.microsoft.com/office/powerpoint/2010/main" val="31356961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Příklady otevřených prostředí</a:t>
            </a:r>
            <a:endParaRPr lang="cs-CZ" dirty="0"/>
          </a:p>
        </p:txBody>
      </p:sp>
      <p:sp>
        <p:nvSpPr>
          <p:cNvPr id="5" name="Zástupný symbol pro obsah 4"/>
          <p:cNvSpPr>
            <a:spLocks noGrp="1"/>
          </p:cNvSpPr>
          <p:nvPr>
            <p:ph idx="1"/>
          </p:nvPr>
        </p:nvSpPr>
        <p:spPr/>
        <p:txBody>
          <a:bodyPr>
            <a:normAutofit fontScale="70000" lnSpcReduction="20000"/>
          </a:bodyPr>
          <a:lstStyle/>
          <a:p>
            <a:r>
              <a:rPr lang="cs-CZ" dirty="0" err="1"/>
              <a:t>eFront</a:t>
            </a:r>
            <a:r>
              <a:rPr lang="cs-CZ" dirty="0"/>
              <a:t> Open Source </a:t>
            </a:r>
            <a:r>
              <a:rPr lang="cs-CZ" dirty="0" smtClean="0"/>
              <a:t>LMS</a:t>
            </a:r>
          </a:p>
          <a:p>
            <a:r>
              <a:rPr lang="cs-CZ" dirty="0"/>
              <a:t>Forma </a:t>
            </a:r>
            <a:r>
              <a:rPr lang="cs-CZ" dirty="0" err="1"/>
              <a:t>Learning</a:t>
            </a:r>
            <a:r>
              <a:rPr lang="cs-CZ" dirty="0"/>
              <a:t> Management </a:t>
            </a:r>
            <a:r>
              <a:rPr lang="cs-CZ" dirty="0" err="1" smtClean="0"/>
              <a:t>System</a:t>
            </a:r>
            <a:endParaRPr lang="cs-CZ" dirty="0" smtClean="0"/>
          </a:p>
          <a:p>
            <a:r>
              <a:rPr lang="cs-CZ" dirty="0" err="1"/>
              <a:t>BusinessLMS</a:t>
            </a:r>
            <a:r>
              <a:rPr lang="cs-CZ" dirty="0"/>
              <a:t> by LMS </a:t>
            </a:r>
            <a:r>
              <a:rPr lang="cs-CZ" dirty="0" err="1" smtClean="0"/>
              <a:t>Global</a:t>
            </a:r>
            <a:endParaRPr lang="cs-CZ" dirty="0" smtClean="0"/>
          </a:p>
          <a:p>
            <a:r>
              <a:rPr lang="cs-CZ" dirty="0" err="1"/>
              <a:t>ATutor's</a:t>
            </a:r>
            <a:r>
              <a:rPr lang="cs-CZ" dirty="0"/>
              <a:t> LMS by </a:t>
            </a:r>
            <a:r>
              <a:rPr lang="cs-CZ" dirty="0" err="1" smtClean="0"/>
              <a:t>ATutor</a:t>
            </a:r>
            <a:endParaRPr lang="cs-CZ" dirty="0" smtClean="0"/>
          </a:p>
          <a:p>
            <a:r>
              <a:rPr lang="cs-CZ" dirty="0" err="1"/>
              <a:t>Chamilo's</a:t>
            </a:r>
            <a:r>
              <a:rPr lang="cs-CZ" dirty="0"/>
              <a:t> LMS</a:t>
            </a:r>
            <a:endParaRPr lang="cs-CZ" dirty="0" smtClean="0"/>
          </a:p>
          <a:p>
            <a:r>
              <a:rPr lang="en-US" dirty="0"/>
              <a:t>Sakai </a:t>
            </a:r>
            <a:r>
              <a:rPr lang="en-US" dirty="0" smtClean="0"/>
              <a:t>OAE</a:t>
            </a:r>
            <a:endParaRPr lang="cs-CZ" dirty="0" smtClean="0"/>
          </a:p>
          <a:p>
            <a:r>
              <a:rPr lang="cs-CZ" dirty="0" smtClean="0"/>
              <a:t>ILIAS</a:t>
            </a:r>
          </a:p>
          <a:p>
            <a:r>
              <a:rPr lang="en-US" dirty="0"/>
              <a:t>Open </a:t>
            </a:r>
            <a:r>
              <a:rPr lang="en-US" dirty="0" err="1" smtClean="0"/>
              <a:t>edX</a:t>
            </a:r>
            <a:endParaRPr lang="cs-CZ" dirty="0" smtClean="0"/>
          </a:p>
          <a:p>
            <a:r>
              <a:rPr lang="cs-CZ" b="1" dirty="0" err="1" smtClean="0"/>
              <a:t>Moodle</a:t>
            </a:r>
            <a:endParaRPr lang="cs-CZ" b="1" dirty="0"/>
          </a:p>
        </p:txBody>
      </p:sp>
    </p:spTree>
    <p:extLst>
      <p:ext uri="{BB962C8B-B14F-4D97-AF65-F5344CB8AC3E}">
        <p14:creationId xmlns:p14="http://schemas.microsoft.com/office/powerpoint/2010/main" val="95634985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Moodle</a:t>
            </a:r>
            <a:endParaRPr lang="cs-CZ" dirty="0"/>
          </a:p>
        </p:txBody>
      </p:sp>
      <p:sp>
        <p:nvSpPr>
          <p:cNvPr id="3" name="Zástupný symbol pro obsah 2"/>
          <p:cNvSpPr>
            <a:spLocks noGrp="1"/>
          </p:cNvSpPr>
          <p:nvPr>
            <p:ph idx="1"/>
          </p:nvPr>
        </p:nvSpPr>
        <p:spPr>
          <a:xfrm>
            <a:off x="1141412" y="2249487"/>
            <a:ext cx="4914331" cy="4297962"/>
          </a:xfrm>
        </p:spPr>
        <p:txBody>
          <a:bodyPr>
            <a:normAutofit/>
          </a:bodyPr>
          <a:lstStyle/>
          <a:p>
            <a:r>
              <a:rPr lang="en-US" dirty="0"/>
              <a:t>Modular Object-Oriented Dynamic Learning </a:t>
            </a:r>
            <a:r>
              <a:rPr lang="en-US" dirty="0" smtClean="0"/>
              <a:t>Environment</a:t>
            </a:r>
            <a:endParaRPr lang="cs-CZ" dirty="0" smtClean="0"/>
          </a:p>
          <a:p>
            <a:r>
              <a:rPr lang="cs-CZ" dirty="0" smtClean="0"/>
              <a:t>Open source LMS</a:t>
            </a:r>
          </a:p>
        </p:txBody>
      </p:sp>
      <p:pic>
        <p:nvPicPr>
          <p:cNvPr id="4" name="Obrázek 3"/>
          <p:cNvPicPr>
            <a:picLocks noChangeAspect="1"/>
          </p:cNvPicPr>
          <p:nvPr/>
        </p:nvPicPr>
        <p:blipFill>
          <a:blip r:embed="rId2"/>
          <a:stretch>
            <a:fillRect/>
          </a:stretch>
        </p:blipFill>
        <p:spPr>
          <a:xfrm>
            <a:off x="6530866" y="-82828"/>
            <a:ext cx="5594472" cy="2998437"/>
          </a:xfrm>
          <a:prstGeom prst="rect">
            <a:avLst/>
          </a:prstGeom>
        </p:spPr>
      </p:pic>
      <p:pic>
        <p:nvPicPr>
          <p:cNvPr id="6" name="Obrázek 5"/>
          <p:cNvPicPr>
            <a:picLocks noChangeAspect="1"/>
          </p:cNvPicPr>
          <p:nvPr/>
        </p:nvPicPr>
        <p:blipFill>
          <a:blip r:embed="rId3"/>
          <a:stretch>
            <a:fillRect/>
          </a:stretch>
        </p:blipFill>
        <p:spPr>
          <a:xfrm>
            <a:off x="5833598" y="2736570"/>
            <a:ext cx="3612958" cy="3836351"/>
          </a:xfrm>
          <a:prstGeom prst="rect">
            <a:avLst/>
          </a:prstGeom>
        </p:spPr>
      </p:pic>
      <p:pic>
        <p:nvPicPr>
          <p:cNvPr id="5" name="Obrázek 4"/>
          <p:cNvPicPr>
            <a:picLocks noChangeAspect="1"/>
          </p:cNvPicPr>
          <p:nvPr/>
        </p:nvPicPr>
        <p:blipFill>
          <a:blip r:embed="rId4"/>
          <a:stretch>
            <a:fillRect/>
          </a:stretch>
        </p:blipFill>
        <p:spPr>
          <a:xfrm>
            <a:off x="8356739" y="3235350"/>
            <a:ext cx="3768599" cy="3100657"/>
          </a:xfrm>
          <a:prstGeom prst="rect">
            <a:avLst/>
          </a:prstGeom>
        </p:spPr>
      </p:pic>
    </p:spTree>
    <p:extLst>
      <p:ext uri="{BB962C8B-B14F-4D97-AF65-F5344CB8AC3E}">
        <p14:creationId xmlns:p14="http://schemas.microsoft.com/office/powerpoint/2010/main" val="13744989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Moodle</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MOODLE = </a:t>
            </a:r>
            <a:r>
              <a:rPr lang="en-US" dirty="0">
                <a:effectLst/>
              </a:rPr>
              <a:t>modular object-oriented dynamic learning environment</a:t>
            </a:r>
            <a:endParaRPr lang="cs-CZ" dirty="0" smtClean="0"/>
          </a:p>
          <a:p>
            <a:r>
              <a:rPr lang="cs-CZ" dirty="0" smtClean="0"/>
              <a:t>GNU-GPL</a:t>
            </a:r>
          </a:p>
          <a:p>
            <a:r>
              <a:rPr lang="cs-CZ" dirty="0" smtClean="0"/>
              <a:t>První verze 1999, doba podpory je dva roky na verzi, pak je třeba provést upgrade</a:t>
            </a:r>
          </a:p>
          <a:p>
            <a:r>
              <a:rPr lang="cs-CZ" i="1" dirty="0" smtClean="0"/>
              <a:t>„</a:t>
            </a:r>
            <a:r>
              <a:rPr lang="cs-CZ" i="1" dirty="0" smtClean="0">
                <a:effectLst/>
              </a:rPr>
              <a:t>Existuje </a:t>
            </a:r>
            <a:r>
              <a:rPr lang="cs-CZ" i="1" dirty="0">
                <a:effectLst/>
              </a:rPr>
              <a:t>minimálně </a:t>
            </a:r>
            <a:r>
              <a:rPr lang="cs-CZ" i="1" dirty="0" smtClean="0">
                <a:effectLst/>
              </a:rPr>
              <a:t>7 </a:t>
            </a:r>
            <a:r>
              <a:rPr lang="cs-CZ" i="1" dirty="0">
                <a:effectLst/>
              </a:rPr>
              <a:t>miliónů kurzů, které prochází asi 70 miliónů unikátních uživatelů z 227 zemí světa. Nejvíce registrovaných webů s </a:t>
            </a:r>
            <a:r>
              <a:rPr lang="cs-CZ" i="1" dirty="0" err="1">
                <a:effectLst/>
              </a:rPr>
              <a:t>Moodle</a:t>
            </a:r>
            <a:r>
              <a:rPr lang="cs-CZ" i="1" dirty="0">
                <a:effectLst/>
              </a:rPr>
              <a:t> mají USA – 8600, následované Španělskem 4700, Brazílií 3700 a téměř třemi tisíci ve Spojeném království</a:t>
            </a:r>
            <a:r>
              <a:rPr lang="cs-CZ" i="1" dirty="0" smtClean="0">
                <a:effectLst/>
              </a:rPr>
              <a:t>.</a:t>
            </a:r>
            <a:r>
              <a:rPr lang="cs-CZ" i="1" dirty="0" smtClean="0"/>
              <a:t>“</a:t>
            </a:r>
          </a:p>
          <a:p>
            <a:r>
              <a:rPr lang="cs-CZ" dirty="0" smtClean="0">
                <a:effectLst/>
              </a:rPr>
              <a:t>Problémem je velká fragmentace - největší </a:t>
            </a:r>
            <a:r>
              <a:rPr lang="cs-CZ" dirty="0">
                <a:effectLst/>
              </a:rPr>
              <a:t>podíl má </a:t>
            </a:r>
            <a:r>
              <a:rPr lang="cs-CZ" dirty="0" smtClean="0">
                <a:effectLst/>
              </a:rPr>
              <a:t>verze </a:t>
            </a:r>
            <a:r>
              <a:rPr lang="cs-CZ" dirty="0">
                <a:effectLst/>
              </a:rPr>
              <a:t>1.9 z roku </a:t>
            </a:r>
            <a:r>
              <a:rPr lang="cs-CZ" dirty="0" smtClean="0">
                <a:effectLst/>
              </a:rPr>
              <a:t>2008, která nemá již tři roky technickou podporu ani bezpečnostní úpravy.</a:t>
            </a:r>
            <a:endParaRPr lang="cs-CZ" dirty="0" smtClean="0"/>
          </a:p>
          <a:p>
            <a:endParaRPr lang="cs-CZ" dirty="0"/>
          </a:p>
        </p:txBody>
      </p:sp>
    </p:spTree>
    <p:extLst>
      <p:ext uri="{BB962C8B-B14F-4D97-AF65-F5344CB8AC3E}">
        <p14:creationId xmlns:p14="http://schemas.microsoft.com/office/powerpoint/2010/main" val="375303099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Technické parametry</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err="1" smtClean="0">
                <a:effectLst/>
              </a:rPr>
              <a:t>Moodle</a:t>
            </a:r>
            <a:r>
              <a:rPr lang="cs-CZ" dirty="0" smtClean="0">
                <a:effectLst/>
              </a:rPr>
              <a:t> je vyvíjen v </a:t>
            </a:r>
            <a:r>
              <a:rPr lang="cs-CZ" dirty="0" err="1" smtClean="0">
                <a:effectLst/>
              </a:rPr>
              <a:t>Apache</a:t>
            </a:r>
            <a:r>
              <a:rPr lang="cs-CZ" dirty="0" smtClean="0">
                <a:effectLst/>
              </a:rPr>
              <a:t> </a:t>
            </a:r>
            <a:r>
              <a:rPr lang="cs-CZ" dirty="0">
                <a:effectLst/>
              </a:rPr>
              <a:t>a PHP</a:t>
            </a:r>
            <a:r>
              <a:rPr lang="cs-CZ" dirty="0" smtClean="0">
                <a:effectLst/>
              </a:rPr>
              <a:t>, pro svůj chod potřebuje databázi (podporovány jsou </a:t>
            </a:r>
            <a:r>
              <a:rPr lang="cs-CZ" dirty="0" err="1">
                <a:effectLst/>
              </a:rPr>
              <a:t>PostgreSQL</a:t>
            </a:r>
            <a:r>
              <a:rPr lang="cs-CZ" dirty="0">
                <a:effectLst/>
              </a:rPr>
              <a:t>, </a:t>
            </a:r>
            <a:r>
              <a:rPr lang="cs-CZ" dirty="0" err="1">
                <a:effectLst/>
              </a:rPr>
              <a:t>MySQL</a:t>
            </a:r>
            <a:r>
              <a:rPr lang="cs-CZ" dirty="0">
                <a:effectLst/>
              </a:rPr>
              <a:t> a </a:t>
            </a:r>
            <a:r>
              <a:rPr lang="cs-CZ" dirty="0" err="1" smtClean="0">
                <a:effectLst/>
              </a:rPr>
              <a:t>MariaDB</a:t>
            </a:r>
            <a:r>
              <a:rPr lang="cs-CZ" dirty="0" smtClean="0">
                <a:effectLst/>
              </a:rPr>
              <a:t> a částečně </a:t>
            </a:r>
            <a:r>
              <a:rPr lang="cs-CZ" dirty="0" err="1" smtClean="0">
                <a:effectLst/>
              </a:rPr>
              <a:t>Oracle</a:t>
            </a:r>
            <a:r>
              <a:rPr lang="cs-CZ" dirty="0" smtClean="0">
                <a:effectLst/>
              </a:rPr>
              <a:t>)</a:t>
            </a:r>
          </a:p>
          <a:p>
            <a:r>
              <a:rPr lang="cs-CZ" dirty="0" smtClean="0">
                <a:effectLst/>
              </a:rPr>
              <a:t>HW : 160</a:t>
            </a:r>
            <a:r>
              <a:rPr lang="cs-CZ" dirty="0">
                <a:effectLst/>
              </a:rPr>
              <a:t> MB místa na samotnou instalaci (k tomu je ale připočíst prostor pro materiály, vzhledy, </a:t>
            </a:r>
            <a:r>
              <a:rPr lang="cs-CZ" dirty="0" err="1">
                <a:effectLst/>
              </a:rPr>
              <a:t>pluginy</a:t>
            </a:r>
            <a:r>
              <a:rPr lang="cs-CZ" dirty="0">
                <a:effectLst/>
              </a:rPr>
              <a:t>, data o uživatelích atp</a:t>
            </a:r>
            <a:r>
              <a:rPr lang="cs-CZ" dirty="0"/>
              <a:t>.), požadavky</a:t>
            </a:r>
            <a:endParaRPr lang="cs-CZ" dirty="0" smtClean="0">
              <a:effectLst/>
            </a:endParaRPr>
          </a:p>
          <a:p>
            <a:r>
              <a:rPr lang="cs-CZ" dirty="0" smtClean="0">
                <a:effectLst/>
              </a:rPr>
              <a:t>procesor </a:t>
            </a:r>
            <a:r>
              <a:rPr lang="cs-CZ" dirty="0">
                <a:effectLst/>
              </a:rPr>
              <a:t>s 1 GHz, ale doporučena je </a:t>
            </a:r>
            <a:r>
              <a:rPr lang="cs-CZ" dirty="0" smtClean="0">
                <a:effectLst/>
              </a:rPr>
              <a:t>dvojnásobná</a:t>
            </a:r>
          </a:p>
          <a:p>
            <a:r>
              <a:rPr lang="cs-CZ" dirty="0" smtClean="0">
                <a:effectLst/>
              </a:rPr>
              <a:t>256</a:t>
            </a:r>
            <a:r>
              <a:rPr lang="cs-CZ" dirty="0">
                <a:effectLst/>
              </a:rPr>
              <a:t> MB RAM, což je ale spíše symbolické. Pro reálný chod s více uživateli lze počítat přibližně s 1 GB na 20 osob pro rychlý a stabilní běh</a:t>
            </a:r>
            <a:r>
              <a:rPr lang="cs-CZ" dirty="0" smtClean="0">
                <a:effectLst/>
              </a:rPr>
              <a:t>. Což u velkých kurzů není v součtu málo.</a:t>
            </a:r>
          </a:p>
          <a:p>
            <a:r>
              <a:rPr lang="cs-CZ" dirty="0">
                <a:effectLst/>
              </a:rPr>
              <a:t>Instalace samotná probíhá téměř automaticky z prostředí webového prohlížeče. Před jejím spuštěním je třeba ručně vytvořit databázový záznam (čtyři prázdné tabulky s patřičnými přístupovými právy) a adresář na disku, ideálně mimo webově dostupnou část. Pak již stačí jen </a:t>
            </a:r>
            <a:r>
              <a:rPr lang="cs-CZ" dirty="0" err="1">
                <a:effectLst/>
              </a:rPr>
              <a:t>proklikat</a:t>
            </a:r>
            <a:r>
              <a:rPr lang="cs-CZ" dirty="0">
                <a:effectLst/>
              </a:rPr>
              <a:t> instalaci. </a:t>
            </a:r>
            <a:endParaRPr lang="cs-CZ" dirty="0" smtClean="0">
              <a:effectLst/>
            </a:endParaRPr>
          </a:p>
          <a:p>
            <a:r>
              <a:rPr lang="cs-CZ" dirty="0" err="1" smtClean="0">
                <a:effectLst/>
              </a:rPr>
              <a:t>Moodle</a:t>
            </a:r>
            <a:r>
              <a:rPr lang="cs-CZ" dirty="0" smtClean="0">
                <a:effectLst/>
              </a:rPr>
              <a:t> má také podporu lokální instalace</a:t>
            </a:r>
          </a:p>
        </p:txBody>
      </p:sp>
    </p:spTree>
    <p:extLst>
      <p:ext uri="{BB962C8B-B14F-4D97-AF65-F5344CB8AC3E}">
        <p14:creationId xmlns:p14="http://schemas.microsoft.com/office/powerpoint/2010/main" val="255380102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moduly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effectLst/>
              </a:rPr>
              <a:t>Slovníky a </a:t>
            </a:r>
            <a:r>
              <a:rPr lang="cs-CZ" dirty="0" smtClean="0">
                <a:effectLst/>
              </a:rPr>
              <a:t>databáze</a:t>
            </a:r>
          </a:p>
          <a:p>
            <a:r>
              <a:rPr lang="cs-CZ" dirty="0">
                <a:effectLst/>
              </a:rPr>
              <a:t>Ankety, průzkumy, </a:t>
            </a:r>
            <a:r>
              <a:rPr lang="cs-CZ" dirty="0" smtClean="0">
                <a:effectLst/>
              </a:rPr>
              <a:t>dotazování</a:t>
            </a:r>
          </a:p>
          <a:p>
            <a:r>
              <a:rPr lang="cs-CZ" dirty="0">
                <a:effectLst/>
              </a:rPr>
              <a:t>D</a:t>
            </a:r>
            <a:r>
              <a:rPr lang="cs-CZ" dirty="0" smtClean="0">
                <a:effectLst/>
              </a:rPr>
              <a:t>iskusní fóra</a:t>
            </a:r>
          </a:p>
          <a:p>
            <a:r>
              <a:rPr lang="cs-CZ" dirty="0" smtClean="0">
                <a:effectLst/>
              </a:rPr>
              <a:t>Chat</a:t>
            </a:r>
          </a:p>
          <a:p>
            <a:r>
              <a:rPr lang="cs-CZ" dirty="0" smtClean="0">
                <a:effectLst/>
              </a:rPr>
              <a:t>Testy</a:t>
            </a:r>
          </a:p>
          <a:p>
            <a:r>
              <a:rPr lang="cs-CZ" dirty="0" smtClean="0">
                <a:effectLst/>
              </a:rPr>
              <a:t>Přednáška</a:t>
            </a:r>
          </a:p>
          <a:p>
            <a:r>
              <a:rPr lang="cs-CZ" dirty="0" smtClean="0">
                <a:effectLst/>
              </a:rPr>
              <a:t>Workshop</a:t>
            </a:r>
          </a:p>
          <a:p>
            <a:r>
              <a:rPr lang="cs-CZ" dirty="0" smtClean="0">
                <a:effectLst/>
              </a:rPr>
              <a:t>Wiki</a:t>
            </a:r>
          </a:p>
          <a:p>
            <a:r>
              <a:rPr lang="cs-CZ" dirty="0" smtClean="0">
                <a:effectLst/>
              </a:rPr>
              <a:t>…</a:t>
            </a:r>
          </a:p>
          <a:p>
            <a:endParaRPr lang="cs-CZ" dirty="0"/>
          </a:p>
        </p:txBody>
      </p:sp>
    </p:spTree>
    <p:extLst>
      <p:ext uri="{BB962C8B-B14F-4D97-AF65-F5344CB8AC3E}">
        <p14:creationId xmlns:p14="http://schemas.microsoft.com/office/powerpoint/2010/main" val="421601778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Monitoring činností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err="1"/>
              <a:t>Event</a:t>
            </a:r>
            <a:r>
              <a:rPr lang="cs-CZ" dirty="0"/>
              <a:t> </a:t>
            </a:r>
            <a:r>
              <a:rPr lang="cs-CZ" dirty="0" smtClean="0"/>
              <a:t>monitoring</a:t>
            </a:r>
          </a:p>
          <a:p>
            <a:r>
              <a:rPr lang="cs-CZ" dirty="0"/>
              <a:t>Souhrnné </a:t>
            </a:r>
            <a:r>
              <a:rPr lang="cs-CZ" dirty="0" smtClean="0"/>
              <a:t>statistiky</a:t>
            </a:r>
          </a:p>
          <a:p>
            <a:r>
              <a:rPr lang="cs-CZ" dirty="0" err="1"/>
              <a:t>Participation</a:t>
            </a:r>
            <a:r>
              <a:rPr lang="cs-CZ" dirty="0"/>
              <a:t> </a:t>
            </a:r>
            <a:r>
              <a:rPr lang="cs-CZ" dirty="0" smtClean="0"/>
              <a:t>report</a:t>
            </a:r>
          </a:p>
          <a:p>
            <a:r>
              <a:rPr lang="cs-CZ" dirty="0" err="1"/>
              <a:t>Activity</a:t>
            </a:r>
            <a:r>
              <a:rPr lang="cs-CZ" dirty="0"/>
              <a:t> </a:t>
            </a:r>
            <a:r>
              <a:rPr lang="cs-CZ" dirty="0" smtClean="0"/>
              <a:t>report</a:t>
            </a:r>
          </a:p>
          <a:p>
            <a:r>
              <a:rPr lang="cs-CZ" dirty="0"/>
              <a:t>Log </a:t>
            </a:r>
            <a:r>
              <a:rPr lang="cs-CZ" dirty="0" smtClean="0"/>
              <a:t>soubory</a:t>
            </a:r>
          </a:p>
          <a:p>
            <a:r>
              <a:rPr lang="cs-CZ" dirty="0" smtClean="0"/>
              <a:t>Odznáčky</a:t>
            </a:r>
          </a:p>
          <a:p>
            <a:r>
              <a:rPr lang="cs-CZ" dirty="0" smtClean="0"/>
              <a:t>Externí nástroje: </a:t>
            </a:r>
            <a:r>
              <a:rPr lang="cs-CZ" dirty="0" err="1" smtClean="0"/>
              <a:t>Piwik</a:t>
            </a:r>
            <a:r>
              <a:rPr lang="cs-CZ" dirty="0" smtClean="0"/>
              <a:t> </a:t>
            </a:r>
            <a:r>
              <a:rPr lang="cs-CZ" dirty="0" err="1"/>
              <a:t>Analytics</a:t>
            </a:r>
            <a:r>
              <a:rPr lang="cs-CZ" dirty="0"/>
              <a:t> či </a:t>
            </a:r>
            <a:r>
              <a:rPr lang="cs-CZ" dirty="0" err="1"/>
              <a:t>SmartKlass</a:t>
            </a:r>
            <a:r>
              <a:rPr lang="cs-CZ" dirty="0" smtClean="0"/>
              <a:t>,…</a:t>
            </a:r>
            <a:endParaRPr lang="cs-CZ" dirty="0"/>
          </a:p>
        </p:txBody>
      </p:sp>
    </p:spTree>
    <p:extLst>
      <p:ext uri="{BB962C8B-B14F-4D97-AF65-F5344CB8AC3E}">
        <p14:creationId xmlns:p14="http://schemas.microsoft.com/office/powerpoint/2010/main" val="213855093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pPr fontAlgn="base"/>
            <a:r>
              <a:rPr lang="en-US" dirty="0"/>
              <a:t>Google Classroom: LMS pro blended </a:t>
            </a:r>
            <a:r>
              <a:rPr lang="en-US" dirty="0" smtClean="0"/>
              <a:t>learning</a:t>
            </a:r>
            <a:endParaRPr lang="cs-CZ" dirty="0"/>
          </a:p>
        </p:txBody>
      </p:sp>
      <p:sp>
        <p:nvSpPr>
          <p:cNvPr id="3" name="Podnadpis 2"/>
          <p:cNvSpPr>
            <a:spLocks noGrp="1"/>
          </p:cNvSpPr>
          <p:nvPr>
            <p:ph type="subTitle" idx="1"/>
          </p:nvPr>
        </p:nvSpPr>
        <p:spPr>
          <a:xfrm>
            <a:off x="2552020" y="4039210"/>
            <a:ext cx="7080026" cy="1049867"/>
          </a:xfrm>
        </p:spPr>
        <p:txBody>
          <a:bodyPr>
            <a:normAutofit/>
          </a:bodyPr>
          <a:lstStyle/>
          <a:p>
            <a:pPr algn="r"/>
            <a:endParaRPr lang="cs-CZ" dirty="0" smtClean="0"/>
          </a:p>
        </p:txBody>
      </p:sp>
    </p:spTree>
    <p:extLst>
      <p:ext uri="{BB962C8B-B14F-4D97-AF65-F5344CB8AC3E}">
        <p14:creationId xmlns:p14="http://schemas.microsoft.com/office/powerpoint/2010/main" val="79703943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a:t>
            </a:r>
            <a:r>
              <a:rPr lang="cs-CZ" dirty="0" err="1" smtClean="0"/>
              <a:t>learning</a:t>
            </a:r>
            <a:r>
              <a:rPr lang="cs-CZ" dirty="0" smtClean="0"/>
              <a:t> x LMS</a:t>
            </a:r>
            <a:endParaRPr lang="cs-CZ" dirty="0"/>
          </a:p>
        </p:txBody>
      </p:sp>
      <p:sp>
        <p:nvSpPr>
          <p:cNvPr id="3" name="Zástupný symbol pro obsah 2"/>
          <p:cNvSpPr>
            <a:spLocks noGrp="1"/>
          </p:cNvSpPr>
          <p:nvPr>
            <p:ph idx="1"/>
          </p:nvPr>
        </p:nvSpPr>
        <p:spPr/>
        <p:txBody>
          <a:bodyPr/>
          <a:lstStyle/>
          <a:p>
            <a:r>
              <a:rPr lang="cs-CZ" dirty="0" smtClean="0"/>
              <a:t>E-</a:t>
            </a:r>
            <a:r>
              <a:rPr lang="cs-CZ" dirty="0" err="1" smtClean="0"/>
              <a:t>learning</a:t>
            </a:r>
            <a:r>
              <a:rPr lang="cs-CZ" dirty="0" smtClean="0"/>
              <a:t>: forma vzdělávání (</a:t>
            </a:r>
            <a:r>
              <a:rPr lang="cs-CZ" dirty="0" err="1" smtClean="0"/>
              <a:t>Piaget</a:t>
            </a:r>
            <a:r>
              <a:rPr lang="cs-CZ" dirty="0" smtClean="0"/>
              <a:t>: vzdělávání jako obousměrná komunikace)</a:t>
            </a:r>
          </a:p>
          <a:p>
            <a:r>
              <a:rPr lang="cs-CZ" dirty="0" smtClean="0"/>
              <a:t>LMS: softwarová komponenta zajišťující komplexní správu vzdělávacích procesů, aktivit, studentů, testů, materiálů,…</a:t>
            </a:r>
          </a:p>
          <a:p>
            <a:r>
              <a:rPr lang="cs-CZ" dirty="0" smtClean="0"/>
              <a:t>Na první pohled ne nutně související vazba, ale </a:t>
            </a:r>
            <a:r>
              <a:rPr lang="en-US" i="1" dirty="0"/>
              <a:t>"The </a:t>
            </a:r>
            <a:r>
              <a:rPr lang="en-US" b="1" i="1" dirty="0"/>
              <a:t>medium</a:t>
            </a:r>
            <a:r>
              <a:rPr lang="en-US" i="1" dirty="0"/>
              <a:t> is the </a:t>
            </a:r>
            <a:r>
              <a:rPr lang="en-US" b="1" i="1" dirty="0" smtClean="0"/>
              <a:t>message</a:t>
            </a:r>
            <a:r>
              <a:rPr lang="en-US" i="1" dirty="0" smtClean="0"/>
              <a:t>„</a:t>
            </a:r>
            <a:r>
              <a:rPr lang="cs-CZ" i="1" dirty="0" smtClean="0"/>
              <a:t> </a:t>
            </a:r>
            <a:r>
              <a:rPr lang="cs-CZ" dirty="0" smtClean="0"/>
              <a:t>‎</a:t>
            </a:r>
            <a:r>
              <a:rPr lang="cs-CZ" dirty="0" err="1" smtClean="0"/>
              <a:t>Marshall</a:t>
            </a:r>
            <a:r>
              <a:rPr lang="cs-CZ" dirty="0" smtClean="0"/>
              <a:t> </a:t>
            </a:r>
            <a:r>
              <a:rPr lang="cs-CZ" dirty="0" err="1" smtClean="0"/>
              <a:t>McLuhan</a:t>
            </a:r>
            <a:endParaRPr lang="cs-CZ" dirty="0" smtClean="0"/>
          </a:p>
        </p:txBody>
      </p:sp>
    </p:spTree>
    <p:extLst>
      <p:ext uri="{BB962C8B-B14F-4D97-AF65-F5344CB8AC3E}">
        <p14:creationId xmlns:p14="http://schemas.microsoft.com/office/powerpoint/2010/main" val="227457139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Blended</a:t>
            </a:r>
            <a:r>
              <a:rPr lang="cs-CZ" dirty="0" smtClean="0"/>
              <a:t> </a:t>
            </a:r>
            <a:r>
              <a:rPr lang="cs-CZ" dirty="0" err="1" smtClean="0"/>
              <a:t>learning</a:t>
            </a:r>
            <a:endParaRPr lang="cs-CZ" dirty="0"/>
          </a:p>
        </p:txBody>
      </p:sp>
      <p:sp>
        <p:nvSpPr>
          <p:cNvPr id="3" name="Zástupný symbol pro obsah 2"/>
          <p:cNvSpPr>
            <a:spLocks noGrp="1"/>
          </p:cNvSpPr>
          <p:nvPr>
            <p:ph idx="1"/>
          </p:nvPr>
        </p:nvSpPr>
        <p:spPr/>
        <p:txBody>
          <a:bodyPr/>
          <a:lstStyle/>
          <a:p>
            <a:r>
              <a:rPr lang="cs-CZ" dirty="0" err="1" smtClean="0"/>
              <a:t>Blended</a:t>
            </a:r>
            <a:r>
              <a:rPr lang="cs-CZ" dirty="0" smtClean="0"/>
              <a:t> </a:t>
            </a:r>
            <a:r>
              <a:rPr lang="cs-CZ" dirty="0" err="1" smtClean="0"/>
              <a:t>learning</a:t>
            </a:r>
            <a:r>
              <a:rPr lang="cs-CZ" dirty="0" smtClean="0"/>
              <a:t>: kombinace kontaktní a e-</a:t>
            </a:r>
            <a:r>
              <a:rPr lang="cs-CZ" dirty="0" err="1" smtClean="0"/>
              <a:t>learningové</a:t>
            </a:r>
            <a:r>
              <a:rPr lang="cs-CZ" dirty="0" smtClean="0"/>
              <a:t> výuky</a:t>
            </a:r>
          </a:p>
          <a:p>
            <a:r>
              <a:rPr lang="cs-CZ" dirty="0" smtClean="0"/>
              <a:t>E-</a:t>
            </a:r>
            <a:r>
              <a:rPr lang="cs-CZ" dirty="0" err="1" smtClean="0"/>
              <a:t>learning</a:t>
            </a:r>
            <a:r>
              <a:rPr lang="cs-CZ" dirty="0" smtClean="0"/>
              <a:t> typicky podpora presenčního vzdělávání</a:t>
            </a:r>
          </a:p>
          <a:p>
            <a:r>
              <a:rPr lang="cs-CZ" dirty="0" smtClean="0"/>
              <a:t>Škola</a:t>
            </a:r>
            <a:r>
              <a:rPr lang="cs-CZ" baseline="30000" dirty="0" smtClean="0"/>
              <a:t>21</a:t>
            </a:r>
            <a:r>
              <a:rPr lang="cs-CZ" dirty="0" smtClean="0"/>
              <a:t>: dobrá škola by měla mít e-</a:t>
            </a:r>
            <a:r>
              <a:rPr lang="cs-CZ" dirty="0" err="1" smtClean="0"/>
              <a:t>learning</a:t>
            </a:r>
            <a:r>
              <a:rPr lang="cs-CZ" dirty="0" smtClean="0"/>
              <a:t>. Ale jaký? K čemu? Proč?</a:t>
            </a:r>
          </a:p>
        </p:txBody>
      </p:sp>
    </p:spTree>
    <p:extLst>
      <p:ext uri="{BB962C8B-B14F-4D97-AF65-F5344CB8AC3E}">
        <p14:creationId xmlns:p14="http://schemas.microsoft.com/office/powerpoint/2010/main" val="253775354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Problémy s klasickými LMS</a:t>
            </a:r>
            <a:endParaRPr lang="cs-CZ" dirty="0"/>
          </a:p>
        </p:txBody>
      </p:sp>
      <p:sp>
        <p:nvSpPr>
          <p:cNvPr id="3" name="Zástupný symbol pro obsah 2"/>
          <p:cNvSpPr>
            <a:spLocks noGrp="1"/>
          </p:cNvSpPr>
          <p:nvPr>
            <p:ph idx="1"/>
          </p:nvPr>
        </p:nvSpPr>
        <p:spPr/>
        <p:txBody>
          <a:bodyPr/>
          <a:lstStyle/>
          <a:p>
            <a:r>
              <a:rPr lang="cs-CZ" dirty="0" smtClean="0"/>
              <a:t>Příliš robustní architektura</a:t>
            </a:r>
          </a:p>
          <a:p>
            <a:r>
              <a:rPr lang="cs-CZ" dirty="0" smtClean="0"/>
              <a:t>Často jednosměrná komunikace (x participativní a kompetenční učení, P2P </a:t>
            </a:r>
            <a:r>
              <a:rPr lang="cs-CZ" dirty="0" err="1" smtClean="0"/>
              <a:t>learning</a:t>
            </a:r>
            <a:r>
              <a:rPr lang="cs-CZ" dirty="0" smtClean="0"/>
              <a:t>)</a:t>
            </a:r>
          </a:p>
          <a:p>
            <a:r>
              <a:rPr lang="cs-CZ" dirty="0" smtClean="0"/>
              <a:t>Nezakotvenost v pedagogických teoriích</a:t>
            </a:r>
          </a:p>
          <a:p>
            <a:r>
              <a:rPr lang="cs-CZ" dirty="0" smtClean="0"/>
              <a:t>Tvorba modulů vyžaduje určitý rozmysl, zabere čas a je třeba plánovat</a:t>
            </a:r>
          </a:p>
          <a:p>
            <a:r>
              <a:rPr lang="cs-CZ" dirty="0" smtClean="0"/>
              <a:t>Typicky odděluje komunikaci od učení</a:t>
            </a:r>
            <a:endParaRPr lang="cs-CZ" dirty="0"/>
          </a:p>
        </p:txBody>
      </p:sp>
    </p:spTree>
    <p:extLst>
      <p:ext uri="{BB962C8B-B14F-4D97-AF65-F5344CB8AC3E}">
        <p14:creationId xmlns:p14="http://schemas.microsoft.com/office/powerpoint/2010/main" val="827761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problémy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err="1" smtClean="0"/>
              <a:t>Tacitní</a:t>
            </a:r>
            <a:r>
              <a:rPr lang="cs-CZ" dirty="0" smtClean="0"/>
              <a:t> vs. explicitní znalosti</a:t>
            </a:r>
          </a:p>
          <a:p>
            <a:r>
              <a:rPr lang="cs-CZ" dirty="0" smtClean="0"/>
              <a:t>Kreativity management</a:t>
            </a:r>
          </a:p>
          <a:p>
            <a:r>
              <a:rPr lang="cs-CZ" dirty="0" smtClean="0"/>
              <a:t>Neúplná data</a:t>
            </a:r>
          </a:p>
          <a:p>
            <a:r>
              <a:rPr lang="cs-CZ" dirty="0" smtClean="0"/>
              <a:t>Špatná data</a:t>
            </a:r>
          </a:p>
          <a:p>
            <a:r>
              <a:rPr lang="cs-CZ" dirty="0" smtClean="0"/>
              <a:t>Uživatelské problémy – nevyužívají IS, používají jej špatně, dělají chyby</a:t>
            </a:r>
          </a:p>
          <a:p>
            <a:r>
              <a:rPr lang="cs-CZ" dirty="0" smtClean="0"/>
              <a:t>Chybný design</a:t>
            </a:r>
          </a:p>
          <a:p>
            <a:r>
              <a:rPr lang="cs-CZ" dirty="0" smtClean="0"/>
              <a:t>Technické problémy</a:t>
            </a:r>
          </a:p>
          <a:p>
            <a:r>
              <a:rPr lang="cs-CZ" dirty="0" smtClean="0"/>
              <a:t>…</a:t>
            </a:r>
            <a:endParaRPr lang="cs-CZ" dirty="0"/>
          </a:p>
        </p:txBody>
      </p:sp>
    </p:spTree>
    <p:extLst>
      <p:ext uri="{BB962C8B-B14F-4D97-AF65-F5344CB8AC3E}">
        <p14:creationId xmlns:p14="http://schemas.microsoft.com/office/powerpoint/2010/main" val="194507597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Převrácená třída</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Akcent na práci žáků</a:t>
            </a:r>
          </a:p>
          <a:p>
            <a:r>
              <a:rPr lang="cs-CZ" dirty="0" smtClean="0"/>
              <a:t>E-</a:t>
            </a:r>
            <a:r>
              <a:rPr lang="cs-CZ" dirty="0" err="1" smtClean="0"/>
              <a:t>learning</a:t>
            </a:r>
            <a:r>
              <a:rPr lang="cs-CZ" dirty="0" smtClean="0"/>
              <a:t> nese aktuální obsah pro práci a </a:t>
            </a:r>
            <a:r>
              <a:rPr lang="cs-CZ" dirty="0" err="1" smtClean="0"/>
              <a:t>rozšiřujcí</a:t>
            </a:r>
            <a:r>
              <a:rPr lang="cs-CZ" dirty="0" smtClean="0"/>
              <a:t> studium</a:t>
            </a:r>
          </a:p>
          <a:p>
            <a:r>
              <a:rPr lang="cs-CZ" dirty="0" smtClean="0"/>
              <a:t>Učitel v něm musí sledovat aktivitu žáků a jejich aktuální problémy</a:t>
            </a:r>
          </a:p>
          <a:p>
            <a:r>
              <a:rPr lang="cs-CZ" dirty="0" smtClean="0"/>
              <a:t>Snaha aktivizovat a mluvit stejným (vizuálním?) jazykem</a:t>
            </a:r>
          </a:p>
          <a:p>
            <a:r>
              <a:rPr lang="cs-CZ" dirty="0" smtClean="0"/>
              <a:t>Vícerychlostní model studia</a:t>
            </a:r>
          </a:p>
          <a:p>
            <a:r>
              <a:rPr lang="cs-CZ" dirty="0" smtClean="0"/>
              <a:t>Možnost práce s nadanými žáky</a:t>
            </a:r>
          </a:p>
          <a:p>
            <a:r>
              <a:rPr lang="cs-CZ" dirty="0" smtClean="0"/>
              <a:t>Typická je podpora samostudia ve výkladových pasážích</a:t>
            </a:r>
          </a:p>
          <a:p>
            <a:r>
              <a:rPr lang="cs-CZ" dirty="0" smtClean="0"/>
              <a:t>Jde o projev BL</a:t>
            </a:r>
          </a:p>
          <a:p>
            <a:endParaRPr lang="cs-CZ" dirty="0"/>
          </a:p>
        </p:txBody>
      </p:sp>
    </p:spTree>
    <p:extLst>
      <p:ext uri="{BB962C8B-B14F-4D97-AF65-F5344CB8AC3E}">
        <p14:creationId xmlns:p14="http://schemas.microsoft.com/office/powerpoint/2010/main" val="275231966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Google </a:t>
            </a:r>
            <a:r>
              <a:rPr lang="cs-CZ" dirty="0" err="1" smtClean="0"/>
              <a:t>Classroom</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822" y="1731964"/>
            <a:ext cx="7216421" cy="4059237"/>
          </a:xfrm>
        </p:spPr>
      </p:pic>
    </p:spTree>
    <p:extLst>
      <p:ext uri="{BB962C8B-B14F-4D97-AF65-F5344CB8AC3E}">
        <p14:creationId xmlns:p14="http://schemas.microsoft.com/office/powerpoint/2010/main" val="340109174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Google </a:t>
            </a:r>
            <a:r>
              <a:rPr lang="cs-CZ" dirty="0" err="1" smtClean="0"/>
              <a:t>Classroom</a:t>
            </a:r>
            <a:r>
              <a:rPr lang="cs-CZ" dirty="0" smtClean="0"/>
              <a:t> II.</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822" y="1731964"/>
            <a:ext cx="7216421" cy="4059237"/>
          </a:xfrm>
        </p:spPr>
      </p:pic>
    </p:spTree>
    <p:extLst>
      <p:ext uri="{BB962C8B-B14F-4D97-AF65-F5344CB8AC3E}">
        <p14:creationId xmlns:p14="http://schemas.microsoft.com/office/powerpoint/2010/main" val="413068639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Google </a:t>
            </a:r>
            <a:r>
              <a:rPr lang="cs-CZ" dirty="0" err="1" smtClean="0"/>
              <a:t>Classroom</a:t>
            </a:r>
            <a:r>
              <a:rPr lang="cs-CZ" dirty="0" smtClean="0"/>
              <a:t> III.</a:t>
            </a:r>
            <a:endParaRPr lang="cs-CZ" dirty="0"/>
          </a:p>
        </p:txBody>
      </p:sp>
      <p:sp>
        <p:nvSpPr>
          <p:cNvPr id="3" name="Zástupný symbol pro obsah 2"/>
          <p:cNvSpPr>
            <a:spLocks noGrp="1"/>
          </p:cNvSpPr>
          <p:nvPr>
            <p:ph idx="1"/>
          </p:nvPr>
        </p:nvSpPr>
        <p:spPr/>
        <p:txBody>
          <a:bodyPr/>
          <a:lstStyle/>
          <a:p>
            <a:r>
              <a:rPr lang="cs-CZ" dirty="0" smtClean="0"/>
              <a:t>Pokus o LMS prostředí podobné </a:t>
            </a:r>
            <a:r>
              <a:rPr lang="cs-CZ" dirty="0" err="1" smtClean="0"/>
              <a:t>Facebooku</a:t>
            </a:r>
            <a:r>
              <a:rPr lang="cs-CZ" dirty="0" smtClean="0"/>
              <a:t> či </a:t>
            </a:r>
            <a:r>
              <a:rPr lang="cs-CZ" dirty="0" err="1" smtClean="0"/>
              <a:t>Twitteru</a:t>
            </a:r>
            <a:endParaRPr lang="cs-CZ" dirty="0" smtClean="0"/>
          </a:p>
          <a:p>
            <a:r>
              <a:rPr lang="cs-CZ" dirty="0" smtClean="0"/>
              <a:t>Přímá podpora převrácené třídy (ale ne úplně dotažená)</a:t>
            </a:r>
          </a:p>
          <a:p>
            <a:r>
              <a:rPr lang="cs-CZ" dirty="0" smtClean="0"/>
              <a:t>Žádné týdny, témata, jen tok informací a možnost přímé diskuse</a:t>
            </a:r>
          </a:p>
          <a:p>
            <a:r>
              <a:rPr lang="cs-CZ" dirty="0" smtClean="0"/>
              <a:t>Dobré napojení na Google aplikace</a:t>
            </a:r>
          </a:p>
          <a:p>
            <a:r>
              <a:rPr lang="cs-CZ" dirty="0" smtClean="0"/>
              <a:t>Práce v rámci jedné Google </a:t>
            </a:r>
            <a:r>
              <a:rPr lang="cs-CZ" dirty="0" err="1" smtClean="0"/>
              <a:t>Apps</a:t>
            </a:r>
            <a:r>
              <a:rPr lang="cs-CZ" dirty="0" smtClean="0"/>
              <a:t> domény</a:t>
            </a:r>
            <a:endParaRPr lang="cs-CZ" dirty="0"/>
          </a:p>
        </p:txBody>
      </p:sp>
    </p:spTree>
    <p:extLst>
      <p:ext uri="{BB962C8B-B14F-4D97-AF65-F5344CB8AC3E}">
        <p14:creationId xmlns:p14="http://schemas.microsoft.com/office/powerpoint/2010/main" val="407754271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Alice </a:t>
            </a:r>
            <a:r>
              <a:rPr lang="cs-CZ" dirty="0" err="1" smtClean="0"/>
              <a:t>Keeler</a:t>
            </a:r>
            <a:r>
              <a:rPr lang="cs-CZ" dirty="0" smtClean="0"/>
              <a:t>: možnosti využití</a:t>
            </a:r>
            <a:endParaRPr lang="cs-CZ" dirty="0"/>
          </a:p>
        </p:txBody>
      </p:sp>
      <p:sp>
        <p:nvSpPr>
          <p:cNvPr id="3" name="Zástupný symbol pro obsah 2"/>
          <p:cNvSpPr>
            <a:spLocks noGrp="1"/>
          </p:cNvSpPr>
          <p:nvPr>
            <p:ph idx="1"/>
          </p:nvPr>
        </p:nvSpPr>
        <p:spPr/>
        <p:txBody>
          <a:bodyPr>
            <a:normAutofit fontScale="62500" lnSpcReduction="20000"/>
          </a:bodyPr>
          <a:lstStyle/>
          <a:p>
            <a:pPr lvl="0"/>
            <a:r>
              <a:rPr lang="cs-CZ" dirty="0" smtClean="0"/>
              <a:t>Sdílení </a:t>
            </a:r>
            <a:r>
              <a:rPr lang="cs-CZ" dirty="0"/>
              <a:t>dokumentů a zdrojů se </a:t>
            </a:r>
            <a:r>
              <a:rPr lang="cs-CZ" dirty="0" smtClean="0"/>
              <a:t>studenty</a:t>
            </a:r>
            <a:endParaRPr lang="cs-CZ" dirty="0"/>
          </a:p>
          <a:p>
            <a:pPr lvl="0"/>
            <a:r>
              <a:rPr lang="cs-CZ" dirty="0" smtClean="0"/>
              <a:t>Užití </a:t>
            </a:r>
            <a:r>
              <a:rPr lang="cs-CZ" dirty="0"/>
              <a:t>aplikace </a:t>
            </a:r>
            <a:r>
              <a:rPr lang="cs-CZ" dirty="0" err="1"/>
              <a:t>Classroom</a:t>
            </a:r>
            <a:r>
              <a:rPr lang="cs-CZ" dirty="0"/>
              <a:t> jako informačního systému s </a:t>
            </a:r>
            <a:r>
              <a:rPr lang="cs-CZ" dirty="0" smtClean="0"/>
              <a:t>upozorněními</a:t>
            </a:r>
            <a:endParaRPr lang="cs-CZ" dirty="0"/>
          </a:p>
          <a:p>
            <a:pPr lvl="0"/>
            <a:r>
              <a:rPr lang="cs-CZ" dirty="0" smtClean="0"/>
              <a:t>Užití </a:t>
            </a:r>
            <a:r>
              <a:rPr lang="cs-CZ" dirty="0"/>
              <a:t>pro komunikaci žáků s učiteli. Odevzdaným úkolem nebo komentářem mohou dát najevo, že mají zadání hotové a čekají na další </a:t>
            </a:r>
            <a:r>
              <a:rPr lang="cs-CZ" dirty="0" smtClean="0"/>
              <a:t>práci</a:t>
            </a:r>
            <a:endParaRPr lang="cs-CZ" dirty="0"/>
          </a:p>
          <a:p>
            <a:pPr lvl="0"/>
            <a:r>
              <a:rPr lang="cs-CZ" dirty="0" smtClean="0"/>
              <a:t>Omezení </a:t>
            </a:r>
            <a:r>
              <a:rPr lang="cs-CZ" dirty="0"/>
              <a:t>podvodů – oproti odevzdávání do společné složky se zde hůře podvádí. Student také nemůže snadno (aniž by byl odhalen) </a:t>
            </a:r>
            <a:r>
              <a:rPr lang="cs-CZ" dirty="0" err="1"/>
              <a:t>nasdílet</a:t>
            </a:r>
            <a:r>
              <a:rPr lang="cs-CZ" dirty="0"/>
              <a:t> dokument </a:t>
            </a:r>
            <a:r>
              <a:rPr lang="cs-CZ" dirty="0" smtClean="0"/>
              <a:t>spolužákovi</a:t>
            </a:r>
            <a:endParaRPr lang="cs-CZ" dirty="0"/>
          </a:p>
          <a:p>
            <a:pPr lvl="0"/>
            <a:r>
              <a:rPr lang="cs-CZ" dirty="0" smtClean="0"/>
              <a:t>Posílání </a:t>
            </a:r>
            <a:r>
              <a:rPr lang="cs-CZ" dirty="0"/>
              <a:t>e-mailu </a:t>
            </a:r>
            <a:r>
              <a:rPr lang="cs-CZ" dirty="0" smtClean="0"/>
              <a:t>studentům</a:t>
            </a:r>
            <a:endParaRPr lang="cs-CZ" dirty="0"/>
          </a:p>
          <a:p>
            <a:pPr lvl="0"/>
            <a:r>
              <a:rPr lang="cs-CZ" dirty="0" smtClean="0"/>
              <a:t>Tvorba </a:t>
            </a:r>
            <a:r>
              <a:rPr lang="cs-CZ" dirty="0"/>
              <a:t>rychlého </a:t>
            </a:r>
            <a:r>
              <a:rPr lang="cs-CZ" dirty="0" err="1"/>
              <a:t>playlistu</a:t>
            </a:r>
            <a:r>
              <a:rPr lang="cs-CZ" dirty="0"/>
              <a:t> z videí na </a:t>
            </a:r>
            <a:r>
              <a:rPr lang="cs-CZ" dirty="0" err="1" smtClean="0"/>
              <a:t>YouTube</a:t>
            </a:r>
            <a:endParaRPr lang="cs-CZ" dirty="0"/>
          </a:p>
          <a:p>
            <a:pPr lvl="0"/>
            <a:r>
              <a:rPr lang="cs-CZ" dirty="0" smtClean="0"/>
              <a:t>Diskusní </a:t>
            </a:r>
            <a:r>
              <a:rPr lang="cs-CZ" dirty="0"/>
              <a:t>platforma k jednotlivým </a:t>
            </a:r>
            <a:r>
              <a:rPr lang="cs-CZ" dirty="0" smtClean="0"/>
              <a:t>tématům</a:t>
            </a:r>
            <a:endParaRPr lang="cs-CZ" dirty="0"/>
          </a:p>
          <a:p>
            <a:pPr lvl="0"/>
            <a:r>
              <a:rPr lang="cs-CZ" dirty="0" smtClean="0"/>
              <a:t>Získání </a:t>
            </a:r>
            <a:r>
              <a:rPr lang="cs-CZ" dirty="0"/>
              <a:t>dobrého přehledu o práci jednotlivých </a:t>
            </a:r>
            <a:r>
              <a:rPr lang="cs-CZ" dirty="0" smtClean="0"/>
              <a:t>studentů</a:t>
            </a:r>
            <a:endParaRPr lang="cs-CZ" dirty="0"/>
          </a:p>
        </p:txBody>
      </p:sp>
    </p:spTree>
    <p:extLst>
      <p:ext uri="{BB962C8B-B14F-4D97-AF65-F5344CB8AC3E}">
        <p14:creationId xmlns:p14="http://schemas.microsoft.com/office/powerpoint/2010/main" val="136170120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ScORM</a:t>
            </a:r>
            <a:r>
              <a:rPr lang="cs-CZ" dirty="0" smtClean="0"/>
              <a:t>, </a:t>
            </a:r>
            <a:r>
              <a:rPr lang="cs-CZ" dirty="0" err="1" smtClean="0"/>
              <a:t>xAPI</a:t>
            </a:r>
            <a:r>
              <a:rPr lang="cs-CZ" dirty="0" smtClean="0"/>
              <a:t> a </a:t>
            </a:r>
            <a:r>
              <a:rPr lang="cs-CZ" dirty="0" err="1" smtClean="0"/>
              <a:t>Mozilla</a:t>
            </a:r>
            <a:r>
              <a:rPr lang="cs-CZ" dirty="0" smtClean="0"/>
              <a:t> </a:t>
            </a:r>
            <a:r>
              <a:rPr lang="cs-CZ" dirty="0"/>
              <a:t>Open </a:t>
            </a:r>
            <a:r>
              <a:rPr lang="cs-CZ" dirty="0" err="1"/>
              <a:t>Badges</a:t>
            </a:r>
            <a:endParaRPr lang="cs-CZ" dirty="0"/>
          </a:p>
        </p:txBody>
      </p:sp>
      <p:sp>
        <p:nvSpPr>
          <p:cNvPr id="3" name="Zástupný symbol pro text 2"/>
          <p:cNvSpPr>
            <a:spLocks noGrp="1"/>
          </p:cNvSpPr>
          <p:nvPr>
            <p:ph type="body" idx="1"/>
          </p:nvPr>
        </p:nvSpPr>
        <p:spPr/>
        <p:txBody>
          <a:bodyPr/>
          <a:lstStyle/>
          <a:p>
            <a:r>
              <a:rPr lang="cs-CZ" dirty="0" smtClean="0"/>
              <a:t>Aneb přenositelnost informací</a:t>
            </a:r>
            <a:endParaRPr lang="cs-CZ" dirty="0"/>
          </a:p>
        </p:txBody>
      </p:sp>
    </p:spTree>
    <p:extLst>
      <p:ext uri="{BB962C8B-B14F-4D97-AF65-F5344CB8AC3E}">
        <p14:creationId xmlns:p14="http://schemas.microsoft.com/office/powerpoint/2010/main" val="307543480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SCORM</a:t>
            </a:r>
            <a:endParaRPr lang="cs-CZ" dirty="0"/>
          </a:p>
        </p:txBody>
      </p:sp>
      <p:sp>
        <p:nvSpPr>
          <p:cNvPr id="5" name="Zástupný symbol pro obsah 4"/>
          <p:cNvSpPr>
            <a:spLocks noGrp="1"/>
          </p:cNvSpPr>
          <p:nvPr>
            <p:ph idx="1"/>
          </p:nvPr>
        </p:nvSpPr>
        <p:spPr/>
        <p:txBody>
          <a:bodyPr>
            <a:normAutofit fontScale="85000" lnSpcReduction="10000"/>
          </a:bodyPr>
          <a:lstStyle/>
          <a:p>
            <a:r>
              <a:rPr lang="cs-CZ" dirty="0" err="1">
                <a:effectLst/>
              </a:rPr>
              <a:t>Sharable</a:t>
            </a:r>
            <a:r>
              <a:rPr lang="cs-CZ" dirty="0">
                <a:effectLst/>
              </a:rPr>
              <a:t> </a:t>
            </a:r>
            <a:r>
              <a:rPr lang="cs-CZ" dirty="0" err="1">
                <a:effectLst/>
              </a:rPr>
              <a:t>Content</a:t>
            </a:r>
            <a:r>
              <a:rPr lang="cs-CZ" dirty="0">
                <a:effectLst/>
              </a:rPr>
              <a:t> </a:t>
            </a:r>
            <a:r>
              <a:rPr lang="cs-CZ" dirty="0" err="1">
                <a:effectLst/>
              </a:rPr>
              <a:t>Object</a:t>
            </a:r>
            <a:r>
              <a:rPr lang="cs-CZ" dirty="0">
                <a:effectLst/>
              </a:rPr>
              <a:t> Reference Model v roce </a:t>
            </a:r>
            <a:r>
              <a:rPr lang="cs-CZ" dirty="0" smtClean="0">
                <a:effectLst/>
              </a:rPr>
              <a:t>2000</a:t>
            </a:r>
            <a:endParaRPr lang="cs-CZ" dirty="0" smtClean="0"/>
          </a:p>
          <a:p>
            <a:r>
              <a:rPr lang="cs-CZ" dirty="0" smtClean="0">
                <a:effectLst/>
              </a:rPr>
              <a:t>Všechna </a:t>
            </a:r>
            <a:r>
              <a:rPr lang="cs-CZ" dirty="0">
                <a:effectLst/>
              </a:rPr>
              <a:t>data pochází z </a:t>
            </a:r>
            <a:r>
              <a:rPr lang="cs-CZ" dirty="0" smtClean="0">
                <a:effectLst/>
              </a:rPr>
              <a:t>LMS</a:t>
            </a:r>
            <a:endParaRPr lang="cs-CZ" dirty="0" smtClean="0"/>
          </a:p>
          <a:p>
            <a:r>
              <a:rPr lang="cs-CZ" dirty="0" smtClean="0">
                <a:effectLst/>
              </a:rPr>
              <a:t>Teoreticky </a:t>
            </a:r>
            <a:r>
              <a:rPr lang="cs-CZ" dirty="0">
                <a:effectLst/>
              </a:rPr>
              <a:t>umožňuje přenos vzdělávacích objektů i celých </a:t>
            </a:r>
            <a:r>
              <a:rPr lang="cs-CZ" dirty="0" smtClean="0">
                <a:effectLst/>
              </a:rPr>
              <a:t>kurzů</a:t>
            </a:r>
            <a:endParaRPr lang="cs-CZ" dirty="0" smtClean="0"/>
          </a:p>
          <a:p>
            <a:r>
              <a:rPr lang="cs-CZ" dirty="0" smtClean="0">
                <a:effectLst/>
              </a:rPr>
              <a:t>Založené </a:t>
            </a:r>
            <a:r>
              <a:rPr lang="cs-CZ" dirty="0">
                <a:effectLst/>
              </a:rPr>
              <a:t>na </a:t>
            </a:r>
            <a:r>
              <a:rPr lang="cs-CZ" dirty="0" smtClean="0">
                <a:effectLst/>
              </a:rPr>
              <a:t>XML</a:t>
            </a:r>
            <a:endParaRPr lang="cs-CZ" dirty="0" smtClean="0"/>
          </a:p>
          <a:p>
            <a:r>
              <a:rPr lang="cs-CZ" dirty="0" smtClean="0">
                <a:effectLst/>
              </a:rPr>
              <a:t>64 </a:t>
            </a:r>
            <a:r>
              <a:rPr lang="cs-CZ" dirty="0">
                <a:effectLst/>
              </a:rPr>
              <a:t>prvků, ale velká většina volitelných, nepovinných, slabý referenční model -&gt; flexibilní využití, všestrannost,… ale prakticky problematický přenos dat mezi </a:t>
            </a:r>
            <a:r>
              <a:rPr lang="cs-CZ" dirty="0" smtClean="0">
                <a:effectLst/>
              </a:rPr>
              <a:t>aplikacemi</a:t>
            </a:r>
            <a:endParaRPr lang="cs-CZ" dirty="0" smtClean="0"/>
          </a:p>
          <a:p>
            <a:r>
              <a:rPr lang="cs-CZ" dirty="0" smtClean="0">
                <a:effectLst/>
              </a:rPr>
              <a:t>Existují </a:t>
            </a:r>
            <a:r>
              <a:rPr lang="cs-CZ" dirty="0">
                <a:effectLst/>
              </a:rPr>
              <a:t>i nové verze jako je SCORM 2014 (4. generace</a:t>
            </a:r>
            <a:r>
              <a:rPr lang="cs-CZ" dirty="0" smtClean="0">
                <a:effectLst/>
              </a:rPr>
              <a:t>)</a:t>
            </a:r>
          </a:p>
          <a:p>
            <a:r>
              <a:rPr lang="cs-CZ" dirty="0" smtClean="0">
                <a:effectLst/>
              </a:rPr>
              <a:t>Podporováno </a:t>
            </a:r>
            <a:r>
              <a:rPr lang="cs-CZ" dirty="0" err="1" smtClean="0">
                <a:effectLst/>
              </a:rPr>
              <a:t>Moodle</a:t>
            </a:r>
            <a:r>
              <a:rPr lang="cs-CZ" dirty="0" smtClean="0">
                <a:effectLst/>
              </a:rPr>
              <a:t> a řadou dalších LMS</a:t>
            </a:r>
            <a:endParaRPr lang="cs-CZ" dirty="0"/>
          </a:p>
        </p:txBody>
      </p:sp>
    </p:spTree>
    <p:extLst>
      <p:ext uri="{BB962C8B-B14F-4D97-AF65-F5344CB8AC3E}">
        <p14:creationId xmlns:p14="http://schemas.microsoft.com/office/powerpoint/2010/main" val="20989550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xAPI</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effectLst/>
              </a:rPr>
              <a:t>Snaha nahradit </a:t>
            </a:r>
            <a:r>
              <a:rPr lang="cs-CZ" dirty="0" smtClean="0">
                <a:effectLst/>
              </a:rPr>
              <a:t>SCORM</a:t>
            </a:r>
            <a:endParaRPr lang="cs-CZ" dirty="0" smtClean="0"/>
          </a:p>
          <a:p>
            <a:r>
              <a:rPr lang="cs-CZ" dirty="0" smtClean="0">
                <a:effectLst/>
              </a:rPr>
              <a:t>Velká </a:t>
            </a:r>
            <a:r>
              <a:rPr lang="cs-CZ" dirty="0">
                <a:effectLst/>
              </a:rPr>
              <a:t>část aktivit mimo LMS, ale v </a:t>
            </a:r>
            <a:r>
              <a:rPr lang="cs-CZ" dirty="0" smtClean="0">
                <a:effectLst/>
              </a:rPr>
              <a:t>PLE</a:t>
            </a:r>
            <a:endParaRPr lang="cs-CZ" dirty="0" smtClean="0"/>
          </a:p>
          <a:p>
            <a:r>
              <a:rPr lang="cs-CZ" dirty="0" smtClean="0">
                <a:effectLst/>
              </a:rPr>
              <a:t>Založené </a:t>
            </a:r>
            <a:r>
              <a:rPr lang="cs-CZ" dirty="0">
                <a:effectLst/>
              </a:rPr>
              <a:t>na tripletu z </a:t>
            </a:r>
            <a:r>
              <a:rPr lang="cs-CZ" dirty="0" smtClean="0">
                <a:effectLst/>
              </a:rPr>
              <a:t>RDF:</a:t>
            </a:r>
            <a:endParaRPr lang="cs-CZ" dirty="0" smtClean="0"/>
          </a:p>
          <a:p>
            <a:pPr lvl="1"/>
            <a:r>
              <a:rPr lang="cs-CZ" dirty="0" smtClean="0">
                <a:effectLst/>
              </a:rPr>
              <a:t>John </a:t>
            </a:r>
            <a:r>
              <a:rPr lang="cs-CZ" dirty="0" err="1">
                <a:effectLst/>
              </a:rPr>
              <a:t>Connor</a:t>
            </a:r>
            <a:r>
              <a:rPr lang="cs-CZ" dirty="0">
                <a:effectLst/>
              </a:rPr>
              <a:t> </a:t>
            </a:r>
            <a:r>
              <a:rPr lang="cs-CZ" dirty="0" err="1">
                <a:effectLst/>
              </a:rPr>
              <a:t>scored</a:t>
            </a:r>
            <a:r>
              <a:rPr lang="cs-CZ" dirty="0">
                <a:effectLst/>
              </a:rPr>
              <a:t> “90%” on “</a:t>
            </a:r>
            <a:r>
              <a:rPr lang="cs-CZ" dirty="0" err="1">
                <a:effectLst/>
              </a:rPr>
              <a:t>The</a:t>
            </a:r>
            <a:r>
              <a:rPr lang="cs-CZ" dirty="0">
                <a:effectLst/>
              </a:rPr>
              <a:t> </a:t>
            </a:r>
            <a:r>
              <a:rPr lang="cs-CZ" dirty="0" err="1">
                <a:effectLst/>
              </a:rPr>
              <a:t>War</a:t>
            </a:r>
            <a:r>
              <a:rPr lang="cs-CZ" dirty="0">
                <a:effectLst/>
              </a:rPr>
              <a:t> </a:t>
            </a:r>
            <a:r>
              <a:rPr lang="cs-CZ" dirty="0" err="1">
                <a:effectLst/>
              </a:rPr>
              <a:t>of</a:t>
            </a:r>
            <a:r>
              <a:rPr lang="cs-CZ" dirty="0">
                <a:effectLst/>
              </a:rPr>
              <a:t> 1812, </a:t>
            </a:r>
            <a:r>
              <a:rPr lang="cs-CZ" dirty="0" err="1" smtClean="0">
                <a:effectLst/>
              </a:rPr>
              <a:t>Assessment</a:t>
            </a:r>
            <a:r>
              <a:rPr lang="cs-CZ" dirty="0" smtClean="0">
                <a:effectLst/>
              </a:rPr>
              <a:t>”</a:t>
            </a:r>
            <a:endParaRPr lang="cs-CZ" dirty="0" smtClean="0"/>
          </a:p>
          <a:p>
            <a:pPr lvl="1"/>
            <a:r>
              <a:rPr lang="cs-CZ" dirty="0" smtClean="0">
                <a:effectLst/>
              </a:rPr>
              <a:t>John </a:t>
            </a:r>
            <a:r>
              <a:rPr lang="cs-CZ" dirty="0" err="1">
                <a:effectLst/>
              </a:rPr>
              <a:t>Connor</a:t>
            </a:r>
            <a:r>
              <a:rPr lang="cs-CZ" dirty="0">
                <a:effectLst/>
              </a:rPr>
              <a:t> </a:t>
            </a:r>
            <a:r>
              <a:rPr lang="cs-CZ" dirty="0" err="1">
                <a:effectLst/>
              </a:rPr>
              <a:t>satisfied</a:t>
            </a:r>
            <a:r>
              <a:rPr lang="cs-CZ" dirty="0">
                <a:effectLst/>
              </a:rPr>
              <a:t> </a:t>
            </a:r>
            <a:r>
              <a:rPr lang="cs-CZ" dirty="0" err="1">
                <a:effectLst/>
              </a:rPr>
              <a:t>objective</a:t>
            </a:r>
            <a:r>
              <a:rPr lang="cs-CZ" dirty="0">
                <a:effectLst/>
              </a:rPr>
              <a:t> “</a:t>
            </a:r>
            <a:r>
              <a:rPr lang="cs-CZ" dirty="0" err="1">
                <a:effectLst/>
              </a:rPr>
              <a:t>Battles</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dirty="0" err="1">
                <a:effectLst/>
              </a:rPr>
              <a:t>War</a:t>
            </a:r>
            <a:r>
              <a:rPr lang="cs-CZ" dirty="0">
                <a:effectLst/>
              </a:rPr>
              <a:t> </a:t>
            </a:r>
            <a:r>
              <a:rPr lang="cs-CZ" dirty="0" err="1">
                <a:effectLst/>
              </a:rPr>
              <a:t>of</a:t>
            </a:r>
            <a:r>
              <a:rPr lang="cs-CZ" dirty="0">
                <a:effectLst/>
              </a:rPr>
              <a:t> </a:t>
            </a:r>
            <a:r>
              <a:rPr lang="cs-CZ" dirty="0" smtClean="0">
                <a:effectLst/>
              </a:rPr>
              <a:t>1812”</a:t>
            </a:r>
            <a:endParaRPr lang="cs-CZ" dirty="0" smtClean="0"/>
          </a:p>
          <a:p>
            <a:pPr lvl="1"/>
            <a:r>
              <a:rPr lang="cs-CZ" dirty="0" smtClean="0">
                <a:effectLst/>
              </a:rPr>
              <a:t>John </a:t>
            </a:r>
            <a:r>
              <a:rPr lang="cs-CZ" dirty="0" err="1">
                <a:effectLst/>
              </a:rPr>
              <a:t>Connor</a:t>
            </a:r>
            <a:r>
              <a:rPr lang="cs-CZ" dirty="0">
                <a:effectLst/>
              </a:rPr>
              <a:t> </a:t>
            </a:r>
            <a:r>
              <a:rPr lang="cs-CZ" dirty="0" err="1">
                <a:effectLst/>
              </a:rPr>
              <a:t>mastered</a:t>
            </a:r>
            <a:r>
              <a:rPr lang="cs-CZ" dirty="0">
                <a:effectLst/>
              </a:rPr>
              <a:t> </a:t>
            </a:r>
            <a:r>
              <a:rPr lang="cs-CZ" dirty="0" err="1">
                <a:effectLst/>
              </a:rPr>
              <a:t>objective</a:t>
            </a:r>
            <a:r>
              <a:rPr lang="cs-CZ" dirty="0">
                <a:effectLst/>
              </a:rPr>
              <a:t> “</a:t>
            </a:r>
            <a:r>
              <a:rPr lang="cs-CZ" dirty="0" err="1">
                <a:effectLst/>
              </a:rPr>
              <a:t>The</a:t>
            </a:r>
            <a:r>
              <a:rPr lang="cs-CZ" dirty="0">
                <a:effectLst/>
              </a:rPr>
              <a:t> </a:t>
            </a:r>
            <a:r>
              <a:rPr lang="cs-CZ" dirty="0" err="1">
                <a:effectLst/>
              </a:rPr>
              <a:t>War</a:t>
            </a:r>
            <a:r>
              <a:rPr lang="cs-CZ" dirty="0">
                <a:effectLst/>
              </a:rPr>
              <a:t> </a:t>
            </a:r>
            <a:r>
              <a:rPr lang="cs-CZ" dirty="0" err="1">
                <a:effectLst/>
              </a:rPr>
              <a:t>of</a:t>
            </a:r>
            <a:r>
              <a:rPr lang="cs-CZ" dirty="0">
                <a:effectLst/>
              </a:rPr>
              <a:t> 1812” to </a:t>
            </a:r>
            <a:r>
              <a:rPr lang="cs-CZ" dirty="0" err="1">
                <a:effectLst/>
              </a:rPr>
              <a:t>level</a:t>
            </a:r>
            <a:r>
              <a:rPr lang="cs-CZ" dirty="0">
                <a:effectLst/>
              </a:rPr>
              <a:t> “</a:t>
            </a:r>
            <a:r>
              <a:rPr lang="cs-CZ" dirty="0" smtClean="0">
                <a:effectLst/>
              </a:rPr>
              <a:t>1”</a:t>
            </a:r>
            <a:endParaRPr lang="cs-CZ" dirty="0" smtClean="0"/>
          </a:p>
          <a:p>
            <a:r>
              <a:rPr lang="cs-CZ" dirty="0" smtClean="0">
                <a:effectLst/>
              </a:rPr>
              <a:t>Složeno </a:t>
            </a:r>
            <a:r>
              <a:rPr lang="cs-CZ" dirty="0">
                <a:effectLst/>
              </a:rPr>
              <a:t>z několika částí (hlavně API pro LMS či </a:t>
            </a:r>
            <a:r>
              <a:rPr lang="cs-CZ" dirty="0" smtClean="0">
                <a:effectLst/>
              </a:rPr>
              <a:t>PLE)</a:t>
            </a:r>
            <a:endParaRPr lang="cs-CZ" dirty="0" smtClean="0"/>
          </a:p>
          <a:p>
            <a:r>
              <a:rPr lang="cs-CZ" dirty="0" smtClean="0">
                <a:effectLst/>
              </a:rPr>
              <a:t>Podpora </a:t>
            </a:r>
            <a:r>
              <a:rPr lang="cs-CZ" dirty="0">
                <a:effectLst/>
              </a:rPr>
              <a:t>mobilních zařízení a především hraní </a:t>
            </a:r>
            <a:r>
              <a:rPr lang="cs-CZ" dirty="0" smtClean="0">
                <a:effectLst/>
              </a:rPr>
              <a:t>her</a:t>
            </a:r>
            <a:endParaRPr lang="cs-CZ" dirty="0" smtClean="0"/>
          </a:p>
          <a:p>
            <a:r>
              <a:rPr lang="cs-CZ" dirty="0" smtClean="0">
                <a:effectLst/>
              </a:rPr>
              <a:t>Za </a:t>
            </a:r>
            <a:r>
              <a:rPr lang="cs-CZ" dirty="0">
                <a:effectLst/>
              </a:rPr>
              <a:t>vývojem stojí </a:t>
            </a:r>
            <a:r>
              <a:rPr lang="cs-CZ" dirty="0" err="1">
                <a:effectLst/>
              </a:rPr>
              <a:t>Rustici</a:t>
            </a:r>
            <a:r>
              <a:rPr lang="cs-CZ" dirty="0">
                <a:effectLst/>
              </a:rPr>
              <a:t> Software</a:t>
            </a:r>
            <a:endParaRPr lang="cs-CZ" dirty="0"/>
          </a:p>
        </p:txBody>
      </p:sp>
    </p:spTree>
    <p:extLst>
      <p:ext uri="{BB962C8B-B14F-4D97-AF65-F5344CB8AC3E}">
        <p14:creationId xmlns:p14="http://schemas.microsoft.com/office/powerpoint/2010/main" val="250595582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Mozilla</a:t>
            </a:r>
            <a:r>
              <a:rPr lang="cs-CZ" dirty="0"/>
              <a:t> Open </a:t>
            </a:r>
            <a:r>
              <a:rPr lang="cs-CZ" dirty="0" err="1"/>
              <a:t>Badges</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Open </a:t>
            </a:r>
            <a:r>
              <a:rPr lang="cs-CZ" dirty="0" err="1"/>
              <a:t>Badge</a:t>
            </a:r>
            <a:r>
              <a:rPr lang="cs-CZ" dirty="0"/>
              <a:t> </a:t>
            </a:r>
            <a:r>
              <a:rPr lang="cs-CZ" dirty="0" err="1" smtClean="0"/>
              <a:t>Infrastructure</a:t>
            </a:r>
            <a:r>
              <a:rPr lang="cs-CZ" dirty="0" smtClean="0"/>
              <a:t>:</a:t>
            </a:r>
          </a:p>
          <a:p>
            <a:pPr lvl="1"/>
            <a:r>
              <a:rPr lang="cs-CZ" dirty="0" smtClean="0"/>
              <a:t>Pro uživatele či sběratele (přes </a:t>
            </a:r>
            <a:r>
              <a:rPr lang="cs-CZ" dirty="0" err="1" smtClean="0"/>
              <a:t>Perosna</a:t>
            </a:r>
            <a:r>
              <a:rPr lang="cs-CZ" dirty="0" smtClean="0"/>
              <a:t>) – ochrana soukromí, možnost presentace, přehled o osobním pokroku</a:t>
            </a:r>
          </a:p>
          <a:p>
            <a:pPr lvl="1"/>
            <a:r>
              <a:rPr lang="cs-CZ" dirty="0" smtClean="0"/>
              <a:t>Pro poskytovatele</a:t>
            </a:r>
          </a:p>
          <a:p>
            <a:pPr lvl="1"/>
            <a:r>
              <a:rPr lang="cs-CZ" dirty="0" smtClean="0"/>
              <a:t>Otevřený kód</a:t>
            </a:r>
          </a:p>
          <a:p>
            <a:pPr lvl="1"/>
            <a:r>
              <a:rPr lang="cs-CZ" dirty="0" smtClean="0"/>
              <a:t>Snadná přenositelnost data</a:t>
            </a:r>
          </a:p>
          <a:p>
            <a:pPr lvl="1"/>
            <a:r>
              <a:rPr lang="cs-CZ" dirty="0" smtClean="0"/>
              <a:t>Transparentní data</a:t>
            </a:r>
          </a:p>
          <a:p>
            <a:r>
              <a:rPr lang="cs-CZ" dirty="0" smtClean="0"/>
              <a:t>Odznaky:</a:t>
            </a:r>
          </a:p>
          <a:p>
            <a:pPr lvl="1"/>
            <a:r>
              <a:rPr lang="cs-CZ" dirty="0" smtClean="0"/>
              <a:t>O</a:t>
            </a:r>
            <a:r>
              <a:rPr lang="pt-BR" dirty="0" smtClean="0"/>
              <a:t>brázek </a:t>
            </a:r>
            <a:r>
              <a:rPr lang="pt-BR" dirty="0"/>
              <a:t>ve formátu SVG či PNG </a:t>
            </a:r>
            <a:r>
              <a:rPr lang="cs-CZ" dirty="0" smtClean="0"/>
              <a:t>a </a:t>
            </a:r>
            <a:r>
              <a:rPr lang="pt-BR" dirty="0" smtClean="0"/>
              <a:t>metadata </a:t>
            </a:r>
            <a:r>
              <a:rPr lang="pt-BR" dirty="0"/>
              <a:t>v JSON</a:t>
            </a:r>
            <a:r>
              <a:rPr lang="pt-BR" dirty="0" smtClean="0"/>
              <a:t>.</a:t>
            </a:r>
            <a:endParaRPr lang="cs-CZ" dirty="0" smtClean="0"/>
          </a:p>
          <a:p>
            <a:pPr lvl="1"/>
            <a:r>
              <a:rPr lang="cs-CZ" dirty="0" smtClean="0"/>
              <a:t>Možnost tvorby závislostí</a:t>
            </a:r>
          </a:p>
          <a:p>
            <a:pPr lvl="1"/>
            <a:r>
              <a:rPr lang="cs-CZ" dirty="0" smtClean="0"/>
              <a:t>Možnost skrývání nebo presentování</a:t>
            </a:r>
          </a:p>
          <a:p>
            <a:pPr lvl="1"/>
            <a:r>
              <a:rPr lang="cs-CZ" dirty="0" smtClean="0"/>
              <a:t>Možnost ověřování</a:t>
            </a:r>
          </a:p>
          <a:p>
            <a:pPr lvl="1"/>
            <a:endParaRPr lang="cs-CZ" dirty="0" smtClean="0"/>
          </a:p>
          <a:p>
            <a:pPr lvl="1"/>
            <a:endParaRPr lang="cs-CZ" dirty="0"/>
          </a:p>
        </p:txBody>
      </p:sp>
    </p:spTree>
    <p:extLst>
      <p:ext uri="{BB962C8B-B14F-4D97-AF65-F5344CB8AC3E}">
        <p14:creationId xmlns:p14="http://schemas.microsoft.com/office/powerpoint/2010/main" val="141083472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Školní systémy</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4174836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Informační systémy ve vzdělávání</a:t>
            </a:r>
            <a:endParaRPr lang="cs-CZ" dirty="0"/>
          </a:p>
        </p:txBody>
      </p:sp>
      <p:sp>
        <p:nvSpPr>
          <p:cNvPr id="3" name="Zástupný symbol pro obsah 2"/>
          <p:cNvSpPr>
            <a:spLocks noGrp="1"/>
          </p:cNvSpPr>
          <p:nvPr>
            <p:ph idx="1"/>
          </p:nvPr>
        </p:nvSpPr>
        <p:spPr/>
        <p:txBody>
          <a:bodyPr/>
          <a:lstStyle/>
          <a:p>
            <a:r>
              <a:rPr lang="cs-CZ" dirty="0" smtClean="0"/>
              <a:t>Matrikové a manažerské systémy zachycují informace o objektivních strukturách ve školním prostředí.</a:t>
            </a:r>
          </a:p>
          <a:p>
            <a:r>
              <a:rPr lang="cs-CZ" dirty="0" smtClean="0"/>
              <a:t>LMS jsou informační systémy se vzdělávacím obsahem. Je ale každé LMS IS?</a:t>
            </a:r>
          </a:p>
          <a:p>
            <a:r>
              <a:rPr lang="cs-CZ" dirty="0" smtClean="0"/>
              <a:t>Lze tato dvě prostředí propojit? Proč to dělat a co to může přinést?</a:t>
            </a:r>
          </a:p>
          <a:p>
            <a:r>
              <a:rPr lang="cs-CZ" dirty="0" smtClean="0"/>
              <a:t>Ve formálním prostředí jsou do velké míry vázány legislativními omezeními.</a:t>
            </a:r>
            <a:endParaRPr lang="cs-CZ" dirty="0"/>
          </a:p>
        </p:txBody>
      </p:sp>
    </p:spTree>
    <p:extLst>
      <p:ext uri="{BB962C8B-B14F-4D97-AF65-F5344CB8AC3E}">
        <p14:creationId xmlns:p14="http://schemas.microsoft.com/office/powerpoint/2010/main" val="407971319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Základní funkce</a:t>
            </a:r>
            <a:endParaRPr lang="cs-CZ" dirty="0"/>
          </a:p>
        </p:txBody>
      </p:sp>
      <p:sp>
        <p:nvSpPr>
          <p:cNvPr id="5" name="Zástupný symbol pro obsah 4"/>
          <p:cNvSpPr>
            <a:spLocks noGrp="1"/>
          </p:cNvSpPr>
          <p:nvPr>
            <p:ph idx="1"/>
          </p:nvPr>
        </p:nvSpPr>
        <p:spPr/>
        <p:txBody>
          <a:bodyPr numCol="2">
            <a:normAutofit/>
          </a:bodyPr>
          <a:lstStyle/>
          <a:p>
            <a:r>
              <a:rPr lang="cs-CZ" dirty="0" smtClean="0"/>
              <a:t>Matriky</a:t>
            </a:r>
          </a:p>
          <a:p>
            <a:r>
              <a:rPr lang="cs-CZ" dirty="0" smtClean="0"/>
              <a:t>Třídní kniha</a:t>
            </a:r>
          </a:p>
          <a:p>
            <a:r>
              <a:rPr lang="cs-CZ" dirty="0" smtClean="0"/>
              <a:t>E-žákovská</a:t>
            </a:r>
          </a:p>
          <a:p>
            <a:r>
              <a:rPr lang="cs-CZ" dirty="0" smtClean="0"/>
              <a:t>Rozvrhy</a:t>
            </a:r>
          </a:p>
          <a:p>
            <a:r>
              <a:rPr lang="cs-CZ" dirty="0" smtClean="0"/>
              <a:t>Knihovní moduly</a:t>
            </a:r>
          </a:p>
          <a:p>
            <a:r>
              <a:rPr lang="cs-CZ" dirty="0" smtClean="0"/>
              <a:t>Rozvrhy</a:t>
            </a:r>
          </a:p>
          <a:p>
            <a:r>
              <a:rPr lang="cs-CZ" dirty="0" smtClean="0"/>
              <a:t>E-mail</a:t>
            </a:r>
          </a:p>
          <a:p>
            <a:r>
              <a:rPr lang="cs-CZ" dirty="0" smtClean="0"/>
              <a:t>Základní e-</a:t>
            </a:r>
            <a:r>
              <a:rPr lang="cs-CZ" dirty="0" err="1" smtClean="0"/>
              <a:t>learning</a:t>
            </a:r>
            <a:endParaRPr lang="cs-CZ" dirty="0" smtClean="0"/>
          </a:p>
          <a:p>
            <a:r>
              <a:rPr lang="cs-CZ" dirty="0" smtClean="0"/>
              <a:t>Vysvědčení</a:t>
            </a:r>
          </a:p>
          <a:p>
            <a:r>
              <a:rPr lang="cs-CZ" dirty="0" smtClean="0"/>
              <a:t>Statistické výkazy</a:t>
            </a:r>
          </a:p>
          <a:p>
            <a:r>
              <a:rPr lang="cs-CZ" dirty="0" smtClean="0"/>
              <a:t>…</a:t>
            </a:r>
            <a:endParaRPr lang="cs-CZ" dirty="0"/>
          </a:p>
        </p:txBody>
      </p:sp>
    </p:spTree>
    <p:extLst>
      <p:ext uri="{BB962C8B-B14F-4D97-AF65-F5344CB8AC3E}">
        <p14:creationId xmlns:p14="http://schemas.microsoft.com/office/powerpoint/2010/main" val="376289783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SAS</a:t>
            </a:r>
            <a:endParaRPr lang="cs-CZ" dirty="0"/>
          </a:p>
        </p:txBody>
      </p:sp>
      <p:sp>
        <p:nvSpPr>
          <p:cNvPr id="3" name="Zástupný symbol pro obsah 2"/>
          <p:cNvSpPr>
            <a:spLocks noGrp="1"/>
          </p:cNvSpPr>
          <p:nvPr>
            <p:ph idx="1"/>
          </p:nvPr>
        </p:nvSpPr>
        <p:spPr/>
        <p:txBody>
          <a:bodyPr>
            <a:normAutofit fontScale="92500"/>
          </a:bodyPr>
          <a:lstStyle/>
          <a:p>
            <a:r>
              <a:rPr lang="cs-CZ" dirty="0"/>
              <a:t>SAS umožňuje </a:t>
            </a:r>
            <a:r>
              <a:rPr lang="cs-CZ" dirty="0" smtClean="0"/>
              <a:t>vedení školní </a:t>
            </a:r>
            <a:r>
              <a:rPr lang="cs-CZ" dirty="0"/>
              <a:t>matriky a předávání údajů ze školní matriky, vzájemnou provázanost dat, možnost práce v sítích, přístupová práva k modulům a funkcím pro každého uživatele, možnost výběru dat podle zvolených podmínek, tisky seznamů, karet, dopisů, vysvědčení, formulářů ve všech modulech</a:t>
            </a:r>
            <a:r>
              <a:rPr lang="cs-CZ" dirty="0" smtClean="0"/>
              <a:t>.</a:t>
            </a:r>
          </a:p>
          <a:p>
            <a:r>
              <a:rPr lang="cs-CZ" dirty="0"/>
              <a:t>Mimo matriku a její komplexní správu se nabízí také elektronická třídní kniha, práce s průběžnou klasifikací, tisk vysvědčení. Především větší školy uvítají možnost sestavování rozvrhů  na základě  předem zadaných parametrů  s automatickou detekcí kolizí. Na tento systém je navázán systém správy suplování.</a:t>
            </a:r>
          </a:p>
        </p:txBody>
      </p:sp>
    </p:spTree>
    <p:extLst>
      <p:ext uri="{BB962C8B-B14F-4D97-AF65-F5344CB8AC3E}">
        <p14:creationId xmlns:p14="http://schemas.microsoft.com/office/powerpoint/2010/main" val="321358631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Bakaláři</a:t>
            </a:r>
            <a:endParaRPr lang="cs-CZ" dirty="0"/>
          </a:p>
        </p:txBody>
      </p:sp>
      <p:sp>
        <p:nvSpPr>
          <p:cNvPr id="3" name="Zástupný symbol pro obsah 2"/>
          <p:cNvSpPr>
            <a:spLocks noGrp="1"/>
          </p:cNvSpPr>
          <p:nvPr>
            <p:ph idx="1"/>
          </p:nvPr>
        </p:nvSpPr>
        <p:spPr/>
        <p:txBody>
          <a:bodyPr/>
          <a:lstStyle/>
          <a:p>
            <a:r>
              <a:rPr lang="cs-CZ" dirty="0"/>
              <a:t>Bakaláři jsou druhým komplexním informačním systémem pro školy – od mateřských až po střední. V roce 2014 používalo v  ČR systém Bakaláři více než 3500 škol. Systém je modularizovaný, takže některé školy využily jen práci s matrikou, avšak přes 2000 škol také tvorbu rozvrhu, 1400 škol internetovou žákovskou knížku a skoro 1200 škol vlastní licenci </a:t>
            </a:r>
            <a:r>
              <a:rPr lang="cs-CZ" dirty="0" smtClean="0"/>
              <a:t>pro elektronickou </a:t>
            </a:r>
            <a:r>
              <a:rPr lang="cs-CZ" dirty="0"/>
              <a:t>třídní </a:t>
            </a:r>
            <a:r>
              <a:rPr lang="cs-CZ" dirty="0" smtClean="0"/>
              <a:t>knihu.</a:t>
            </a:r>
          </a:p>
          <a:p>
            <a:r>
              <a:rPr lang="cs-CZ" dirty="0" smtClean="0"/>
              <a:t>Modulární výstavba, podpora mobilní aplikace.</a:t>
            </a:r>
          </a:p>
          <a:p>
            <a:endParaRPr lang="cs-CZ" dirty="0"/>
          </a:p>
        </p:txBody>
      </p:sp>
    </p:spTree>
    <p:extLst>
      <p:ext uri="{BB962C8B-B14F-4D97-AF65-F5344CB8AC3E}">
        <p14:creationId xmlns:p14="http://schemas.microsoft.com/office/powerpoint/2010/main" val="229721423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Škola Online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Čistě </a:t>
            </a:r>
            <a:r>
              <a:rPr lang="cs-CZ" dirty="0" err="1" smtClean="0"/>
              <a:t>cloudová</a:t>
            </a:r>
            <a:r>
              <a:rPr lang="cs-CZ" dirty="0" smtClean="0"/>
              <a:t> aplikace.</a:t>
            </a:r>
          </a:p>
          <a:p>
            <a:r>
              <a:rPr lang="cs-CZ" dirty="0" smtClean="0"/>
              <a:t>Spíše jednodušší prostředí.</a:t>
            </a:r>
          </a:p>
          <a:p>
            <a:r>
              <a:rPr lang="cs-CZ" dirty="0"/>
              <a:t>Učitelé mají přístup ke své  části školní matriky, třídní knize, hodnocení žáků, školní knihovně  na </a:t>
            </a:r>
            <a:r>
              <a:rPr lang="cs-CZ" dirty="0" err="1"/>
              <a:t>organizaciškolního</a:t>
            </a:r>
            <a:r>
              <a:rPr lang="cs-CZ" dirty="0"/>
              <a:t> klubu či družiny. Zajímavým je pak nástroj pro komunikaci, který umožňuje posílat e‐maily nebo SMS buď vybrané skupině osob, nebo jednotlivcům. Jestliže je zpráva poslána uvnitř  systému,  lze sledovat, kdo si ji přečetl, kdo ne. Dále je k dispozici prostředí pro jednoduchý e‐</a:t>
            </a:r>
            <a:r>
              <a:rPr lang="cs-CZ" dirty="0" err="1"/>
              <a:t>learning</a:t>
            </a:r>
            <a:r>
              <a:rPr lang="cs-CZ" dirty="0"/>
              <a:t> nebo organizaci osobního portfolia</a:t>
            </a:r>
            <a:r>
              <a:rPr lang="cs-CZ" dirty="0" smtClean="0"/>
              <a:t>.</a:t>
            </a:r>
          </a:p>
          <a:p>
            <a:r>
              <a:rPr lang="cs-CZ" dirty="0" smtClean="0"/>
              <a:t>Prostředí je rozdělené podle rolí – rodiče, učitelé, administrátoři.</a:t>
            </a:r>
          </a:p>
          <a:p>
            <a:r>
              <a:rPr lang="cs-CZ" dirty="0" smtClean="0"/>
              <a:t>Integrace s Office 365.</a:t>
            </a:r>
          </a:p>
          <a:p>
            <a:endParaRPr lang="cs-CZ" dirty="0"/>
          </a:p>
        </p:txBody>
      </p:sp>
    </p:spTree>
    <p:extLst>
      <p:ext uri="{BB962C8B-B14F-4D97-AF65-F5344CB8AC3E}">
        <p14:creationId xmlns:p14="http://schemas.microsoft.com/office/powerpoint/2010/main" val="222765317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doporučená literatura</a:t>
            </a:r>
            <a:endParaRPr lang="cs-CZ" dirty="0"/>
          </a:p>
        </p:txBody>
      </p:sp>
      <p:sp>
        <p:nvSpPr>
          <p:cNvPr id="3" name="Zástupný symbol pro obsah 2"/>
          <p:cNvSpPr>
            <a:spLocks noGrp="1"/>
          </p:cNvSpPr>
          <p:nvPr>
            <p:ph idx="1"/>
          </p:nvPr>
        </p:nvSpPr>
        <p:spPr>
          <a:xfrm>
            <a:off x="1141412" y="1815921"/>
            <a:ext cx="10153360" cy="4919730"/>
          </a:xfrm>
        </p:spPr>
        <p:txBody>
          <a:bodyPr>
            <a:noAutofit/>
          </a:bodyPr>
          <a:lstStyle/>
          <a:p>
            <a:r>
              <a:rPr lang="en-US" sz="1400" dirty="0"/>
              <a:t>SIEMENS, George. </a:t>
            </a:r>
            <a:r>
              <a:rPr lang="en-US" sz="1400" dirty="0" err="1"/>
              <a:t>Connectivism</a:t>
            </a:r>
            <a:r>
              <a:rPr lang="en-US" sz="1400" dirty="0"/>
              <a:t>: A learning theory for the digital age. 2014. </a:t>
            </a:r>
            <a:r>
              <a:rPr lang="en-US" sz="1400" dirty="0" err="1"/>
              <a:t>Dostupné</a:t>
            </a:r>
            <a:r>
              <a:rPr lang="en-US" sz="1400" dirty="0"/>
              <a:t> z: </a:t>
            </a:r>
            <a:r>
              <a:rPr lang="en-US" sz="1200" dirty="0"/>
              <a:t>http://er.dut.ac.za/bitstream/handle/123456789/69/Siemens_2005_Connectivism_A_learning_th </a:t>
            </a:r>
            <a:r>
              <a:rPr lang="en-US" sz="1200" dirty="0" err="1" smtClean="0"/>
              <a:t>eory_for_the_digital_age.pdf?sequence</a:t>
            </a:r>
            <a:r>
              <a:rPr lang="en-US" sz="1200" dirty="0" smtClean="0"/>
              <a:t>=1.</a:t>
            </a:r>
            <a:endParaRPr lang="cs-CZ" sz="1200" dirty="0" smtClean="0"/>
          </a:p>
          <a:p>
            <a:r>
              <a:rPr lang="en-US" sz="1400" dirty="0" smtClean="0"/>
              <a:t>SIEMENS</a:t>
            </a:r>
            <a:r>
              <a:rPr lang="en-US" sz="1400" dirty="0"/>
              <a:t>, George. </a:t>
            </a:r>
            <a:r>
              <a:rPr lang="en-US" sz="1400" dirty="0" err="1"/>
              <a:t>Connectivism</a:t>
            </a:r>
            <a:r>
              <a:rPr lang="en-US" sz="1400" dirty="0"/>
              <a:t>: Learning as network‐creation. ASTD Learning News, 2005, </a:t>
            </a:r>
            <a:r>
              <a:rPr lang="en-US" sz="1400" dirty="0" smtClean="0"/>
              <a:t>10.1.</a:t>
            </a:r>
            <a:endParaRPr lang="cs-CZ" sz="1400" dirty="0" smtClean="0"/>
          </a:p>
          <a:p>
            <a:r>
              <a:rPr lang="en-US" sz="1400" dirty="0" smtClean="0"/>
              <a:t>SMITH</a:t>
            </a:r>
            <a:r>
              <a:rPr lang="en-US" sz="1400" dirty="0"/>
              <a:t>, Elizabeth A. The role of tacit and explicit knowledge in the </a:t>
            </a:r>
            <a:r>
              <a:rPr lang="en-US" sz="1400" dirty="0" err="1"/>
              <a:t>workplace.Journal</a:t>
            </a:r>
            <a:r>
              <a:rPr lang="en-US" sz="1400" dirty="0"/>
              <a:t> of knowledge Management, 2001, 5.4: 311‐321</a:t>
            </a:r>
            <a:r>
              <a:rPr lang="en-US" sz="1400" dirty="0" smtClean="0"/>
              <a:t>.</a:t>
            </a:r>
            <a:endParaRPr lang="cs-CZ" sz="1400" dirty="0" smtClean="0"/>
          </a:p>
          <a:p>
            <a:r>
              <a:rPr lang="cs-CZ" sz="1400" dirty="0"/>
              <a:t>TONDL, Ladislav. Člověk ve světě techniky: nové problémy filozofie techniky. Vyd. 1. Liberec: Bor, 2009, 197 s. ISBN 9788086807645</a:t>
            </a:r>
            <a:r>
              <a:rPr lang="cs-CZ" sz="1400" dirty="0" smtClean="0"/>
              <a:t>.</a:t>
            </a:r>
          </a:p>
          <a:p>
            <a:r>
              <a:rPr lang="cs-CZ" sz="1400" dirty="0"/>
              <a:t>PIAGET, Jean. Psychologie inteligence. Vyd. 2., v nakl. Portál 1. Praha: Portál, 1999, 164 s. Studium. ISBN 80‐7178‐309‐9</a:t>
            </a:r>
            <a:r>
              <a:rPr lang="cs-CZ" sz="1400" dirty="0" smtClean="0"/>
              <a:t>.</a:t>
            </a:r>
          </a:p>
          <a:p>
            <a:r>
              <a:rPr lang="cs-CZ" sz="1400" dirty="0"/>
              <a:t>PETER BERNUS, </a:t>
            </a:r>
            <a:r>
              <a:rPr lang="cs-CZ" sz="1400" dirty="0" err="1"/>
              <a:t>Kai</a:t>
            </a:r>
            <a:r>
              <a:rPr lang="cs-CZ" sz="1400" dirty="0"/>
              <a:t> </a:t>
            </a:r>
            <a:r>
              <a:rPr lang="cs-CZ" sz="1400" dirty="0" err="1"/>
              <a:t>Mertins</a:t>
            </a:r>
            <a:r>
              <a:rPr lang="cs-CZ" sz="1400" dirty="0"/>
              <a:t>. Handbook on </a:t>
            </a:r>
            <a:r>
              <a:rPr lang="cs-CZ" sz="1400" dirty="0" err="1"/>
              <a:t>architectures</a:t>
            </a:r>
            <a:r>
              <a:rPr lang="cs-CZ" sz="1400" dirty="0"/>
              <a:t> </a:t>
            </a:r>
            <a:r>
              <a:rPr lang="cs-CZ" sz="1400" dirty="0" err="1"/>
              <a:t>of</a:t>
            </a:r>
            <a:r>
              <a:rPr lang="cs-CZ" sz="1400" dirty="0"/>
              <a:t> </a:t>
            </a:r>
            <a:r>
              <a:rPr lang="cs-CZ" sz="1400" dirty="0" err="1"/>
              <a:t>information</a:t>
            </a:r>
            <a:r>
              <a:rPr lang="cs-CZ" sz="1400" dirty="0"/>
              <a:t> </a:t>
            </a:r>
            <a:r>
              <a:rPr lang="cs-CZ" sz="1400" dirty="0" err="1"/>
              <a:t>systems</a:t>
            </a:r>
            <a:r>
              <a:rPr lang="cs-CZ" sz="1400" dirty="0"/>
              <a:t>. </a:t>
            </a:r>
            <a:r>
              <a:rPr lang="cs-CZ" sz="1400" dirty="0" err="1"/>
              <a:t>Berlin</a:t>
            </a:r>
            <a:r>
              <a:rPr lang="cs-CZ" sz="1400" dirty="0"/>
              <a:t>: </a:t>
            </a:r>
            <a:r>
              <a:rPr lang="cs-CZ" sz="1400" dirty="0" err="1"/>
              <a:t>Springer</a:t>
            </a:r>
            <a:r>
              <a:rPr lang="cs-CZ" sz="1400" dirty="0"/>
              <a:t>, 1998. ISBN 9783662035269.  </a:t>
            </a:r>
            <a:endParaRPr lang="cs-CZ" sz="1400" dirty="0" smtClean="0"/>
          </a:p>
          <a:p>
            <a:r>
              <a:rPr lang="cs-CZ" sz="1400" dirty="0"/>
              <a:t>HOLUBOVÁ, Irena a Jaroslav POKORNÝ. XML technologie: principy a aplikace v praxi. 1. vyd. Praha: </a:t>
            </a:r>
            <a:r>
              <a:rPr lang="cs-CZ" sz="1400" dirty="0" err="1"/>
              <a:t>Grada</a:t>
            </a:r>
            <a:r>
              <a:rPr lang="cs-CZ" sz="1400" dirty="0"/>
              <a:t>, 2008, 267 s. Průvodce (</a:t>
            </a:r>
            <a:r>
              <a:rPr lang="cs-CZ" sz="1400" dirty="0" err="1"/>
              <a:t>Grada</a:t>
            </a:r>
            <a:r>
              <a:rPr lang="cs-CZ" sz="1400" dirty="0"/>
              <a:t>). ISBN 978‐80‐247‐2725‐7</a:t>
            </a:r>
            <a:r>
              <a:rPr lang="cs-CZ" sz="1400" dirty="0" smtClean="0"/>
              <a:t>.</a:t>
            </a:r>
          </a:p>
          <a:p>
            <a:r>
              <a:rPr lang="cs-CZ" sz="1400" dirty="0"/>
              <a:t>ŠARMANOVÁ, Jana. Informační systémy a datové sklady. Ostrava: Vysoká škola báňská ‐ Technická univerzita, 2008, 1 CD‐ROM. ISBN 978‐80‐248‐1500‐8</a:t>
            </a:r>
            <a:r>
              <a:rPr lang="cs-CZ" sz="1400" dirty="0" smtClean="0"/>
              <a:t>.</a:t>
            </a:r>
          </a:p>
          <a:p>
            <a:r>
              <a:rPr lang="cs-CZ" sz="1400" dirty="0" smtClean="0"/>
              <a:t>HRONEK</a:t>
            </a:r>
            <a:r>
              <a:rPr lang="cs-CZ" sz="1400" dirty="0"/>
              <a:t>, Jiří. Informační systémy [online]. Olomouc : Katedra informatiky. Přírodovědecká fakulta. Univerzita Palackého, 2007 [cit. 2016‐01‐02]. Dostupné z WWW: https://</a:t>
            </a:r>
            <a:r>
              <a:rPr lang="cs-CZ" sz="1400" dirty="0" smtClean="0"/>
              <a:t>phoenix.inf.upol.cz/esf/ucebni/infoSys.pdf</a:t>
            </a:r>
          </a:p>
          <a:p>
            <a:r>
              <a:rPr lang="cs-CZ" sz="1400" dirty="0"/>
              <a:t>FOWLER, Martin. Destilované UML. 1. vyd. Praha: </a:t>
            </a:r>
            <a:r>
              <a:rPr lang="cs-CZ" sz="1400" dirty="0" err="1"/>
              <a:t>Grada</a:t>
            </a:r>
            <a:r>
              <a:rPr lang="cs-CZ" sz="1400" dirty="0"/>
              <a:t>, 2009, 173 s. Knihovna programátora (</a:t>
            </a:r>
            <a:r>
              <a:rPr lang="cs-CZ" sz="1400" dirty="0" err="1"/>
              <a:t>Grada</a:t>
            </a:r>
            <a:r>
              <a:rPr lang="cs-CZ" sz="1400" dirty="0"/>
              <a:t>). ISBN 978‐80‐ 247‐2062‐3</a:t>
            </a:r>
          </a:p>
        </p:txBody>
      </p:sp>
    </p:spTree>
    <p:extLst>
      <p:ext uri="{BB962C8B-B14F-4D97-AF65-F5344CB8AC3E}">
        <p14:creationId xmlns:p14="http://schemas.microsoft.com/office/powerpoint/2010/main" val="103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Organizační pokyny</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2612462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Sběr dat a informací</a:t>
            </a:r>
          </a:p>
          <a:p>
            <a:r>
              <a:rPr lang="cs-CZ" dirty="0" smtClean="0"/>
              <a:t>Archivace</a:t>
            </a:r>
          </a:p>
          <a:p>
            <a:r>
              <a:rPr lang="cs-CZ" dirty="0" smtClean="0"/>
              <a:t>Předávání informací v čas</a:t>
            </a:r>
          </a:p>
          <a:p>
            <a:r>
              <a:rPr lang="cs-CZ" dirty="0" smtClean="0"/>
              <a:t>Možnost napojení na systém řízení</a:t>
            </a:r>
          </a:p>
          <a:p>
            <a:r>
              <a:rPr lang="cs-CZ" dirty="0" smtClean="0"/>
              <a:t>Tvorba reportů</a:t>
            </a:r>
          </a:p>
          <a:p>
            <a:r>
              <a:rPr lang="cs-CZ" dirty="0" smtClean="0"/>
              <a:t>Podpora plánování</a:t>
            </a:r>
          </a:p>
          <a:p>
            <a:r>
              <a:rPr lang="cs-CZ" dirty="0" smtClean="0"/>
              <a:t>….</a:t>
            </a:r>
          </a:p>
          <a:p>
            <a:endParaRPr lang="cs-CZ" dirty="0"/>
          </a:p>
          <a:p>
            <a:r>
              <a:rPr lang="cs-CZ" dirty="0" smtClean="0"/>
              <a:t>Vztah k řízení v nejširším slova smyslu</a:t>
            </a:r>
          </a:p>
        </p:txBody>
      </p:sp>
    </p:spTree>
    <p:extLst>
      <p:ext uri="{BB962C8B-B14F-4D97-AF65-F5344CB8AC3E}">
        <p14:creationId xmlns:p14="http://schemas.microsoft.com/office/powerpoint/2010/main" val="4051138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Trojí vymezení</a:t>
            </a:r>
            <a:endParaRPr lang="cs-CZ" dirty="0"/>
          </a:p>
        </p:txBody>
      </p:sp>
      <p:sp>
        <p:nvSpPr>
          <p:cNvPr id="3" name="Zástupný symbol pro obsah 2"/>
          <p:cNvSpPr>
            <a:spLocks noGrp="1"/>
          </p:cNvSpPr>
          <p:nvPr>
            <p:ph idx="1"/>
          </p:nvPr>
        </p:nvSpPr>
        <p:spPr/>
        <p:txBody>
          <a:bodyPr/>
          <a:lstStyle/>
          <a:p>
            <a:r>
              <a:rPr lang="cs-CZ" dirty="0" smtClean="0"/>
              <a:t>Funkcemi, které IS nabízí</a:t>
            </a:r>
          </a:p>
          <a:p>
            <a:r>
              <a:rPr lang="cs-CZ" dirty="0" smtClean="0"/>
              <a:t>Procesy, které podporuje</a:t>
            </a:r>
          </a:p>
          <a:p>
            <a:r>
              <a:rPr lang="cs-CZ" dirty="0" smtClean="0"/>
              <a:t>Daty a zdroji dat, se kterými pracuje</a:t>
            </a:r>
            <a:endParaRPr lang="cs-CZ" dirty="0"/>
          </a:p>
        </p:txBody>
      </p:sp>
    </p:spTree>
    <p:extLst>
      <p:ext uri="{BB962C8B-B14F-4D97-AF65-F5344CB8AC3E}">
        <p14:creationId xmlns:p14="http://schemas.microsoft.com/office/powerpoint/2010/main" val="1079546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Přístupy k tvorbě IS</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Ad hoc, tedy „punk not </a:t>
            </a:r>
            <a:r>
              <a:rPr lang="cs-CZ" dirty="0" err="1" smtClean="0"/>
              <a:t>dead</a:t>
            </a:r>
            <a:r>
              <a:rPr lang="cs-CZ" dirty="0" smtClean="0"/>
              <a:t>“:</a:t>
            </a:r>
          </a:p>
          <a:p>
            <a:pPr lvl="1"/>
            <a:r>
              <a:rPr lang="cs-CZ" dirty="0" smtClean="0"/>
              <a:t>Žádná teorie</a:t>
            </a:r>
          </a:p>
          <a:p>
            <a:pPr lvl="1"/>
            <a:r>
              <a:rPr lang="cs-CZ" dirty="0" smtClean="0"/>
              <a:t>Žádné koncepty</a:t>
            </a:r>
          </a:p>
          <a:p>
            <a:pPr lvl="1"/>
            <a:r>
              <a:rPr lang="cs-CZ" dirty="0" smtClean="0"/>
              <a:t>Vycházíme z vlastní zkušenosti</a:t>
            </a:r>
          </a:p>
          <a:p>
            <a:pPr lvl="1"/>
            <a:r>
              <a:rPr lang="cs-CZ" dirty="0" smtClean="0"/>
              <a:t>Maximálně svobodný přístup</a:t>
            </a:r>
          </a:p>
          <a:p>
            <a:r>
              <a:rPr lang="cs-CZ" dirty="0" smtClean="0"/>
              <a:t>Fundamentalistický přístup:</a:t>
            </a:r>
          </a:p>
          <a:p>
            <a:pPr lvl="1"/>
            <a:r>
              <a:rPr lang="cs-CZ" dirty="0" smtClean="0"/>
              <a:t>Striktní dodržování postupů</a:t>
            </a:r>
          </a:p>
          <a:p>
            <a:pPr lvl="1"/>
            <a:r>
              <a:rPr lang="cs-CZ" dirty="0" smtClean="0"/>
              <a:t>Založený na výzkumech a teoriích</a:t>
            </a:r>
          </a:p>
          <a:p>
            <a:pPr lvl="1"/>
            <a:r>
              <a:rPr lang="cs-CZ" dirty="0" smtClean="0"/>
              <a:t>Ale neakcentuje konkrétní osoby, potřeby, situaci</a:t>
            </a:r>
          </a:p>
          <a:p>
            <a:r>
              <a:rPr lang="cs-CZ" dirty="0" smtClean="0"/>
              <a:t>Vyvážený přístup:</a:t>
            </a:r>
          </a:p>
          <a:p>
            <a:pPr lvl="1"/>
            <a:r>
              <a:rPr lang="cs-CZ" dirty="0" smtClean="0"/>
              <a:t>Kombinace </a:t>
            </a:r>
            <a:r>
              <a:rPr lang="cs-CZ" dirty="0" err="1" smtClean="0"/>
              <a:t>výše´uvedeného</a:t>
            </a:r>
            <a:endParaRPr lang="cs-CZ" dirty="0"/>
          </a:p>
        </p:txBody>
      </p:sp>
    </p:spTree>
    <p:extLst>
      <p:ext uri="{BB962C8B-B14F-4D97-AF65-F5344CB8AC3E}">
        <p14:creationId xmlns:p14="http://schemas.microsoft.com/office/powerpoint/2010/main" val="3244449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 v hotelu x ve škole</a:t>
            </a:r>
            <a:endParaRPr lang="cs-CZ" dirty="0"/>
          </a:p>
        </p:txBody>
      </p:sp>
      <p:pic>
        <p:nvPicPr>
          <p:cNvPr id="4" name="Zástupný symbol pro obsah 3"/>
          <p:cNvPicPr>
            <a:picLocks noGrp="1" noChangeAspect="1"/>
          </p:cNvPicPr>
          <p:nvPr>
            <p:ph idx="1"/>
          </p:nvPr>
        </p:nvPicPr>
        <p:blipFill>
          <a:blip r:embed="rId2"/>
          <a:stretch>
            <a:fillRect/>
          </a:stretch>
        </p:blipFill>
        <p:spPr>
          <a:xfrm>
            <a:off x="838200" y="1690688"/>
            <a:ext cx="4563873" cy="4351338"/>
          </a:xfrm>
          <a:prstGeom prst="rect">
            <a:avLst/>
          </a:prstGeom>
        </p:spPr>
      </p:pic>
    </p:spTree>
    <p:extLst>
      <p:ext uri="{BB962C8B-B14F-4D97-AF65-F5344CB8AC3E}">
        <p14:creationId xmlns:p14="http://schemas.microsoft.com/office/powerpoint/2010/main" val="2746857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tvoří IS</a:t>
            </a:r>
            <a:endParaRPr lang="cs-CZ" dirty="0"/>
          </a:p>
        </p:txBody>
      </p:sp>
      <p:sp>
        <p:nvSpPr>
          <p:cNvPr id="5" name="Zástupný symbol pro text 4"/>
          <p:cNvSpPr>
            <a:spLocks noGrp="1"/>
          </p:cNvSpPr>
          <p:nvPr>
            <p:ph type="body" idx="1"/>
          </p:nvPr>
        </p:nvSpPr>
        <p:spPr/>
        <p:txBody>
          <a:bodyPr/>
          <a:lstStyle/>
          <a:p>
            <a:endParaRPr lang="cs-CZ" dirty="0"/>
          </a:p>
        </p:txBody>
      </p:sp>
      <p:pic>
        <p:nvPicPr>
          <p:cNvPr id="4" name="Zástupný symbol pro obsah 3"/>
          <p:cNvPicPr>
            <a:picLocks noGrp="1" noChangeAspect="1"/>
          </p:cNvPicPr>
          <p:nvPr>
            <p:ph sz="half" idx="2"/>
          </p:nvPr>
        </p:nvPicPr>
        <p:blipFill>
          <a:blip r:embed="rId2"/>
          <a:stretch>
            <a:fillRect/>
          </a:stretch>
        </p:blipFill>
        <p:spPr>
          <a:xfrm>
            <a:off x="839788" y="2505075"/>
            <a:ext cx="3682774" cy="3684588"/>
          </a:xfrm>
          <a:prstGeom prst="rect">
            <a:avLst/>
          </a:prstGeom>
        </p:spPr>
      </p:pic>
      <p:sp>
        <p:nvSpPr>
          <p:cNvPr id="6" name="Zástupný symbol pro text 5"/>
          <p:cNvSpPr>
            <a:spLocks noGrp="1"/>
          </p:cNvSpPr>
          <p:nvPr>
            <p:ph type="body" sz="quarter" idx="3"/>
          </p:nvPr>
        </p:nvSpPr>
        <p:spPr/>
        <p:txBody>
          <a:bodyPr/>
          <a:lstStyle/>
          <a:p>
            <a:endParaRPr lang="cs-CZ"/>
          </a:p>
        </p:txBody>
      </p:sp>
      <p:sp>
        <p:nvSpPr>
          <p:cNvPr id="7" name="Zástupný symbol pro obsah 6"/>
          <p:cNvSpPr>
            <a:spLocks noGrp="1"/>
          </p:cNvSpPr>
          <p:nvPr>
            <p:ph sz="quarter" idx="4"/>
          </p:nvPr>
        </p:nvSpPr>
        <p:spPr/>
        <p:txBody>
          <a:bodyPr/>
          <a:lstStyle/>
          <a:p>
            <a:r>
              <a:rPr lang="cs-CZ" dirty="0" smtClean="0"/>
              <a:t>Technologie: hardware, software, databáze, telekomunikace, ….</a:t>
            </a:r>
          </a:p>
          <a:p>
            <a:r>
              <a:rPr lang="cs-CZ" dirty="0" smtClean="0"/>
              <a:t>Lidé: uživatelé IS</a:t>
            </a:r>
          </a:p>
          <a:p>
            <a:r>
              <a:rPr lang="cs-CZ" dirty="0" smtClean="0"/>
              <a:t>Organisace: společné cíle, úkoly, procesy, spolupráce</a:t>
            </a:r>
            <a:endParaRPr lang="cs-CZ" dirty="0"/>
          </a:p>
        </p:txBody>
      </p:sp>
    </p:spTree>
    <p:extLst>
      <p:ext uri="{BB962C8B-B14F-4D97-AF65-F5344CB8AC3E}">
        <p14:creationId xmlns:p14="http://schemas.microsoft.com/office/powerpoint/2010/main" val="753842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Kompetence designera IS</a:t>
            </a:r>
            <a:endParaRPr lang="cs-CZ" dirty="0"/>
          </a:p>
        </p:txBody>
      </p:sp>
      <p:sp>
        <p:nvSpPr>
          <p:cNvPr id="10" name="Zástupný symbol pro obsah 9"/>
          <p:cNvSpPr>
            <a:spLocks noGrp="1"/>
          </p:cNvSpPr>
          <p:nvPr>
            <p:ph idx="1"/>
          </p:nvPr>
        </p:nvSpPr>
        <p:spPr/>
        <p:txBody>
          <a:bodyPr/>
          <a:lstStyle/>
          <a:p>
            <a:endParaRPr lang="cs-CZ"/>
          </a:p>
        </p:txBody>
      </p:sp>
      <p:pic>
        <p:nvPicPr>
          <p:cNvPr id="11" name="Obrázek 10"/>
          <p:cNvPicPr>
            <a:picLocks noChangeAspect="1"/>
          </p:cNvPicPr>
          <p:nvPr/>
        </p:nvPicPr>
        <p:blipFill>
          <a:blip r:embed="rId2"/>
          <a:stretch>
            <a:fillRect/>
          </a:stretch>
        </p:blipFill>
        <p:spPr>
          <a:xfrm>
            <a:off x="1596908" y="2046060"/>
            <a:ext cx="8998184" cy="4060825"/>
          </a:xfrm>
          <a:prstGeom prst="rect">
            <a:avLst/>
          </a:prstGeom>
        </p:spPr>
      </p:pic>
    </p:spTree>
    <p:extLst>
      <p:ext uri="{BB962C8B-B14F-4D97-AF65-F5344CB8AC3E}">
        <p14:creationId xmlns:p14="http://schemas.microsoft.com/office/powerpoint/2010/main" val="4118755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Kompetence</a:t>
            </a:r>
            <a:endParaRPr lang="cs-CZ" dirty="0"/>
          </a:p>
        </p:txBody>
      </p:sp>
      <p:pic>
        <p:nvPicPr>
          <p:cNvPr id="4" name="Zástupný symbol pro obsah 3"/>
          <p:cNvPicPr>
            <a:picLocks noGrp="1" noChangeAspect="1"/>
          </p:cNvPicPr>
          <p:nvPr>
            <p:ph idx="1"/>
          </p:nvPr>
        </p:nvPicPr>
        <p:blipFill>
          <a:blip r:embed="rId2"/>
          <a:stretch>
            <a:fillRect/>
          </a:stretch>
        </p:blipFill>
        <p:spPr>
          <a:xfrm>
            <a:off x="3653872" y="2249488"/>
            <a:ext cx="4881082" cy="3541712"/>
          </a:xfrm>
          <a:prstGeom prst="rect">
            <a:avLst/>
          </a:prstGeom>
        </p:spPr>
      </p:pic>
    </p:spTree>
    <p:extLst>
      <p:ext uri="{BB962C8B-B14F-4D97-AF65-F5344CB8AC3E}">
        <p14:creationId xmlns:p14="http://schemas.microsoft.com/office/powerpoint/2010/main" val="3313240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Dvojí pohled na IS</a:t>
            </a:r>
            <a:endParaRPr lang="cs-CZ" dirty="0"/>
          </a:p>
        </p:txBody>
      </p:sp>
      <p:sp>
        <p:nvSpPr>
          <p:cNvPr id="5" name="Zástupný symbol pro text 4"/>
          <p:cNvSpPr>
            <a:spLocks noGrp="1"/>
          </p:cNvSpPr>
          <p:nvPr>
            <p:ph type="body" idx="1"/>
          </p:nvPr>
        </p:nvSpPr>
        <p:spPr/>
        <p:txBody>
          <a:bodyPr/>
          <a:lstStyle/>
          <a:p>
            <a:r>
              <a:rPr lang="cs-CZ" dirty="0" smtClean="0"/>
              <a:t>Technologický</a:t>
            </a:r>
            <a:endParaRPr lang="cs-CZ" dirty="0"/>
          </a:p>
        </p:txBody>
      </p:sp>
      <p:pic>
        <p:nvPicPr>
          <p:cNvPr id="11" name="Zástupný symbol pro obsah 10"/>
          <p:cNvPicPr>
            <a:picLocks noGrp="1" noChangeAspect="1"/>
          </p:cNvPicPr>
          <p:nvPr>
            <p:ph sz="half" idx="2"/>
          </p:nvPr>
        </p:nvPicPr>
        <p:blipFill>
          <a:blip r:embed="rId2"/>
          <a:stretch>
            <a:fillRect/>
          </a:stretch>
        </p:blipFill>
        <p:spPr>
          <a:xfrm>
            <a:off x="2222375" y="3073400"/>
            <a:ext cx="2716462" cy="2717800"/>
          </a:xfrm>
          <a:prstGeom prst="rect">
            <a:avLst/>
          </a:prstGeom>
        </p:spPr>
      </p:pic>
      <p:sp>
        <p:nvSpPr>
          <p:cNvPr id="7" name="Zástupný symbol pro text 6"/>
          <p:cNvSpPr>
            <a:spLocks noGrp="1"/>
          </p:cNvSpPr>
          <p:nvPr>
            <p:ph type="body" sz="quarter" idx="3"/>
          </p:nvPr>
        </p:nvSpPr>
        <p:spPr/>
        <p:txBody>
          <a:bodyPr/>
          <a:lstStyle/>
          <a:p>
            <a:r>
              <a:rPr lang="cs-CZ" dirty="0" err="1" smtClean="0"/>
              <a:t>Organisační</a:t>
            </a:r>
            <a:endParaRPr lang="cs-CZ" dirty="0"/>
          </a:p>
        </p:txBody>
      </p:sp>
      <p:pic>
        <p:nvPicPr>
          <p:cNvPr id="10" name="Zástupný symbol pro obsah 9"/>
          <p:cNvPicPr>
            <a:picLocks noGrp="1" noChangeAspect="1"/>
          </p:cNvPicPr>
          <p:nvPr>
            <p:ph sz="quarter" idx="4"/>
          </p:nvPr>
        </p:nvPicPr>
        <p:blipFill>
          <a:blip r:embed="rId3"/>
          <a:stretch>
            <a:fillRect/>
          </a:stretch>
        </p:blipFill>
        <p:spPr>
          <a:xfrm>
            <a:off x="7257211" y="3073400"/>
            <a:ext cx="2705191" cy="2717800"/>
          </a:xfrm>
          <a:prstGeom prst="rect">
            <a:avLst/>
          </a:prstGeom>
        </p:spPr>
      </p:pic>
    </p:spTree>
    <p:extLst>
      <p:ext uri="{BB962C8B-B14F-4D97-AF65-F5344CB8AC3E}">
        <p14:creationId xmlns:p14="http://schemas.microsoft.com/office/powerpoint/2010/main" val="3892765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Architektura Informačních systémů</a:t>
            </a:r>
            <a:endParaRPr lang="cs-CZ" dirty="0"/>
          </a:p>
        </p:txBody>
      </p:sp>
      <p:sp>
        <p:nvSpPr>
          <p:cNvPr id="8" name="Zástupný symbol pro text 7"/>
          <p:cNvSpPr>
            <a:spLocks noGrp="1"/>
          </p:cNvSpPr>
          <p:nvPr>
            <p:ph type="body" idx="1"/>
          </p:nvPr>
        </p:nvSpPr>
        <p:spPr/>
        <p:txBody>
          <a:bodyPr/>
          <a:lstStyle/>
          <a:p>
            <a:endParaRPr lang="cs-CZ"/>
          </a:p>
        </p:txBody>
      </p:sp>
    </p:spTree>
    <p:extLst>
      <p:ext uri="{BB962C8B-B14F-4D97-AF65-F5344CB8AC3E}">
        <p14:creationId xmlns:p14="http://schemas.microsoft.com/office/powerpoint/2010/main" val="2136764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Jak navrhnout IS</a:t>
            </a:r>
            <a:endParaRPr lang="cs-CZ" dirty="0"/>
          </a:p>
        </p:txBody>
      </p:sp>
      <p:sp>
        <p:nvSpPr>
          <p:cNvPr id="5" name="Zástupný symbol pro obsah 4"/>
          <p:cNvSpPr>
            <a:spLocks noGrp="1"/>
          </p:cNvSpPr>
          <p:nvPr>
            <p:ph idx="1"/>
          </p:nvPr>
        </p:nvSpPr>
        <p:spPr/>
        <p:txBody>
          <a:bodyPr>
            <a:normAutofit/>
          </a:bodyPr>
          <a:lstStyle/>
          <a:p>
            <a:r>
              <a:rPr lang="cs-CZ" dirty="0" smtClean="0"/>
              <a:t>Ad hoc řešení aneb </a:t>
            </a:r>
            <a:r>
              <a:rPr lang="cs-CZ" dirty="0" err="1" smtClean="0"/>
              <a:t>punks</a:t>
            </a:r>
            <a:r>
              <a:rPr lang="cs-CZ" dirty="0" smtClean="0"/>
              <a:t> not </a:t>
            </a:r>
            <a:r>
              <a:rPr lang="cs-CZ" dirty="0" err="1" smtClean="0"/>
              <a:t>death</a:t>
            </a:r>
            <a:r>
              <a:rPr lang="cs-CZ" dirty="0"/>
              <a:t> </a:t>
            </a:r>
            <a:r>
              <a:rPr lang="cs-CZ" dirty="0" smtClean="0"/>
              <a:t>– řeší se aktuální problém aktuálně dostupnými prostředky.</a:t>
            </a:r>
          </a:p>
          <a:p>
            <a:r>
              <a:rPr lang="cs-CZ" dirty="0" smtClean="0"/>
              <a:t>Systémový přístup – vybereme nějakou metodologii (</a:t>
            </a:r>
            <a:r>
              <a:rPr lang="cs-CZ" dirty="0"/>
              <a:t>ODP a OMA, </a:t>
            </a:r>
            <a:r>
              <a:rPr lang="cs-CZ" dirty="0" smtClean="0"/>
              <a:t>DZ-SIMPROLOG, IAA,…) a postupujeme podle ní.</a:t>
            </a:r>
          </a:p>
          <a:p>
            <a:r>
              <a:rPr lang="cs-CZ" dirty="0" smtClean="0"/>
              <a:t>Kombinace obojího.</a:t>
            </a:r>
          </a:p>
          <a:p>
            <a:r>
              <a:rPr lang="cs-CZ" dirty="0" smtClean="0"/>
              <a:t>Participativní design + …</a:t>
            </a:r>
          </a:p>
        </p:txBody>
      </p:sp>
    </p:spTree>
    <p:extLst>
      <p:ext uri="{BB962C8B-B14F-4D97-AF65-F5344CB8AC3E}">
        <p14:creationId xmlns:p14="http://schemas.microsoft.com/office/powerpoint/2010/main" val="3979908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Kde, kdy, co</a:t>
            </a:r>
            <a:endParaRPr lang="cs-CZ" dirty="0"/>
          </a:p>
        </p:txBody>
      </p:sp>
      <p:sp>
        <p:nvSpPr>
          <p:cNvPr id="5" name="Zástupný symbol pro obsah 4"/>
          <p:cNvSpPr>
            <a:spLocks noGrp="1"/>
          </p:cNvSpPr>
          <p:nvPr>
            <p:ph idx="1"/>
          </p:nvPr>
        </p:nvSpPr>
        <p:spPr/>
        <p:txBody>
          <a:bodyPr>
            <a:normAutofit lnSpcReduction="10000"/>
          </a:bodyPr>
          <a:lstStyle/>
          <a:p>
            <a:r>
              <a:rPr lang="cs-CZ" dirty="0">
                <a:effectLst/>
              </a:rPr>
              <a:t>Výuka probíhá od 15. - 17. února vždy od 9:10 do 15:45 hodin (s přestávkou na oběd</a:t>
            </a:r>
            <a:r>
              <a:rPr lang="cs-CZ" dirty="0" smtClean="0">
                <a:effectLst/>
              </a:rPr>
              <a:t>):</a:t>
            </a:r>
          </a:p>
          <a:p>
            <a:pPr lvl="1"/>
            <a:r>
              <a:rPr lang="cs-CZ" dirty="0" smtClean="0">
                <a:effectLst/>
              </a:rPr>
              <a:t>Po </a:t>
            </a:r>
            <a:r>
              <a:rPr lang="cs-CZ" dirty="0">
                <a:effectLst/>
              </a:rPr>
              <a:t>9:10-12:25 C15; 12:30-15:45 </a:t>
            </a:r>
            <a:r>
              <a:rPr lang="cs-CZ" dirty="0" smtClean="0">
                <a:effectLst/>
              </a:rPr>
              <a:t>L11 – Teoretický blok</a:t>
            </a:r>
          </a:p>
          <a:p>
            <a:pPr lvl="1"/>
            <a:r>
              <a:rPr lang="cs-CZ" dirty="0" smtClean="0">
                <a:effectLst/>
              </a:rPr>
              <a:t>Út </a:t>
            </a:r>
            <a:r>
              <a:rPr lang="cs-CZ" dirty="0">
                <a:effectLst/>
              </a:rPr>
              <a:t>9:10 do 15:45 </a:t>
            </a:r>
            <a:r>
              <a:rPr lang="cs-CZ" dirty="0" smtClean="0">
                <a:effectLst/>
              </a:rPr>
              <a:t>L11- praktické ukázky a </a:t>
            </a:r>
            <a:r>
              <a:rPr lang="cs-CZ" dirty="0" err="1" smtClean="0">
                <a:effectLst/>
              </a:rPr>
              <a:t>mininávrhy</a:t>
            </a:r>
            <a:endParaRPr lang="cs-CZ" dirty="0" smtClean="0">
              <a:effectLst/>
            </a:endParaRPr>
          </a:p>
          <a:p>
            <a:pPr lvl="1"/>
            <a:r>
              <a:rPr lang="cs-CZ" dirty="0" smtClean="0">
                <a:effectLst/>
              </a:rPr>
              <a:t>St </a:t>
            </a:r>
            <a:r>
              <a:rPr lang="cs-CZ" dirty="0">
                <a:effectLst/>
              </a:rPr>
              <a:t>9:10 do 15:45 </a:t>
            </a:r>
            <a:r>
              <a:rPr lang="cs-CZ" dirty="0" smtClean="0">
                <a:effectLst/>
              </a:rPr>
              <a:t>C15, seminární místnost </a:t>
            </a:r>
            <a:r>
              <a:rPr lang="cs-CZ" dirty="0">
                <a:effectLst/>
              </a:rPr>
              <a:t>a laboratoř </a:t>
            </a:r>
            <a:r>
              <a:rPr lang="cs-CZ" dirty="0" err="1" smtClean="0">
                <a:effectLst/>
              </a:rPr>
              <a:t>edTech</a:t>
            </a:r>
            <a:r>
              <a:rPr lang="cs-CZ" dirty="0" smtClean="0">
                <a:effectLst/>
              </a:rPr>
              <a:t> – práce na vlastních projektech a presentace (ve skupinkách po 4)</a:t>
            </a:r>
          </a:p>
          <a:p>
            <a:r>
              <a:rPr lang="cs-CZ" dirty="0" smtClean="0">
                <a:effectLst/>
              </a:rPr>
              <a:t>Zápočet je podmíněn účastí na všech setkáních a presentací závěrečného návrhu IS.</a:t>
            </a:r>
            <a:endParaRPr lang="cs-CZ" dirty="0"/>
          </a:p>
        </p:txBody>
      </p:sp>
    </p:spTree>
    <p:extLst>
      <p:ext uri="{BB962C8B-B14F-4D97-AF65-F5344CB8AC3E}">
        <p14:creationId xmlns:p14="http://schemas.microsoft.com/office/powerpoint/2010/main" val="2484846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 co myslet</a:t>
            </a:r>
            <a:endParaRPr lang="cs-CZ" dirty="0"/>
          </a:p>
        </p:txBody>
      </p:sp>
      <p:sp>
        <p:nvSpPr>
          <p:cNvPr id="3" name="Zástupný symbol pro obsah 2"/>
          <p:cNvSpPr>
            <a:spLocks noGrp="1"/>
          </p:cNvSpPr>
          <p:nvPr>
            <p:ph idx="1"/>
          </p:nvPr>
        </p:nvSpPr>
        <p:spPr/>
        <p:txBody>
          <a:bodyPr/>
          <a:lstStyle/>
          <a:p>
            <a:r>
              <a:rPr lang="cs-CZ" dirty="0" smtClean="0"/>
              <a:t>Pojetí sociální informatiky:</a:t>
            </a:r>
          </a:p>
          <a:p>
            <a:pPr lvl="1"/>
            <a:r>
              <a:rPr lang="cs-CZ" dirty="0" smtClean="0"/>
              <a:t>Ovlivňování chování uživatelů</a:t>
            </a:r>
          </a:p>
          <a:p>
            <a:pPr lvl="1"/>
            <a:r>
              <a:rPr lang="cs-CZ" dirty="0" smtClean="0"/>
              <a:t>Zlepšení efektivity práce a komfortu</a:t>
            </a:r>
          </a:p>
          <a:p>
            <a:r>
              <a:rPr lang="cs-CZ" dirty="0" smtClean="0"/>
              <a:t>Uživatel</a:t>
            </a:r>
          </a:p>
          <a:p>
            <a:r>
              <a:rPr lang="cs-CZ" dirty="0" smtClean="0"/>
              <a:t>Smysl toho celého – je daný problém skutečně tím, co se má řešit?</a:t>
            </a:r>
            <a:endParaRPr lang="cs-CZ" dirty="0"/>
          </a:p>
          <a:p>
            <a:pPr marL="0" indent="0">
              <a:buNone/>
            </a:pPr>
            <a:endParaRPr lang="cs-CZ" dirty="0"/>
          </a:p>
        </p:txBody>
      </p:sp>
    </p:spTree>
    <p:extLst>
      <p:ext uri="{BB962C8B-B14F-4D97-AF65-F5344CB8AC3E}">
        <p14:creationId xmlns:p14="http://schemas.microsoft.com/office/powerpoint/2010/main" val="2380146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architektura</a:t>
            </a:r>
            <a:endParaRPr lang="cs-CZ" dirty="0"/>
          </a:p>
        </p:txBody>
      </p:sp>
      <p:sp>
        <p:nvSpPr>
          <p:cNvPr id="3" name="Zástupný symbol pro obsah 2"/>
          <p:cNvSpPr>
            <a:spLocks noGrp="1"/>
          </p:cNvSpPr>
          <p:nvPr>
            <p:ph idx="1"/>
          </p:nvPr>
        </p:nvSpPr>
        <p:spPr/>
        <p:txBody>
          <a:bodyPr/>
          <a:lstStyle/>
          <a:p>
            <a:r>
              <a:rPr lang="cs-CZ" dirty="0"/>
              <a:t>Architekturou informačního systému chápeme většinou grafické a (nebo) písemné </a:t>
            </a:r>
            <a:r>
              <a:rPr lang="cs-CZ" dirty="0" smtClean="0"/>
              <a:t>vyjádření o </a:t>
            </a:r>
            <a:r>
              <a:rPr lang="cs-CZ" dirty="0"/>
              <a:t>celkové koncepci informačního systému. Měla by zachycovat </a:t>
            </a:r>
            <a:r>
              <a:rPr lang="cs-CZ" dirty="0" smtClean="0"/>
              <a:t>strukturu</a:t>
            </a:r>
            <a:r>
              <a:rPr lang="cs-CZ" dirty="0"/>
              <a:t>, funkční požadavky</a:t>
            </a:r>
            <a:r>
              <a:rPr lang="cs-CZ" dirty="0" smtClean="0"/>
              <a:t>, bezpečnostní </a:t>
            </a:r>
            <a:r>
              <a:rPr lang="cs-CZ" dirty="0"/>
              <a:t>a provozní nastavení systému a vazbu systému na okolí.</a:t>
            </a:r>
          </a:p>
        </p:txBody>
      </p:sp>
    </p:spTree>
    <p:extLst>
      <p:ext uri="{BB962C8B-B14F-4D97-AF65-F5344CB8AC3E}">
        <p14:creationId xmlns:p14="http://schemas.microsoft.com/office/powerpoint/2010/main" val="2772488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modely návrhu</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Ze shora dolů – od obecných zásad a požadavků k funkcím a modulům</a:t>
            </a:r>
          </a:p>
          <a:p>
            <a:r>
              <a:rPr lang="cs-CZ" dirty="0" smtClean="0"/>
              <a:t>Ze zdola nahoru – od jednotlivých funkcí a komponent k celkovému dílu</a:t>
            </a:r>
          </a:p>
          <a:p>
            <a:endParaRPr lang="cs-CZ" dirty="0"/>
          </a:p>
          <a:p>
            <a:r>
              <a:rPr lang="cs-CZ" dirty="0" smtClean="0"/>
              <a:t>Oba přístupy mají něco do sebe a běžně se kombinují.</a:t>
            </a:r>
          </a:p>
          <a:p>
            <a:r>
              <a:rPr lang="cs-CZ" dirty="0" smtClean="0"/>
              <a:t>Důležitá je možnost využívat již hotová otevřená řešení (</a:t>
            </a:r>
            <a:r>
              <a:rPr lang="cs-CZ" dirty="0" err="1" smtClean="0"/>
              <a:t>frameworky</a:t>
            </a:r>
            <a:r>
              <a:rPr lang="cs-CZ" dirty="0" smtClean="0"/>
              <a:t>, rozhraní, API, …) – byť nic není zadarmo.</a:t>
            </a:r>
          </a:p>
          <a:p>
            <a:r>
              <a:rPr lang="cs-CZ" dirty="0" smtClean="0"/>
              <a:t>Návaznost na OOP</a:t>
            </a:r>
          </a:p>
          <a:p>
            <a:endParaRPr lang="cs-CZ" dirty="0"/>
          </a:p>
          <a:p>
            <a:r>
              <a:rPr lang="cs-CZ" b="1" i="1" dirty="0"/>
              <a:t>Modulární výstavba </a:t>
            </a:r>
            <a:r>
              <a:rPr lang="cs-CZ" b="1" i="1" dirty="0" smtClean="0"/>
              <a:t>systému:</a:t>
            </a:r>
          </a:p>
          <a:p>
            <a:pPr lvl="1"/>
            <a:r>
              <a:rPr lang="cs-CZ" i="1" dirty="0" smtClean="0"/>
              <a:t>Systém je vytvořený z komponent, které mohou být různě aktivovány a deaktivovány.</a:t>
            </a:r>
          </a:p>
          <a:p>
            <a:pPr lvl="1"/>
            <a:r>
              <a:rPr lang="cs-CZ" i="1" dirty="0" smtClean="0"/>
              <a:t>Když je potřeba nová funkcionalita, dá se vytvořit vlastním modulem.</a:t>
            </a:r>
          </a:p>
          <a:p>
            <a:pPr lvl="1"/>
            <a:r>
              <a:rPr lang="cs-CZ" i="1" dirty="0" smtClean="0"/>
              <a:t>Výhodou je snadná </a:t>
            </a:r>
            <a:r>
              <a:rPr lang="cs-CZ" i="1" dirty="0" err="1" smtClean="0"/>
              <a:t>replikovatelnost</a:t>
            </a:r>
            <a:r>
              <a:rPr lang="cs-CZ" i="1" dirty="0" smtClean="0"/>
              <a:t> řešení.</a:t>
            </a:r>
            <a:endParaRPr lang="cs-CZ" dirty="0"/>
          </a:p>
        </p:txBody>
      </p:sp>
    </p:spTree>
    <p:extLst>
      <p:ext uri="{BB962C8B-B14F-4D97-AF65-F5344CB8AC3E}">
        <p14:creationId xmlns:p14="http://schemas.microsoft.com/office/powerpoint/2010/main" val="1777230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Funkční požadavky</a:t>
            </a:r>
            <a:endParaRPr lang="cs-CZ" dirty="0"/>
          </a:p>
        </p:txBody>
      </p:sp>
      <p:sp>
        <p:nvSpPr>
          <p:cNvPr id="3" name="Zástupný symbol pro obsah 2"/>
          <p:cNvSpPr>
            <a:spLocks noGrp="1"/>
          </p:cNvSpPr>
          <p:nvPr>
            <p:ph idx="1"/>
          </p:nvPr>
        </p:nvSpPr>
        <p:spPr/>
        <p:txBody>
          <a:bodyPr/>
          <a:lstStyle/>
          <a:p>
            <a:r>
              <a:rPr lang="cs-CZ" dirty="0"/>
              <a:t>Proč systém potřebujeme</a:t>
            </a:r>
            <a:r>
              <a:rPr lang="cs-CZ" dirty="0" smtClean="0"/>
              <a:t>?</a:t>
            </a:r>
          </a:p>
          <a:p>
            <a:r>
              <a:rPr lang="cs-CZ" dirty="0"/>
              <a:t>K čemu má systém sloužit</a:t>
            </a:r>
            <a:r>
              <a:rPr lang="cs-CZ" dirty="0" smtClean="0"/>
              <a:t>?</a:t>
            </a:r>
          </a:p>
          <a:p>
            <a:r>
              <a:rPr lang="pt-BR" dirty="0"/>
              <a:t>Kdo bude se systémem pracovat</a:t>
            </a:r>
            <a:r>
              <a:rPr lang="pt-BR" dirty="0" smtClean="0"/>
              <a:t>?</a:t>
            </a:r>
            <a:endParaRPr lang="cs-CZ" dirty="0" smtClean="0"/>
          </a:p>
          <a:p>
            <a:r>
              <a:rPr lang="cs-CZ" dirty="0"/>
              <a:t>Jaké budou vstupy</a:t>
            </a:r>
            <a:r>
              <a:rPr lang="cs-CZ" dirty="0" smtClean="0"/>
              <a:t>?</a:t>
            </a:r>
          </a:p>
          <a:p>
            <a:r>
              <a:rPr lang="cs-CZ" dirty="0"/>
              <a:t>Jaké budou výstupy</a:t>
            </a:r>
            <a:r>
              <a:rPr lang="cs-CZ" dirty="0" smtClean="0"/>
              <a:t>?</a:t>
            </a:r>
          </a:p>
          <a:p>
            <a:r>
              <a:rPr lang="cs-CZ" dirty="0"/>
              <a:t>Jaké bude okolí systému?</a:t>
            </a:r>
          </a:p>
        </p:txBody>
      </p:sp>
    </p:spTree>
    <p:extLst>
      <p:ext uri="{BB962C8B-B14F-4D97-AF65-F5344CB8AC3E}">
        <p14:creationId xmlns:p14="http://schemas.microsoft.com/office/powerpoint/2010/main" val="3945554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Modely technické realizace</a:t>
            </a:r>
            <a:endParaRPr lang="cs-CZ" dirty="0"/>
          </a:p>
        </p:txBody>
      </p:sp>
      <p:sp>
        <p:nvSpPr>
          <p:cNvPr id="3" name="Zástupný symbol pro obsah 2"/>
          <p:cNvSpPr>
            <a:spLocks noGrp="1"/>
          </p:cNvSpPr>
          <p:nvPr>
            <p:ph idx="1"/>
          </p:nvPr>
        </p:nvSpPr>
        <p:spPr/>
        <p:txBody>
          <a:bodyPr/>
          <a:lstStyle/>
          <a:p>
            <a:r>
              <a:rPr lang="cs-CZ" dirty="0"/>
              <a:t>Definice jasných požadavků ze strany zadavatele, která je konečná a úplná</a:t>
            </a:r>
            <a:r>
              <a:rPr lang="cs-CZ" dirty="0" smtClean="0"/>
              <a:t>.</a:t>
            </a:r>
          </a:p>
          <a:p>
            <a:r>
              <a:rPr lang="cs-CZ" dirty="0"/>
              <a:t>Kooperativní model spočívá v </a:t>
            </a:r>
            <a:r>
              <a:rPr lang="cs-CZ" dirty="0" smtClean="0"/>
              <a:t>tom</a:t>
            </a:r>
            <a:r>
              <a:rPr lang="cs-CZ" dirty="0"/>
              <a:t>, že systém je od začátku designovaný na to, aby do </a:t>
            </a:r>
            <a:r>
              <a:rPr lang="cs-CZ" dirty="0" smtClean="0"/>
              <a:t>něj mohl </a:t>
            </a:r>
            <a:r>
              <a:rPr lang="cs-CZ" dirty="0"/>
              <a:t>objednavatel zasahovat</a:t>
            </a:r>
            <a:r>
              <a:rPr lang="cs-CZ" dirty="0" smtClean="0"/>
              <a:t>.</a:t>
            </a:r>
          </a:p>
          <a:p>
            <a:r>
              <a:rPr lang="cs-CZ" dirty="0"/>
              <a:t>Model dlouhodobé spolupráce vychází z toho, že tvůrce systému se o něj také </a:t>
            </a:r>
            <a:r>
              <a:rPr lang="cs-CZ" dirty="0" smtClean="0"/>
              <a:t>dlouhodobě stará </a:t>
            </a:r>
            <a:r>
              <a:rPr lang="cs-CZ" dirty="0"/>
              <a:t>a pečuje o jeho rozvoj.</a:t>
            </a:r>
          </a:p>
        </p:txBody>
      </p:sp>
    </p:spTree>
    <p:extLst>
      <p:ext uri="{BB962C8B-B14F-4D97-AF65-F5344CB8AC3E}">
        <p14:creationId xmlns:p14="http://schemas.microsoft.com/office/powerpoint/2010/main" val="2972999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Inovace IS</a:t>
            </a:r>
            <a:endParaRPr lang="cs-CZ" dirty="0"/>
          </a:p>
        </p:txBody>
      </p:sp>
      <p:pic>
        <p:nvPicPr>
          <p:cNvPr id="8" name="Obrázek 7"/>
          <p:cNvPicPr>
            <a:picLocks noChangeAspect="1"/>
          </p:cNvPicPr>
          <p:nvPr/>
        </p:nvPicPr>
        <p:blipFill>
          <a:blip r:embed="rId2"/>
          <a:stretch>
            <a:fillRect/>
          </a:stretch>
        </p:blipFill>
        <p:spPr>
          <a:xfrm>
            <a:off x="6598435" y="286017"/>
            <a:ext cx="5593565" cy="6416596"/>
          </a:xfrm>
          <a:prstGeom prst="rect">
            <a:avLst/>
          </a:prstGeom>
        </p:spPr>
      </p:pic>
    </p:spTree>
    <p:extLst>
      <p:ext uri="{BB962C8B-B14F-4D97-AF65-F5344CB8AC3E}">
        <p14:creationId xmlns:p14="http://schemas.microsoft.com/office/powerpoint/2010/main" val="2704892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Legislativa</a:t>
            </a:r>
            <a:endParaRPr lang="cs-CZ" dirty="0"/>
          </a:p>
        </p:txBody>
      </p:sp>
      <p:sp>
        <p:nvSpPr>
          <p:cNvPr id="3" name="Zástupný symbol pro text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75924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Základní legislativní normy</a:t>
            </a:r>
            <a:endParaRPr lang="cs-CZ" dirty="0"/>
          </a:p>
        </p:txBody>
      </p:sp>
      <p:sp>
        <p:nvSpPr>
          <p:cNvPr id="5" name="Zástupný symbol pro obsah 4"/>
          <p:cNvSpPr>
            <a:spLocks noGrp="1"/>
          </p:cNvSpPr>
          <p:nvPr>
            <p:ph idx="1"/>
          </p:nvPr>
        </p:nvSpPr>
        <p:spPr/>
        <p:txBody>
          <a:bodyPr>
            <a:normAutofit lnSpcReduction="10000"/>
          </a:bodyPr>
          <a:lstStyle/>
          <a:p>
            <a:r>
              <a:rPr lang="cs-CZ" dirty="0"/>
              <a:t>Pro informační systémy, které mají na starosti správu školní agendy, představuje určité </a:t>
            </a:r>
            <a:r>
              <a:rPr lang="cs-CZ" dirty="0" smtClean="0"/>
              <a:t>základní mantinely </a:t>
            </a:r>
            <a:r>
              <a:rPr lang="cs-CZ" b="1" dirty="0"/>
              <a:t>zákon č. 561/2004 Sb.</a:t>
            </a:r>
            <a:r>
              <a:rPr lang="cs-CZ" dirty="0"/>
              <a:t>, o předškolním, základním, středním, vyšším odborném a </a:t>
            </a:r>
            <a:r>
              <a:rPr lang="cs-CZ" dirty="0" smtClean="0"/>
              <a:t>jiném vzdělávání </a:t>
            </a:r>
            <a:r>
              <a:rPr lang="cs-CZ" dirty="0"/>
              <a:t>(běžně označovaný jako školský zákon</a:t>
            </a:r>
            <a:r>
              <a:rPr lang="cs-CZ" dirty="0" smtClean="0"/>
              <a:t>), </a:t>
            </a:r>
            <a:r>
              <a:rPr lang="cs-CZ" dirty="0"/>
              <a:t>který v paragrafu 28 vymezuje </a:t>
            </a:r>
            <a:r>
              <a:rPr lang="cs-CZ" dirty="0" smtClean="0"/>
              <a:t>povinnou dokumentaci </a:t>
            </a:r>
            <a:r>
              <a:rPr lang="cs-CZ" dirty="0"/>
              <a:t>škol a školských zařízení, jejíž součástí je také školní matrika, kterou z hlediska </a:t>
            </a:r>
            <a:r>
              <a:rPr lang="cs-CZ" dirty="0" smtClean="0"/>
              <a:t>obsahu a </a:t>
            </a:r>
            <a:r>
              <a:rPr lang="cs-CZ" dirty="0"/>
              <a:t>struktury údajů upravuje </a:t>
            </a:r>
            <a:r>
              <a:rPr lang="cs-CZ" b="1" dirty="0"/>
              <a:t>vyhláška MŠMT č. 364/2005 Sb.</a:t>
            </a:r>
            <a:r>
              <a:rPr lang="cs-CZ" dirty="0"/>
              <a:t>, o vedení dokumentace škol a </a:t>
            </a:r>
            <a:r>
              <a:rPr lang="cs-CZ" dirty="0" smtClean="0"/>
              <a:t>školských zařízení </a:t>
            </a:r>
            <a:r>
              <a:rPr lang="cs-CZ" dirty="0"/>
              <a:t>a školské matriky a o předávání údajů z dokumentace škol a školských zařízení a ze </a:t>
            </a:r>
            <a:r>
              <a:rPr lang="cs-CZ" dirty="0" smtClean="0"/>
              <a:t>školní matriky.</a:t>
            </a:r>
            <a:endParaRPr lang="cs-CZ" dirty="0"/>
          </a:p>
        </p:txBody>
      </p:sp>
    </p:spTree>
    <p:extLst>
      <p:ext uri="{BB962C8B-B14F-4D97-AF65-F5344CB8AC3E}">
        <p14:creationId xmlns:p14="http://schemas.microsoft.com/office/powerpoint/2010/main" val="769143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Matrika musí obsahovat údaje (</a:t>
            </a:r>
            <a:r>
              <a:rPr lang="cs-CZ" dirty="0"/>
              <a:t>Vyhláška MŠMT č. 364/2005 Sb</a:t>
            </a:r>
            <a:r>
              <a:rPr lang="cs-CZ" dirty="0" smtClean="0"/>
              <a:t>. </a:t>
            </a:r>
            <a:r>
              <a:rPr lang="cs-CZ" dirty="0" smtClean="0">
                <a:effectLst/>
              </a:rPr>
              <a:t>§2)</a:t>
            </a:r>
            <a:endParaRPr lang="cs-CZ" dirty="0"/>
          </a:p>
        </p:txBody>
      </p:sp>
      <p:sp>
        <p:nvSpPr>
          <p:cNvPr id="3" name="Zástupný symbol pro obsah 2"/>
          <p:cNvSpPr>
            <a:spLocks noGrp="1"/>
          </p:cNvSpPr>
          <p:nvPr>
            <p:ph idx="1"/>
          </p:nvPr>
        </p:nvSpPr>
        <p:spPr/>
        <p:txBody>
          <a:bodyPr>
            <a:noAutofit/>
          </a:bodyPr>
          <a:lstStyle/>
          <a:p>
            <a:pPr marL="0" indent="0">
              <a:buNone/>
            </a:pPr>
            <a:r>
              <a:rPr lang="cs-CZ" sz="1400" dirty="0"/>
              <a:t>a) Označení rámcového vzdělávacího programu a školního vzdělávacího programu, </a:t>
            </a:r>
            <a:r>
              <a:rPr lang="cs-CZ" sz="1400" dirty="0" smtClean="0"/>
              <a:t>případně označení </a:t>
            </a:r>
            <a:r>
              <a:rPr lang="cs-CZ" sz="1400" dirty="0"/>
              <a:t>akreditace studijního oboru.</a:t>
            </a:r>
          </a:p>
          <a:p>
            <a:pPr marL="0" indent="0">
              <a:buNone/>
            </a:pPr>
            <a:r>
              <a:rPr lang="cs-CZ" sz="1400" dirty="0"/>
              <a:t>b) Označení pravidel hodnocení vzdělávání.</a:t>
            </a:r>
          </a:p>
          <a:p>
            <a:pPr marL="0" indent="0">
              <a:buNone/>
            </a:pPr>
            <a:r>
              <a:rPr lang="cs-CZ" sz="1400" dirty="0"/>
              <a:t>c) Označení třídy, do níž je žák či student zařazen, jméno třídního či vedoucího učitele, </a:t>
            </a:r>
            <a:r>
              <a:rPr lang="cs-CZ" sz="1400" dirty="0" smtClean="0"/>
              <a:t>případné poznámky </a:t>
            </a:r>
            <a:r>
              <a:rPr lang="cs-CZ" sz="1400" dirty="0"/>
              <a:t>o specifickém charakteru třídy, jako je například sportovní třída.</a:t>
            </a:r>
          </a:p>
          <a:p>
            <a:pPr marL="0" indent="0">
              <a:buNone/>
            </a:pPr>
            <a:r>
              <a:rPr lang="cs-CZ" sz="1400" dirty="0"/>
              <a:t>d) Názvy povinných, povinně volitelných a volitelných předmětů nebo ucelených částí učiva </a:t>
            </a:r>
            <a:r>
              <a:rPr lang="cs-CZ" sz="1400" dirty="0" smtClean="0"/>
              <a:t>a hodnocení </a:t>
            </a:r>
            <a:r>
              <a:rPr lang="cs-CZ" sz="1400" dirty="0"/>
              <a:t>žáka v těchto oblastech.</a:t>
            </a:r>
          </a:p>
          <a:p>
            <a:pPr marL="0" indent="0">
              <a:buNone/>
            </a:pPr>
            <a:r>
              <a:rPr lang="cs-CZ" sz="1400" dirty="0"/>
              <a:t>e) Pokud je hodnoceno chování, tak také výchovná opatření a toto hodnocení.</a:t>
            </a:r>
          </a:p>
          <a:p>
            <a:pPr marL="0" indent="0">
              <a:buNone/>
            </a:pPr>
            <a:r>
              <a:rPr lang="cs-CZ" sz="1400" dirty="0"/>
              <a:t>f) Počet splněných let školní docházky, pokud ji žák plní.</a:t>
            </a:r>
          </a:p>
          <a:p>
            <a:pPr marL="0" indent="0">
              <a:buNone/>
            </a:pPr>
            <a:r>
              <a:rPr lang="cs-CZ" sz="1400" dirty="0"/>
              <a:t>g) Údaje o docházce do školy, počty zameškaných hodin omluvených i neomluvených.</a:t>
            </a:r>
          </a:p>
          <a:p>
            <a:pPr marL="0" indent="0">
              <a:buNone/>
            </a:pPr>
            <a:r>
              <a:rPr lang="cs-CZ" sz="1400" dirty="0"/>
              <a:t>h) Údaje o případném přestupu žáka mezi školami nebo přeřazení do jiné třídy.</a:t>
            </a:r>
          </a:p>
          <a:p>
            <a:pPr marL="0" indent="0">
              <a:buNone/>
            </a:pPr>
            <a:r>
              <a:rPr lang="cs-CZ" sz="1400" dirty="0"/>
              <a:t>i) Údaje o vydání vysvědčení, výučního listu nebo diplomu o absolutoriu.</a:t>
            </a:r>
          </a:p>
        </p:txBody>
      </p:sp>
    </p:spTree>
    <p:extLst>
      <p:ext uri="{BB962C8B-B14F-4D97-AF65-F5344CB8AC3E}">
        <p14:creationId xmlns:p14="http://schemas.microsoft.com/office/powerpoint/2010/main" val="148771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effectLst/>
              </a:rPr>
              <a:t>Zákon č. </a:t>
            </a:r>
            <a:r>
              <a:rPr lang="cs-CZ" dirty="0">
                <a:effectLst/>
              </a:rPr>
              <a:t>č. 111/1998 Sb</a:t>
            </a:r>
            <a:r>
              <a:rPr lang="cs-CZ" dirty="0" smtClean="0">
                <a:effectLst/>
              </a:rPr>
              <a:t>., § </a:t>
            </a:r>
            <a:r>
              <a:rPr lang="cs-CZ" dirty="0">
                <a:effectLst/>
              </a:rPr>
              <a:t>88</a:t>
            </a:r>
            <a:endParaRPr lang="cs-CZ" dirty="0"/>
          </a:p>
        </p:txBody>
      </p:sp>
      <p:sp>
        <p:nvSpPr>
          <p:cNvPr id="3" name="Zástupný symbol pro obsah 2"/>
          <p:cNvSpPr>
            <a:spLocks noGrp="1"/>
          </p:cNvSpPr>
          <p:nvPr>
            <p:ph idx="1"/>
          </p:nvPr>
        </p:nvSpPr>
        <p:spPr/>
        <p:txBody>
          <a:bodyPr>
            <a:normAutofit fontScale="40000" lnSpcReduction="20000"/>
          </a:bodyPr>
          <a:lstStyle/>
          <a:p>
            <a:pPr marL="0" indent="0">
              <a:buNone/>
            </a:pPr>
            <a:r>
              <a:rPr lang="cs-CZ" b="1" dirty="0">
                <a:effectLst/>
              </a:rPr>
              <a:t>(1)</a:t>
            </a:r>
            <a:r>
              <a:rPr lang="cs-CZ" dirty="0">
                <a:effectLst/>
              </a:rPr>
              <a:t> Vysoká škola vede matriku studentů. Matrika studentů slouží k evidenci o studentech a k rozpočtovým a statistickým účelům.</a:t>
            </a:r>
          </a:p>
          <a:p>
            <a:pPr marL="0" indent="0">
              <a:buNone/>
            </a:pPr>
            <a:r>
              <a:rPr lang="cs-CZ" b="1" dirty="0">
                <a:effectLst/>
              </a:rPr>
              <a:t>(2)</a:t>
            </a:r>
            <a:r>
              <a:rPr lang="cs-CZ" dirty="0">
                <a:effectLst/>
              </a:rPr>
              <a:t> Do matriky studentů se </a:t>
            </a:r>
            <a:r>
              <a:rPr lang="cs-CZ" b="1" dirty="0">
                <a:effectLst/>
              </a:rPr>
              <a:t>zaznamenává jméno, příjmení, rodné číslo, stav a trvalý pobyt studenta, u cizinců též datum narození, pohlaví, bydliště v České republice a státní občanství</a:t>
            </a:r>
            <a:r>
              <a:rPr lang="cs-CZ" dirty="0">
                <a:effectLst/>
              </a:rPr>
              <a:t>.</a:t>
            </a:r>
          </a:p>
          <a:p>
            <a:pPr marL="0" indent="0">
              <a:buNone/>
            </a:pPr>
            <a:r>
              <a:rPr lang="cs-CZ" b="1" dirty="0">
                <a:effectLst/>
              </a:rPr>
              <a:t>(3)</a:t>
            </a:r>
            <a:r>
              <a:rPr lang="cs-CZ" dirty="0">
                <a:effectLst/>
              </a:rPr>
              <a:t> V matrice studentů jsou o jednotlivých studentech vedeny zejména údaje o</a:t>
            </a:r>
          </a:p>
          <a:p>
            <a:pPr marL="457200" lvl="1" indent="0">
              <a:buNone/>
            </a:pPr>
            <a:r>
              <a:rPr lang="cs-CZ" b="1" dirty="0">
                <a:effectLst/>
              </a:rPr>
              <a:t>a) zápisu do studia,</a:t>
            </a:r>
          </a:p>
          <a:p>
            <a:pPr marL="457200" lvl="1" indent="0">
              <a:buNone/>
            </a:pPr>
            <a:r>
              <a:rPr lang="cs-CZ" b="1" dirty="0">
                <a:effectLst/>
              </a:rPr>
              <a:t>b) předchozím vzdělání,</a:t>
            </a:r>
          </a:p>
          <a:p>
            <a:pPr marL="457200" lvl="1" indent="0">
              <a:buNone/>
            </a:pPr>
            <a:r>
              <a:rPr lang="cs-CZ" b="1" dirty="0">
                <a:effectLst/>
              </a:rPr>
              <a:t>c) studijním programu, studijním oboru, formě studia,</a:t>
            </a:r>
          </a:p>
          <a:p>
            <a:pPr marL="457200" lvl="1" indent="0">
              <a:buNone/>
            </a:pPr>
            <a:r>
              <a:rPr lang="cs-CZ" b="1" dirty="0">
                <a:effectLst/>
              </a:rPr>
              <a:t>d) zápisu do vyššího ročníku nebo dalšího bloku,</a:t>
            </a:r>
          </a:p>
          <a:p>
            <a:pPr marL="457200" lvl="1" indent="0">
              <a:buNone/>
            </a:pPr>
            <a:r>
              <a:rPr lang="cs-CZ" b="1" dirty="0">
                <a:effectLst/>
              </a:rPr>
              <a:t>e) složené státní zkoušce a uděleném akademickém titulu,</a:t>
            </a:r>
          </a:p>
          <a:p>
            <a:pPr marL="457200" lvl="1" indent="0">
              <a:buNone/>
            </a:pPr>
            <a:r>
              <a:rPr lang="cs-CZ" b="1" dirty="0">
                <a:effectLst/>
              </a:rPr>
              <a:t>f) přerušení studia,</a:t>
            </a:r>
          </a:p>
          <a:p>
            <a:pPr marL="457200" lvl="1" indent="0">
              <a:buNone/>
            </a:pPr>
            <a:r>
              <a:rPr lang="cs-CZ" b="1" dirty="0">
                <a:effectLst/>
              </a:rPr>
              <a:t>g) ukončení studia.</a:t>
            </a:r>
          </a:p>
          <a:p>
            <a:pPr marL="0" indent="0">
              <a:buNone/>
            </a:pPr>
            <a:r>
              <a:rPr lang="cs-CZ" dirty="0">
                <a:effectLst/>
              </a:rPr>
              <a:t>Strukturu informační věty provozované databáze a její technické podmínky stanoví ministerstvo po projednání s vysokou školou.</a:t>
            </a:r>
          </a:p>
          <a:p>
            <a:pPr marL="0" indent="0">
              <a:buNone/>
            </a:pPr>
            <a:r>
              <a:rPr lang="cs-CZ" b="1" dirty="0">
                <a:effectLst/>
              </a:rPr>
              <a:t>(4)</a:t>
            </a:r>
            <a:r>
              <a:rPr lang="cs-CZ" dirty="0">
                <a:effectLst/>
              </a:rPr>
              <a:t> Záznamy do matriky studentů mohou provádět pouze zaměstnanci vysoké školy zvlášť k tomu pověření; záznamy podle odstavce 3 písm. a) a c) až g) se provedou neprodleně po rozhodné události. Matrika studentů a doklady o rozhodných událostech jsou archiválie; při jejich archivování a vystavování výpisů a opisů se postupuje podle zvláštních </a:t>
            </a:r>
            <a:r>
              <a:rPr lang="cs-CZ" dirty="0" smtClean="0">
                <a:effectLst/>
              </a:rPr>
              <a:t>předpisů.</a:t>
            </a:r>
            <a:endParaRPr lang="cs-CZ" dirty="0">
              <a:effectLst/>
            </a:endParaRPr>
          </a:p>
          <a:p>
            <a:pPr marL="0" indent="0">
              <a:buNone/>
            </a:pPr>
            <a:r>
              <a:rPr lang="cs-CZ" b="1" dirty="0">
                <a:effectLst/>
              </a:rPr>
              <a:t>(5)</a:t>
            </a:r>
            <a:r>
              <a:rPr lang="cs-CZ" dirty="0">
                <a:effectLst/>
              </a:rPr>
              <a:t> Vysoká škola sdělí tomu, kdo osvědčil právní zájem, příslušný údaj z matriky studentů.</a:t>
            </a:r>
          </a:p>
          <a:p>
            <a:endParaRPr lang="cs-CZ" dirty="0"/>
          </a:p>
        </p:txBody>
      </p:sp>
    </p:spTree>
    <p:extLst>
      <p:ext uri="{BB962C8B-B14F-4D97-AF65-F5344CB8AC3E}">
        <p14:creationId xmlns:p14="http://schemas.microsoft.com/office/powerpoint/2010/main" val="2966381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Cíle předmětu</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Cílem předmětu je poskytnout studentům komplexní znalost a přehled o informačních systémech ve vzdělávání, daty řízeném školství a možnostech využití dat ze školních informačních systémů. Na konci tohoto kurzu bude student:</a:t>
            </a:r>
          </a:p>
          <a:p>
            <a:pPr lvl="1"/>
            <a:r>
              <a:rPr lang="cs-CZ" dirty="0"/>
              <a:t>mít přehled o základních informačních systémech ve vzdělávání;</a:t>
            </a:r>
          </a:p>
          <a:p>
            <a:pPr lvl="1"/>
            <a:r>
              <a:rPr lang="cs-CZ" dirty="0"/>
              <a:t>bude umět provést základní návrh systému;</a:t>
            </a:r>
          </a:p>
          <a:p>
            <a:pPr lvl="1"/>
            <a:r>
              <a:rPr lang="cs-CZ" dirty="0"/>
              <a:t>bude schopen metodologicky posoudit jednotlivé systémy;</a:t>
            </a:r>
          </a:p>
          <a:p>
            <a:pPr lvl="1"/>
            <a:r>
              <a:rPr lang="cs-CZ" dirty="0"/>
              <a:t>bude schopen pomoci s výběrem a přizpůsobením systému dané instituci;</a:t>
            </a:r>
          </a:p>
          <a:p>
            <a:pPr lvl="1"/>
            <a:r>
              <a:rPr lang="cs-CZ" dirty="0"/>
              <a:t>bude umět používat základní UML schémata;</a:t>
            </a:r>
          </a:p>
          <a:p>
            <a:pPr lvl="1"/>
            <a:r>
              <a:rPr lang="cs-CZ" dirty="0"/>
              <a:t>zvládne navrhnout vzdělávací informační systém;</a:t>
            </a:r>
          </a:p>
          <a:p>
            <a:pPr lvl="1"/>
            <a:r>
              <a:rPr lang="cs-CZ" dirty="0"/>
              <a:t>bude schopen systémy eticky posuzovat;</a:t>
            </a:r>
          </a:p>
          <a:p>
            <a:pPr lvl="1"/>
            <a:r>
              <a:rPr lang="cs-CZ" dirty="0"/>
              <a:t>bude schopen diskuse nad možností využití dat ve vzdělávací politice.</a:t>
            </a:r>
          </a:p>
        </p:txBody>
      </p:sp>
    </p:spTree>
    <p:extLst>
      <p:ext uri="{BB962C8B-B14F-4D97-AF65-F5344CB8AC3E}">
        <p14:creationId xmlns:p14="http://schemas.microsoft.com/office/powerpoint/2010/main" val="11610259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 souhrnných dat </a:t>
            </a:r>
            <a:r>
              <a:rPr lang="cs-CZ" dirty="0"/>
              <a:t>o VŠ - http://dsia.uiv.cz/vystupy/vu_vs.html</a:t>
            </a:r>
          </a:p>
        </p:txBody>
      </p:sp>
      <p:pic>
        <p:nvPicPr>
          <p:cNvPr id="3" name="Obrázek 2"/>
          <p:cNvPicPr>
            <a:picLocks noChangeAspect="1"/>
          </p:cNvPicPr>
          <p:nvPr/>
        </p:nvPicPr>
        <p:blipFill>
          <a:blip r:embed="rId2"/>
          <a:stretch>
            <a:fillRect/>
          </a:stretch>
        </p:blipFill>
        <p:spPr>
          <a:xfrm>
            <a:off x="1141413" y="2019983"/>
            <a:ext cx="10480791" cy="4539451"/>
          </a:xfrm>
          <a:prstGeom prst="rect">
            <a:avLst/>
          </a:prstGeom>
        </p:spPr>
      </p:pic>
    </p:spTree>
    <p:extLst>
      <p:ext uri="{BB962C8B-B14F-4D97-AF65-F5344CB8AC3E}">
        <p14:creationId xmlns:p14="http://schemas.microsoft.com/office/powerpoint/2010/main" val="2920319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smtClean="0"/>
              <a:t>metodický pokyn MŠMT </a:t>
            </a:r>
            <a:r>
              <a:rPr lang="cs-CZ" dirty="0"/>
              <a:t>stanovující </a:t>
            </a:r>
            <a:r>
              <a:rPr lang="cs-CZ" i="1" dirty="0"/>
              <a:t>Standard ICT</a:t>
            </a:r>
            <a:br>
              <a:rPr lang="cs-CZ" i="1" dirty="0"/>
            </a:br>
            <a:endParaRPr lang="cs-CZ" dirty="0"/>
          </a:p>
        </p:txBody>
      </p:sp>
      <p:sp>
        <p:nvSpPr>
          <p:cNvPr id="4" name="Zástupný symbol pro obsah 3"/>
          <p:cNvSpPr>
            <a:spLocks noGrp="1"/>
          </p:cNvSpPr>
          <p:nvPr>
            <p:ph idx="1"/>
          </p:nvPr>
        </p:nvSpPr>
        <p:spPr/>
        <p:txBody>
          <a:bodyPr>
            <a:normAutofit/>
          </a:bodyPr>
          <a:lstStyle/>
          <a:p>
            <a:r>
              <a:rPr lang="cs-CZ" dirty="0"/>
              <a:t>Podle metodického pokynu Ministerstva školství, mládeže a tělovýchovy stanovující </a:t>
            </a:r>
            <a:r>
              <a:rPr lang="cs-CZ" i="1" dirty="0"/>
              <a:t>Standard </a:t>
            </a:r>
            <a:r>
              <a:rPr lang="cs-CZ" i="1" dirty="0" smtClean="0"/>
              <a:t>ICT služeb </a:t>
            </a:r>
            <a:r>
              <a:rPr lang="cs-CZ" i="1" dirty="0"/>
              <a:t>ve škole </a:t>
            </a:r>
            <a:r>
              <a:rPr lang="cs-CZ" dirty="0"/>
              <a:t>se v bodě 2.8 uvádí, že </a:t>
            </a:r>
            <a:r>
              <a:rPr lang="cs-CZ" i="1" dirty="0"/>
              <a:t>„od počátku školního roku 2005/2006 mají </a:t>
            </a:r>
            <a:r>
              <a:rPr lang="cs-CZ" i="1" dirty="0" smtClean="0"/>
              <a:t>pedagogičtí pracovníci</a:t>
            </a:r>
            <a:r>
              <a:rPr lang="cs-CZ" i="1" dirty="0"/>
              <a:t>, a od počátku školního roku 2006/2007 žáci, možnost z domova přistupovat k ICT </a:t>
            </a:r>
            <a:r>
              <a:rPr lang="cs-CZ" i="1" dirty="0" smtClean="0"/>
              <a:t>službám poskytovaným </a:t>
            </a:r>
            <a:r>
              <a:rPr lang="cs-CZ" i="1" dirty="0"/>
              <a:t>školou. Při tomto se přihlédne k licenčním ujednáním a zajištění vhodné </a:t>
            </a:r>
            <a:r>
              <a:rPr lang="cs-CZ" i="1" dirty="0" smtClean="0"/>
              <a:t>úrovně bezpečnosti.“</a:t>
            </a:r>
          </a:p>
          <a:p>
            <a:r>
              <a:rPr lang="cs-CZ" i="1" dirty="0" smtClean="0"/>
              <a:t>Explicitně jsou jmenované – e-mail, soubory a dokumenty a informační systém.</a:t>
            </a:r>
            <a:endParaRPr lang="cs-CZ" dirty="0"/>
          </a:p>
        </p:txBody>
      </p:sp>
    </p:spTree>
    <p:extLst>
      <p:ext uri="{BB962C8B-B14F-4D97-AF65-F5344CB8AC3E}">
        <p14:creationId xmlns:p14="http://schemas.microsoft.com/office/powerpoint/2010/main" val="32029868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legislativa</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Zákon č. 101/2000 Sb., o ochraně osobních údajů a o změně některých zákonů</a:t>
            </a:r>
            <a:r>
              <a:rPr lang="cs-CZ" dirty="0" smtClean="0"/>
              <a:t>.</a:t>
            </a:r>
          </a:p>
          <a:p>
            <a:r>
              <a:rPr lang="cs-CZ" dirty="0"/>
              <a:t>Zákon 499/2004 Sb., o archivnictví a spisové službě</a:t>
            </a:r>
            <a:r>
              <a:rPr lang="cs-CZ" dirty="0" smtClean="0"/>
              <a:t>.</a:t>
            </a:r>
          </a:p>
          <a:p>
            <a:r>
              <a:rPr lang="cs-CZ" dirty="0"/>
              <a:t>Vyhláška č. 646/2004 Sb., o podrobnostech výkonu spisové služby</a:t>
            </a:r>
            <a:r>
              <a:rPr lang="cs-CZ" dirty="0" smtClean="0"/>
              <a:t>.</a:t>
            </a:r>
          </a:p>
          <a:p>
            <a:r>
              <a:rPr lang="cs-CZ" dirty="0"/>
              <a:t>Vyhláška MŠMT č. 15/2005 Sb., o náležitostech dlouhodobých záměrů, výročních zpráv a </a:t>
            </a:r>
            <a:r>
              <a:rPr lang="cs-CZ" dirty="0" smtClean="0"/>
              <a:t>vlastního hodnocení školy.</a:t>
            </a:r>
          </a:p>
          <a:p>
            <a:endParaRPr lang="cs-CZ" dirty="0"/>
          </a:p>
          <a:p>
            <a:r>
              <a:rPr lang="cs-CZ" dirty="0" smtClean="0"/>
              <a:t>U regionálního školství jsou důležité také vyhlášky či pokyny zřizovatelů (obcí a krajů).</a:t>
            </a:r>
          </a:p>
          <a:p>
            <a:endParaRPr lang="cs-CZ" dirty="0"/>
          </a:p>
        </p:txBody>
      </p:sp>
    </p:spTree>
    <p:extLst>
      <p:ext uri="{BB962C8B-B14F-4D97-AF65-F5344CB8AC3E}">
        <p14:creationId xmlns:p14="http://schemas.microsoft.com/office/powerpoint/2010/main" val="1583740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Základní pedagogické teorie</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253348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Motivace</a:t>
            </a:r>
            <a:endParaRPr lang="cs-CZ" dirty="0"/>
          </a:p>
        </p:txBody>
      </p:sp>
      <p:sp>
        <p:nvSpPr>
          <p:cNvPr id="3" name="Zástupný symbol pro obsah 2"/>
          <p:cNvSpPr>
            <a:spLocks noGrp="1"/>
          </p:cNvSpPr>
          <p:nvPr>
            <p:ph idx="1"/>
          </p:nvPr>
        </p:nvSpPr>
        <p:spPr/>
        <p:txBody>
          <a:bodyPr/>
          <a:lstStyle/>
          <a:p>
            <a:r>
              <a:rPr lang="cs-CZ" dirty="0" smtClean="0"/>
              <a:t>Pokud chceme vytvořit systém, který bude někoho vzdělávat, potřebujeme mít jasno o paradigmatu, tedy o tom, co to vzdělání je, jaký je jeho smysl a jakým způsobem ho dosáhnout.</a:t>
            </a:r>
            <a:endParaRPr lang="cs-CZ" dirty="0"/>
          </a:p>
        </p:txBody>
      </p:sp>
    </p:spTree>
    <p:extLst>
      <p:ext uri="{BB962C8B-B14F-4D97-AF65-F5344CB8AC3E}">
        <p14:creationId xmlns:p14="http://schemas.microsoft.com/office/powerpoint/2010/main" val="33639020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Pedagogické teorie</a:t>
            </a:r>
            <a:endParaRPr lang="cs-CZ" dirty="0"/>
          </a:p>
        </p:txBody>
      </p:sp>
      <p:sp>
        <p:nvSpPr>
          <p:cNvPr id="3" name="Zástupný symbol pro obsah 2"/>
          <p:cNvSpPr>
            <a:spLocks noGrp="1"/>
          </p:cNvSpPr>
          <p:nvPr>
            <p:ph idx="1"/>
          </p:nvPr>
        </p:nvSpPr>
        <p:spPr/>
        <p:txBody>
          <a:bodyPr/>
          <a:lstStyle/>
          <a:p>
            <a:r>
              <a:rPr lang="cs-CZ" dirty="0" smtClean="0"/>
              <a:t>Jaká je role učitele?</a:t>
            </a:r>
          </a:p>
          <a:p>
            <a:r>
              <a:rPr lang="cs-CZ" dirty="0" smtClean="0"/>
              <a:t>Jaká je role žáka?</a:t>
            </a:r>
          </a:p>
          <a:p>
            <a:r>
              <a:rPr lang="cs-CZ" dirty="0" smtClean="0"/>
              <a:t>Co se má zkoušet?</a:t>
            </a:r>
          </a:p>
          <a:p>
            <a:r>
              <a:rPr lang="cs-CZ" dirty="0" smtClean="0"/>
              <a:t>Jak se má motivovat?</a:t>
            </a:r>
          </a:p>
          <a:p>
            <a:r>
              <a:rPr lang="cs-CZ" dirty="0" smtClean="0"/>
              <a:t>Jak se má učit?</a:t>
            </a:r>
          </a:p>
          <a:p>
            <a:r>
              <a:rPr lang="cs-CZ" dirty="0" smtClean="0"/>
              <a:t>Jak vypadají učební materiály?</a:t>
            </a:r>
            <a:endParaRPr lang="cs-CZ" dirty="0"/>
          </a:p>
        </p:txBody>
      </p:sp>
    </p:spTree>
    <p:extLst>
      <p:ext uri="{BB962C8B-B14F-4D97-AF65-F5344CB8AC3E}">
        <p14:creationId xmlns:p14="http://schemas.microsoft.com/office/powerpoint/2010/main" val="2144095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Behaviorismus</a:t>
            </a:r>
            <a:endParaRPr lang="cs-CZ" dirty="0"/>
          </a:p>
        </p:txBody>
      </p:sp>
      <p:sp>
        <p:nvSpPr>
          <p:cNvPr id="5" name="Zástupný symbol pro obsah 4"/>
          <p:cNvSpPr>
            <a:spLocks noGrp="1"/>
          </p:cNvSpPr>
          <p:nvPr>
            <p:ph idx="1"/>
          </p:nvPr>
        </p:nvSpPr>
        <p:spPr/>
        <p:txBody>
          <a:bodyPr>
            <a:normAutofit fontScale="85000" lnSpcReduction="10000"/>
          </a:bodyPr>
          <a:lstStyle/>
          <a:p>
            <a:r>
              <a:rPr lang="cs-CZ" dirty="0" smtClean="0"/>
              <a:t>„Chování </a:t>
            </a:r>
            <a:r>
              <a:rPr lang="cs-CZ" dirty="0"/>
              <a:t>lze vědecky zkoumat bez odkazu na vnitřní duševní </a:t>
            </a:r>
            <a:r>
              <a:rPr lang="cs-CZ" dirty="0" smtClean="0"/>
              <a:t>stavy“</a:t>
            </a:r>
          </a:p>
          <a:p>
            <a:r>
              <a:rPr lang="cs-CZ" dirty="0" smtClean="0"/>
              <a:t>Spojení s I. P. Pavlovem – učení jako dril</a:t>
            </a:r>
            <a:r>
              <a:rPr lang="cs-CZ" dirty="0"/>
              <a:t> </a:t>
            </a:r>
            <a:r>
              <a:rPr lang="cs-CZ" dirty="0" smtClean="0"/>
              <a:t>(opakovaná zkušenost)</a:t>
            </a:r>
          </a:p>
          <a:p>
            <a:r>
              <a:rPr lang="cs-CZ" dirty="0" smtClean="0"/>
              <a:t>Reflex – mozek reaguje na podnět</a:t>
            </a:r>
          </a:p>
          <a:p>
            <a:r>
              <a:rPr lang="cs-CZ" dirty="0" smtClean="0"/>
              <a:t>Výuka je přímo řízena učitelem. Ten kdo ví, učí ty co neví</a:t>
            </a:r>
          </a:p>
          <a:p>
            <a:r>
              <a:rPr lang="cs-CZ" dirty="0" smtClean="0"/>
              <a:t>Nacvičení postupu podle vzoru (instruktivní přístup)</a:t>
            </a:r>
          </a:p>
          <a:p>
            <a:endParaRPr lang="cs-CZ" dirty="0" smtClean="0"/>
          </a:p>
          <a:p>
            <a:r>
              <a:rPr lang="cs-CZ" i="1" dirty="0" smtClean="0"/>
              <a:t>Kdybychom dokázali vhodným způsobem ovlivnit prostředí, v němž žijeme, hlavně vzdělávání, mohli bychom předem definovat chování člověka. </a:t>
            </a:r>
            <a:r>
              <a:rPr lang="cs-CZ" dirty="0" smtClean="0"/>
              <a:t>John </a:t>
            </a:r>
            <a:r>
              <a:rPr lang="cs-CZ" dirty="0" err="1" smtClean="0"/>
              <a:t>Broadus</a:t>
            </a:r>
            <a:r>
              <a:rPr lang="cs-CZ" dirty="0" smtClean="0"/>
              <a:t> Watson. </a:t>
            </a:r>
            <a:r>
              <a:rPr lang="cs-CZ" dirty="0" err="1" smtClean="0"/>
              <a:t>Behavior</a:t>
            </a:r>
            <a:r>
              <a:rPr lang="cs-CZ" dirty="0" smtClean="0"/>
              <a:t>, 1914</a:t>
            </a:r>
            <a:endParaRPr lang="cs-CZ" dirty="0"/>
          </a:p>
        </p:txBody>
      </p:sp>
    </p:spTree>
    <p:extLst>
      <p:ext uri="{BB962C8B-B14F-4D97-AF65-F5344CB8AC3E}">
        <p14:creationId xmlns:p14="http://schemas.microsoft.com/office/powerpoint/2010/main" val="2402280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Kognitivismus</a:t>
            </a:r>
            <a:endParaRPr lang="cs-CZ" dirty="0"/>
          </a:p>
        </p:txBody>
      </p:sp>
      <p:sp>
        <p:nvSpPr>
          <p:cNvPr id="3" name="Zástupný symbol pro obsah 2"/>
          <p:cNvSpPr>
            <a:spLocks noGrp="1"/>
          </p:cNvSpPr>
          <p:nvPr>
            <p:ph idx="1"/>
          </p:nvPr>
        </p:nvSpPr>
        <p:spPr/>
        <p:txBody>
          <a:bodyPr/>
          <a:lstStyle/>
          <a:p>
            <a:r>
              <a:rPr lang="cs-CZ" dirty="0" smtClean="0"/>
              <a:t>Inspirovaný výpočetní technologií</a:t>
            </a:r>
          </a:p>
          <a:p>
            <a:r>
              <a:rPr lang="cs-CZ" dirty="0" smtClean="0"/>
              <a:t>Silný důraz na paměť a ukládání dat do paměti</a:t>
            </a:r>
          </a:p>
          <a:p>
            <a:r>
              <a:rPr lang="cs-CZ" dirty="0" smtClean="0"/>
              <a:t>Učí se opakováním</a:t>
            </a:r>
          </a:p>
          <a:p>
            <a:r>
              <a:rPr lang="cs-CZ" dirty="0" smtClean="0"/>
              <a:t>Výuka má jasný program, typicky jednotný – osnovy</a:t>
            </a:r>
          </a:p>
          <a:p>
            <a:r>
              <a:rPr lang="cs-CZ" dirty="0" smtClean="0"/>
              <a:t>Hodnocení probíhá výpočtem odchylky jednotlivce od stanoveného normálu</a:t>
            </a:r>
          </a:p>
          <a:p>
            <a:r>
              <a:rPr lang="cs-CZ" dirty="0" smtClean="0"/>
              <a:t>Klade se důraz na práci jednotlivce</a:t>
            </a:r>
            <a:endParaRPr lang="cs-CZ" dirty="0"/>
          </a:p>
        </p:txBody>
      </p:sp>
    </p:spTree>
    <p:extLst>
      <p:ext uri="{BB962C8B-B14F-4D97-AF65-F5344CB8AC3E}">
        <p14:creationId xmlns:p14="http://schemas.microsoft.com/office/powerpoint/2010/main" val="29145250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effectLst/>
              </a:rPr>
              <a:t>Konstruktivismus</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Pedagogický konstruktivismus vychází z prací </a:t>
            </a:r>
            <a:r>
              <a:rPr lang="cs-CZ" dirty="0" err="1" smtClean="0"/>
              <a:t>Piageta</a:t>
            </a:r>
            <a:r>
              <a:rPr lang="cs-CZ" dirty="0" smtClean="0"/>
              <a:t>, </a:t>
            </a:r>
            <a:r>
              <a:rPr lang="cs-CZ" dirty="0" err="1" smtClean="0"/>
              <a:t>Vygotského</a:t>
            </a:r>
            <a:r>
              <a:rPr lang="cs-CZ" dirty="0" smtClean="0"/>
              <a:t>, </a:t>
            </a:r>
            <a:r>
              <a:rPr lang="cs-CZ" dirty="0" err="1" smtClean="0"/>
              <a:t>Brunera</a:t>
            </a:r>
            <a:r>
              <a:rPr lang="cs-CZ" dirty="0" smtClean="0"/>
              <a:t> a dalších</a:t>
            </a:r>
          </a:p>
          <a:p>
            <a:r>
              <a:rPr lang="cs-CZ" dirty="0" smtClean="0"/>
              <a:t>Učení je </a:t>
            </a:r>
            <a:r>
              <a:rPr lang="cs-CZ" dirty="0"/>
              <a:t>složitým psychologickým a sociálním </a:t>
            </a:r>
            <a:r>
              <a:rPr lang="cs-CZ" dirty="0" smtClean="0"/>
              <a:t>procesem</a:t>
            </a:r>
          </a:p>
          <a:p>
            <a:r>
              <a:rPr lang="cs-CZ" dirty="0" smtClean="0"/>
              <a:t>Člověk si </a:t>
            </a:r>
            <a:r>
              <a:rPr lang="cs-CZ" dirty="0"/>
              <a:t>již v předškolním věku vytváří vlastní obraz o světě, ostatních lidech i sobě </a:t>
            </a:r>
            <a:r>
              <a:rPr lang="cs-CZ" dirty="0" smtClean="0"/>
              <a:t>samém</a:t>
            </a:r>
          </a:p>
          <a:p>
            <a:r>
              <a:rPr lang="cs-CZ" dirty="0" smtClean="0"/>
              <a:t>Člověk si vytváří</a:t>
            </a:r>
            <a:r>
              <a:rPr lang="cs-CZ" dirty="0"/>
              <a:t> </a:t>
            </a:r>
            <a:r>
              <a:rPr lang="cs-CZ" dirty="0" err="1" smtClean="0"/>
              <a:t>prekoncepty</a:t>
            </a:r>
            <a:r>
              <a:rPr lang="cs-CZ" dirty="0"/>
              <a:t> a na vše nové se dívá jejich </a:t>
            </a:r>
            <a:r>
              <a:rPr lang="cs-CZ" dirty="0" smtClean="0"/>
              <a:t>optikou</a:t>
            </a:r>
            <a:r>
              <a:rPr lang="cs-CZ" dirty="0"/>
              <a:t>. </a:t>
            </a:r>
            <a:endParaRPr lang="cs-CZ" dirty="0" smtClean="0"/>
          </a:p>
          <a:p>
            <a:r>
              <a:rPr lang="cs-CZ" dirty="0" smtClean="0"/>
              <a:t>Učení je vlastně úpravou systematickou úpravou těchto prekoncepcí</a:t>
            </a:r>
          </a:p>
          <a:p>
            <a:r>
              <a:rPr lang="cs-CZ" dirty="0"/>
              <a:t>Učitelé mají žáka vést k tomu, aby nad dosavadními zkušenostmi přemýšlel a aby je organizoval, prohloubil, obohatil a </a:t>
            </a:r>
            <a:r>
              <a:rPr lang="cs-CZ" dirty="0" smtClean="0"/>
              <a:t>rozvinul</a:t>
            </a:r>
          </a:p>
          <a:p>
            <a:r>
              <a:rPr lang="cs-CZ" dirty="0" smtClean="0"/>
              <a:t>Podporuje se samostatné objevování světa</a:t>
            </a:r>
          </a:p>
          <a:p>
            <a:r>
              <a:rPr lang="cs-CZ" dirty="0" smtClean="0"/>
              <a:t>Studenti se učí sami, učitel jim jen vytváří vhodné prostředí</a:t>
            </a:r>
          </a:p>
        </p:txBody>
      </p:sp>
    </p:spTree>
    <p:extLst>
      <p:ext uri="{BB962C8B-B14F-4D97-AF65-F5344CB8AC3E}">
        <p14:creationId xmlns:p14="http://schemas.microsoft.com/office/powerpoint/2010/main" val="34407532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Konektivismus</a:t>
            </a:r>
            <a:endParaRPr lang="cs-CZ" dirty="0"/>
          </a:p>
        </p:txBody>
      </p:sp>
      <p:sp>
        <p:nvSpPr>
          <p:cNvPr id="3" name="Zástupný symbol pro obsah 2"/>
          <p:cNvSpPr>
            <a:spLocks noGrp="1"/>
          </p:cNvSpPr>
          <p:nvPr>
            <p:ph idx="1"/>
          </p:nvPr>
        </p:nvSpPr>
        <p:spPr/>
        <p:txBody>
          <a:bodyPr>
            <a:normAutofit fontScale="55000" lnSpcReduction="20000"/>
          </a:bodyPr>
          <a:lstStyle/>
          <a:p>
            <a:pPr marL="514350" lvl="0" indent="-514350">
              <a:buFont typeface="+mj-lt"/>
              <a:buAutoNum type="arabicPeriod"/>
            </a:pPr>
            <a:r>
              <a:rPr lang="cs-CZ" dirty="0" smtClean="0"/>
              <a:t>Učení je chápáno jako specifický proces, během kterého jsou propojovány jednotlivé uzly znalostí a vzniká tak jejich jedinečný kontext, který může být u každého člověka jiný. Můžeme říci, že uzel představuje v síti informaci a znalosti odpovídá spojení mezi uzly, tedy hrana obecného grafu. Učení je pak konstrukcí takového grafu jednotlivcem v informační společnosti.</a:t>
            </a:r>
          </a:p>
          <a:p>
            <a:pPr marL="514350" lvl="0" indent="-514350">
              <a:buFont typeface="+mj-lt"/>
              <a:buAutoNum type="arabicPeriod"/>
            </a:pPr>
            <a:r>
              <a:rPr lang="cs-CZ" dirty="0" smtClean="0"/>
              <a:t>Poznávání je založeno poznání rozdílných, často na první pohled protichůdných či nekompatibilních kultur, pohledů, postů či myšlenek.</a:t>
            </a:r>
          </a:p>
          <a:p>
            <a:pPr marL="514350" lvl="0" indent="-514350">
              <a:buFont typeface="+mj-lt"/>
              <a:buAutoNum type="arabicPeriod"/>
            </a:pPr>
            <a:r>
              <a:rPr lang="cs-CZ" dirty="0" smtClean="0"/>
              <a:t>Primární je schopnost poznávat. Vlastní znalosti jsou sice důležité, ale vzhledem k jejich dostupnosti méně, než analytické a kognitivní schopnosti.</a:t>
            </a:r>
          </a:p>
          <a:p>
            <a:pPr marL="514350" lvl="0" indent="-514350">
              <a:buFont typeface="+mj-lt"/>
              <a:buAutoNum type="arabicPeriod"/>
            </a:pPr>
            <a:r>
              <a:rPr lang="cs-CZ" dirty="0" smtClean="0"/>
              <a:t>Tvorba komunit a navazování sociální interakce (tedy tvorba sociálního kapitálu) je nezbytná.</a:t>
            </a:r>
          </a:p>
          <a:p>
            <a:pPr marL="514350" lvl="0" indent="-514350">
              <a:buFont typeface="+mj-lt"/>
              <a:buAutoNum type="arabicPeriod"/>
            </a:pPr>
            <a:r>
              <a:rPr lang="cs-CZ" dirty="0" smtClean="0"/>
              <a:t>Důležitou schopností je identifikace interdisciplinárních vazeb, hledání hraničních témat a nových oborů a přístupů.</a:t>
            </a:r>
          </a:p>
          <a:p>
            <a:pPr marL="514350" lvl="0" indent="-514350">
              <a:buFont typeface="+mj-lt"/>
              <a:buAutoNum type="arabicPeriod"/>
            </a:pPr>
            <a:r>
              <a:rPr lang="cs-CZ" dirty="0" smtClean="0"/>
              <a:t>Informace mohou podléhat změnám. Pravdivostní funkce poznání je časově závislá.</a:t>
            </a:r>
          </a:p>
          <a:p>
            <a:pPr marL="514350" lvl="0" indent="-514350">
              <a:buFont typeface="+mj-lt"/>
              <a:buAutoNum type="arabicPeriod"/>
            </a:pPr>
            <a:r>
              <a:rPr lang="cs-CZ" dirty="0" smtClean="0"/>
              <a:t>I neživá zařízení jsou schopna učení – viz neuronové sítě, učící se algoritmy, softwarový agenti atp.</a:t>
            </a:r>
          </a:p>
          <a:p>
            <a:pPr marL="514350" lvl="0" indent="-514350">
              <a:buFont typeface="+mj-lt"/>
              <a:buAutoNum type="arabicPeriod"/>
            </a:pPr>
            <a:r>
              <a:rPr lang="cs-CZ" dirty="0" smtClean="0"/>
              <a:t>Důležitá je schopnost vlastního rozhodování, posuzování toho, co je momentálně přínosné a důležité. S měnící se realitou je třeba se rozhodovat neustále znovu.</a:t>
            </a:r>
          </a:p>
          <a:p>
            <a:endParaRPr lang="cs-CZ" dirty="0" smtClean="0"/>
          </a:p>
          <a:p>
            <a:endParaRPr lang="cs-CZ" dirty="0"/>
          </a:p>
        </p:txBody>
      </p:sp>
    </p:spTree>
    <p:extLst>
      <p:ext uri="{BB962C8B-B14F-4D97-AF65-F5344CB8AC3E}">
        <p14:creationId xmlns:p14="http://schemas.microsoft.com/office/powerpoint/2010/main" val="108011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Cíle kurzu</a:t>
            </a:r>
            <a:endParaRPr lang="cs-CZ" dirty="0"/>
          </a:p>
        </p:txBody>
      </p:sp>
      <p:sp>
        <p:nvSpPr>
          <p:cNvPr id="3" name="Zástupný symbol pro obsah 2"/>
          <p:cNvSpPr>
            <a:spLocks noGrp="1"/>
          </p:cNvSpPr>
          <p:nvPr>
            <p:ph idx="1"/>
          </p:nvPr>
        </p:nvSpPr>
        <p:spPr/>
        <p:txBody>
          <a:bodyPr/>
          <a:lstStyle/>
          <a:p>
            <a:r>
              <a:rPr lang="cs-CZ" dirty="0" smtClean="0"/>
              <a:t>Ukázka problematiky IS</a:t>
            </a:r>
          </a:p>
          <a:p>
            <a:r>
              <a:rPr lang="cs-CZ" dirty="0" smtClean="0"/>
              <a:t>Spojení datové, designové a </a:t>
            </a:r>
            <a:r>
              <a:rPr lang="cs-CZ" dirty="0" err="1" smtClean="0"/>
              <a:t>edTech</a:t>
            </a:r>
            <a:r>
              <a:rPr lang="cs-CZ" dirty="0" smtClean="0"/>
              <a:t> studijní profilace</a:t>
            </a:r>
          </a:p>
          <a:p>
            <a:r>
              <a:rPr lang="cs-CZ" dirty="0" smtClean="0"/>
              <a:t>Předání určitého stylu myšlení</a:t>
            </a:r>
          </a:p>
          <a:p>
            <a:r>
              <a:rPr lang="cs-CZ" dirty="0" smtClean="0"/>
              <a:t>Zisk základních zkušeností s designem IS a UML</a:t>
            </a:r>
          </a:p>
          <a:p>
            <a:r>
              <a:rPr lang="cs-CZ" dirty="0" smtClean="0"/>
              <a:t>Vytvoření případné skupiny věnující se problematice</a:t>
            </a:r>
          </a:p>
          <a:p>
            <a:r>
              <a:rPr lang="cs-CZ" dirty="0" smtClean="0"/>
              <a:t>Experiment s formátem</a:t>
            </a:r>
          </a:p>
          <a:p>
            <a:endParaRPr lang="cs-CZ" dirty="0" smtClean="0"/>
          </a:p>
        </p:txBody>
      </p:sp>
    </p:spTree>
    <p:extLst>
      <p:ext uri="{BB962C8B-B14F-4D97-AF65-F5344CB8AC3E}">
        <p14:creationId xmlns:p14="http://schemas.microsoft.com/office/powerpoint/2010/main" val="405746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3"/>
          <p:cNvGraphicFramePr>
            <a:graphicFrameLocks noGrp="1"/>
          </p:cNvGraphicFramePr>
          <p:nvPr>
            <p:ph idx="1"/>
            <p:extLst>
              <p:ext uri="{D42A27DB-BD31-4B8C-83A1-F6EECF244321}">
                <p14:modId xmlns:p14="http://schemas.microsoft.com/office/powerpoint/2010/main" val="1169969624"/>
              </p:ext>
            </p:extLst>
          </p:nvPr>
        </p:nvGraphicFramePr>
        <p:xfrm>
          <a:off x="163286" y="179612"/>
          <a:ext cx="11895363" cy="6539595"/>
        </p:xfrm>
        <a:graphic>
          <a:graphicData uri="http://schemas.openxmlformats.org/drawingml/2006/table">
            <a:tbl>
              <a:tblPr firstRow="1" firstCol="1" bandRow="1">
                <a:tableStyleId>{35758FB7-9AC5-4552-8A53-C91805E547FA}</a:tableStyleId>
              </a:tblPr>
              <a:tblGrid>
                <a:gridCol w="1124255"/>
                <a:gridCol w="2379826"/>
                <a:gridCol w="2796632"/>
                <a:gridCol w="2796632"/>
                <a:gridCol w="2798018"/>
              </a:tblGrid>
              <a:tr h="288332">
                <a:tc>
                  <a:txBody>
                    <a:bodyPr/>
                    <a:lstStyle/>
                    <a:p>
                      <a:endParaRPr lang="cs-CZ" sz="1800" dirty="0">
                        <a:effectLst/>
                        <a:latin typeface="Calibri" panose="020F0502020204030204" pitchFamily="34" charset="0"/>
                        <a:cs typeface="Times New Roman" panose="02020603050405020304" pitchFamily="18" charset="0"/>
                      </a:endParaRPr>
                    </a:p>
                  </a:txBody>
                  <a:tcPr marL="38145" marR="38145" marT="0" marB="0"/>
                </a:tc>
                <a:tc>
                  <a:txBody>
                    <a:bodyPr/>
                    <a:lstStyle/>
                    <a:p>
                      <a:pPr algn="ctr">
                        <a:lnSpc>
                          <a:spcPts val="1440"/>
                        </a:lnSpc>
                        <a:spcBef>
                          <a:spcPts val="1200"/>
                        </a:spcBef>
                        <a:spcAft>
                          <a:spcPts val="1200"/>
                        </a:spcAft>
                      </a:pPr>
                      <a:r>
                        <a:rPr lang="cs-CZ" sz="1800" dirty="0">
                          <a:effectLst/>
                        </a:rPr>
                        <a:t>Behaviorismus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gn="ctr">
                        <a:lnSpc>
                          <a:spcPts val="1440"/>
                        </a:lnSpc>
                        <a:spcBef>
                          <a:spcPts val="1200"/>
                        </a:spcBef>
                        <a:spcAft>
                          <a:spcPts val="1200"/>
                        </a:spcAft>
                      </a:pPr>
                      <a:r>
                        <a:rPr lang="cs-CZ" sz="1800" dirty="0">
                          <a:effectLst/>
                        </a:rPr>
                        <a:t>Kognitivismus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gn="ctr">
                        <a:lnSpc>
                          <a:spcPts val="1440"/>
                        </a:lnSpc>
                        <a:spcBef>
                          <a:spcPts val="1200"/>
                        </a:spcBef>
                        <a:spcAft>
                          <a:spcPts val="1200"/>
                        </a:spcAft>
                      </a:pPr>
                      <a:r>
                        <a:rPr lang="cs-CZ" sz="1800" dirty="0">
                          <a:effectLst/>
                        </a:rPr>
                        <a:t>Konstruktivismus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gn="ctr">
                        <a:lnSpc>
                          <a:spcPts val="1440"/>
                        </a:lnSpc>
                        <a:spcBef>
                          <a:spcPts val="1200"/>
                        </a:spcBef>
                        <a:spcAft>
                          <a:spcPts val="1200"/>
                        </a:spcAft>
                      </a:pPr>
                      <a:r>
                        <a:rPr lang="cs-CZ" sz="1800" dirty="0" err="1">
                          <a:effectLst/>
                        </a:rPr>
                        <a:t>Konektivismus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576931">
                <a:tc>
                  <a:txBody>
                    <a:bodyPr/>
                    <a:lstStyle/>
                    <a:p>
                      <a:pPr>
                        <a:lnSpc>
                          <a:spcPts val="1440"/>
                        </a:lnSpc>
                        <a:spcBef>
                          <a:spcPts val="1200"/>
                        </a:spcBef>
                        <a:spcAft>
                          <a:spcPts val="1200"/>
                        </a:spcAft>
                      </a:pPr>
                      <a:r>
                        <a:rPr lang="cs-CZ" sz="1800" dirty="0">
                          <a:effectLst/>
                        </a:rPr>
                        <a:t>Princip</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černá skřínka – zkoumá se jen vnější chování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strukturované programovatelné poznávání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individuální poznávání založené na sociálním principu</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chápání informačních struktur v síti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576931">
                <a:tc>
                  <a:txBody>
                    <a:bodyPr/>
                    <a:lstStyle/>
                    <a:p>
                      <a:pPr>
                        <a:lnSpc>
                          <a:spcPts val="1440"/>
                        </a:lnSpc>
                        <a:spcBef>
                          <a:spcPts val="1200"/>
                        </a:spcBef>
                        <a:spcAft>
                          <a:spcPts val="1200"/>
                        </a:spcAft>
                      </a:pPr>
                      <a:r>
                        <a:rPr lang="cs-CZ" sz="1800" dirty="0">
                          <a:effectLst/>
                        </a:rPr>
                        <a:t>Proč?</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metoda cukru a biče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řízené poznávání navazující na předchozí znalosti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osobní nasazení, sociální a kulturní prostředí, aktivizace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různorodost sítě umožňuje najít pro sebe nejvhodnější cestu</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845044">
                <a:tc>
                  <a:txBody>
                    <a:bodyPr/>
                    <a:lstStyle/>
                    <a:p>
                      <a:pPr>
                        <a:lnSpc>
                          <a:spcPts val="1440"/>
                        </a:lnSpc>
                        <a:spcBef>
                          <a:spcPts val="1200"/>
                        </a:spcBef>
                        <a:spcAft>
                          <a:spcPts val="1200"/>
                        </a:spcAft>
                      </a:pPr>
                      <a:r>
                        <a:rPr lang="cs-CZ" sz="1800" dirty="0">
                          <a:effectLst/>
                        </a:rPr>
                        <a:t>Funkce paměti</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opakovaná zkušenost</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kódování, ukládání, vybavení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znalosti dynamicky konstruovány na základě předchozích</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znalosti konstruovány na základě dynamicky se měnící sítě</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576931">
                <a:tc>
                  <a:txBody>
                    <a:bodyPr/>
                    <a:lstStyle/>
                    <a:p>
                      <a:pPr>
                        <a:lnSpc>
                          <a:spcPts val="1440"/>
                        </a:lnSpc>
                        <a:spcBef>
                          <a:spcPts val="1200"/>
                        </a:spcBef>
                        <a:spcAft>
                          <a:spcPts val="1200"/>
                        </a:spcAft>
                      </a:pPr>
                      <a:r>
                        <a:rPr lang="cs-CZ" sz="1800" dirty="0">
                          <a:effectLst/>
                        </a:rPr>
                        <a:t>Jak?</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podnět, reakce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definování cílů podle osnov, plnění plánu, ověřování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vlastní zájem, osobní kontakt s lidmi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aktivní účast v síti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1126725">
                <a:tc>
                  <a:txBody>
                    <a:bodyPr/>
                    <a:lstStyle/>
                    <a:p>
                      <a:pPr>
                        <a:lnSpc>
                          <a:spcPts val="1440"/>
                        </a:lnSpc>
                        <a:spcBef>
                          <a:spcPts val="1200"/>
                        </a:spcBef>
                        <a:spcAft>
                          <a:spcPts val="1200"/>
                        </a:spcAft>
                      </a:pPr>
                      <a:r>
                        <a:rPr lang="cs-CZ" sz="1800">
                          <a:effectLst/>
                        </a:rPr>
                        <a:t>Výukové materiály</a:t>
                      </a:r>
                      <a:endParaRPr lang="cs-CZ"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autoritou schválené, předem dané, do detailů vypracované</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autoritou schválené, předem dané, do detailů vypracované</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rámcově definované, učitelem dotvářené, mají doporučující charakter</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orientační, stimulační, definující směr pozornosti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985885">
                <a:tc>
                  <a:txBody>
                    <a:bodyPr/>
                    <a:lstStyle/>
                    <a:p>
                      <a:pPr>
                        <a:lnSpc>
                          <a:spcPts val="1440"/>
                        </a:lnSpc>
                        <a:spcBef>
                          <a:spcPts val="1200"/>
                        </a:spcBef>
                        <a:spcAft>
                          <a:spcPts val="1200"/>
                        </a:spcAft>
                      </a:pPr>
                      <a:r>
                        <a:rPr lang="cs-CZ" sz="1800" dirty="0">
                          <a:effectLst/>
                        </a:rPr>
                        <a:t>Učební materiály</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učebnice, audio, video</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pracovní listy, audio, video</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presentace, video konference, web</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projekty, webináře, wiki, kolaborativní systémy</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985885">
                <a:tc>
                  <a:txBody>
                    <a:bodyPr/>
                    <a:lstStyle/>
                    <a:p>
                      <a:pPr>
                        <a:lnSpc>
                          <a:spcPts val="1440"/>
                        </a:lnSpc>
                        <a:spcBef>
                          <a:spcPts val="1200"/>
                        </a:spcBef>
                        <a:spcAft>
                          <a:spcPts val="1200"/>
                        </a:spcAft>
                      </a:pPr>
                      <a:r>
                        <a:rPr lang="cs-CZ" sz="1800" dirty="0">
                          <a:effectLst/>
                        </a:rPr>
                        <a:t>Skupinová aktivita</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žádná</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žádná</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kooperace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kolaborace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r h="576931">
                <a:tc>
                  <a:txBody>
                    <a:bodyPr/>
                    <a:lstStyle/>
                    <a:p>
                      <a:pPr>
                        <a:lnSpc>
                          <a:spcPts val="1440"/>
                        </a:lnSpc>
                        <a:spcBef>
                          <a:spcPts val="1200"/>
                        </a:spcBef>
                        <a:spcAft>
                          <a:spcPts val="1200"/>
                        </a:spcAft>
                      </a:pPr>
                      <a:r>
                        <a:rPr lang="cs-CZ" sz="1800" dirty="0">
                          <a:effectLst/>
                        </a:rPr>
                        <a:t>Metoda</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a:effectLst/>
                        </a:rPr>
                        <a:t>plnění úkolu (dril)</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učení zpaměti, procvičování, zkoušení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řešení problémových úloh</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c>
                  <a:txBody>
                    <a:bodyPr/>
                    <a:lstStyle/>
                    <a:p>
                      <a:pPr>
                        <a:lnSpc>
                          <a:spcPts val="1440"/>
                        </a:lnSpc>
                        <a:spcBef>
                          <a:spcPts val="1200"/>
                        </a:spcBef>
                        <a:spcAft>
                          <a:spcPts val="1200"/>
                        </a:spcAft>
                      </a:pPr>
                      <a:r>
                        <a:rPr lang="cs-CZ" sz="1800" dirty="0">
                          <a:effectLst/>
                        </a:rPr>
                        <a:t>komplexní přístup využívající rozličné zdroje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45" marR="38145" marT="0" marB="0"/>
                </a:tc>
              </a:tr>
            </a:tbl>
          </a:graphicData>
        </a:graphic>
      </p:graphicFrame>
    </p:spTree>
    <p:extLst>
      <p:ext uri="{BB962C8B-B14F-4D97-AF65-F5344CB8AC3E}">
        <p14:creationId xmlns:p14="http://schemas.microsoft.com/office/powerpoint/2010/main" val="40570509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2976565847"/>
              </p:ext>
            </p:extLst>
          </p:nvPr>
        </p:nvGraphicFramePr>
        <p:xfrm>
          <a:off x="838200" y="1690830"/>
          <a:ext cx="10515599" cy="4412521"/>
        </p:xfrm>
        <a:graphic>
          <a:graphicData uri="http://schemas.openxmlformats.org/drawingml/2006/table">
            <a:tbl>
              <a:tblPr>
                <a:tableStyleId>{08FB837D-C827-4EFA-A057-4D05807E0F7C}</a:tableStyleId>
              </a:tblPr>
              <a:tblGrid>
                <a:gridCol w="1723200"/>
                <a:gridCol w="1329714"/>
                <a:gridCol w="1248302"/>
                <a:gridCol w="1139756"/>
                <a:gridCol w="1343282"/>
                <a:gridCol w="1329714"/>
                <a:gridCol w="1261875"/>
                <a:gridCol w="1139756"/>
              </a:tblGrid>
              <a:tr h="561463">
                <a:tc>
                  <a:txBody>
                    <a:bodyPr/>
                    <a:lstStyle/>
                    <a:p>
                      <a:r>
                        <a:rPr lang="cs-CZ" sz="1600" dirty="0">
                          <a:effectLst/>
                        </a:rPr>
                        <a:t>Generace online pedagogiky</a:t>
                      </a:r>
                    </a:p>
                  </a:txBody>
                  <a:tcPr marL="35091" marR="35091" marT="17546" marB="17546" anchor="ctr"/>
                </a:tc>
                <a:tc>
                  <a:txBody>
                    <a:bodyPr/>
                    <a:lstStyle/>
                    <a:p>
                      <a:r>
                        <a:rPr lang="cs-CZ" sz="1600">
                          <a:effectLst/>
                        </a:rPr>
                        <a:t>Technologie</a:t>
                      </a:r>
                    </a:p>
                  </a:txBody>
                  <a:tcPr marL="35091" marR="35091" marT="17546" marB="17546" anchor="ctr"/>
                </a:tc>
                <a:tc>
                  <a:txBody>
                    <a:bodyPr/>
                    <a:lstStyle/>
                    <a:p>
                      <a:r>
                        <a:rPr lang="cs-CZ" sz="1600">
                          <a:effectLst/>
                        </a:rPr>
                        <a:t>Výukové aktivity</a:t>
                      </a:r>
                    </a:p>
                  </a:txBody>
                  <a:tcPr marL="35091" marR="35091" marT="17546" marB="17546" anchor="ctr"/>
                </a:tc>
                <a:tc>
                  <a:txBody>
                    <a:bodyPr/>
                    <a:lstStyle/>
                    <a:p>
                      <a:r>
                        <a:rPr lang="cs-CZ" sz="1600">
                          <a:effectLst/>
                        </a:rPr>
                        <a:t>Postup žáků</a:t>
                      </a:r>
                    </a:p>
                  </a:txBody>
                  <a:tcPr marL="35091" marR="35091" marT="17546" marB="17546" anchor="ctr"/>
                </a:tc>
                <a:tc>
                  <a:txBody>
                    <a:bodyPr/>
                    <a:lstStyle/>
                    <a:p>
                      <a:r>
                        <a:rPr lang="cs-CZ" sz="1600">
                          <a:effectLst/>
                        </a:rPr>
                        <a:t>Výukové materiály</a:t>
                      </a:r>
                    </a:p>
                  </a:txBody>
                  <a:tcPr marL="35091" marR="35091" marT="17546" marB="17546" anchor="ctr"/>
                </a:tc>
                <a:tc>
                  <a:txBody>
                    <a:bodyPr/>
                    <a:lstStyle/>
                    <a:p>
                      <a:r>
                        <a:rPr lang="cs-CZ" sz="1600">
                          <a:effectLst/>
                        </a:rPr>
                        <a:t>Hodnocení</a:t>
                      </a:r>
                    </a:p>
                  </a:txBody>
                  <a:tcPr marL="35091" marR="35091" marT="17546" marB="17546" anchor="ctr"/>
                </a:tc>
                <a:tc>
                  <a:txBody>
                    <a:bodyPr/>
                    <a:lstStyle/>
                    <a:p>
                      <a:r>
                        <a:rPr lang="cs-CZ" sz="1600">
                          <a:effectLst/>
                        </a:rPr>
                        <a:t>Role učitele</a:t>
                      </a:r>
                    </a:p>
                  </a:txBody>
                  <a:tcPr marL="35091" marR="35091" marT="17546" marB="17546" anchor="ctr"/>
                </a:tc>
                <a:tc>
                  <a:txBody>
                    <a:bodyPr/>
                    <a:lstStyle/>
                    <a:p>
                      <a:r>
                        <a:rPr lang="cs-CZ" sz="1600">
                          <a:effectLst/>
                        </a:rPr>
                        <a:t>Měřitelnost výsledků</a:t>
                      </a:r>
                    </a:p>
                  </a:txBody>
                  <a:tcPr marL="35091" marR="35091" marT="17546" marB="17546" anchor="ctr"/>
                </a:tc>
              </a:tr>
              <a:tr h="1298383">
                <a:tc>
                  <a:txBody>
                    <a:bodyPr/>
                    <a:lstStyle/>
                    <a:p>
                      <a:r>
                        <a:rPr lang="cs-CZ" sz="1600" dirty="0">
                          <a:effectLst/>
                        </a:rPr>
                        <a:t>Kognitivní behaviorismus</a:t>
                      </a:r>
                    </a:p>
                  </a:txBody>
                  <a:tcPr marL="35091" marR="35091" marT="17546" marB="17546" anchor="ctr"/>
                </a:tc>
                <a:tc>
                  <a:txBody>
                    <a:bodyPr/>
                    <a:lstStyle/>
                    <a:p>
                      <a:r>
                        <a:rPr lang="cs-CZ" sz="1600" dirty="0">
                          <a:effectLst/>
                        </a:rPr>
                        <a:t>e-učebnice, audio, video, komunikace s učitelem</a:t>
                      </a:r>
                    </a:p>
                  </a:txBody>
                  <a:tcPr marL="35091" marR="35091" marT="17546" marB="17546" anchor="ctr"/>
                </a:tc>
                <a:tc>
                  <a:txBody>
                    <a:bodyPr/>
                    <a:lstStyle/>
                    <a:p>
                      <a:r>
                        <a:rPr lang="cs-CZ" sz="1600">
                          <a:effectLst/>
                        </a:rPr>
                        <a:t>sledování a čtení</a:t>
                      </a:r>
                    </a:p>
                  </a:txBody>
                  <a:tcPr marL="35091" marR="35091" marT="17546" marB="17546" anchor="ctr"/>
                </a:tc>
                <a:tc>
                  <a:txBody>
                    <a:bodyPr/>
                    <a:lstStyle/>
                    <a:p>
                      <a:r>
                        <a:rPr lang="cs-CZ" sz="1600" dirty="0">
                          <a:effectLst/>
                        </a:rPr>
                        <a:t>individuální</a:t>
                      </a:r>
                    </a:p>
                  </a:txBody>
                  <a:tcPr marL="35091" marR="35091" marT="17546" marB="17546" anchor="ctr"/>
                </a:tc>
                <a:tc>
                  <a:txBody>
                    <a:bodyPr/>
                    <a:lstStyle/>
                    <a:p>
                      <a:r>
                        <a:rPr lang="cs-CZ" sz="1600">
                          <a:effectLst/>
                        </a:rPr>
                        <a:t>detailní – od základu vytvořené</a:t>
                      </a:r>
                    </a:p>
                  </a:txBody>
                  <a:tcPr marL="35091" marR="35091" marT="17546" marB="17546" anchor="ctr"/>
                </a:tc>
                <a:tc>
                  <a:txBody>
                    <a:bodyPr/>
                    <a:lstStyle/>
                    <a:p>
                      <a:r>
                        <a:rPr lang="cs-CZ" sz="1600">
                          <a:effectLst/>
                        </a:rPr>
                        <a:t>zapamatování</a:t>
                      </a:r>
                    </a:p>
                  </a:txBody>
                  <a:tcPr marL="35091" marR="35091" marT="17546" marB="17546" anchor="ctr"/>
                </a:tc>
                <a:tc>
                  <a:txBody>
                    <a:bodyPr/>
                    <a:lstStyle/>
                    <a:p>
                      <a:r>
                        <a:rPr lang="cs-CZ" sz="1600">
                          <a:effectLst/>
                        </a:rPr>
                        <a:t>tvorba obsahu, přednáška</a:t>
                      </a:r>
                    </a:p>
                  </a:txBody>
                  <a:tcPr marL="35091" marR="35091" marT="17546" marB="17546" anchor="ctr"/>
                </a:tc>
                <a:tc>
                  <a:txBody>
                    <a:bodyPr/>
                    <a:lstStyle/>
                    <a:p>
                      <a:r>
                        <a:rPr lang="cs-CZ" sz="1600">
                          <a:effectLst/>
                        </a:rPr>
                        <a:t>vysoká</a:t>
                      </a:r>
                    </a:p>
                  </a:txBody>
                  <a:tcPr marL="35091" marR="35091" marT="17546" marB="17546" anchor="ctr"/>
                </a:tc>
              </a:tr>
              <a:tr h="1298383">
                <a:tc>
                  <a:txBody>
                    <a:bodyPr/>
                    <a:lstStyle/>
                    <a:p>
                      <a:r>
                        <a:rPr lang="cs-CZ" sz="1600" dirty="0">
                          <a:effectLst/>
                        </a:rPr>
                        <a:t>Konstruktivismus</a:t>
                      </a:r>
                    </a:p>
                  </a:txBody>
                  <a:tcPr marL="35091" marR="35091" marT="17546" marB="17546" anchor="ctr"/>
                </a:tc>
                <a:tc>
                  <a:txBody>
                    <a:bodyPr/>
                    <a:lstStyle/>
                    <a:p>
                      <a:r>
                        <a:rPr lang="cs-CZ" sz="1600">
                          <a:effectLst/>
                        </a:rPr>
                        <a:t>audio/video-konference, web, mnohonásobná komunikace</a:t>
                      </a:r>
                    </a:p>
                  </a:txBody>
                  <a:tcPr marL="35091" marR="35091" marT="17546" marB="17546" anchor="ctr"/>
                </a:tc>
                <a:tc>
                  <a:txBody>
                    <a:bodyPr/>
                    <a:lstStyle/>
                    <a:p>
                      <a:r>
                        <a:rPr lang="cs-CZ" sz="1600">
                          <a:effectLst/>
                        </a:rPr>
                        <a:t>diskuze, tvorba, konstruování</a:t>
                      </a:r>
                    </a:p>
                  </a:txBody>
                  <a:tcPr marL="35091" marR="35091" marT="17546" marB="17546" anchor="ctr"/>
                </a:tc>
                <a:tc>
                  <a:txBody>
                    <a:bodyPr/>
                    <a:lstStyle/>
                    <a:p>
                      <a:r>
                        <a:rPr lang="cs-CZ" sz="1600">
                          <a:effectLst/>
                        </a:rPr>
                        <a:t>skupinový</a:t>
                      </a:r>
                    </a:p>
                  </a:txBody>
                  <a:tcPr marL="35091" marR="35091" marT="17546" marB="17546" anchor="ctr"/>
                </a:tc>
                <a:tc>
                  <a:txBody>
                    <a:bodyPr/>
                    <a:lstStyle/>
                    <a:p>
                      <a:r>
                        <a:rPr lang="cs-CZ" sz="1600">
                          <a:effectLst/>
                        </a:rPr>
                        <a:t>přibližné – podpůrné a přizpůsobené, doporučené učitelem</a:t>
                      </a:r>
                    </a:p>
                  </a:txBody>
                  <a:tcPr marL="35091" marR="35091" marT="17546" marB="17546" anchor="ctr"/>
                </a:tc>
                <a:tc>
                  <a:txBody>
                    <a:bodyPr/>
                    <a:lstStyle/>
                    <a:p>
                      <a:r>
                        <a:rPr lang="cs-CZ" sz="1600">
                          <a:effectLst/>
                        </a:rPr>
                        <a:t>syntéza zdrojů</a:t>
                      </a:r>
                    </a:p>
                  </a:txBody>
                  <a:tcPr marL="35091" marR="35091" marT="17546" marB="17546" anchor="ctr"/>
                </a:tc>
                <a:tc>
                  <a:txBody>
                    <a:bodyPr/>
                    <a:lstStyle/>
                    <a:p>
                      <a:r>
                        <a:rPr lang="cs-CZ" sz="1600">
                          <a:effectLst/>
                        </a:rPr>
                        <a:t>vedení diskuze, soustavná pomoc</a:t>
                      </a:r>
                    </a:p>
                  </a:txBody>
                  <a:tcPr marL="35091" marR="35091" marT="17546" marB="17546" anchor="ctr"/>
                </a:tc>
                <a:tc>
                  <a:txBody>
                    <a:bodyPr/>
                    <a:lstStyle/>
                    <a:p>
                      <a:r>
                        <a:rPr lang="cs-CZ" sz="1600">
                          <a:effectLst/>
                        </a:rPr>
                        <a:t>nízká</a:t>
                      </a:r>
                    </a:p>
                  </a:txBody>
                  <a:tcPr marL="35091" marR="35091" marT="17546" marB="17546" anchor="ctr"/>
                </a:tc>
              </a:tr>
              <a:tr h="1193109">
                <a:tc>
                  <a:txBody>
                    <a:bodyPr/>
                    <a:lstStyle/>
                    <a:p>
                      <a:r>
                        <a:rPr lang="cs-CZ" sz="1600" dirty="0" err="1">
                          <a:effectLst/>
                        </a:rPr>
                        <a:t>Konektivismus</a:t>
                      </a:r>
                      <a:endParaRPr lang="cs-CZ" sz="1600" dirty="0">
                        <a:effectLst/>
                      </a:endParaRPr>
                    </a:p>
                  </a:txBody>
                  <a:tcPr marL="35091" marR="35091" marT="17546" marB="17546" anchor="ctr"/>
                </a:tc>
                <a:tc>
                  <a:txBody>
                    <a:bodyPr/>
                    <a:lstStyle/>
                    <a:p>
                      <a:r>
                        <a:rPr lang="cs-CZ" sz="1600">
                          <a:effectLst/>
                        </a:rPr>
                        <a:t>soc. sítě (web 2.0), agregace (RSS), informační systémy</a:t>
                      </a:r>
                    </a:p>
                  </a:txBody>
                  <a:tcPr marL="35091" marR="35091" marT="17546" marB="17546" anchor="ctr"/>
                </a:tc>
                <a:tc>
                  <a:txBody>
                    <a:bodyPr/>
                    <a:lstStyle/>
                    <a:p>
                      <a:r>
                        <a:rPr lang="cs-CZ" sz="1600">
                          <a:effectLst/>
                        </a:rPr>
                        <a:t>zkoumání, spojení, tvorba, hodnocení</a:t>
                      </a:r>
                    </a:p>
                  </a:txBody>
                  <a:tcPr marL="35091" marR="35091" marT="17546" marB="17546" anchor="ctr"/>
                </a:tc>
                <a:tc>
                  <a:txBody>
                    <a:bodyPr/>
                    <a:lstStyle/>
                    <a:p>
                      <a:r>
                        <a:rPr lang="cs-CZ" sz="1600">
                          <a:effectLst/>
                        </a:rPr>
                        <a:t>v rámci sítě</a:t>
                      </a:r>
                    </a:p>
                  </a:txBody>
                  <a:tcPr marL="35091" marR="35091" marT="17546" marB="17546" anchor="ctr"/>
                </a:tc>
                <a:tc>
                  <a:txBody>
                    <a:bodyPr/>
                    <a:lstStyle/>
                    <a:p>
                      <a:r>
                        <a:rPr lang="cs-CZ" sz="1600">
                          <a:effectLst/>
                        </a:rPr>
                        <a:t>orientační –OER, webináře, vlastní tvorba</a:t>
                      </a:r>
                    </a:p>
                  </a:txBody>
                  <a:tcPr marL="35091" marR="35091" marT="17546" marB="17546" anchor="ctr"/>
                </a:tc>
                <a:tc>
                  <a:txBody>
                    <a:bodyPr/>
                    <a:lstStyle/>
                    <a:p>
                      <a:r>
                        <a:rPr lang="cs-CZ" sz="1600">
                          <a:effectLst/>
                        </a:rPr>
                        <a:t>vlastní tvorba</a:t>
                      </a:r>
                    </a:p>
                  </a:txBody>
                  <a:tcPr marL="35091" marR="35091" marT="17546" marB="17546" anchor="ctr"/>
                </a:tc>
                <a:tc>
                  <a:txBody>
                    <a:bodyPr/>
                    <a:lstStyle/>
                    <a:p>
                      <a:r>
                        <a:rPr lang="cs-CZ" sz="1600">
                          <a:effectLst/>
                        </a:rPr>
                        <a:t>konstruktivní kritika, spolužák</a:t>
                      </a:r>
                    </a:p>
                  </a:txBody>
                  <a:tcPr marL="35091" marR="35091" marT="17546" marB="17546" anchor="ctr"/>
                </a:tc>
                <a:tc>
                  <a:txBody>
                    <a:bodyPr/>
                    <a:lstStyle/>
                    <a:p>
                      <a:r>
                        <a:rPr lang="cs-CZ" sz="1600" dirty="0">
                          <a:effectLst/>
                        </a:rPr>
                        <a:t>střední</a:t>
                      </a:r>
                    </a:p>
                  </a:txBody>
                  <a:tcPr marL="35091" marR="35091" marT="17546" marB="17546" anchor="ctr"/>
                </a:tc>
              </a:tr>
            </a:tbl>
          </a:graphicData>
        </a:graphic>
      </p:graphicFrame>
    </p:spTree>
    <p:extLst>
      <p:ext uri="{BB962C8B-B14F-4D97-AF65-F5344CB8AC3E}">
        <p14:creationId xmlns:p14="http://schemas.microsoft.com/office/powerpoint/2010/main" val="1829129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Alternativní pedagogiky</a:t>
            </a:r>
            <a:endParaRPr lang="cs-CZ" dirty="0"/>
          </a:p>
        </p:txBody>
      </p:sp>
      <p:sp>
        <p:nvSpPr>
          <p:cNvPr id="3" name="Zástupný symbol pro obsah 2"/>
          <p:cNvSpPr>
            <a:spLocks noGrp="1"/>
          </p:cNvSpPr>
          <p:nvPr>
            <p:ph idx="1"/>
          </p:nvPr>
        </p:nvSpPr>
        <p:spPr/>
        <p:txBody>
          <a:bodyPr/>
          <a:lstStyle/>
          <a:p>
            <a:r>
              <a:rPr lang="cs-CZ" dirty="0"/>
              <a:t>Waldorfská </a:t>
            </a:r>
            <a:r>
              <a:rPr lang="cs-CZ" dirty="0" smtClean="0"/>
              <a:t>škola</a:t>
            </a:r>
          </a:p>
          <a:p>
            <a:r>
              <a:rPr lang="cs-CZ" dirty="0" err="1"/>
              <a:t>Montessori</a:t>
            </a:r>
            <a:r>
              <a:rPr lang="cs-CZ" dirty="0"/>
              <a:t> pedagogika </a:t>
            </a:r>
            <a:endParaRPr lang="cs-CZ" dirty="0" smtClean="0"/>
          </a:p>
          <a:p>
            <a:r>
              <a:rPr lang="cs-CZ" dirty="0" err="1"/>
              <a:t>Daltonský</a:t>
            </a:r>
            <a:r>
              <a:rPr lang="cs-CZ" dirty="0"/>
              <a:t> plán </a:t>
            </a:r>
            <a:endParaRPr lang="cs-CZ" dirty="0" smtClean="0"/>
          </a:p>
          <a:p>
            <a:r>
              <a:rPr lang="cs-CZ" dirty="0" err="1"/>
              <a:t>Freinetovská</a:t>
            </a:r>
            <a:r>
              <a:rPr lang="cs-CZ" dirty="0"/>
              <a:t> škola </a:t>
            </a:r>
            <a:endParaRPr lang="cs-CZ" dirty="0" smtClean="0"/>
          </a:p>
          <a:p>
            <a:r>
              <a:rPr lang="cs-CZ" dirty="0"/>
              <a:t>Jenský plán </a:t>
            </a:r>
          </a:p>
        </p:txBody>
      </p:sp>
    </p:spTree>
    <p:extLst>
      <p:ext uri="{BB962C8B-B14F-4D97-AF65-F5344CB8AC3E}">
        <p14:creationId xmlns:p14="http://schemas.microsoft.com/office/powerpoint/2010/main" val="36932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informace, znalosti a jejich organizace ve </a:t>
            </a:r>
            <a:r>
              <a:rPr lang="cs-CZ" dirty="0" smtClean="0"/>
              <a:t>školním prostředí</a:t>
            </a:r>
            <a:endParaRPr lang="cs-CZ" dirty="0"/>
          </a:p>
        </p:txBody>
      </p:sp>
      <p:sp>
        <p:nvSpPr>
          <p:cNvPr id="3" name="Zástupný symbol pro text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2416298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Data, informace, znalosti, moudrost</a:t>
            </a:r>
            <a:endParaRPr lang="cs-CZ" dirty="0"/>
          </a:p>
        </p:txBody>
      </p:sp>
      <p:sp>
        <p:nvSpPr>
          <p:cNvPr id="5" name="Zástupný symbol pro obsah 4"/>
          <p:cNvSpPr>
            <a:spLocks noGrp="1"/>
          </p:cNvSpPr>
          <p:nvPr>
            <p:ph idx="1"/>
          </p:nvPr>
        </p:nvSpPr>
        <p:spPr>
          <a:xfrm>
            <a:off x="1141412" y="2249486"/>
            <a:ext cx="9905999" cy="3694113"/>
          </a:xfrm>
        </p:spPr>
        <p:txBody>
          <a:bodyPr>
            <a:normAutofit fontScale="70000" lnSpcReduction="20000"/>
          </a:bodyPr>
          <a:lstStyle/>
          <a:p>
            <a:r>
              <a:rPr lang="cs-CZ" dirty="0"/>
              <a:t>Data jsou fakta či objekty, která jsou typicky nezávislá na uživateli v tom slova smyslu, že </a:t>
            </a:r>
            <a:r>
              <a:rPr lang="cs-CZ" dirty="0" smtClean="0"/>
              <a:t>dokumentují stav </a:t>
            </a:r>
            <a:r>
              <a:rPr lang="cs-CZ" dirty="0"/>
              <a:t>reality v určitém časovém okamžiku</a:t>
            </a:r>
            <a:r>
              <a:rPr lang="cs-CZ" dirty="0" smtClean="0"/>
              <a:t>.</a:t>
            </a:r>
          </a:p>
          <a:p>
            <a:pPr lvl="1"/>
            <a:r>
              <a:rPr lang="cs-CZ" dirty="0" smtClean="0"/>
              <a:t>Lze je verifikovat (někdy)</a:t>
            </a:r>
          </a:p>
          <a:p>
            <a:pPr lvl="1"/>
            <a:r>
              <a:rPr lang="cs-CZ" dirty="0" smtClean="0"/>
              <a:t>Lze je filtrovat</a:t>
            </a:r>
          </a:p>
          <a:p>
            <a:r>
              <a:rPr lang="cs-CZ" dirty="0" smtClean="0"/>
              <a:t>Aby mohla </a:t>
            </a:r>
            <a:r>
              <a:rPr lang="cs-CZ" dirty="0"/>
              <a:t>být informace považována za </a:t>
            </a:r>
            <a:r>
              <a:rPr lang="cs-CZ" dirty="0" smtClean="0"/>
              <a:t>kvalitní musí a </a:t>
            </a:r>
            <a:r>
              <a:rPr lang="cs-CZ" dirty="0"/>
              <a:t>být srozumitelná, včasná, relevantní a </a:t>
            </a:r>
            <a:r>
              <a:rPr lang="cs-CZ" dirty="0" smtClean="0"/>
              <a:t>přesná.</a:t>
            </a:r>
          </a:p>
          <a:p>
            <a:r>
              <a:rPr lang="cs-CZ" dirty="0" smtClean="0"/>
              <a:t>Znalosti jsou informace, </a:t>
            </a:r>
            <a:r>
              <a:rPr lang="cs-CZ" dirty="0"/>
              <a:t>které je možné chápat jako informace, které jedinec získá a začlení </a:t>
            </a:r>
            <a:r>
              <a:rPr lang="cs-CZ" dirty="0" smtClean="0"/>
              <a:t>do kontextu </a:t>
            </a:r>
            <a:r>
              <a:rPr lang="cs-CZ" dirty="0"/>
              <a:t>a </a:t>
            </a:r>
            <a:r>
              <a:rPr lang="cs-CZ" dirty="0" smtClean="0"/>
              <a:t>souvislost.</a:t>
            </a:r>
          </a:p>
          <a:p>
            <a:r>
              <a:rPr lang="cs-CZ" dirty="0" smtClean="0"/>
              <a:t>Moudrost je charakteristika člověka jako osoby. O moudrost nám ve vzdělávání jde především, přesto se nedá učit.</a:t>
            </a:r>
          </a:p>
          <a:p>
            <a:endParaRPr lang="cs-CZ" dirty="0" smtClean="0"/>
          </a:p>
          <a:p>
            <a:r>
              <a:rPr lang="cs-CZ" dirty="0" smtClean="0"/>
              <a:t>Směrem dolů roste komplexnost a klesá počet jednotlivin a přesnost.</a:t>
            </a:r>
          </a:p>
        </p:txBody>
      </p:sp>
    </p:spTree>
    <p:extLst>
      <p:ext uri="{BB962C8B-B14F-4D97-AF65-F5344CB8AC3E}">
        <p14:creationId xmlns:p14="http://schemas.microsoft.com/office/powerpoint/2010/main" val="33589233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Management </a:t>
            </a:r>
            <a:r>
              <a:rPr lang="cs-CZ" dirty="0" smtClean="0"/>
              <a:t>dat ve školním prostředí</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Ukládání dat</a:t>
            </a:r>
          </a:p>
          <a:p>
            <a:r>
              <a:rPr lang="cs-CZ" dirty="0" smtClean="0"/>
              <a:t>Volba struktury</a:t>
            </a:r>
          </a:p>
          <a:p>
            <a:r>
              <a:rPr lang="cs-CZ" dirty="0" smtClean="0"/>
              <a:t>Vzdálený přístup</a:t>
            </a:r>
          </a:p>
          <a:p>
            <a:r>
              <a:rPr lang="cs-CZ" dirty="0" smtClean="0"/>
              <a:t>Bezpečnost</a:t>
            </a:r>
          </a:p>
          <a:p>
            <a:r>
              <a:rPr lang="cs-CZ" dirty="0" smtClean="0"/>
              <a:t>Technologie</a:t>
            </a:r>
          </a:p>
          <a:p>
            <a:r>
              <a:rPr lang="cs-CZ" dirty="0" smtClean="0"/>
              <a:t>„management“</a:t>
            </a:r>
          </a:p>
          <a:p>
            <a:endParaRPr lang="cs-CZ" dirty="0"/>
          </a:p>
          <a:p>
            <a:r>
              <a:rPr lang="cs-CZ" dirty="0" smtClean="0"/>
              <a:t>… přístup zjišťování uživatelských potřeb.</a:t>
            </a:r>
            <a:endParaRPr lang="cs-CZ" dirty="0"/>
          </a:p>
        </p:txBody>
      </p:sp>
    </p:spTree>
    <p:extLst>
      <p:ext uri="{BB962C8B-B14F-4D97-AF65-F5344CB8AC3E}">
        <p14:creationId xmlns:p14="http://schemas.microsoft.com/office/powerpoint/2010/main" val="41902446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Ukládání dat</a:t>
            </a:r>
            <a:endParaRPr lang="cs-CZ" dirty="0"/>
          </a:p>
        </p:txBody>
      </p:sp>
      <p:sp>
        <p:nvSpPr>
          <p:cNvPr id="3" name="Zástupný symbol pro obsah 2"/>
          <p:cNvSpPr>
            <a:spLocks noGrp="1"/>
          </p:cNvSpPr>
          <p:nvPr>
            <p:ph idx="1"/>
          </p:nvPr>
        </p:nvSpPr>
        <p:spPr/>
        <p:txBody>
          <a:bodyPr/>
          <a:lstStyle/>
          <a:p>
            <a:r>
              <a:rPr lang="cs-CZ" dirty="0" smtClean="0"/>
              <a:t>Lokální disk + síťový disk</a:t>
            </a:r>
          </a:p>
          <a:p>
            <a:r>
              <a:rPr lang="cs-CZ" dirty="0" err="1" smtClean="0"/>
              <a:t>Cloudová</a:t>
            </a:r>
            <a:r>
              <a:rPr lang="cs-CZ" dirty="0" smtClean="0"/>
              <a:t> řešení:</a:t>
            </a:r>
          </a:p>
          <a:p>
            <a:pPr lvl="1"/>
            <a:r>
              <a:rPr lang="cs-CZ" dirty="0" smtClean="0"/>
              <a:t>Proprietární: Google Drive, </a:t>
            </a:r>
            <a:r>
              <a:rPr lang="cs-CZ" dirty="0" err="1" smtClean="0"/>
              <a:t>Dropbox</a:t>
            </a:r>
            <a:r>
              <a:rPr lang="cs-CZ" dirty="0" smtClean="0"/>
              <a:t>, </a:t>
            </a:r>
            <a:r>
              <a:rPr lang="cs-CZ" dirty="0" err="1" smtClean="0"/>
              <a:t>OneDrive</a:t>
            </a:r>
            <a:endParaRPr lang="cs-CZ" dirty="0" smtClean="0"/>
          </a:p>
          <a:p>
            <a:pPr lvl="1"/>
            <a:r>
              <a:rPr lang="cs-CZ" dirty="0" smtClean="0"/>
              <a:t>Otevřená </a:t>
            </a:r>
            <a:r>
              <a:rPr lang="cs-CZ" dirty="0" err="1" smtClean="0"/>
              <a:t>ownCloud</a:t>
            </a:r>
            <a:endParaRPr lang="cs-CZ" dirty="0" smtClean="0"/>
          </a:p>
          <a:p>
            <a:pPr lvl="1"/>
            <a:endParaRPr lang="cs-CZ" dirty="0"/>
          </a:p>
          <a:p>
            <a:r>
              <a:rPr lang="cs-CZ" dirty="0" smtClean="0"/>
              <a:t>Osobní / institucionární účty</a:t>
            </a:r>
          </a:p>
          <a:p>
            <a:r>
              <a:rPr lang="cs-CZ" dirty="0" smtClean="0"/>
              <a:t>Osobní / institucionární data</a:t>
            </a:r>
            <a:endParaRPr lang="cs-CZ" dirty="0"/>
          </a:p>
        </p:txBody>
      </p:sp>
    </p:spTree>
    <p:extLst>
      <p:ext uri="{BB962C8B-B14F-4D97-AF65-F5344CB8AC3E}">
        <p14:creationId xmlns:p14="http://schemas.microsoft.com/office/powerpoint/2010/main" val="31789195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Volba struktury</a:t>
            </a:r>
            <a:endParaRPr lang="cs-CZ" dirty="0"/>
          </a:p>
        </p:txBody>
      </p:sp>
      <p:sp>
        <p:nvSpPr>
          <p:cNvPr id="3" name="Zástupný symbol pro obsah 2"/>
          <p:cNvSpPr>
            <a:spLocks noGrp="1"/>
          </p:cNvSpPr>
          <p:nvPr>
            <p:ph idx="1"/>
          </p:nvPr>
        </p:nvSpPr>
        <p:spPr/>
        <p:txBody>
          <a:bodyPr/>
          <a:lstStyle/>
          <a:p>
            <a:r>
              <a:rPr lang="cs-CZ" dirty="0" smtClean="0"/>
              <a:t>Komu </a:t>
            </a:r>
            <a:r>
              <a:rPr lang="cs-CZ" dirty="0"/>
              <a:t>má složka sloužit?</a:t>
            </a:r>
          </a:p>
          <a:p>
            <a:r>
              <a:rPr lang="cs-CZ" dirty="0" smtClean="0"/>
              <a:t>K </a:t>
            </a:r>
            <a:r>
              <a:rPr lang="cs-CZ" dirty="0"/>
              <a:t>čemu je určená?</a:t>
            </a:r>
          </a:p>
          <a:p>
            <a:r>
              <a:rPr lang="cs-CZ" dirty="0" smtClean="0"/>
              <a:t>Má </a:t>
            </a:r>
            <a:r>
              <a:rPr lang="cs-CZ" dirty="0"/>
              <a:t>nějaký vztah ke zbytku datové struktury?</a:t>
            </a:r>
          </a:p>
          <a:p>
            <a:r>
              <a:rPr lang="cs-CZ" dirty="0" smtClean="0"/>
              <a:t>Je </a:t>
            </a:r>
            <a:r>
              <a:rPr lang="cs-CZ" dirty="0"/>
              <a:t>třeba nějak odstupňovat přístupová práva?</a:t>
            </a:r>
          </a:p>
          <a:p>
            <a:r>
              <a:rPr lang="cs-CZ" dirty="0" smtClean="0"/>
              <a:t>Obsahuje </a:t>
            </a:r>
            <a:r>
              <a:rPr lang="cs-CZ" dirty="0"/>
              <a:t>složka citlivé informace? Je třeba ji šifrovat?</a:t>
            </a:r>
          </a:p>
          <a:p>
            <a:r>
              <a:rPr lang="cs-CZ" dirty="0" smtClean="0"/>
              <a:t>Jakým </a:t>
            </a:r>
            <a:r>
              <a:rPr lang="cs-CZ" dirty="0"/>
              <a:t>způsobem je možné do ní připojovat další uživatele?</a:t>
            </a:r>
          </a:p>
        </p:txBody>
      </p:sp>
    </p:spTree>
    <p:extLst>
      <p:ext uri="{BB962C8B-B14F-4D97-AF65-F5344CB8AC3E}">
        <p14:creationId xmlns:p14="http://schemas.microsoft.com/office/powerpoint/2010/main" val="3182212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Bezpečnost, technologie a vzdálený přístup</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Zřejmě ideální možností jsou </a:t>
            </a:r>
            <a:r>
              <a:rPr lang="cs-CZ" dirty="0" err="1" smtClean="0"/>
              <a:t>cloudové</a:t>
            </a:r>
            <a:r>
              <a:rPr lang="cs-CZ" dirty="0" smtClean="0"/>
              <a:t> služby</a:t>
            </a:r>
          </a:p>
          <a:p>
            <a:r>
              <a:rPr lang="cs-CZ" dirty="0" smtClean="0"/>
              <a:t>Možnost šifrování </a:t>
            </a:r>
            <a:r>
              <a:rPr lang="cs-CZ" dirty="0"/>
              <a:t>(například </a:t>
            </a:r>
            <a:r>
              <a:rPr lang="cs-CZ" dirty="0" err="1" smtClean="0"/>
              <a:t>Boxcryptor</a:t>
            </a:r>
            <a:r>
              <a:rPr lang="cs-CZ" dirty="0" smtClean="0"/>
              <a:t> nebo užít přímo např</a:t>
            </a:r>
            <a:r>
              <a:rPr lang="cs-CZ" dirty="0"/>
              <a:t>. </a:t>
            </a:r>
            <a:r>
              <a:rPr lang="cs-CZ" dirty="0" err="1"/>
              <a:t>SpiderOak</a:t>
            </a:r>
            <a:r>
              <a:rPr lang="cs-CZ" dirty="0"/>
              <a:t> </a:t>
            </a:r>
            <a:r>
              <a:rPr lang="cs-CZ" dirty="0" smtClean="0"/>
              <a:t>či </a:t>
            </a:r>
            <a:r>
              <a:rPr lang="cs-CZ" dirty="0" err="1"/>
              <a:t>Mega</a:t>
            </a:r>
            <a:r>
              <a:rPr lang="cs-CZ" dirty="0"/>
              <a:t>)</a:t>
            </a:r>
            <a:endParaRPr lang="cs-CZ" dirty="0" smtClean="0"/>
          </a:p>
          <a:p>
            <a:r>
              <a:rPr lang="cs-CZ" dirty="0" smtClean="0"/>
              <a:t>Dvoufázová autentizace</a:t>
            </a:r>
          </a:p>
          <a:p>
            <a:r>
              <a:rPr lang="cs-CZ" dirty="0" smtClean="0"/>
              <a:t>Bezpečnost na straně serveru, přenosu, klientské stanice a především u uživatele.</a:t>
            </a:r>
          </a:p>
          <a:p>
            <a:r>
              <a:rPr lang="cs-CZ" dirty="0" smtClean="0"/>
              <a:t>BYOD</a:t>
            </a:r>
          </a:p>
          <a:p>
            <a:r>
              <a:rPr lang="cs-CZ" dirty="0" smtClean="0"/>
              <a:t>Nutná podpora mobilních technologií</a:t>
            </a:r>
          </a:p>
          <a:p>
            <a:r>
              <a:rPr lang="cs-CZ" dirty="0" smtClean="0"/>
              <a:t>Je potřeba řešit interoperabilitu a </a:t>
            </a:r>
            <a:r>
              <a:rPr lang="cs-CZ" dirty="0" err="1" smtClean="0"/>
              <a:t>migrovatelnost</a:t>
            </a:r>
            <a:endParaRPr lang="cs-CZ" dirty="0"/>
          </a:p>
        </p:txBody>
      </p:sp>
    </p:spTree>
    <p:extLst>
      <p:ext uri="{BB962C8B-B14F-4D97-AF65-F5344CB8AC3E}">
        <p14:creationId xmlns:p14="http://schemas.microsoft.com/office/powerpoint/2010/main" val="23459972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Informační management: Základní technické možnosti</a:t>
            </a:r>
            <a:endParaRPr lang="cs-CZ" dirty="0"/>
          </a:p>
        </p:txBody>
      </p:sp>
      <p:sp>
        <p:nvSpPr>
          <p:cNvPr id="5" name="Zástupný symbol pro obsah 4"/>
          <p:cNvSpPr>
            <a:spLocks noGrp="1"/>
          </p:cNvSpPr>
          <p:nvPr>
            <p:ph idx="1"/>
          </p:nvPr>
        </p:nvSpPr>
        <p:spPr/>
        <p:txBody>
          <a:bodyPr>
            <a:normAutofit fontScale="92500" lnSpcReduction="10000"/>
          </a:bodyPr>
          <a:lstStyle/>
          <a:p>
            <a:r>
              <a:rPr lang="cs-CZ" dirty="0" smtClean="0"/>
              <a:t>Projektové systémy (</a:t>
            </a:r>
            <a:r>
              <a:rPr lang="cs-CZ" dirty="0" err="1" smtClean="0"/>
              <a:t>Redmine</a:t>
            </a:r>
            <a:r>
              <a:rPr lang="cs-CZ" dirty="0" smtClean="0"/>
              <a:t>, </a:t>
            </a:r>
            <a:r>
              <a:rPr lang="cs-CZ" dirty="0" err="1" smtClean="0"/>
              <a:t>Basecamp</a:t>
            </a:r>
            <a:r>
              <a:rPr lang="cs-CZ" dirty="0" smtClean="0"/>
              <a:t>, …)</a:t>
            </a:r>
          </a:p>
          <a:p>
            <a:r>
              <a:rPr lang="cs-CZ" dirty="0" smtClean="0"/>
              <a:t>Intranetové platformy</a:t>
            </a:r>
          </a:p>
          <a:p>
            <a:r>
              <a:rPr lang="cs-CZ" dirty="0" smtClean="0"/>
              <a:t>Komplexní řešení SharePoint či </a:t>
            </a:r>
            <a:r>
              <a:rPr lang="cs-CZ" dirty="0" err="1" smtClean="0"/>
              <a:t>Delve</a:t>
            </a:r>
            <a:endParaRPr lang="cs-CZ" dirty="0" smtClean="0"/>
          </a:p>
          <a:p>
            <a:r>
              <a:rPr lang="cs-CZ" dirty="0" smtClean="0"/>
              <a:t>Vlastní informační systém</a:t>
            </a:r>
          </a:p>
          <a:p>
            <a:r>
              <a:rPr lang="cs-CZ" dirty="0" smtClean="0"/>
              <a:t>Komunikační platformy a kanály</a:t>
            </a:r>
          </a:p>
          <a:p>
            <a:r>
              <a:rPr lang="cs-CZ" dirty="0" smtClean="0"/>
              <a:t>LMS</a:t>
            </a:r>
          </a:p>
          <a:p>
            <a:r>
              <a:rPr lang="cs-CZ" dirty="0" smtClean="0"/>
              <a:t>…</a:t>
            </a:r>
            <a:endParaRPr lang="cs-CZ" dirty="0"/>
          </a:p>
        </p:txBody>
      </p:sp>
    </p:spTree>
    <p:extLst>
      <p:ext uri="{BB962C8B-B14F-4D97-AF65-F5344CB8AC3E}">
        <p14:creationId xmlns:p14="http://schemas.microsoft.com/office/powerpoint/2010/main" val="1371775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Knihovnička</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472178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Nesouvislé poznámky</a:t>
            </a:r>
            <a:endParaRPr lang="cs-CZ" dirty="0"/>
          </a:p>
        </p:txBody>
      </p:sp>
      <p:sp>
        <p:nvSpPr>
          <p:cNvPr id="3" name="Zástupný symbol pro obsah 2"/>
          <p:cNvSpPr>
            <a:spLocks noGrp="1"/>
          </p:cNvSpPr>
          <p:nvPr>
            <p:ph idx="1"/>
          </p:nvPr>
        </p:nvSpPr>
        <p:spPr/>
        <p:txBody>
          <a:bodyPr/>
          <a:lstStyle/>
          <a:p>
            <a:r>
              <a:rPr lang="cs-CZ" dirty="0" smtClean="0"/>
              <a:t>Méně je někdy (většinou) více</a:t>
            </a:r>
          </a:p>
          <a:p>
            <a:r>
              <a:rPr lang="cs-CZ" dirty="0" smtClean="0"/>
              <a:t>Je nutné řešit integraci</a:t>
            </a:r>
          </a:p>
          <a:p>
            <a:r>
              <a:rPr lang="cs-CZ" dirty="0" smtClean="0"/>
              <a:t>Vyplatí se pracovat s tradicí</a:t>
            </a:r>
          </a:p>
          <a:p>
            <a:r>
              <a:rPr lang="cs-CZ" dirty="0" smtClean="0"/>
              <a:t>Lze využívat API</a:t>
            </a:r>
          </a:p>
          <a:p>
            <a:r>
              <a:rPr lang="cs-CZ" dirty="0" smtClean="0"/>
              <a:t>Musí řešit jak obsahovou, tak komunikační linii</a:t>
            </a:r>
          </a:p>
          <a:p>
            <a:r>
              <a:rPr lang="cs-CZ" dirty="0" smtClean="0"/>
              <a:t>Je nutné se vyhnout duplicitním činnostem</a:t>
            </a:r>
          </a:p>
          <a:p>
            <a:endParaRPr lang="cs-CZ" dirty="0"/>
          </a:p>
        </p:txBody>
      </p:sp>
    </p:spTree>
    <p:extLst>
      <p:ext uri="{BB962C8B-B14F-4D97-AF65-F5344CB8AC3E}">
        <p14:creationId xmlns:p14="http://schemas.microsoft.com/office/powerpoint/2010/main" val="42864550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Znalostní management</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Typicky jak předávat znalosti o nějaké činnosti:</a:t>
            </a:r>
          </a:p>
          <a:p>
            <a:pPr lvl="1"/>
            <a:r>
              <a:rPr lang="cs-CZ" dirty="0" smtClean="0"/>
              <a:t>Jak zorganizovat konferenci, školní výlet, …</a:t>
            </a:r>
          </a:p>
          <a:p>
            <a:pPr lvl="1"/>
            <a:r>
              <a:rPr lang="cs-CZ" dirty="0" smtClean="0"/>
              <a:t>Často spojené s průvodci, například pro začínající učitele, poprvé třídním učitelem atp.</a:t>
            </a:r>
          </a:p>
          <a:p>
            <a:pPr lvl="1"/>
            <a:endParaRPr lang="cs-CZ" dirty="0"/>
          </a:p>
          <a:p>
            <a:r>
              <a:rPr lang="cs-CZ" dirty="0" smtClean="0"/>
              <a:t>Mohou obsahovat také širší informační </a:t>
            </a:r>
            <a:r>
              <a:rPr lang="cs-CZ" dirty="0" err="1" smtClean="0"/>
              <a:t>bázy</a:t>
            </a:r>
            <a:r>
              <a:rPr lang="cs-CZ" dirty="0" smtClean="0"/>
              <a:t>, která je spojená s osobním datovým managementem.</a:t>
            </a:r>
          </a:p>
          <a:p>
            <a:r>
              <a:rPr lang="cs-CZ" dirty="0" smtClean="0"/>
              <a:t>Může být realizována na vnitřní </a:t>
            </a:r>
            <a:r>
              <a:rPr lang="cs-CZ" dirty="0"/>
              <a:t>platformě </a:t>
            </a:r>
            <a:r>
              <a:rPr lang="cs-CZ" dirty="0" smtClean="0"/>
              <a:t>instituce </a:t>
            </a:r>
            <a:r>
              <a:rPr lang="cs-CZ" dirty="0"/>
              <a:t>(</a:t>
            </a:r>
            <a:r>
              <a:rPr lang="cs-CZ" dirty="0">
                <a:hlinkClick r:id="rId2"/>
              </a:rPr>
              <a:t>http://kb.kisk.cz</a:t>
            </a:r>
            <a:r>
              <a:rPr lang="cs-CZ" dirty="0" smtClean="0">
                <a:hlinkClick r:id="rId2"/>
              </a:rPr>
              <a:t>/</a:t>
            </a:r>
            <a:r>
              <a:rPr lang="cs-CZ" dirty="0" smtClean="0"/>
              <a:t>) nebo lze užít externí služby, jako je </a:t>
            </a:r>
            <a:r>
              <a:rPr lang="cs-CZ" dirty="0" err="1" smtClean="0"/>
              <a:t>Evernote</a:t>
            </a:r>
            <a:r>
              <a:rPr lang="cs-CZ" dirty="0" smtClean="0"/>
              <a:t> či </a:t>
            </a:r>
            <a:r>
              <a:rPr lang="cs-CZ" dirty="0" err="1" smtClean="0"/>
              <a:t>Wikidot</a:t>
            </a:r>
            <a:r>
              <a:rPr lang="cs-CZ" dirty="0" smtClean="0"/>
              <a:t>.</a:t>
            </a:r>
            <a:endParaRPr lang="cs-CZ" dirty="0"/>
          </a:p>
        </p:txBody>
      </p:sp>
    </p:spTree>
    <p:extLst>
      <p:ext uri="{BB962C8B-B14F-4D97-AF65-F5344CB8AC3E}">
        <p14:creationId xmlns:p14="http://schemas.microsoft.com/office/powerpoint/2010/main" val="12918530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Osobní datový management a kurátorství</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22970847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graphicFrame>
        <p:nvGraphicFramePr>
          <p:cNvPr id="4" name="Zástupný symbol pro obsah 3"/>
          <p:cNvGraphicFramePr>
            <a:graphicFrameLocks noGrp="1"/>
          </p:cNvGraphicFramePr>
          <p:nvPr>
            <p:ph idx="1"/>
            <p:extLst/>
          </p:nvPr>
        </p:nvGraphicFramePr>
        <p:xfrm>
          <a:off x="1141413" y="488731"/>
          <a:ext cx="10067870" cy="6211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05006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smtClean="0"/>
              <a:t>Curator</a:t>
            </a:r>
            <a:r>
              <a:rPr lang="cs-CZ" dirty="0" smtClean="0"/>
              <a:t> – opatrovník, správce</a:t>
            </a:r>
          </a:p>
          <a:p>
            <a:r>
              <a:rPr lang="cs-CZ" dirty="0" err="1" smtClean="0"/>
              <a:t>Klurátor</a:t>
            </a:r>
            <a:r>
              <a:rPr lang="cs-CZ" dirty="0" smtClean="0"/>
              <a:t> – ten kdo vytváří příběh, formu, překlad</a:t>
            </a:r>
          </a:p>
          <a:p>
            <a:r>
              <a:rPr lang="cs-CZ" dirty="0"/>
              <a:t>Digitální kurátorství (</a:t>
            </a:r>
            <a:r>
              <a:rPr lang="cs-CZ" dirty="0" err="1"/>
              <a:t>digital</a:t>
            </a:r>
            <a:r>
              <a:rPr lang="cs-CZ" dirty="0"/>
              <a:t> </a:t>
            </a:r>
            <a:r>
              <a:rPr lang="cs-CZ" dirty="0" err="1"/>
              <a:t>curation</a:t>
            </a:r>
            <a:r>
              <a:rPr lang="cs-CZ" dirty="0"/>
              <a:t>) je souborem činností, které vedou k uchovávání digitálních materiálů a jejich </a:t>
            </a:r>
            <a:r>
              <a:rPr lang="cs-CZ" dirty="0" smtClean="0"/>
              <a:t>zpřístupnění</a:t>
            </a:r>
          </a:p>
          <a:p>
            <a:r>
              <a:rPr lang="cs-CZ" dirty="0"/>
              <a:t>Informační kurátorství (</a:t>
            </a:r>
            <a:r>
              <a:rPr lang="cs-CZ" dirty="0" err="1"/>
              <a:t>information</a:t>
            </a:r>
            <a:r>
              <a:rPr lang="cs-CZ" dirty="0"/>
              <a:t> </a:t>
            </a:r>
            <a:r>
              <a:rPr lang="cs-CZ" dirty="0" err="1"/>
              <a:t>curation</a:t>
            </a:r>
            <a:r>
              <a:rPr lang="cs-CZ" dirty="0"/>
              <a:t>), je pojmem velice obsáhlým a zahrnuje vlastně libovolnou kurátorskou činnost spojenou s informačními </a:t>
            </a:r>
            <a:r>
              <a:rPr lang="cs-CZ" dirty="0" smtClean="0"/>
              <a:t>artefakty</a:t>
            </a:r>
          </a:p>
          <a:p>
            <a:r>
              <a:rPr lang="cs-CZ" dirty="0" smtClean="0"/>
              <a:t>Digitální informační kurátorství – kombinace obojího</a:t>
            </a:r>
          </a:p>
          <a:p>
            <a:r>
              <a:rPr lang="cs-CZ" dirty="0" smtClean="0"/>
              <a:t>Je rozdíl mezi světem pedagogickým a informačně vědním</a:t>
            </a:r>
            <a:endParaRPr lang="cs-CZ" dirty="0"/>
          </a:p>
        </p:txBody>
      </p:sp>
    </p:spTree>
    <p:extLst>
      <p:ext uri="{BB962C8B-B14F-4D97-AF65-F5344CB8AC3E}">
        <p14:creationId xmlns:p14="http://schemas.microsoft.com/office/powerpoint/2010/main" val="3645361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 osobního datového managementu patří:</a:t>
            </a:r>
            <a:endParaRPr lang="cs-CZ" dirty="0"/>
          </a:p>
        </p:txBody>
      </p:sp>
      <p:sp>
        <p:nvSpPr>
          <p:cNvPr id="3" name="Zástupný symbol pro obsah 2"/>
          <p:cNvSpPr>
            <a:spLocks noGrp="1"/>
          </p:cNvSpPr>
          <p:nvPr>
            <p:ph idx="1"/>
          </p:nvPr>
        </p:nvSpPr>
        <p:spPr/>
        <p:txBody>
          <a:bodyPr/>
          <a:lstStyle/>
          <a:p>
            <a:r>
              <a:rPr lang="cs-CZ" dirty="0"/>
              <a:t>Informace, které člověk vlastní</a:t>
            </a:r>
          </a:p>
          <a:p>
            <a:r>
              <a:rPr lang="cs-CZ" dirty="0" smtClean="0"/>
              <a:t>Informace </a:t>
            </a:r>
            <a:r>
              <a:rPr lang="cs-CZ" dirty="0"/>
              <a:t>o člověku </a:t>
            </a:r>
            <a:r>
              <a:rPr lang="cs-CZ" dirty="0" smtClean="0"/>
              <a:t>samotném</a:t>
            </a:r>
          </a:p>
          <a:p>
            <a:r>
              <a:rPr lang="cs-CZ" dirty="0" smtClean="0"/>
              <a:t>Informace </a:t>
            </a:r>
            <a:r>
              <a:rPr lang="cs-CZ" dirty="0"/>
              <a:t>směřující k člověku</a:t>
            </a:r>
          </a:p>
          <a:p>
            <a:r>
              <a:rPr lang="cs-CZ" dirty="0" smtClean="0"/>
              <a:t>Informace </a:t>
            </a:r>
            <a:r>
              <a:rPr lang="cs-CZ" dirty="0"/>
              <a:t>zaslané člověku či poslané člověkem</a:t>
            </a:r>
          </a:p>
          <a:p>
            <a:r>
              <a:rPr lang="cs-CZ" dirty="0" smtClean="0"/>
              <a:t>Informace </a:t>
            </a:r>
            <a:r>
              <a:rPr lang="cs-CZ" dirty="0"/>
              <a:t>významné pro člověka</a:t>
            </a:r>
          </a:p>
          <a:p>
            <a:r>
              <a:rPr lang="cs-CZ" dirty="0" smtClean="0"/>
              <a:t>Informace</a:t>
            </a:r>
            <a:r>
              <a:rPr lang="cs-CZ" dirty="0"/>
              <a:t>, se kterými člověk interagoval</a:t>
            </a:r>
          </a:p>
        </p:txBody>
      </p:sp>
    </p:spTree>
    <p:extLst>
      <p:ext uri="{BB962C8B-B14F-4D97-AF65-F5344CB8AC3E}">
        <p14:creationId xmlns:p14="http://schemas.microsoft.com/office/powerpoint/2010/main" val="8354838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Informační kurátorství</a:t>
            </a:r>
            <a:endParaRPr lang="cs-CZ" dirty="0"/>
          </a:p>
        </p:txBody>
      </p:sp>
      <p:sp>
        <p:nvSpPr>
          <p:cNvPr id="3" name="Zástupný symbol pro obsah 2"/>
          <p:cNvSpPr>
            <a:spLocks noGrp="1"/>
          </p:cNvSpPr>
          <p:nvPr>
            <p:ph idx="1"/>
          </p:nvPr>
        </p:nvSpPr>
        <p:spPr>
          <a:xfrm>
            <a:off x="838200" y="1825625"/>
            <a:ext cx="5191664" cy="4351338"/>
          </a:xfrm>
        </p:spPr>
        <p:txBody>
          <a:bodyPr/>
          <a:lstStyle/>
          <a:p>
            <a:r>
              <a:rPr lang="cs-CZ" dirty="0" smtClean="0"/>
              <a:t>Vychází a je determinováno informačním chováním</a:t>
            </a:r>
          </a:p>
          <a:p>
            <a:r>
              <a:rPr lang="cs-CZ" dirty="0" smtClean="0"/>
              <a:t>Obsahuje tři fáze:</a:t>
            </a:r>
          </a:p>
          <a:p>
            <a:pPr lvl="1"/>
            <a:r>
              <a:rPr lang="cs-CZ" dirty="0" smtClean="0"/>
              <a:t>Získávání dat (návaznost na EIZ)</a:t>
            </a:r>
          </a:p>
          <a:p>
            <a:pPr lvl="1"/>
            <a:r>
              <a:rPr lang="cs-CZ" dirty="0" smtClean="0"/>
              <a:t>Řízení a uchovávání (osobní wiki, </a:t>
            </a:r>
            <a:r>
              <a:rPr lang="cs-CZ" dirty="0" err="1"/>
              <a:t>E</a:t>
            </a:r>
            <a:r>
              <a:rPr lang="cs-CZ" dirty="0" err="1" smtClean="0"/>
              <a:t>vernote</a:t>
            </a:r>
            <a:r>
              <a:rPr lang="cs-CZ" dirty="0" smtClean="0"/>
              <a:t>, ZIM)</a:t>
            </a:r>
          </a:p>
          <a:p>
            <a:pPr lvl="1"/>
            <a:r>
              <a:rPr lang="cs-CZ" dirty="0" smtClean="0"/>
              <a:t>Využití, presentace, zpracování</a:t>
            </a:r>
          </a:p>
          <a:p>
            <a:r>
              <a:rPr lang="cs-CZ" dirty="0" err="1" smtClean="0"/>
              <a:t>Personal</a:t>
            </a:r>
            <a:r>
              <a:rPr lang="cs-CZ" dirty="0" smtClean="0"/>
              <a:t> data management je kurátorstvím pro vlastní potřebu</a:t>
            </a:r>
          </a:p>
        </p:txBody>
      </p:sp>
      <p:pic>
        <p:nvPicPr>
          <p:cNvPr id="4" name="Obrázek 3"/>
          <p:cNvPicPr/>
          <p:nvPr/>
        </p:nvPicPr>
        <p:blipFill rotWithShape="1">
          <a:blip r:embed="rId2">
            <a:extLst>
              <a:ext uri="{28A0092B-C50C-407E-A947-70E740481C1C}">
                <a14:useLocalDpi xmlns:a14="http://schemas.microsoft.com/office/drawing/2010/main" val="0"/>
              </a:ext>
            </a:extLst>
          </a:blip>
          <a:srcRect b="12142"/>
          <a:stretch/>
        </p:blipFill>
        <p:spPr bwMode="auto">
          <a:xfrm>
            <a:off x="6029864" y="1825624"/>
            <a:ext cx="5198889" cy="2547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16534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Kompetence podle </a:t>
            </a:r>
            <a:r>
              <a:rPr lang="cs-CZ" dirty="0" err="1"/>
              <a:t>Competencies</a:t>
            </a:r>
            <a:r>
              <a:rPr lang="cs-CZ" dirty="0"/>
              <a:t> </a:t>
            </a:r>
            <a:r>
              <a:rPr lang="cs-CZ" dirty="0" err="1"/>
              <a:t>Required</a:t>
            </a:r>
            <a:r>
              <a:rPr lang="cs-CZ" dirty="0"/>
              <a:t> </a:t>
            </a:r>
            <a:r>
              <a:rPr lang="cs-CZ" dirty="0" err="1"/>
              <a:t>for</a:t>
            </a:r>
            <a:r>
              <a:rPr lang="cs-CZ" dirty="0"/>
              <a:t> Digital </a:t>
            </a:r>
            <a:r>
              <a:rPr lang="cs-CZ" dirty="0" err="1"/>
              <a:t>Curation</a:t>
            </a:r>
            <a:r>
              <a:rPr lang="cs-CZ" dirty="0"/>
              <a:t>: </a:t>
            </a:r>
            <a:r>
              <a:rPr lang="cs-CZ" dirty="0" err="1"/>
              <a:t>An</a:t>
            </a:r>
            <a:r>
              <a:rPr lang="cs-CZ" dirty="0"/>
              <a:t> </a:t>
            </a:r>
            <a:r>
              <a:rPr lang="cs-CZ" dirty="0" err="1"/>
              <a:t>Analysis</a:t>
            </a:r>
            <a:r>
              <a:rPr lang="cs-CZ" dirty="0"/>
              <a:t> </a:t>
            </a:r>
            <a:r>
              <a:rPr lang="cs-CZ" dirty="0" err="1"/>
              <a:t>of</a:t>
            </a:r>
            <a:r>
              <a:rPr lang="cs-CZ" dirty="0"/>
              <a:t> Job </a:t>
            </a:r>
            <a:r>
              <a:rPr lang="cs-CZ" dirty="0" err="1"/>
              <a:t>Advertisements</a:t>
            </a:r>
            <a:endParaRPr lang="cs-CZ" dirty="0"/>
          </a:p>
        </p:txBody>
      </p:sp>
      <p:sp>
        <p:nvSpPr>
          <p:cNvPr id="3" name="Zástupný symbol pro obsah 2"/>
          <p:cNvSpPr>
            <a:spLocks noGrp="1"/>
          </p:cNvSpPr>
          <p:nvPr>
            <p:ph idx="1"/>
          </p:nvPr>
        </p:nvSpPr>
        <p:spPr/>
        <p:txBody>
          <a:bodyPr/>
          <a:lstStyle/>
          <a:p>
            <a:r>
              <a:rPr lang="cs-CZ" dirty="0"/>
              <a:t>Komunikační a presentační </a:t>
            </a:r>
            <a:r>
              <a:rPr lang="cs-CZ" dirty="0" smtClean="0"/>
              <a:t>kompetence</a:t>
            </a:r>
          </a:p>
          <a:p>
            <a:r>
              <a:rPr lang="cs-CZ" dirty="0"/>
              <a:t>Technologické kompetence </a:t>
            </a:r>
            <a:endParaRPr lang="cs-CZ" dirty="0" smtClean="0"/>
          </a:p>
          <a:p>
            <a:r>
              <a:rPr lang="cs-CZ" dirty="0"/>
              <a:t>Oborově-orientační kompetence </a:t>
            </a:r>
            <a:endParaRPr lang="cs-CZ" dirty="0" smtClean="0"/>
          </a:p>
          <a:p>
            <a:r>
              <a:rPr lang="cs-CZ" dirty="0"/>
              <a:t>Manažerské </a:t>
            </a:r>
            <a:r>
              <a:rPr lang="cs-CZ" dirty="0" smtClean="0"/>
              <a:t>kompetence</a:t>
            </a:r>
          </a:p>
          <a:p>
            <a:r>
              <a:rPr lang="cs-CZ" dirty="0"/>
              <a:t>Kompetence pro design objektů a </a:t>
            </a:r>
            <a:r>
              <a:rPr lang="cs-CZ" dirty="0" smtClean="0"/>
              <a:t>služeb</a:t>
            </a:r>
          </a:p>
          <a:p>
            <a:r>
              <a:rPr lang="cs-CZ" dirty="0"/>
              <a:t>Systémové a analytické kompetence </a:t>
            </a:r>
          </a:p>
        </p:txBody>
      </p:sp>
    </p:spTree>
    <p:extLst>
      <p:ext uri="{BB962C8B-B14F-4D97-AF65-F5344CB8AC3E}">
        <p14:creationId xmlns:p14="http://schemas.microsoft.com/office/powerpoint/2010/main" val="7548494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Kompetence podle </a:t>
            </a:r>
            <a:r>
              <a:rPr lang="cs-CZ" dirty="0"/>
              <a:t>A Sample </a:t>
            </a:r>
            <a:r>
              <a:rPr lang="cs-CZ" dirty="0" err="1"/>
              <a:t>of</a:t>
            </a:r>
            <a:r>
              <a:rPr lang="cs-CZ" dirty="0"/>
              <a:t> </a:t>
            </a:r>
            <a:r>
              <a:rPr lang="cs-CZ" dirty="0" err="1"/>
              <a:t>Research</a:t>
            </a:r>
            <a:r>
              <a:rPr lang="cs-CZ" dirty="0"/>
              <a:t> Data </a:t>
            </a:r>
            <a:r>
              <a:rPr lang="cs-CZ" dirty="0" err="1"/>
              <a:t>Curation</a:t>
            </a:r>
            <a:r>
              <a:rPr lang="cs-CZ" dirty="0"/>
              <a:t> and Management </a:t>
            </a:r>
            <a:r>
              <a:rPr lang="cs-CZ" dirty="0" err="1"/>
              <a:t>Courses</a:t>
            </a:r>
            <a:endParaRPr lang="cs-CZ" dirty="0"/>
          </a:p>
        </p:txBody>
      </p:sp>
      <p:sp>
        <p:nvSpPr>
          <p:cNvPr id="3" name="Zástupný symbol pro obsah 2"/>
          <p:cNvSpPr>
            <a:spLocks noGrp="1"/>
          </p:cNvSpPr>
          <p:nvPr>
            <p:ph idx="1"/>
          </p:nvPr>
        </p:nvSpPr>
        <p:spPr/>
        <p:txBody>
          <a:bodyPr/>
          <a:lstStyle/>
          <a:p>
            <a:r>
              <a:rPr lang="cs-CZ" dirty="0" smtClean="0"/>
              <a:t>Volba správného formátu pro ukládání dat</a:t>
            </a:r>
          </a:p>
          <a:p>
            <a:r>
              <a:rPr lang="cs-CZ" dirty="0" smtClean="0"/>
              <a:t>Vytváření </a:t>
            </a:r>
            <a:r>
              <a:rPr lang="cs-CZ" dirty="0"/>
              <a:t>sad </a:t>
            </a:r>
            <a:r>
              <a:rPr lang="cs-CZ" dirty="0" smtClean="0"/>
              <a:t>objektů</a:t>
            </a:r>
          </a:p>
          <a:p>
            <a:r>
              <a:rPr lang="cs-CZ" dirty="0" smtClean="0"/>
              <a:t>Práce s citacemi a zdroji</a:t>
            </a:r>
          </a:p>
          <a:p>
            <a:r>
              <a:rPr lang="cs-CZ" dirty="0" err="1" smtClean="0"/>
              <a:t>Metadatický</a:t>
            </a:r>
            <a:r>
              <a:rPr lang="cs-CZ" dirty="0" smtClean="0"/>
              <a:t> popis</a:t>
            </a:r>
          </a:p>
          <a:p>
            <a:r>
              <a:rPr lang="cs-CZ" dirty="0" smtClean="0"/>
              <a:t>Archivace</a:t>
            </a:r>
          </a:p>
          <a:p>
            <a:r>
              <a:rPr lang="cs-CZ" dirty="0" smtClean="0"/>
              <a:t>Strategie nakládání s daty</a:t>
            </a:r>
          </a:p>
          <a:p>
            <a:endParaRPr lang="cs-CZ" dirty="0"/>
          </a:p>
        </p:txBody>
      </p:sp>
    </p:spTree>
    <p:extLst>
      <p:ext uri="{BB962C8B-B14F-4D97-AF65-F5344CB8AC3E}">
        <p14:creationId xmlns:p14="http://schemas.microsoft.com/office/powerpoint/2010/main" val="3174349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Učitel kurátor – ISSA kompetence</a:t>
            </a:r>
            <a:endParaRPr lang="cs-CZ" dirty="0"/>
          </a:p>
        </p:txBody>
      </p:sp>
      <p:sp>
        <p:nvSpPr>
          <p:cNvPr id="3" name="Zástupný symbol pro obsah 2"/>
          <p:cNvSpPr>
            <a:spLocks noGrp="1"/>
          </p:cNvSpPr>
          <p:nvPr>
            <p:ph idx="1"/>
          </p:nvPr>
        </p:nvSpPr>
        <p:spPr/>
        <p:txBody>
          <a:bodyPr>
            <a:normAutofit fontScale="92500" lnSpcReduction="10000"/>
          </a:bodyPr>
          <a:lstStyle/>
          <a:p>
            <a:pPr lvl="0"/>
            <a:r>
              <a:rPr lang="cs-CZ" dirty="0"/>
              <a:t>Komunikace</a:t>
            </a:r>
          </a:p>
          <a:p>
            <a:pPr lvl="0"/>
            <a:r>
              <a:rPr lang="cs-CZ" dirty="0"/>
              <a:t>Rodina a komunita</a:t>
            </a:r>
          </a:p>
          <a:p>
            <a:pPr lvl="0"/>
            <a:r>
              <a:rPr lang="cs-CZ" dirty="0"/>
              <a:t>Inkluze, rozmanitost a demokratické hodnoty</a:t>
            </a:r>
          </a:p>
          <a:p>
            <a:pPr lvl="0"/>
            <a:r>
              <a:rPr lang="cs-CZ" dirty="0"/>
              <a:t>Plánování a hodnocení</a:t>
            </a:r>
          </a:p>
          <a:p>
            <a:pPr lvl="0"/>
            <a:r>
              <a:rPr lang="cs-CZ" dirty="0"/>
              <a:t>Výchovně vzdělávací strategie ukázka</a:t>
            </a:r>
          </a:p>
          <a:p>
            <a:pPr lvl="0"/>
            <a:r>
              <a:rPr lang="cs-CZ" dirty="0"/>
              <a:t>Učební prostředí</a:t>
            </a:r>
          </a:p>
          <a:p>
            <a:pPr lvl="0"/>
            <a:r>
              <a:rPr lang="cs-CZ" dirty="0"/>
              <a:t>Profesní rozvoj</a:t>
            </a:r>
          </a:p>
          <a:p>
            <a:endParaRPr lang="cs-CZ" dirty="0"/>
          </a:p>
        </p:txBody>
      </p:sp>
    </p:spTree>
    <p:extLst>
      <p:ext uri="{BB962C8B-B14F-4D97-AF65-F5344CB8AC3E}">
        <p14:creationId xmlns:p14="http://schemas.microsoft.com/office/powerpoint/2010/main" val="4119772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Digitální informační kurátorství v pedagogickém kontextu</a:t>
            </a:r>
          </a:p>
        </p:txBody>
      </p:sp>
      <p:sp>
        <p:nvSpPr>
          <p:cNvPr id="5" name="Zástupný symbol pro obsah 4"/>
          <p:cNvSpPr>
            <a:spLocks noGrp="1"/>
          </p:cNvSpPr>
          <p:nvPr>
            <p:ph sz="half" idx="1"/>
          </p:nvPr>
        </p:nvSpPr>
        <p:spPr/>
        <p:txBody>
          <a:bodyPr/>
          <a:lstStyle/>
          <a:p>
            <a:r>
              <a:rPr lang="cs-CZ" dirty="0">
                <a:effectLst/>
              </a:rPr>
              <a:t>ČERNÝ, Michal.</a:t>
            </a:r>
            <a:r>
              <a:rPr lang="cs-CZ" b="1" dirty="0">
                <a:effectLst/>
              </a:rPr>
              <a:t> </a:t>
            </a:r>
            <a:r>
              <a:rPr lang="cs-CZ" i="1" dirty="0">
                <a:effectLst/>
              </a:rPr>
              <a:t>Digitální informační kurátorství v pedagogickém kontextu</a:t>
            </a:r>
            <a:r>
              <a:rPr lang="cs-CZ" dirty="0">
                <a:effectLst/>
              </a:rPr>
              <a:t>. Brno: </a:t>
            </a:r>
            <a:r>
              <a:rPr lang="cs-CZ" dirty="0" err="1">
                <a:effectLst/>
              </a:rPr>
              <a:t>Flow</a:t>
            </a:r>
            <a:r>
              <a:rPr lang="cs-CZ" dirty="0">
                <a:effectLst/>
              </a:rPr>
              <a:t>, 2015. 85 s. ISBN 978-80-88123-03-3.</a:t>
            </a:r>
          </a:p>
          <a:p>
            <a:endParaRPr lang="cs-CZ" dirty="0"/>
          </a:p>
        </p:txBody>
      </p:sp>
      <p:pic>
        <p:nvPicPr>
          <p:cNvPr id="6146" name="Picture 2" descr="Přebal knihy Digitální informační kurátorství v pedagogickém kontextu"/>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356768" y="2249488"/>
            <a:ext cx="2506077" cy="35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621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Učitel kurátor – </a:t>
            </a:r>
            <a:r>
              <a:rPr lang="cs-CZ" dirty="0"/>
              <a:t>Rámec profesních kvalit učitele</a:t>
            </a:r>
          </a:p>
        </p:txBody>
      </p:sp>
      <p:sp>
        <p:nvSpPr>
          <p:cNvPr id="3" name="Zástupný symbol pro obsah 2"/>
          <p:cNvSpPr>
            <a:spLocks noGrp="1"/>
          </p:cNvSpPr>
          <p:nvPr>
            <p:ph idx="1"/>
          </p:nvPr>
        </p:nvSpPr>
        <p:spPr/>
        <p:txBody>
          <a:bodyPr>
            <a:normAutofit fontScale="85000" lnSpcReduction="20000"/>
          </a:bodyPr>
          <a:lstStyle/>
          <a:p>
            <a:pPr lvl="0"/>
            <a:r>
              <a:rPr lang="cs-CZ" dirty="0"/>
              <a:t>Plánování výuky</a:t>
            </a:r>
          </a:p>
          <a:p>
            <a:pPr lvl="0"/>
            <a:r>
              <a:rPr lang="cs-CZ" dirty="0"/>
              <a:t>Prostředí pro učení</a:t>
            </a:r>
          </a:p>
          <a:p>
            <a:pPr lvl="0"/>
            <a:r>
              <a:rPr lang="cs-CZ" dirty="0"/>
              <a:t>Procesy učení</a:t>
            </a:r>
          </a:p>
          <a:p>
            <a:pPr lvl="0"/>
            <a:r>
              <a:rPr lang="cs-CZ" dirty="0"/>
              <a:t>Hodnocení práce žáků</a:t>
            </a:r>
          </a:p>
          <a:p>
            <a:pPr lvl="0"/>
            <a:r>
              <a:rPr lang="cs-CZ" dirty="0"/>
              <a:t>Reflexe výuky</a:t>
            </a:r>
          </a:p>
          <a:p>
            <a:pPr lvl="0"/>
            <a:r>
              <a:rPr lang="cs-CZ" dirty="0"/>
              <a:t>Rozvoj školy a spolupráce s kolegy</a:t>
            </a:r>
          </a:p>
          <a:p>
            <a:pPr lvl="0"/>
            <a:r>
              <a:rPr lang="cs-CZ" dirty="0"/>
              <a:t>Spolupráce s rodiči a širší veřejností</a:t>
            </a:r>
          </a:p>
          <a:p>
            <a:pPr lvl="0"/>
            <a:r>
              <a:rPr lang="cs-CZ" dirty="0"/>
              <a:t>Profesní rozvoj učitele</a:t>
            </a:r>
          </a:p>
        </p:txBody>
      </p:sp>
    </p:spTree>
    <p:extLst>
      <p:ext uri="{BB962C8B-B14F-4D97-AF65-F5344CB8AC3E}">
        <p14:creationId xmlns:p14="http://schemas.microsoft.com/office/powerpoint/2010/main" val="20493491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Holandský standard profese učitele</a:t>
            </a:r>
          </a:p>
        </p:txBody>
      </p:sp>
      <p:sp>
        <p:nvSpPr>
          <p:cNvPr id="3" name="Zástupný symbol pro obsah 2"/>
          <p:cNvSpPr>
            <a:spLocks noGrp="1"/>
          </p:cNvSpPr>
          <p:nvPr>
            <p:ph idx="1"/>
          </p:nvPr>
        </p:nvSpPr>
        <p:spPr/>
        <p:txBody>
          <a:bodyPr>
            <a:normAutofit fontScale="92500" lnSpcReduction="10000"/>
          </a:bodyPr>
          <a:lstStyle/>
          <a:p>
            <a:r>
              <a:rPr lang="cs-CZ" dirty="0"/>
              <a:t>kompetence </a:t>
            </a:r>
            <a:r>
              <a:rPr lang="cs-CZ" dirty="0" smtClean="0"/>
              <a:t>interpersonální,</a:t>
            </a:r>
          </a:p>
          <a:p>
            <a:r>
              <a:rPr lang="cs-CZ" dirty="0" smtClean="0"/>
              <a:t>kompetence </a:t>
            </a:r>
            <a:r>
              <a:rPr lang="cs-CZ" dirty="0"/>
              <a:t>pedagogická, </a:t>
            </a:r>
            <a:endParaRPr lang="cs-CZ" dirty="0" smtClean="0"/>
          </a:p>
          <a:p>
            <a:r>
              <a:rPr lang="cs-CZ" dirty="0" smtClean="0"/>
              <a:t>kompetence </a:t>
            </a:r>
            <a:r>
              <a:rPr lang="cs-CZ" dirty="0"/>
              <a:t>odborná a didaktická, </a:t>
            </a:r>
            <a:endParaRPr lang="cs-CZ" dirty="0" smtClean="0"/>
          </a:p>
          <a:p>
            <a:r>
              <a:rPr lang="cs-CZ" dirty="0" smtClean="0"/>
              <a:t>kompetence </a:t>
            </a:r>
            <a:r>
              <a:rPr lang="cs-CZ" dirty="0"/>
              <a:t>organizační, </a:t>
            </a:r>
            <a:endParaRPr lang="cs-CZ" dirty="0" smtClean="0"/>
          </a:p>
          <a:p>
            <a:r>
              <a:rPr lang="cs-CZ" dirty="0" smtClean="0"/>
              <a:t>kompetence </a:t>
            </a:r>
            <a:r>
              <a:rPr lang="cs-CZ" dirty="0"/>
              <a:t>pro spolupráci s kolegy, </a:t>
            </a:r>
            <a:endParaRPr lang="cs-CZ" dirty="0" smtClean="0"/>
          </a:p>
          <a:p>
            <a:r>
              <a:rPr lang="cs-CZ" dirty="0" smtClean="0"/>
              <a:t>kompetence </a:t>
            </a:r>
            <a:r>
              <a:rPr lang="cs-CZ" dirty="0"/>
              <a:t>pro spolupráci s </a:t>
            </a:r>
            <a:r>
              <a:rPr lang="cs-CZ" dirty="0" smtClean="0"/>
              <a:t>okolím, </a:t>
            </a:r>
            <a:endParaRPr lang="cs-CZ" dirty="0"/>
          </a:p>
          <a:p>
            <a:r>
              <a:rPr lang="cs-CZ" dirty="0" smtClean="0"/>
              <a:t>kompetence </a:t>
            </a:r>
            <a:r>
              <a:rPr lang="cs-CZ" dirty="0"/>
              <a:t>k reflexi a sebezdokonalování</a:t>
            </a:r>
          </a:p>
        </p:txBody>
      </p:sp>
    </p:spTree>
    <p:extLst>
      <p:ext uri="{BB962C8B-B14F-4D97-AF65-F5344CB8AC3E}">
        <p14:creationId xmlns:p14="http://schemas.microsoft.com/office/powerpoint/2010/main" val="38200125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Kurátorství ve škole</a:t>
            </a:r>
            <a:endParaRPr lang="cs-CZ" dirty="0"/>
          </a:p>
        </p:txBody>
      </p:sp>
      <p:sp>
        <p:nvSpPr>
          <p:cNvPr id="3" name="Zástupný symbol pro obsah 2"/>
          <p:cNvSpPr>
            <a:spLocks noGrp="1"/>
          </p:cNvSpPr>
          <p:nvPr>
            <p:ph idx="1"/>
          </p:nvPr>
        </p:nvSpPr>
        <p:spPr/>
        <p:txBody>
          <a:bodyPr>
            <a:normAutofit fontScale="92500"/>
          </a:bodyPr>
          <a:lstStyle/>
          <a:p>
            <a:pPr lvl="0"/>
            <a:r>
              <a:rPr lang="cs-CZ" dirty="0"/>
              <a:t>Jak ICT využívají učitelé pro svoji osobní potřebu a přípravu na výuku? Jaké služby a technologie využívají?</a:t>
            </a:r>
          </a:p>
          <a:p>
            <a:pPr lvl="0"/>
            <a:r>
              <a:rPr lang="cs-CZ" dirty="0"/>
              <a:t>Jaké ICT využívají žáci? Jaké jsou jejich informační návyky? Jaký mají hardware, jakých služeb jsou zvyklí využívat?</a:t>
            </a:r>
          </a:p>
          <a:p>
            <a:pPr lvl="0"/>
            <a:r>
              <a:rPr lang="cs-CZ" dirty="0"/>
              <a:t>Jakým způsobem ICT využívá management školy k předávání informací, ale také vzdělávacích objektů ve škole? Liší se vertikální a horizontální způsob komunikace?</a:t>
            </a:r>
          </a:p>
          <a:p>
            <a:pPr lvl="0"/>
            <a:r>
              <a:rPr lang="cs-CZ" dirty="0"/>
              <a:t>Jak se ICT promítá do komunikace s rodiči</a:t>
            </a:r>
            <a:r>
              <a:rPr lang="cs-CZ" dirty="0" smtClean="0"/>
              <a:t>?</a:t>
            </a:r>
            <a:endParaRPr lang="cs-CZ" dirty="0"/>
          </a:p>
        </p:txBody>
      </p:sp>
    </p:spTree>
    <p:extLst>
      <p:ext uri="{BB962C8B-B14F-4D97-AF65-F5344CB8AC3E}">
        <p14:creationId xmlns:p14="http://schemas.microsoft.com/office/powerpoint/2010/main" val="29890408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Strategie 2020</a:t>
            </a:r>
          </a:p>
        </p:txBody>
      </p:sp>
      <p:sp>
        <p:nvSpPr>
          <p:cNvPr id="3" name="Zástupný symbol pro obsah 2"/>
          <p:cNvSpPr>
            <a:spLocks noGrp="1"/>
          </p:cNvSpPr>
          <p:nvPr>
            <p:ph idx="1"/>
          </p:nvPr>
        </p:nvSpPr>
        <p:spPr/>
        <p:txBody>
          <a:bodyPr/>
          <a:lstStyle/>
          <a:p>
            <a:r>
              <a:rPr lang="cs-CZ" i="1" dirty="0"/>
              <a:t>„Kvalitní vzdělávání přitom předpokládá také průběžnou modernizaci vzdělávacích zdrojů a vzdělávací infrastruktury, v níž stále významnější místo získávají informační a komunikační technologie. Možnosti jejich těsnější integrace do výuky vytváří vynikající příležitosti nejen pro podporu efektivních procesů učení postavených na principu individualizace v rámci školního vzdělávání, ale také základ pro celoživotní učení a život ve společnosti, která bude dalším rozvojem digitálních technologií zásadně ovlivňována</a:t>
            </a:r>
            <a:r>
              <a:rPr lang="cs-CZ" i="1" dirty="0" smtClean="0"/>
              <a:t>.“</a:t>
            </a:r>
            <a:endParaRPr lang="cs-CZ" dirty="0" smtClean="0">
              <a:effectLst/>
            </a:endParaRPr>
          </a:p>
        </p:txBody>
      </p:sp>
    </p:spTree>
    <p:extLst>
      <p:ext uri="{BB962C8B-B14F-4D97-AF65-F5344CB8AC3E}">
        <p14:creationId xmlns:p14="http://schemas.microsoft.com/office/powerpoint/2010/main" val="17421542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Vztah ke konstruktivismu</a:t>
            </a:r>
            <a:endParaRPr lang="cs-CZ" dirty="0"/>
          </a:p>
        </p:txBody>
      </p:sp>
      <p:sp>
        <p:nvSpPr>
          <p:cNvPr id="5" name="Zástupný symbol pro obsah 4"/>
          <p:cNvSpPr>
            <a:spLocks noGrp="1"/>
          </p:cNvSpPr>
          <p:nvPr>
            <p:ph idx="1"/>
          </p:nvPr>
        </p:nvSpPr>
        <p:spPr/>
        <p:txBody>
          <a:bodyPr/>
          <a:lstStyle/>
          <a:p>
            <a:r>
              <a:rPr lang="cs-CZ" dirty="0" smtClean="0"/>
              <a:t>Každý jedinec má jiný zájmy, znalosti, styl učení = každá sbírka je jiná</a:t>
            </a:r>
          </a:p>
          <a:p>
            <a:r>
              <a:rPr lang="cs-CZ" dirty="0" smtClean="0"/>
              <a:t>Každý má vlastní vzdělávací potřeby = možnost personalizace</a:t>
            </a:r>
          </a:p>
          <a:p>
            <a:r>
              <a:rPr lang="cs-CZ" dirty="0" smtClean="0"/>
              <a:t>V centru zájmu je osoba, nikoli učivo = důraz na znalost klienta</a:t>
            </a:r>
          </a:p>
          <a:p>
            <a:r>
              <a:rPr lang="cs-CZ" dirty="0" smtClean="0"/>
              <a:t>Přirozená potřeba se učit = škola hrou, heuristické učení, zábava</a:t>
            </a:r>
          </a:p>
          <a:p>
            <a:r>
              <a:rPr lang="cs-CZ" dirty="0" smtClean="0"/>
              <a:t>Přirozená touha po vědě a poznání = možnost snadného doručení vědeckých výsledků</a:t>
            </a:r>
          </a:p>
          <a:p>
            <a:endParaRPr lang="cs-CZ" dirty="0"/>
          </a:p>
        </p:txBody>
      </p:sp>
    </p:spTree>
    <p:extLst>
      <p:ext uri="{BB962C8B-B14F-4D97-AF65-F5344CB8AC3E}">
        <p14:creationId xmlns:p14="http://schemas.microsoft.com/office/powerpoint/2010/main" val="36896157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Kurátorství jako výuková metoda</a:t>
            </a:r>
            <a:endParaRPr lang="cs-CZ" dirty="0"/>
          </a:p>
        </p:txBody>
      </p:sp>
      <p:sp>
        <p:nvSpPr>
          <p:cNvPr id="3" name="Zástupný symbol pro obsah 2"/>
          <p:cNvSpPr>
            <a:spLocks noGrp="1"/>
          </p:cNvSpPr>
          <p:nvPr>
            <p:ph idx="1"/>
          </p:nvPr>
        </p:nvSpPr>
        <p:spPr/>
        <p:txBody>
          <a:bodyPr/>
          <a:lstStyle/>
          <a:p>
            <a:r>
              <a:rPr lang="cs-CZ" dirty="0" smtClean="0"/>
              <a:t>Možnost tvorby speciálních sbírek pro vzdělávací účely</a:t>
            </a:r>
          </a:p>
          <a:p>
            <a:r>
              <a:rPr lang="cs-CZ" dirty="0" err="1" smtClean="0"/>
              <a:t>Kontextualizace</a:t>
            </a:r>
            <a:r>
              <a:rPr lang="cs-CZ" dirty="0" smtClean="0"/>
              <a:t> tématu, možnost přizpůsobení</a:t>
            </a:r>
          </a:p>
          <a:p>
            <a:r>
              <a:rPr lang="cs-CZ" dirty="0" smtClean="0"/>
              <a:t>N-</a:t>
            </a:r>
            <a:r>
              <a:rPr lang="cs-CZ" dirty="0" err="1" smtClean="0"/>
              <a:t>roztměrná</a:t>
            </a:r>
            <a:r>
              <a:rPr lang="cs-CZ" dirty="0" smtClean="0"/>
              <a:t> gridová struktura kurzů</a:t>
            </a:r>
          </a:p>
          <a:p>
            <a:r>
              <a:rPr lang="cs-CZ" dirty="0" smtClean="0"/>
              <a:t>Důraz na aktivní činnost studenta</a:t>
            </a:r>
          </a:p>
          <a:p>
            <a:r>
              <a:rPr lang="cs-CZ" dirty="0" smtClean="0"/>
              <a:t>Možnost spolupráce</a:t>
            </a:r>
          </a:p>
          <a:p>
            <a:r>
              <a:rPr lang="cs-CZ" dirty="0" smtClean="0"/>
              <a:t>Reflektivní prvky při učení</a:t>
            </a:r>
          </a:p>
          <a:p>
            <a:endParaRPr lang="cs-CZ" dirty="0"/>
          </a:p>
        </p:txBody>
      </p:sp>
    </p:spTree>
    <p:extLst>
      <p:ext uri="{BB962C8B-B14F-4D97-AF65-F5344CB8AC3E}">
        <p14:creationId xmlns:p14="http://schemas.microsoft.com/office/powerpoint/2010/main" val="21979761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směry komunikace</a:t>
            </a:r>
            <a:endParaRPr lang="cs-CZ" dirty="0"/>
          </a:p>
        </p:txBody>
      </p:sp>
      <p:sp>
        <p:nvSpPr>
          <p:cNvPr id="3" name="Zástupný symbol pro obsah 2"/>
          <p:cNvSpPr>
            <a:spLocks noGrp="1"/>
          </p:cNvSpPr>
          <p:nvPr>
            <p:ph idx="1"/>
          </p:nvPr>
        </p:nvSpPr>
        <p:spPr/>
        <p:txBody>
          <a:bodyPr/>
          <a:lstStyle/>
          <a:p>
            <a:r>
              <a:rPr lang="cs-CZ" dirty="0" smtClean="0"/>
              <a:t>Směrem  ke klientům, uživatelům, studentům,…</a:t>
            </a:r>
          </a:p>
          <a:p>
            <a:r>
              <a:rPr lang="cs-CZ" dirty="0" smtClean="0"/>
              <a:t>Směrem k okolí</a:t>
            </a:r>
          </a:p>
          <a:p>
            <a:endParaRPr lang="cs-CZ" dirty="0"/>
          </a:p>
          <a:p>
            <a:r>
              <a:rPr lang="cs-CZ" dirty="0" smtClean="0"/>
              <a:t>V čem je rozdíl?</a:t>
            </a:r>
          </a:p>
          <a:p>
            <a:endParaRPr lang="cs-CZ" dirty="0"/>
          </a:p>
        </p:txBody>
      </p:sp>
    </p:spTree>
    <p:extLst>
      <p:ext uri="{BB962C8B-B14F-4D97-AF65-F5344CB8AC3E}">
        <p14:creationId xmlns:p14="http://schemas.microsoft.com/office/powerpoint/2010/main" val="36393273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Nástroje pro digitální kurátorství</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760581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Bibblo</a:t>
            </a:r>
            <a:endParaRPr lang="cs-CZ" dirty="0"/>
          </a:p>
        </p:txBody>
      </p:sp>
      <p:sp>
        <p:nvSpPr>
          <p:cNvPr id="5" name="Zástupný symbol pro obsah 4"/>
          <p:cNvSpPr>
            <a:spLocks noGrp="1"/>
          </p:cNvSpPr>
          <p:nvPr>
            <p:ph idx="1"/>
          </p:nvPr>
        </p:nvSpPr>
        <p:spPr>
          <a:xfrm>
            <a:off x="1141412" y="2249486"/>
            <a:ext cx="6410271" cy="4403561"/>
          </a:xfrm>
        </p:spPr>
        <p:txBody>
          <a:bodyPr>
            <a:normAutofit fontScale="92500"/>
          </a:bodyPr>
          <a:lstStyle/>
          <a:p>
            <a:r>
              <a:rPr lang="cs-CZ" dirty="0" smtClean="0"/>
              <a:t>Každý člověk si sám mixuje vzdělávací obsah</a:t>
            </a:r>
          </a:p>
          <a:p>
            <a:r>
              <a:rPr lang="cs-CZ" dirty="0" smtClean="0"/>
              <a:t>Možnost sledovat zajímavé lidi a jejich sbírky</a:t>
            </a:r>
          </a:p>
          <a:p>
            <a:r>
              <a:rPr lang="cs-CZ" dirty="0" smtClean="0"/>
              <a:t>Možnost komentování, sdílení, spolupráce, hodnocení</a:t>
            </a:r>
          </a:p>
          <a:p>
            <a:r>
              <a:rPr lang="cs-CZ" dirty="0" smtClean="0"/>
              <a:t>Spojování dat: </a:t>
            </a:r>
          </a:p>
          <a:p>
            <a:pPr lvl="1"/>
            <a:r>
              <a:rPr lang="cs-CZ" dirty="0">
                <a:effectLst/>
              </a:rPr>
              <a:t>V</a:t>
            </a:r>
            <a:r>
              <a:rPr lang="cs-CZ" dirty="0" smtClean="0">
                <a:effectLst/>
              </a:rPr>
              <a:t>ideo </a:t>
            </a:r>
            <a:r>
              <a:rPr lang="cs-CZ" dirty="0">
                <a:effectLst/>
              </a:rPr>
              <a:t>(</a:t>
            </a:r>
            <a:r>
              <a:rPr lang="cs-CZ" dirty="0" err="1">
                <a:effectLst/>
              </a:rPr>
              <a:t>YouTube</a:t>
            </a:r>
            <a:r>
              <a:rPr lang="cs-CZ" dirty="0">
                <a:effectLst/>
              </a:rPr>
              <a:t> a </a:t>
            </a:r>
            <a:r>
              <a:rPr lang="cs-CZ" dirty="0" err="1">
                <a:effectLst/>
              </a:rPr>
              <a:t>Vimeo</a:t>
            </a:r>
            <a:r>
              <a:rPr lang="cs-CZ" dirty="0">
                <a:effectLst/>
              </a:rPr>
              <a:t>)</a:t>
            </a:r>
          </a:p>
          <a:p>
            <a:pPr lvl="1"/>
            <a:r>
              <a:rPr lang="cs-CZ" dirty="0">
                <a:effectLst/>
              </a:rPr>
              <a:t>Audio (</a:t>
            </a:r>
            <a:r>
              <a:rPr lang="cs-CZ" dirty="0" err="1">
                <a:effectLst/>
              </a:rPr>
              <a:t>SoundCloud</a:t>
            </a:r>
            <a:r>
              <a:rPr lang="cs-CZ" dirty="0">
                <a:effectLst/>
              </a:rPr>
              <a:t>, </a:t>
            </a:r>
            <a:r>
              <a:rPr lang="cs-CZ" dirty="0" err="1">
                <a:effectLst/>
              </a:rPr>
              <a:t>Audioboom</a:t>
            </a:r>
            <a:r>
              <a:rPr lang="cs-CZ" dirty="0">
                <a:effectLst/>
              </a:rPr>
              <a:t>)</a:t>
            </a:r>
          </a:p>
          <a:p>
            <a:pPr lvl="1"/>
            <a:r>
              <a:rPr lang="cs-CZ" dirty="0">
                <a:effectLst/>
              </a:rPr>
              <a:t>Knihy (Amazon, </a:t>
            </a:r>
            <a:r>
              <a:rPr lang="cs-CZ" dirty="0" err="1">
                <a:effectLst/>
              </a:rPr>
              <a:t>Goodreads</a:t>
            </a:r>
            <a:r>
              <a:rPr lang="cs-CZ" dirty="0">
                <a:effectLst/>
              </a:rPr>
              <a:t>)</a:t>
            </a:r>
          </a:p>
          <a:p>
            <a:pPr lvl="1"/>
            <a:r>
              <a:rPr lang="cs-CZ" dirty="0">
                <a:effectLst/>
              </a:rPr>
              <a:t>Články</a:t>
            </a:r>
          </a:p>
          <a:p>
            <a:pPr lvl="1"/>
            <a:r>
              <a:rPr lang="cs-CZ" dirty="0">
                <a:effectLst/>
              </a:rPr>
              <a:t>Vizuální informace (</a:t>
            </a:r>
            <a:r>
              <a:rPr lang="cs-CZ" dirty="0" err="1">
                <a:effectLst/>
              </a:rPr>
              <a:t>Prezi</a:t>
            </a:r>
            <a:r>
              <a:rPr lang="cs-CZ" dirty="0">
                <a:effectLst/>
              </a:rPr>
              <a:t>, </a:t>
            </a:r>
            <a:r>
              <a:rPr lang="cs-CZ" dirty="0" err="1">
                <a:effectLst/>
              </a:rPr>
              <a:t>SlideShare</a:t>
            </a:r>
            <a:r>
              <a:rPr lang="cs-CZ" dirty="0">
                <a:effectLst/>
              </a:rPr>
              <a:t>, </a:t>
            </a:r>
            <a:r>
              <a:rPr lang="cs-CZ" dirty="0" err="1">
                <a:effectLst/>
              </a:rPr>
              <a:t>Imgur</a:t>
            </a:r>
            <a:r>
              <a:rPr lang="cs-CZ" dirty="0">
                <a:effectLst/>
              </a:rPr>
              <a:t>)</a:t>
            </a:r>
          </a:p>
          <a:p>
            <a:endParaRPr lang="cs-CZ" dirty="0"/>
          </a:p>
        </p:txBody>
      </p:sp>
      <p:pic>
        <p:nvPicPr>
          <p:cNvPr id="1028" name="Picture 4" descr="http://interes.blogy.rvp.cz/files/2015/05/bibblio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9628" y="-39420"/>
            <a:ext cx="5712372" cy="3343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2055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6" name="Zástupný symbol pro obsah 5"/>
          <p:cNvSpPr>
            <a:spLocks noGrp="1"/>
          </p:cNvSpPr>
          <p:nvPr>
            <p:ph idx="1"/>
          </p:nvPr>
        </p:nvSpPr>
        <p:spPr/>
        <p:txBody>
          <a:bodyPr/>
          <a:lstStyle/>
          <a:p>
            <a:endParaRPr lang="cs-CZ"/>
          </a:p>
        </p:txBody>
      </p:sp>
      <p:pic>
        <p:nvPicPr>
          <p:cNvPr id="4" name="Obrázek 3"/>
          <p:cNvPicPr/>
          <p:nvPr/>
        </p:nvPicPr>
        <p:blipFill>
          <a:blip r:embed="rId2"/>
          <a:stretch>
            <a:fillRect/>
          </a:stretch>
        </p:blipFill>
        <p:spPr>
          <a:xfrm>
            <a:off x="3695360" y="-5748"/>
            <a:ext cx="8838161" cy="5957663"/>
          </a:xfrm>
          <a:prstGeom prst="rect">
            <a:avLst/>
          </a:prstGeom>
        </p:spPr>
      </p:pic>
      <p:pic>
        <p:nvPicPr>
          <p:cNvPr id="2050" name="Picture 2" descr="http://interes.blogy.rvp.cz/files/2015/05/bibblio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88987"/>
            <a:ext cx="7390720" cy="388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65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effectLst/>
              </a:rPr>
              <a:t>Koordinátor </a:t>
            </a:r>
            <a:r>
              <a:rPr lang="cs-CZ" dirty="0" smtClean="0">
                <a:effectLst/>
              </a:rPr>
              <a:t>ICT</a:t>
            </a:r>
            <a:endParaRPr lang="cs-CZ" dirty="0"/>
          </a:p>
        </p:txBody>
      </p:sp>
      <p:sp>
        <p:nvSpPr>
          <p:cNvPr id="3" name="Zástupný symbol pro obsah 2"/>
          <p:cNvSpPr>
            <a:spLocks noGrp="1"/>
          </p:cNvSpPr>
          <p:nvPr>
            <p:ph sz="half" idx="1"/>
          </p:nvPr>
        </p:nvSpPr>
        <p:spPr/>
        <p:txBody>
          <a:bodyPr/>
          <a:lstStyle/>
          <a:p>
            <a:r>
              <a:rPr lang="cs-CZ" dirty="0">
                <a:effectLst/>
              </a:rPr>
              <a:t>ČERNÝ, Michal.</a:t>
            </a:r>
            <a:r>
              <a:rPr lang="cs-CZ" b="1" dirty="0">
                <a:effectLst/>
              </a:rPr>
              <a:t> </a:t>
            </a:r>
            <a:r>
              <a:rPr lang="cs-CZ" i="1" dirty="0">
                <a:effectLst/>
              </a:rPr>
              <a:t>Koordinátor ICT</a:t>
            </a:r>
            <a:r>
              <a:rPr lang="cs-CZ" dirty="0">
                <a:effectLst/>
              </a:rPr>
              <a:t>. Brno: </a:t>
            </a:r>
            <a:r>
              <a:rPr lang="cs-CZ" dirty="0" err="1">
                <a:effectLst/>
              </a:rPr>
              <a:t>Flow</a:t>
            </a:r>
            <a:r>
              <a:rPr lang="cs-CZ" dirty="0">
                <a:effectLst/>
              </a:rPr>
              <a:t>, 2015. 87 s. ISBN 978-80-88123-06-4.</a:t>
            </a:r>
          </a:p>
          <a:p>
            <a:endParaRPr lang="cs-CZ" dirty="0"/>
          </a:p>
        </p:txBody>
      </p:sp>
      <p:pic>
        <p:nvPicPr>
          <p:cNvPr id="7170" name="Picture 2" descr="Přebal knihy Koordinátor IC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360887" y="2249488"/>
            <a:ext cx="2497838" cy="35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656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Scoop.it</a:t>
            </a:r>
            <a:endParaRPr lang="cs-CZ" dirty="0"/>
          </a:p>
        </p:txBody>
      </p:sp>
      <p:sp>
        <p:nvSpPr>
          <p:cNvPr id="3" name="Zástupný symbol pro obsah 2"/>
          <p:cNvSpPr>
            <a:spLocks noGrp="1"/>
          </p:cNvSpPr>
          <p:nvPr>
            <p:ph idx="1"/>
          </p:nvPr>
        </p:nvSpPr>
        <p:spPr/>
        <p:txBody>
          <a:bodyPr/>
          <a:lstStyle/>
          <a:p>
            <a:r>
              <a:rPr lang="cs-CZ" dirty="0" smtClean="0"/>
              <a:t>Tvoří se tematicky </a:t>
            </a:r>
            <a:r>
              <a:rPr lang="cs-CZ" dirty="0"/>
              <a:t>ucelená </a:t>
            </a:r>
            <a:r>
              <a:rPr lang="cs-CZ" dirty="0" smtClean="0"/>
              <a:t>portfolia.</a:t>
            </a:r>
          </a:p>
          <a:p>
            <a:r>
              <a:rPr lang="cs-CZ" dirty="0" smtClean="0"/>
              <a:t>Lze </a:t>
            </a:r>
            <a:r>
              <a:rPr lang="cs-CZ" dirty="0"/>
              <a:t>vkládat odkazy na webové stránky, videa, presentace atp</a:t>
            </a:r>
            <a:r>
              <a:rPr lang="cs-CZ" dirty="0" smtClean="0"/>
              <a:t>.</a:t>
            </a:r>
          </a:p>
          <a:p>
            <a:r>
              <a:rPr lang="cs-CZ" dirty="0" smtClean="0"/>
              <a:t>Materiál může </a:t>
            </a:r>
            <a:r>
              <a:rPr lang="cs-CZ" dirty="0"/>
              <a:t>obsahovat také </a:t>
            </a:r>
            <a:r>
              <a:rPr lang="cs-CZ" dirty="0" smtClean="0"/>
              <a:t>komentář</a:t>
            </a:r>
          </a:p>
          <a:p>
            <a:r>
              <a:rPr lang="cs-CZ" dirty="0" smtClean="0"/>
              <a:t>S příspěvky lze libovolně manipulovat</a:t>
            </a:r>
          </a:p>
          <a:p>
            <a:r>
              <a:rPr lang="cs-CZ" dirty="0" smtClean="0"/>
              <a:t>Podpora spolupráce více tvůrců</a:t>
            </a:r>
          </a:p>
          <a:p>
            <a:r>
              <a:rPr lang="cs-CZ" dirty="0" smtClean="0"/>
              <a:t>Těsná návaznost na osobní portfolia</a:t>
            </a:r>
          </a:p>
          <a:p>
            <a:endParaRPr lang="cs-CZ" dirty="0"/>
          </a:p>
        </p:txBody>
      </p:sp>
    </p:spTree>
    <p:extLst>
      <p:ext uri="{BB962C8B-B14F-4D97-AF65-F5344CB8AC3E}">
        <p14:creationId xmlns:p14="http://schemas.microsoft.com/office/powerpoint/2010/main" val="23060712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141411" y="618518"/>
            <a:ext cx="9132649" cy="5183600"/>
          </a:xfrm>
          <a:prstGeom prst="rect">
            <a:avLst/>
          </a:prstGeom>
        </p:spPr>
      </p:pic>
    </p:spTree>
    <p:extLst>
      <p:ext uri="{BB962C8B-B14F-4D97-AF65-F5344CB8AC3E}">
        <p14:creationId xmlns:p14="http://schemas.microsoft.com/office/powerpoint/2010/main" val="4477057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Pinterest</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Podpora různých multimédií, především obrázků</a:t>
            </a:r>
          </a:p>
          <a:p>
            <a:r>
              <a:rPr lang="cs-CZ" dirty="0" smtClean="0"/>
              <a:t>Uživatelé si tvoří nástěnky a na ně umísťují piny</a:t>
            </a:r>
          </a:p>
          <a:p>
            <a:r>
              <a:rPr lang="cs-CZ" dirty="0" smtClean="0"/>
              <a:t>Pin = jeden konkrétní objekt připojený k nástěnce (obrázek, video, text). Může obsahovat také další informace jako je popisek, klíčová slova, polohu atp.</a:t>
            </a:r>
          </a:p>
          <a:p>
            <a:r>
              <a:rPr lang="cs-CZ" dirty="0" smtClean="0"/>
              <a:t>Nová data lze na </a:t>
            </a:r>
            <a:r>
              <a:rPr lang="cs-CZ" dirty="0" err="1" smtClean="0"/>
              <a:t>Pinterest</a:t>
            </a:r>
            <a:r>
              <a:rPr lang="cs-CZ" dirty="0" smtClean="0"/>
              <a:t> nahrávat, avšak důraz je kladen na práci se stávajícím obsahem</a:t>
            </a:r>
          </a:p>
          <a:p>
            <a:r>
              <a:rPr lang="cs-CZ" dirty="0" smtClean="0"/>
              <a:t>Motto: </a:t>
            </a:r>
            <a:r>
              <a:rPr lang="cs-CZ" i="1" dirty="0" err="1" smtClean="0"/>
              <a:t>Pinterest</a:t>
            </a:r>
            <a:r>
              <a:rPr lang="cs-CZ" i="1" dirty="0" smtClean="0"/>
              <a:t> je jeden velký, </a:t>
            </a:r>
            <a:r>
              <a:rPr lang="cs-CZ" i="1" dirty="0" err="1" smtClean="0"/>
              <a:t>polostrukturovaný</a:t>
            </a:r>
            <a:r>
              <a:rPr lang="cs-CZ" i="1" dirty="0" smtClean="0"/>
              <a:t> </a:t>
            </a:r>
            <a:r>
              <a:rPr lang="cs-CZ" i="1" dirty="0" err="1" smtClean="0"/>
              <a:t>inspiromat</a:t>
            </a:r>
            <a:r>
              <a:rPr lang="cs-CZ" i="1" dirty="0" smtClean="0"/>
              <a:t>, ze kterého si může každý vybrat to, co se mu hodí. A dát cizím datům vlastní kontext.</a:t>
            </a:r>
          </a:p>
          <a:p>
            <a:endParaRPr lang="cs-CZ" dirty="0"/>
          </a:p>
        </p:txBody>
      </p:sp>
    </p:spTree>
    <p:extLst>
      <p:ext uri="{BB962C8B-B14F-4D97-AF65-F5344CB8AC3E}">
        <p14:creationId xmlns:p14="http://schemas.microsoft.com/office/powerpoint/2010/main" val="33223709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Zástupný symbol pro obrázek 4"/>
          <p:cNvPicPr>
            <a:picLocks noChangeAspect="1"/>
          </p:cNvPicPr>
          <p:nvPr/>
        </p:nvPicPr>
        <p:blipFill>
          <a:blip r:embed="rId2">
            <a:extLst>
              <a:ext uri="{28A0092B-C50C-407E-A947-70E740481C1C}">
                <a14:useLocalDpi xmlns:a14="http://schemas.microsoft.com/office/drawing/2010/main" val="0"/>
              </a:ext>
            </a:extLst>
          </a:blip>
          <a:srcRect l="3377" r="3377"/>
          <a:stretch>
            <a:fillRect/>
          </a:stretch>
        </p:blipFill>
        <p:spPr>
          <a:xfrm>
            <a:off x="1141411" y="618517"/>
            <a:ext cx="9210287" cy="5180787"/>
          </a:xfrm>
          <a:prstGeom prst="rect">
            <a:avLst/>
          </a:prstGeom>
        </p:spPr>
      </p:pic>
    </p:spTree>
    <p:extLst>
      <p:ext uri="{BB962C8B-B14F-4D97-AF65-F5344CB8AC3E}">
        <p14:creationId xmlns:p14="http://schemas.microsoft.com/office/powerpoint/2010/main" val="32581781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Tumblr</a:t>
            </a:r>
            <a:endParaRPr lang="cs-CZ" dirty="0"/>
          </a:p>
        </p:txBody>
      </p:sp>
      <p:sp>
        <p:nvSpPr>
          <p:cNvPr id="3" name="Zástupný symbol pro obsah 2"/>
          <p:cNvSpPr>
            <a:spLocks noGrp="1"/>
          </p:cNvSpPr>
          <p:nvPr>
            <p:ph idx="1"/>
          </p:nvPr>
        </p:nvSpPr>
        <p:spPr/>
        <p:txBody>
          <a:bodyPr/>
          <a:lstStyle/>
          <a:p>
            <a:r>
              <a:rPr lang="cs-CZ" dirty="0" smtClean="0"/>
              <a:t>Jednoduchá blogovací platforma</a:t>
            </a:r>
          </a:p>
          <a:p>
            <a:r>
              <a:rPr lang="cs-CZ" dirty="0" smtClean="0"/>
              <a:t>Podpora </a:t>
            </a:r>
            <a:r>
              <a:rPr lang="cs-CZ" dirty="0" err="1" smtClean="0"/>
              <a:t>tagů</a:t>
            </a:r>
            <a:r>
              <a:rPr lang="cs-CZ" dirty="0" smtClean="0"/>
              <a:t>, vyhledání, …</a:t>
            </a:r>
          </a:p>
          <a:p>
            <a:r>
              <a:rPr lang="cs-CZ" dirty="0" smtClean="0"/>
              <a:t>Responsivní design</a:t>
            </a:r>
          </a:p>
          <a:p>
            <a:r>
              <a:rPr lang="cs-CZ" dirty="0" smtClean="0"/>
              <a:t>Kombinace se sociální sítí</a:t>
            </a:r>
          </a:p>
          <a:p>
            <a:r>
              <a:rPr lang="cs-CZ" dirty="0" smtClean="0"/>
              <a:t>Možnost tvorby také statických stránek</a:t>
            </a:r>
            <a:endParaRPr lang="cs-CZ" dirty="0"/>
          </a:p>
        </p:txBody>
      </p:sp>
    </p:spTree>
    <p:extLst>
      <p:ext uri="{BB962C8B-B14F-4D97-AF65-F5344CB8AC3E}">
        <p14:creationId xmlns:p14="http://schemas.microsoft.com/office/powerpoint/2010/main" val="4440425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p:nvPr/>
        </p:nvPicPr>
        <p:blipFill>
          <a:blip r:embed="rId2"/>
          <a:stretch>
            <a:fillRect/>
          </a:stretch>
        </p:blipFill>
        <p:spPr>
          <a:xfrm>
            <a:off x="1141412" y="618518"/>
            <a:ext cx="9693366" cy="5172683"/>
          </a:xfrm>
          <a:prstGeom prst="rect">
            <a:avLst/>
          </a:prstGeom>
        </p:spPr>
      </p:pic>
    </p:spTree>
    <p:extLst>
      <p:ext uri="{BB962C8B-B14F-4D97-AF65-F5344CB8AC3E}">
        <p14:creationId xmlns:p14="http://schemas.microsoft.com/office/powerpoint/2010/main" val="5994223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a:t>
            </a:r>
            <a:endParaRPr lang="cs-CZ" dirty="0"/>
          </a:p>
        </p:txBody>
      </p:sp>
      <p:sp>
        <p:nvSpPr>
          <p:cNvPr id="3" name="Zástupný symbol pro obsah 2"/>
          <p:cNvSpPr>
            <a:spLocks noGrp="1"/>
          </p:cNvSpPr>
          <p:nvPr>
            <p:ph idx="1"/>
          </p:nvPr>
        </p:nvSpPr>
        <p:spPr/>
        <p:txBody>
          <a:bodyPr/>
          <a:lstStyle/>
          <a:p>
            <a:r>
              <a:rPr lang="cs-CZ" dirty="0" err="1" smtClean="0"/>
              <a:t>Flipboard</a:t>
            </a:r>
            <a:endParaRPr lang="cs-CZ" dirty="0" smtClean="0"/>
          </a:p>
          <a:p>
            <a:r>
              <a:rPr lang="cs-CZ" dirty="0" err="1" smtClean="0"/>
              <a:t>Elmodo</a:t>
            </a:r>
            <a:endParaRPr lang="cs-CZ" dirty="0" smtClean="0"/>
          </a:p>
          <a:p>
            <a:r>
              <a:rPr lang="cs-CZ" dirty="0" smtClean="0"/>
              <a:t>Digitální </a:t>
            </a:r>
            <a:r>
              <a:rPr lang="cs-CZ" dirty="0"/>
              <a:t>knihovna (</a:t>
            </a:r>
            <a:r>
              <a:rPr lang="cs-CZ" dirty="0" err="1" smtClean="0"/>
              <a:t>Greenstone</a:t>
            </a:r>
            <a:r>
              <a:rPr lang="cs-CZ" dirty="0"/>
              <a:t>, </a:t>
            </a:r>
            <a:r>
              <a:rPr lang="cs-CZ" dirty="0" err="1" smtClean="0"/>
              <a:t>SimpleDL</a:t>
            </a:r>
            <a:r>
              <a:rPr lang="cs-CZ" dirty="0" smtClean="0"/>
              <a:t>, …) – těsná návaznost na </a:t>
            </a:r>
            <a:r>
              <a:rPr lang="cs-CZ" dirty="0" err="1" smtClean="0"/>
              <a:t>repozitáře</a:t>
            </a:r>
            <a:r>
              <a:rPr lang="cs-CZ" dirty="0" smtClean="0"/>
              <a:t>.</a:t>
            </a:r>
          </a:p>
          <a:p>
            <a:r>
              <a:rPr lang="cs-CZ" dirty="0" smtClean="0"/>
              <a:t>…</a:t>
            </a:r>
          </a:p>
          <a:p>
            <a:endParaRPr lang="cs-CZ" dirty="0"/>
          </a:p>
        </p:txBody>
      </p:sp>
    </p:spTree>
    <p:extLst>
      <p:ext uri="{BB962C8B-B14F-4D97-AF65-F5344CB8AC3E}">
        <p14:creationId xmlns:p14="http://schemas.microsoft.com/office/powerpoint/2010/main" val="21614231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Data a databáze</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22285664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Motivace</a:t>
            </a:r>
            <a:endParaRPr lang="cs-CZ" dirty="0"/>
          </a:p>
        </p:txBody>
      </p:sp>
      <p:sp>
        <p:nvSpPr>
          <p:cNvPr id="5" name="Zástupný symbol pro obsah 4"/>
          <p:cNvSpPr>
            <a:spLocks noGrp="1"/>
          </p:cNvSpPr>
          <p:nvPr>
            <p:ph idx="1"/>
          </p:nvPr>
        </p:nvSpPr>
        <p:spPr/>
        <p:txBody>
          <a:bodyPr/>
          <a:lstStyle/>
          <a:p>
            <a:r>
              <a:rPr lang="cs-CZ" dirty="0" smtClean="0"/>
              <a:t>Informační systémy musí pracovat s daty</a:t>
            </a:r>
          </a:p>
          <a:p>
            <a:r>
              <a:rPr lang="cs-CZ" dirty="0" smtClean="0"/>
              <a:t>Data jsou podkladem pro rozhodování</a:t>
            </a:r>
          </a:p>
          <a:p>
            <a:r>
              <a:rPr lang="cs-CZ" dirty="0" smtClean="0"/>
              <a:t>Je třeba je umět uložit, zpracovat, využívat</a:t>
            </a:r>
          </a:p>
          <a:p>
            <a:r>
              <a:rPr lang="cs-CZ" dirty="0" smtClean="0"/>
              <a:t>Pro návrh IS je třeba právě koncept práce s daty zásadním způsobem promyslet</a:t>
            </a:r>
          </a:p>
          <a:p>
            <a:r>
              <a:rPr lang="cs-CZ" dirty="0"/>
              <a:t>Svět kolem nás není „data </a:t>
            </a:r>
            <a:r>
              <a:rPr lang="cs-CZ" dirty="0" err="1" smtClean="0"/>
              <a:t>friendly</a:t>
            </a:r>
            <a:r>
              <a:rPr lang="cs-CZ" dirty="0" smtClean="0"/>
              <a:t>“ ale komplexní a složitý</a:t>
            </a:r>
            <a:endParaRPr lang="cs-CZ" dirty="0"/>
          </a:p>
        </p:txBody>
      </p:sp>
    </p:spTree>
    <p:extLst>
      <p:ext uri="{BB962C8B-B14F-4D97-AF65-F5344CB8AC3E}">
        <p14:creationId xmlns:p14="http://schemas.microsoft.com/office/powerpoint/2010/main" val="5451269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Zpět k modelům</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Realitu není možné datově popsat – je příliš složitá</a:t>
            </a:r>
          </a:p>
          <a:p>
            <a:r>
              <a:rPr lang="cs-CZ" dirty="0" smtClean="0"/>
              <a:t>Je třeba najít vhodný model, který bude svět (respektive jeho část) popisovat pro naše potřeby adekvátně</a:t>
            </a:r>
          </a:p>
          <a:p>
            <a:r>
              <a:rPr lang="cs-CZ" dirty="0" smtClean="0"/>
              <a:t>Model by měl být kvantifikovatelný, byť váha parametrů a jejich může být předmětem výzkumu</a:t>
            </a:r>
          </a:p>
          <a:p>
            <a:r>
              <a:rPr lang="cs-CZ" dirty="0" smtClean="0"/>
              <a:t>Dat nesmí být příliš mnoho</a:t>
            </a:r>
          </a:p>
          <a:p>
            <a:r>
              <a:rPr lang="cs-CZ" dirty="0" smtClean="0"/>
              <a:t>Nastavení sledovaných parametrů je klíčem k tvorbě databází a ukládání dat</a:t>
            </a:r>
          </a:p>
          <a:p>
            <a:r>
              <a:rPr lang="cs-CZ" dirty="0" smtClean="0"/>
              <a:t>Data je možná získávat buď automaticky nebo manuálně, obojí má své pro i proti</a:t>
            </a:r>
            <a:endParaRPr lang="cs-CZ" dirty="0"/>
          </a:p>
        </p:txBody>
      </p:sp>
    </p:spTree>
    <p:extLst>
      <p:ext uri="{BB962C8B-B14F-4D97-AF65-F5344CB8AC3E}">
        <p14:creationId xmlns:p14="http://schemas.microsoft.com/office/powerpoint/2010/main" val="382872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Metodik ICT</a:t>
            </a:r>
          </a:p>
        </p:txBody>
      </p:sp>
      <p:sp>
        <p:nvSpPr>
          <p:cNvPr id="3" name="Zástupný symbol pro obsah 2"/>
          <p:cNvSpPr>
            <a:spLocks noGrp="1"/>
          </p:cNvSpPr>
          <p:nvPr>
            <p:ph sz="half" idx="1"/>
          </p:nvPr>
        </p:nvSpPr>
        <p:spPr/>
        <p:txBody>
          <a:bodyPr/>
          <a:lstStyle/>
          <a:p>
            <a:r>
              <a:rPr lang="cs-CZ" dirty="0">
                <a:effectLst/>
              </a:rPr>
              <a:t>ČERNÝ, Michal. </a:t>
            </a:r>
            <a:r>
              <a:rPr lang="cs-CZ" i="1" dirty="0">
                <a:effectLst/>
              </a:rPr>
              <a:t>Metodik ICT</a:t>
            </a:r>
            <a:r>
              <a:rPr lang="cs-CZ" dirty="0">
                <a:effectLst/>
              </a:rPr>
              <a:t>. Brno: </a:t>
            </a:r>
            <a:r>
              <a:rPr lang="cs-CZ" dirty="0" err="1">
                <a:effectLst/>
              </a:rPr>
              <a:t>Flow</a:t>
            </a:r>
            <a:r>
              <a:rPr lang="cs-CZ" dirty="0">
                <a:effectLst/>
              </a:rPr>
              <a:t>, 2015. 181 s. ISBN 978-80-88123-05-7.</a:t>
            </a:r>
          </a:p>
          <a:p>
            <a:endParaRPr lang="cs-CZ" dirty="0"/>
          </a:p>
        </p:txBody>
      </p:sp>
      <p:pic>
        <p:nvPicPr>
          <p:cNvPr id="8194" name="Picture 2" descr="Přebal knihy Metodik IC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53558" y="2249488"/>
            <a:ext cx="2512496" cy="35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150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Data mohou být… </a:t>
            </a:r>
            <a:endParaRPr lang="cs-CZ" dirty="0"/>
          </a:p>
        </p:txBody>
      </p:sp>
      <p:sp>
        <p:nvSpPr>
          <p:cNvPr id="3" name="Zástupný symbol pro obsah 2"/>
          <p:cNvSpPr>
            <a:spLocks noGrp="1"/>
          </p:cNvSpPr>
          <p:nvPr>
            <p:ph idx="1"/>
          </p:nvPr>
        </p:nvSpPr>
        <p:spPr/>
        <p:txBody>
          <a:bodyPr>
            <a:normAutofit fontScale="62500" lnSpcReduction="20000"/>
          </a:bodyPr>
          <a:lstStyle/>
          <a:p>
            <a:r>
              <a:rPr lang="cs-CZ" b="1" dirty="0" smtClean="0"/>
              <a:t>Strukturovaná, jednoznačná, diskrétní, homogenní a čistá – nejlépe číselně a znakově popsatelná</a:t>
            </a:r>
          </a:p>
          <a:p>
            <a:r>
              <a:rPr lang="cs-CZ" dirty="0" smtClean="0"/>
              <a:t>Příliš velká</a:t>
            </a:r>
          </a:p>
          <a:p>
            <a:r>
              <a:rPr lang="cs-CZ" dirty="0" smtClean="0"/>
              <a:t>Heterogenní</a:t>
            </a:r>
          </a:p>
          <a:p>
            <a:r>
              <a:rPr lang="cs-CZ" dirty="0" smtClean="0"/>
              <a:t>Musí se zpracovávat v reálném čase</a:t>
            </a:r>
          </a:p>
          <a:p>
            <a:r>
              <a:rPr lang="cs-CZ" dirty="0" smtClean="0"/>
              <a:t>Plná chyb či šumu</a:t>
            </a:r>
          </a:p>
          <a:p>
            <a:r>
              <a:rPr lang="cs-CZ" dirty="0" smtClean="0"/>
              <a:t>Redundantní i obecně nadbytečná</a:t>
            </a:r>
          </a:p>
          <a:p>
            <a:r>
              <a:rPr lang="cs-CZ" dirty="0" smtClean="0"/>
              <a:t>V podivných formátech</a:t>
            </a:r>
          </a:p>
          <a:p>
            <a:r>
              <a:rPr lang="cs-CZ" dirty="0" smtClean="0"/>
              <a:t>Multimediální</a:t>
            </a:r>
          </a:p>
          <a:p>
            <a:r>
              <a:rPr lang="cs-CZ" dirty="0" smtClean="0"/>
              <a:t>Vzájemně provázaná</a:t>
            </a:r>
          </a:p>
          <a:p>
            <a:r>
              <a:rPr lang="cs-CZ" dirty="0" smtClean="0"/>
              <a:t>Nemusí být vůbec jasné, jaký je jejich význam</a:t>
            </a:r>
          </a:p>
        </p:txBody>
      </p:sp>
    </p:spTree>
    <p:extLst>
      <p:ext uri="{BB962C8B-B14F-4D97-AF65-F5344CB8AC3E}">
        <p14:creationId xmlns:p14="http://schemas.microsoft.com/office/powerpoint/2010/main" val="25695817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Typický model Práce s daty</a:t>
            </a:r>
            <a:endParaRPr lang="cs-CZ" dirty="0"/>
          </a:p>
        </p:txBody>
      </p:sp>
      <p:pic>
        <p:nvPicPr>
          <p:cNvPr id="4" name="Zástupný symbol pro obsah 3"/>
          <p:cNvPicPr>
            <a:picLocks noGrp="1" noChangeAspect="1"/>
          </p:cNvPicPr>
          <p:nvPr>
            <p:ph idx="1"/>
          </p:nvPr>
        </p:nvPicPr>
        <p:blipFill>
          <a:blip r:embed="rId2"/>
          <a:stretch>
            <a:fillRect/>
          </a:stretch>
        </p:blipFill>
        <p:spPr>
          <a:xfrm>
            <a:off x="2932113" y="3496469"/>
            <a:ext cx="6324600" cy="1047750"/>
          </a:xfrm>
          <a:prstGeom prst="rect">
            <a:avLst/>
          </a:prstGeom>
        </p:spPr>
      </p:pic>
    </p:spTree>
    <p:extLst>
      <p:ext uri="{BB962C8B-B14F-4D97-AF65-F5344CB8AC3E}">
        <p14:creationId xmlns:p14="http://schemas.microsoft.com/office/powerpoint/2010/main" val="3038441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b="1" dirty="0"/>
              <a:t>Získávání dat </a:t>
            </a:r>
            <a:r>
              <a:rPr lang="cs-CZ" dirty="0"/>
              <a:t>představuje primární krok. Za ním se skrývají všechny dotazníky, </a:t>
            </a:r>
            <a:r>
              <a:rPr lang="cs-CZ" dirty="0" smtClean="0"/>
              <a:t>kamerové systémy</a:t>
            </a:r>
            <a:r>
              <a:rPr lang="cs-CZ" dirty="0"/>
              <a:t>, testy atp. Jestliže máme big data vizualizovat, musíme k tomu mít </a:t>
            </a:r>
            <a:r>
              <a:rPr lang="cs-CZ" dirty="0" smtClean="0"/>
              <a:t>podklady v </a:t>
            </a:r>
            <a:r>
              <a:rPr lang="cs-CZ" dirty="0"/>
              <a:t>dostatečném množství a </a:t>
            </a:r>
            <a:r>
              <a:rPr lang="cs-CZ" dirty="0" smtClean="0"/>
              <a:t>kvalitě.</a:t>
            </a:r>
          </a:p>
          <a:p>
            <a:r>
              <a:rPr lang="cs-CZ" b="1" dirty="0" smtClean="0"/>
              <a:t>Zpracování </a:t>
            </a:r>
            <a:r>
              <a:rPr lang="cs-CZ" dirty="0"/>
              <a:t>již pracuje se souborem konkrétních dat, která je obvykle potřeba převést </a:t>
            </a:r>
            <a:r>
              <a:rPr lang="cs-CZ" dirty="0" smtClean="0"/>
              <a:t>do nějaké </a:t>
            </a:r>
            <a:r>
              <a:rPr lang="cs-CZ" dirty="0"/>
              <a:t>strojem snadno zpracovatelné podoby. Může obsahovat filtrování </a:t>
            </a:r>
            <a:r>
              <a:rPr lang="cs-CZ" dirty="0" smtClean="0"/>
              <a:t>obsažené informace </a:t>
            </a:r>
            <a:r>
              <a:rPr lang="cs-CZ" dirty="0"/>
              <a:t>(například přepis rozhovoru do značek), a to především s ohledem na rychlost </a:t>
            </a:r>
            <a:r>
              <a:rPr lang="cs-CZ" dirty="0" smtClean="0"/>
              <a:t>a snadnost </a:t>
            </a:r>
            <a:r>
              <a:rPr lang="cs-CZ" dirty="0"/>
              <a:t>následujícího zpracování. Jde opět o knihovnicky dobře zmapovaný a </a:t>
            </a:r>
            <a:r>
              <a:rPr lang="cs-CZ" dirty="0" smtClean="0"/>
              <a:t>známý přístup</a:t>
            </a:r>
            <a:r>
              <a:rPr lang="cs-CZ" dirty="0"/>
              <a:t>, který může být ale u větších objemů dat řešen algoritmicky.</a:t>
            </a:r>
          </a:p>
        </p:txBody>
      </p:sp>
      <p:pic>
        <p:nvPicPr>
          <p:cNvPr id="4" name="Obrázek 3"/>
          <p:cNvPicPr>
            <a:picLocks noChangeAspect="1"/>
          </p:cNvPicPr>
          <p:nvPr/>
        </p:nvPicPr>
        <p:blipFill>
          <a:blip r:embed="rId2"/>
          <a:stretch>
            <a:fillRect/>
          </a:stretch>
        </p:blipFill>
        <p:spPr>
          <a:xfrm>
            <a:off x="5867400" y="5791201"/>
            <a:ext cx="6324600" cy="1047750"/>
          </a:xfrm>
          <a:prstGeom prst="rect">
            <a:avLst/>
          </a:prstGeom>
        </p:spPr>
      </p:pic>
    </p:spTree>
    <p:extLst>
      <p:ext uri="{BB962C8B-B14F-4D97-AF65-F5344CB8AC3E}">
        <p14:creationId xmlns:p14="http://schemas.microsoft.com/office/powerpoint/2010/main" val="2777274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62500" lnSpcReduction="20000"/>
          </a:bodyPr>
          <a:lstStyle/>
          <a:p>
            <a:r>
              <a:rPr lang="cs-CZ" b="1" dirty="0"/>
              <a:t>Filtrování </a:t>
            </a:r>
            <a:r>
              <a:rPr lang="cs-CZ" dirty="0"/>
              <a:t>navazuje na zpracování, když podle určitého filtru či kritéria omezuje data na ta</a:t>
            </a:r>
            <a:r>
              <a:rPr lang="cs-CZ" dirty="0" smtClean="0"/>
              <a:t>, kterým </a:t>
            </a:r>
            <a:r>
              <a:rPr lang="cs-CZ" dirty="0"/>
              <a:t>se chceme věnovat, a která nepotřebujeme. V řadě případů je možné </a:t>
            </a:r>
            <a:r>
              <a:rPr lang="cs-CZ" dirty="0" smtClean="0"/>
              <a:t>užít vícestupňové </a:t>
            </a:r>
            <a:r>
              <a:rPr lang="cs-CZ" dirty="0"/>
              <a:t>filtrování pro selekci pouze těch dat, která skutečně potřebujeme. </a:t>
            </a:r>
            <a:r>
              <a:rPr lang="cs-CZ" dirty="0" smtClean="0"/>
              <a:t>Pojem informačního </a:t>
            </a:r>
            <a:r>
              <a:rPr lang="cs-CZ" dirty="0"/>
              <a:t>přetížení je znám především v psychologickém kontextu, ale hraje roli také zde</a:t>
            </a:r>
            <a:r>
              <a:rPr lang="cs-CZ" dirty="0" smtClean="0"/>
              <a:t>. Pokud </a:t>
            </a:r>
            <a:r>
              <a:rPr lang="cs-CZ" dirty="0"/>
              <a:t>bychom nepoužívali filtry, těžko bychom se mohli v záplavě údajů zorientovat.</a:t>
            </a:r>
          </a:p>
          <a:p>
            <a:r>
              <a:rPr lang="cs-CZ" b="1" dirty="0" smtClean="0"/>
              <a:t>Dolování </a:t>
            </a:r>
            <a:r>
              <a:rPr lang="cs-CZ" dirty="0"/>
              <a:t>je fáze, která se zabývá získáváním informací z množiny předložených dat. </a:t>
            </a:r>
            <a:r>
              <a:rPr lang="cs-CZ" dirty="0" smtClean="0"/>
              <a:t>Využívá přitom </a:t>
            </a:r>
            <a:r>
              <a:rPr lang="cs-CZ" dirty="0"/>
              <a:t>nástroje, jako je matematická statistika, regulární výrazy atp. Součástí zpracování </a:t>
            </a:r>
            <a:r>
              <a:rPr lang="cs-CZ" dirty="0" smtClean="0"/>
              <a:t>je pak </a:t>
            </a:r>
            <a:r>
              <a:rPr lang="cs-CZ" dirty="0"/>
              <a:t>také filtrování šumu atp. Jde možná o nejzajímavější část celého procesu. Spadá </a:t>
            </a:r>
            <a:r>
              <a:rPr lang="cs-CZ" dirty="0" smtClean="0"/>
              <a:t>sem vytváření </a:t>
            </a:r>
            <a:r>
              <a:rPr lang="cs-CZ" dirty="0"/>
              <a:t>algoritmů, které by umožnily identifikovat nějaké společné rysy dokumentů, </a:t>
            </a:r>
            <a:r>
              <a:rPr lang="cs-CZ" dirty="0" smtClean="0"/>
              <a:t>snaha o </a:t>
            </a:r>
            <a:r>
              <a:rPr lang="cs-CZ" dirty="0"/>
              <a:t>automatické generování později analyzovaných struktur a řada dalších oblastí.</a:t>
            </a:r>
          </a:p>
          <a:p>
            <a:r>
              <a:rPr lang="cs-CZ" b="1" dirty="0" smtClean="0"/>
              <a:t>Reprezentace </a:t>
            </a:r>
            <a:r>
              <a:rPr lang="cs-CZ" dirty="0"/>
              <a:t>se věnuje zobrazení takto získaných dat do formy, která bude vizuálně </a:t>
            </a:r>
            <a:r>
              <a:rPr lang="cs-CZ" dirty="0" smtClean="0"/>
              <a:t>snadno pochopitelná</a:t>
            </a:r>
            <a:r>
              <a:rPr lang="cs-CZ" dirty="0"/>
              <a:t>. Obvyklé pole či tabulku tak můžeme převést na graf, mapu či jiné </a:t>
            </a:r>
            <a:r>
              <a:rPr lang="cs-CZ" dirty="0" smtClean="0"/>
              <a:t>formy reprezentace </a:t>
            </a:r>
            <a:r>
              <a:rPr lang="cs-CZ" dirty="0"/>
              <a:t>dat. Je nutné zde vidět návaznost například na systémy business </a:t>
            </a:r>
            <a:r>
              <a:rPr lang="cs-CZ" dirty="0" err="1"/>
              <a:t>intelligence</a:t>
            </a:r>
            <a:r>
              <a:rPr lang="cs-CZ" dirty="0" smtClean="0"/>
              <a:t>, které </a:t>
            </a:r>
            <a:r>
              <a:rPr lang="cs-CZ" dirty="0"/>
              <a:t>slouží pro rychlé rozhodování a utváření strategií. Manažeři nepotřebují </a:t>
            </a:r>
            <a:r>
              <a:rPr lang="cs-CZ" dirty="0" smtClean="0"/>
              <a:t>vidět jednotlivosti</a:t>
            </a:r>
            <a:r>
              <a:rPr lang="cs-CZ" dirty="0"/>
              <a:t>, ale trendy, důležité informace, které je třeba umět vytáhnout.</a:t>
            </a:r>
          </a:p>
        </p:txBody>
      </p:sp>
      <p:pic>
        <p:nvPicPr>
          <p:cNvPr id="4" name="Obrázek 3"/>
          <p:cNvPicPr>
            <a:picLocks noChangeAspect="1"/>
          </p:cNvPicPr>
          <p:nvPr/>
        </p:nvPicPr>
        <p:blipFill>
          <a:blip r:embed="rId2"/>
          <a:stretch>
            <a:fillRect/>
          </a:stretch>
        </p:blipFill>
        <p:spPr>
          <a:xfrm>
            <a:off x="5867400" y="5791201"/>
            <a:ext cx="6324600" cy="1047750"/>
          </a:xfrm>
          <a:prstGeom prst="rect">
            <a:avLst/>
          </a:prstGeom>
        </p:spPr>
      </p:pic>
    </p:spTree>
    <p:extLst>
      <p:ext uri="{BB962C8B-B14F-4D97-AF65-F5344CB8AC3E}">
        <p14:creationId xmlns:p14="http://schemas.microsoft.com/office/powerpoint/2010/main" val="31224509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b="1" dirty="0"/>
              <a:t>Čištění </a:t>
            </a:r>
            <a:r>
              <a:rPr lang="cs-CZ" dirty="0"/>
              <a:t>pracuje na vylepšování již vytvořeného výsledku. V této fázi se zamýšlíme nad tím</a:t>
            </a:r>
            <a:r>
              <a:rPr lang="cs-CZ" dirty="0" smtClean="0"/>
              <a:t>, jaká </a:t>
            </a:r>
            <a:r>
              <a:rPr lang="cs-CZ" dirty="0"/>
              <a:t>barva na mapě bude reprezentovat jakou hodnotu. Celkově pečujeme o vizuální </a:t>
            </a:r>
            <a:r>
              <a:rPr lang="cs-CZ" dirty="0" smtClean="0"/>
              <a:t>kvalitu celého </a:t>
            </a:r>
            <a:r>
              <a:rPr lang="cs-CZ" dirty="0"/>
              <a:t>výstupu. Opět dochází k odstranění šumu, nepotřebných dat, informací, </a:t>
            </a:r>
            <a:r>
              <a:rPr lang="cs-CZ" dirty="0" smtClean="0"/>
              <a:t>které k </a:t>
            </a:r>
            <a:r>
              <a:rPr lang="cs-CZ" dirty="0"/>
              <a:t>výsledku nepotřebujeme.</a:t>
            </a:r>
          </a:p>
          <a:p>
            <a:r>
              <a:rPr lang="cs-CZ" b="1" dirty="0" smtClean="0"/>
              <a:t>Interpretace </a:t>
            </a:r>
            <a:r>
              <a:rPr lang="cs-CZ" dirty="0"/>
              <a:t>je poslední fáze, kdy hledáme cesty pro co možná nejlepší možnosti </a:t>
            </a:r>
            <a:r>
              <a:rPr lang="cs-CZ" dirty="0" smtClean="0"/>
              <a:t>pochopení obsahu</a:t>
            </a:r>
            <a:r>
              <a:rPr lang="cs-CZ" dirty="0"/>
              <a:t>. Může jít například o přidání vrstvy, která zobrazí problém z jiného pohledu, </a:t>
            </a:r>
            <a:r>
              <a:rPr lang="cs-CZ" dirty="0" smtClean="0"/>
              <a:t>animace v </a:t>
            </a:r>
            <a:r>
              <a:rPr lang="cs-CZ" dirty="0"/>
              <a:t>čase atp. Logicky se proto opět vrací k dolování dat. Jde o fázi, ke které by měl vždy </a:t>
            </a:r>
            <a:r>
              <a:rPr lang="cs-CZ" dirty="0" smtClean="0"/>
              <a:t>mít možnost </a:t>
            </a:r>
            <a:r>
              <a:rPr lang="cs-CZ" dirty="0"/>
              <a:t>něco říci odborník, do jehož kompetence téma spadá. Zde se porovnávají </a:t>
            </a:r>
            <a:r>
              <a:rPr lang="cs-CZ" dirty="0" smtClean="0"/>
              <a:t>výsledky s </a:t>
            </a:r>
            <a:r>
              <a:rPr lang="cs-CZ" dirty="0"/>
              <a:t>hypotézou či vstupními modely, vytváří se příběh, hledají se příčiny.</a:t>
            </a:r>
          </a:p>
        </p:txBody>
      </p:sp>
      <p:pic>
        <p:nvPicPr>
          <p:cNvPr id="4" name="Obrázek 3"/>
          <p:cNvPicPr>
            <a:picLocks noChangeAspect="1"/>
          </p:cNvPicPr>
          <p:nvPr/>
        </p:nvPicPr>
        <p:blipFill>
          <a:blip r:embed="rId2"/>
          <a:stretch>
            <a:fillRect/>
          </a:stretch>
        </p:blipFill>
        <p:spPr>
          <a:xfrm>
            <a:off x="5867400" y="5791201"/>
            <a:ext cx="6324600" cy="1047750"/>
          </a:xfrm>
          <a:prstGeom prst="rect">
            <a:avLst/>
          </a:prstGeom>
        </p:spPr>
      </p:pic>
    </p:spTree>
    <p:extLst>
      <p:ext uri="{BB962C8B-B14F-4D97-AF65-F5344CB8AC3E}">
        <p14:creationId xmlns:p14="http://schemas.microsoft.com/office/powerpoint/2010/main" val="2989121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Relační databáze a SQL</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SQL databáze poskytují ACID ( A - </a:t>
            </a:r>
            <a:r>
              <a:rPr lang="cs-CZ" dirty="0" err="1"/>
              <a:t>Atomicity</a:t>
            </a:r>
            <a:r>
              <a:rPr lang="cs-CZ" dirty="0"/>
              <a:t> – </a:t>
            </a:r>
            <a:r>
              <a:rPr lang="cs-CZ" dirty="0" err="1"/>
              <a:t>atomicita</a:t>
            </a:r>
            <a:r>
              <a:rPr lang="cs-CZ" dirty="0"/>
              <a:t>, C - </a:t>
            </a:r>
            <a:r>
              <a:rPr lang="cs-CZ" dirty="0" err="1"/>
              <a:t>Consistency</a:t>
            </a:r>
            <a:r>
              <a:rPr lang="cs-CZ" dirty="0"/>
              <a:t> – konzistence, I - </a:t>
            </a:r>
            <a:r>
              <a:rPr lang="cs-CZ" dirty="0" err="1"/>
              <a:t>Isolation</a:t>
            </a:r>
            <a:r>
              <a:rPr lang="cs-CZ" dirty="0"/>
              <a:t> – izolovanost, D - </a:t>
            </a:r>
            <a:r>
              <a:rPr lang="cs-CZ" dirty="0" err="1"/>
              <a:t>Durability</a:t>
            </a:r>
            <a:r>
              <a:rPr lang="cs-CZ" dirty="0"/>
              <a:t> – trvalost). To je ale pomalé</a:t>
            </a:r>
            <a:r>
              <a:rPr lang="cs-CZ" dirty="0" smtClean="0"/>
              <a:t>.</a:t>
            </a:r>
          </a:p>
          <a:p>
            <a:r>
              <a:rPr lang="cs-CZ" dirty="0" smtClean="0"/>
              <a:t>SQL je jazyk sloužící pro práci s daty a dotazování</a:t>
            </a:r>
          </a:p>
          <a:p>
            <a:pPr lvl="1"/>
            <a:r>
              <a:rPr lang="cs-CZ" dirty="0"/>
              <a:t>SELECT id, </a:t>
            </a:r>
            <a:r>
              <a:rPr lang="cs-CZ" dirty="0" err="1"/>
              <a:t>zakaznik</a:t>
            </a:r>
            <a:r>
              <a:rPr lang="cs-CZ" dirty="0"/>
              <a:t>, cena FROM smlouvy WHERE cena&gt;10000 AND </a:t>
            </a:r>
            <a:r>
              <a:rPr lang="cs-CZ" dirty="0" err="1"/>
              <a:t>se_slevou</a:t>
            </a:r>
            <a:r>
              <a:rPr lang="cs-CZ" dirty="0"/>
              <a:t>=1 ORDER BY cena </a:t>
            </a:r>
            <a:r>
              <a:rPr lang="cs-CZ" dirty="0" smtClean="0"/>
              <a:t>DESC</a:t>
            </a:r>
          </a:p>
          <a:p>
            <a:pPr lvl="1"/>
            <a:r>
              <a:rPr lang="cs-CZ" dirty="0"/>
              <a:t>INSERT INTO </a:t>
            </a:r>
            <a:r>
              <a:rPr lang="cs-CZ" dirty="0" err="1"/>
              <a:t>telefonni_seznam</a:t>
            </a:r>
            <a:r>
              <a:rPr lang="cs-CZ" dirty="0"/>
              <a:t> SET </a:t>
            </a:r>
            <a:r>
              <a:rPr lang="cs-CZ" dirty="0" err="1"/>
              <a:t>jmeno</a:t>
            </a:r>
            <a:r>
              <a:rPr lang="cs-CZ" dirty="0"/>
              <a:t>='John </a:t>
            </a:r>
            <a:r>
              <a:rPr lang="cs-CZ" dirty="0" err="1"/>
              <a:t>Doe</a:t>
            </a:r>
            <a:r>
              <a:rPr lang="cs-CZ" dirty="0"/>
              <a:t>', </a:t>
            </a:r>
            <a:r>
              <a:rPr lang="cs-CZ" dirty="0" err="1"/>
              <a:t>cislo</a:t>
            </a:r>
            <a:r>
              <a:rPr lang="cs-CZ" dirty="0"/>
              <a:t>='555-1212</a:t>
            </a:r>
            <a:r>
              <a:rPr lang="cs-CZ" dirty="0" smtClean="0"/>
              <a:t>';</a:t>
            </a:r>
          </a:p>
          <a:p>
            <a:r>
              <a:rPr lang="cs-CZ" dirty="0" smtClean="0"/>
              <a:t>Podporuje výjimky a </a:t>
            </a:r>
            <a:r>
              <a:rPr lang="cs-CZ" dirty="0" err="1" smtClean="0"/>
              <a:t>triggery</a:t>
            </a:r>
            <a:endParaRPr lang="cs-CZ" dirty="0" smtClean="0"/>
          </a:p>
          <a:p>
            <a:r>
              <a:rPr lang="cs-CZ" dirty="0" smtClean="0"/>
              <a:t>Jednoduché na používání</a:t>
            </a:r>
          </a:p>
          <a:p>
            <a:r>
              <a:rPr lang="cs-CZ" dirty="0" smtClean="0"/>
              <a:t>Databáze je vždy tabulka, musí mít primární klíč</a:t>
            </a:r>
            <a:endParaRPr lang="cs-CZ" dirty="0"/>
          </a:p>
          <a:p>
            <a:endParaRPr lang="cs-CZ" dirty="0"/>
          </a:p>
        </p:txBody>
      </p:sp>
    </p:spTree>
    <p:extLst>
      <p:ext uri="{BB962C8B-B14F-4D97-AF65-F5344CB8AC3E}">
        <p14:creationId xmlns:p14="http://schemas.microsoft.com/office/powerpoint/2010/main" val="1153485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 model</a:t>
            </a:r>
            <a:endParaRPr lang="cs-CZ" dirty="0"/>
          </a:p>
        </p:txBody>
      </p:sp>
      <p:sp>
        <p:nvSpPr>
          <p:cNvPr id="3" name="Zástupný symbol pro obsah 2"/>
          <p:cNvSpPr>
            <a:spLocks noGrp="1"/>
          </p:cNvSpPr>
          <p:nvPr>
            <p:ph idx="1"/>
          </p:nvPr>
        </p:nvSpPr>
        <p:spPr/>
        <p:txBody>
          <a:bodyPr/>
          <a:lstStyle/>
          <a:p>
            <a:r>
              <a:rPr lang="cs-CZ" dirty="0" smtClean="0"/>
              <a:t>Klient… má účet</a:t>
            </a:r>
            <a:endParaRPr lang="cs-CZ" dirty="0"/>
          </a:p>
        </p:txBody>
      </p:sp>
      <p:pic>
        <p:nvPicPr>
          <p:cNvPr id="4" name="Obrázek 3"/>
          <p:cNvPicPr>
            <a:picLocks noChangeAspect="1"/>
          </p:cNvPicPr>
          <p:nvPr/>
        </p:nvPicPr>
        <p:blipFill>
          <a:blip r:embed="rId2"/>
          <a:stretch>
            <a:fillRect/>
          </a:stretch>
        </p:blipFill>
        <p:spPr>
          <a:xfrm>
            <a:off x="838200" y="3278641"/>
            <a:ext cx="10515600" cy="2900632"/>
          </a:xfrm>
          <a:prstGeom prst="rect">
            <a:avLst/>
          </a:prstGeom>
        </p:spPr>
      </p:pic>
    </p:spTree>
    <p:extLst>
      <p:ext uri="{BB962C8B-B14F-4D97-AF65-F5344CB8AC3E}">
        <p14:creationId xmlns:p14="http://schemas.microsoft.com/office/powerpoint/2010/main" val="13333576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 atributy</a:t>
            </a:r>
            <a:endParaRPr lang="cs-CZ" dirty="0"/>
          </a:p>
        </p:txBody>
      </p:sp>
      <p:pic>
        <p:nvPicPr>
          <p:cNvPr id="4" name="Zástupný symbol pro obsah 3"/>
          <p:cNvPicPr>
            <a:picLocks noGrp="1" noChangeAspect="1"/>
          </p:cNvPicPr>
          <p:nvPr>
            <p:ph idx="1"/>
          </p:nvPr>
        </p:nvPicPr>
        <p:blipFill>
          <a:blip r:embed="rId2"/>
          <a:stretch>
            <a:fillRect/>
          </a:stretch>
        </p:blipFill>
        <p:spPr>
          <a:xfrm>
            <a:off x="4070090" y="2249488"/>
            <a:ext cx="4048645" cy="3541712"/>
          </a:xfrm>
          <a:prstGeom prst="rect">
            <a:avLst/>
          </a:prstGeom>
        </p:spPr>
      </p:pic>
    </p:spTree>
    <p:extLst>
      <p:ext uri="{BB962C8B-B14F-4D97-AF65-F5344CB8AC3E}">
        <p14:creationId xmlns:p14="http://schemas.microsoft.com/office/powerpoint/2010/main" val="29646109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Alternativy</a:t>
            </a:r>
            <a:endParaRPr lang="cs-CZ" dirty="0"/>
          </a:p>
        </p:txBody>
      </p:sp>
      <p:sp>
        <p:nvSpPr>
          <p:cNvPr id="3" name="Zástupný symbol pro obsah 2"/>
          <p:cNvSpPr>
            <a:spLocks noGrp="1"/>
          </p:cNvSpPr>
          <p:nvPr>
            <p:ph idx="1"/>
          </p:nvPr>
        </p:nvSpPr>
        <p:spPr/>
        <p:txBody>
          <a:bodyPr/>
          <a:lstStyle/>
          <a:p>
            <a:r>
              <a:rPr lang="cs-CZ" dirty="0" err="1"/>
              <a:t>Key‐value</a:t>
            </a:r>
            <a:r>
              <a:rPr lang="cs-CZ" dirty="0"/>
              <a:t> </a:t>
            </a:r>
            <a:r>
              <a:rPr lang="cs-CZ" dirty="0" smtClean="0"/>
              <a:t>databáze</a:t>
            </a:r>
          </a:p>
          <a:p>
            <a:r>
              <a:rPr lang="cs-CZ" dirty="0"/>
              <a:t>Grafově orientované </a:t>
            </a:r>
            <a:r>
              <a:rPr lang="cs-CZ" dirty="0" smtClean="0"/>
              <a:t>databáze</a:t>
            </a:r>
          </a:p>
          <a:p>
            <a:r>
              <a:rPr lang="cs-CZ" dirty="0"/>
              <a:t>Dokumentové </a:t>
            </a:r>
            <a:r>
              <a:rPr lang="cs-CZ" dirty="0" smtClean="0"/>
              <a:t>databáze</a:t>
            </a:r>
          </a:p>
          <a:p>
            <a:r>
              <a:rPr lang="cs-CZ" dirty="0"/>
              <a:t>XML </a:t>
            </a:r>
            <a:r>
              <a:rPr lang="cs-CZ" dirty="0" smtClean="0"/>
              <a:t>databáze (</a:t>
            </a:r>
            <a:r>
              <a:rPr lang="cs-CZ" dirty="0" err="1"/>
              <a:t>XPath</a:t>
            </a:r>
            <a:r>
              <a:rPr lang="cs-CZ" dirty="0"/>
              <a:t> nebo </a:t>
            </a:r>
            <a:r>
              <a:rPr lang="cs-CZ" dirty="0" err="1" smtClean="0"/>
              <a:t>Xquery</a:t>
            </a:r>
            <a:r>
              <a:rPr lang="cs-CZ" dirty="0" smtClean="0"/>
              <a:t>) + RDF</a:t>
            </a:r>
            <a:endParaRPr lang="cs-CZ" dirty="0"/>
          </a:p>
        </p:txBody>
      </p:sp>
    </p:spTree>
    <p:extLst>
      <p:ext uri="{BB962C8B-B14F-4D97-AF65-F5344CB8AC3E}">
        <p14:creationId xmlns:p14="http://schemas.microsoft.com/office/powerpoint/2010/main" val="30073874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ukládat?</a:t>
            </a:r>
            <a:endParaRPr lang="cs-CZ" dirty="0"/>
          </a:p>
        </p:txBody>
      </p:sp>
      <p:sp>
        <p:nvSpPr>
          <p:cNvPr id="3" name="Zástupný symbol pro obsah 2"/>
          <p:cNvSpPr>
            <a:spLocks noGrp="1"/>
          </p:cNvSpPr>
          <p:nvPr>
            <p:ph idx="1"/>
          </p:nvPr>
        </p:nvSpPr>
        <p:spPr/>
        <p:txBody>
          <a:bodyPr numCol="2">
            <a:normAutofit fontScale="62500" lnSpcReduction="20000"/>
          </a:bodyPr>
          <a:lstStyle/>
          <a:p>
            <a:r>
              <a:rPr lang="cs-CZ" dirty="0"/>
              <a:t>Data o studentech a kurzech představují běžný základ, se kterým je třeba pracovat </a:t>
            </a:r>
            <a:r>
              <a:rPr lang="cs-CZ" dirty="0" smtClean="0"/>
              <a:t>téměř vždy</a:t>
            </a:r>
            <a:r>
              <a:rPr lang="cs-CZ" dirty="0"/>
              <a:t>, byť konkrétní podoby uložení či zpracování dat se mohou lišit.</a:t>
            </a:r>
          </a:p>
          <a:p>
            <a:r>
              <a:rPr lang="cs-CZ" dirty="0" smtClean="0"/>
              <a:t>Vzdělávací </a:t>
            </a:r>
            <a:r>
              <a:rPr lang="cs-CZ" dirty="0"/>
              <a:t>objekty mohou být uchovávány buď jako SCORM balíčky (ty jsou popsané </a:t>
            </a:r>
            <a:r>
              <a:rPr lang="cs-CZ" dirty="0" smtClean="0"/>
              <a:t>XML strukturou) </a:t>
            </a:r>
            <a:r>
              <a:rPr lang="cs-CZ" dirty="0"/>
              <a:t>nebo jako specifické soubory, které obsahují video, audio, obrázky, </a:t>
            </a:r>
            <a:r>
              <a:rPr lang="cs-CZ" dirty="0" smtClean="0"/>
              <a:t>Java Applety</a:t>
            </a:r>
            <a:r>
              <a:rPr lang="cs-CZ" dirty="0"/>
              <a:t>, </a:t>
            </a:r>
            <a:r>
              <a:rPr lang="cs-CZ" dirty="0" smtClean="0"/>
              <a:t>…</a:t>
            </a:r>
          </a:p>
          <a:p>
            <a:r>
              <a:rPr lang="cs-CZ" dirty="0" smtClean="0"/>
              <a:t>Informace </a:t>
            </a:r>
            <a:r>
              <a:rPr lang="cs-CZ" dirty="0"/>
              <a:t>o chování studentů</a:t>
            </a:r>
            <a:r>
              <a:rPr lang="cs-CZ" dirty="0" smtClean="0"/>
              <a:t>.</a:t>
            </a:r>
          </a:p>
          <a:p>
            <a:r>
              <a:rPr lang="cs-CZ" dirty="0" smtClean="0"/>
              <a:t>Informace </a:t>
            </a:r>
            <a:r>
              <a:rPr lang="cs-CZ" dirty="0"/>
              <a:t>o práci s jednotlivými materiály, objekty či celými kurzy.</a:t>
            </a:r>
          </a:p>
          <a:p>
            <a:r>
              <a:rPr lang="pl-PL" dirty="0" smtClean="0"/>
              <a:t>Odkazy </a:t>
            </a:r>
            <a:r>
              <a:rPr lang="pl-PL" dirty="0"/>
              <a:t>na externí zdroje, informace z externích databází.</a:t>
            </a:r>
          </a:p>
          <a:p>
            <a:r>
              <a:rPr lang="cs-CZ" dirty="0" smtClean="0"/>
              <a:t>Data </a:t>
            </a:r>
            <a:r>
              <a:rPr lang="cs-CZ" dirty="0"/>
              <a:t>získaná testováním či měřením.</a:t>
            </a:r>
          </a:p>
          <a:p>
            <a:r>
              <a:rPr lang="cs-CZ" dirty="0" smtClean="0"/>
              <a:t>Data </a:t>
            </a:r>
            <a:r>
              <a:rPr lang="cs-CZ" dirty="0"/>
              <a:t>z digitálních knihoven.</a:t>
            </a:r>
          </a:p>
          <a:p>
            <a:r>
              <a:rPr lang="cs-CZ" dirty="0" smtClean="0"/>
              <a:t>Data </a:t>
            </a:r>
            <a:r>
              <a:rPr lang="cs-CZ" dirty="0"/>
              <a:t>technického charakteru nutná pro běh systému nebo webu.</a:t>
            </a:r>
          </a:p>
          <a:p>
            <a:r>
              <a:rPr lang="it-IT" dirty="0" smtClean="0"/>
              <a:t>Data </a:t>
            </a:r>
            <a:r>
              <a:rPr lang="it-IT" dirty="0"/>
              <a:t>a informace generovaná uživateli.</a:t>
            </a:r>
          </a:p>
          <a:p>
            <a:r>
              <a:rPr lang="cs-CZ" dirty="0" smtClean="0"/>
              <a:t>Informace </a:t>
            </a:r>
            <a:r>
              <a:rPr lang="cs-CZ" dirty="0"/>
              <a:t>získané analýzou z uložených struktur</a:t>
            </a:r>
            <a:r>
              <a:rPr lang="cs-CZ" dirty="0" smtClean="0"/>
              <a:t>.</a:t>
            </a:r>
          </a:p>
          <a:p>
            <a:r>
              <a:rPr lang="cs-CZ" dirty="0" smtClean="0"/>
              <a:t>Servisní informace</a:t>
            </a:r>
          </a:p>
          <a:p>
            <a:r>
              <a:rPr lang="cs-CZ" dirty="0" smtClean="0"/>
              <a:t>…</a:t>
            </a:r>
          </a:p>
          <a:p>
            <a:endParaRPr lang="cs-CZ" dirty="0"/>
          </a:p>
        </p:txBody>
      </p:sp>
    </p:spTree>
    <p:extLst>
      <p:ext uri="{BB962C8B-B14F-4D97-AF65-F5344CB8AC3E}">
        <p14:creationId xmlns:p14="http://schemas.microsoft.com/office/powerpoint/2010/main" val="22433958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46ae876de7be221506ae7877c6bbc2e282d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vod">
  <a:themeElements>
    <a:clrScheme name="Obvod">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Obvod">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bvod">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Obvod</Template>
  <TotalTime>869</TotalTime>
  <Words>7339</Words>
  <Application>Microsoft Office PowerPoint</Application>
  <PresentationFormat>Širokoúhlá obrazovka</PresentationFormat>
  <Paragraphs>1098</Paragraphs>
  <Slides>194</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194</vt:i4>
      </vt:variant>
    </vt:vector>
  </HeadingPairs>
  <TitlesOfParts>
    <vt:vector size="203" baseType="lpstr">
      <vt:lpstr>Arial</vt:lpstr>
      <vt:lpstr>Calibri</vt:lpstr>
      <vt:lpstr>Symbol</vt:lpstr>
      <vt:lpstr>Times</vt:lpstr>
      <vt:lpstr>Times New Roman</vt:lpstr>
      <vt:lpstr>Trebuchet MS</vt:lpstr>
      <vt:lpstr>Tw Cen MT</vt:lpstr>
      <vt:lpstr>Obvod</vt:lpstr>
      <vt:lpstr>Fotografie</vt:lpstr>
      <vt:lpstr>Informační systémy ve vzdělávání</vt:lpstr>
      <vt:lpstr>Organizační pokyny</vt:lpstr>
      <vt:lpstr>Kde, kdy, co</vt:lpstr>
      <vt:lpstr>Cíle předmětu</vt:lpstr>
      <vt:lpstr>Cíle kurzu</vt:lpstr>
      <vt:lpstr>Knihovnička</vt:lpstr>
      <vt:lpstr>Digitální informační kurátorství v pedagogickém kontextu</vt:lpstr>
      <vt:lpstr>Koordinátor ICT</vt:lpstr>
      <vt:lpstr>Metodik ICT</vt:lpstr>
      <vt:lpstr>12 trendů v české softwarové ekonomice</vt:lpstr>
      <vt:lpstr>Distanční vzdělávání pro učitele</vt:lpstr>
      <vt:lpstr>Informační systémy ve vzdělávání</vt:lpstr>
      <vt:lpstr>Informační systémy ve vzdělávání</vt:lpstr>
      <vt:lpstr>Základní pojmy</vt:lpstr>
      <vt:lpstr>Upozornění</vt:lpstr>
      <vt:lpstr>Další dvě definice</vt:lpstr>
      <vt:lpstr>Základní pojmy</vt:lpstr>
      <vt:lpstr>Základní problémy</vt:lpstr>
      <vt:lpstr>Informační systémy ve vzdělávání</vt:lpstr>
      <vt:lpstr>Úkoly</vt:lpstr>
      <vt:lpstr>Trojí vymezení</vt:lpstr>
      <vt:lpstr>Přístupy k tvorbě IS</vt:lpstr>
      <vt:lpstr>IS v hotelu x ve škole</vt:lpstr>
      <vt:lpstr>Co tvoří IS</vt:lpstr>
      <vt:lpstr>Kompetence designera IS</vt:lpstr>
      <vt:lpstr>Kompetence</vt:lpstr>
      <vt:lpstr>Dvojí pohled na IS</vt:lpstr>
      <vt:lpstr>Architektura Informačních systémů</vt:lpstr>
      <vt:lpstr>Jak navrhnout IS</vt:lpstr>
      <vt:lpstr>Na co myslet</vt:lpstr>
      <vt:lpstr>Co je architektura</vt:lpstr>
      <vt:lpstr>Dva modely návrhu</vt:lpstr>
      <vt:lpstr>Funkční požadavky</vt:lpstr>
      <vt:lpstr>Modely technické realizace</vt:lpstr>
      <vt:lpstr>Inovace IS</vt:lpstr>
      <vt:lpstr>Legislativa</vt:lpstr>
      <vt:lpstr>Základní legislativní normy</vt:lpstr>
      <vt:lpstr>Matrika musí obsahovat údaje (Vyhláška MŠMT č. 364/2005 Sb. §2)</vt:lpstr>
      <vt:lpstr>Zákon č. č. 111/1998 Sb., § 88</vt:lpstr>
      <vt:lpstr>Ze souhrnných dat o VŠ - http://dsia.uiv.cz/vystupy/vu_vs.html</vt:lpstr>
      <vt:lpstr>metodický pokyn MŠMT stanovující Standard ICT </vt:lpstr>
      <vt:lpstr>Další legislativa</vt:lpstr>
      <vt:lpstr>Základní pedagogické teorie</vt:lpstr>
      <vt:lpstr>Motivace</vt:lpstr>
      <vt:lpstr>Pedagogické teorie</vt:lpstr>
      <vt:lpstr>Behaviorismus</vt:lpstr>
      <vt:lpstr>Kognitivismus</vt:lpstr>
      <vt:lpstr>Konstruktivismus</vt:lpstr>
      <vt:lpstr>Konektivismus</vt:lpstr>
      <vt:lpstr>Prezentace aplikace PowerPoint</vt:lpstr>
      <vt:lpstr>Prezentace aplikace PowerPoint</vt:lpstr>
      <vt:lpstr>Alternativní pedagogiky</vt:lpstr>
      <vt:lpstr>Data, informace, znalosti a jejich organizace ve školním prostředí</vt:lpstr>
      <vt:lpstr>Data, informace, znalosti, moudrost</vt:lpstr>
      <vt:lpstr>Management dat ve školním prostředí</vt:lpstr>
      <vt:lpstr>Ukládání dat</vt:lpstr>
      <vt:lpstr>Volba struktury</vt:lpstr>
      <vt:lpstr>Bezpečnost, technologie a vzdálený přístup</vt:lpstr>
      <vt:lpstr>Informační management: Základní technické možnosti</vt:lpstr>
      <vt:lpstr>Nesouvislé poznámky</vt:lpstr>
      <vt:lpstr>Znalostní management</vt:lpstr>
      <vt:lpstr>Osobní datový management a kurátorství</vt:lpstr>
      <vt:lpstr>Prezentace aplikace PowerPoint</vt:lpstr>
      <vt:lpstr>Základní pojmy</vt:lpstr>
      <vt:lpstr>Do osobního datového managementu patří:</vt:lpstr>
      <vt:lpstr>Informační kurátorství</vt:lpstr>
      <vt:lpstr>Kompetence podle Competencies Required for Digital Curation: An Analysis of Job Advertisements</vt:lpstr>
      <vt:lpstr>Kompetence podle A Sample of Research Data Curation and Management Courses</vt:lpstr>
      <vt:lpstr>Učitel kurátor – ISSA kompetence</vt:lpstr>
      <vt:lpstr>Učitel kurátor – Rámec profesních kvalit učitele</vt:lpstr>
      <vt:lpstr>Holandský standard profese učitele</vt:lpstr>
      <vt:lpstr>Kurátorství ve škole</vt:lpstr>
      <vt:lpstr>Strategie 2020</vt:lpstr>
      <vt:lpstr>Vztah ke konstruktivismu</vt:lpstr>
      <vt:lpstr>Kurátorství jako výuková metoda</vt:lpstr>
      <vt:lpstr>Dva směry komunikace</vt:lpstr>
      <vt:lpstr>Nástroje pro digitální kurátorství</vt:lpstr>
      <vt:lpstr>Bibblo</vt:lpstr>
      <vt:lpstr>Prezentace aplikace PowerPoint</vt:lpstr>
      <vt:lpstr>Scoop.it</vt:lpstr>
      <vt:lpstr>Prezentace aplikace PowerPoint</vt:lpstr>
      <vt:lpstr>Pinterest</vt:lpstr>
      <vt:lpstr>Prezentace aplikace PowerPoint</vt:lpstr>
      <vt:lpstr>Tumblr</vt:lpstr>
      <vt:lpstr>Prezentace aplikace PowerPoint</vt:lpstr>
      <vt:lpstr>Další</vt:lpstr>
      <vt:lpstr>Data a databáze</vt:lpstr>
      <vt:lpstr>Motivace</vt:lpstr>
      <vt:lpstr>Zpět k modelům</vt:lpstr>
      <vt:lpstr>Data mohou být… </vt:lpstr>
      <vt:lpstr>Typický model Práce s daty</vt:lpstr>
      <vt:lpstr>Prezentace aplikace PowerPoint</vt:lpstr>
      <vt:lpstr>Prezentace aplikace PowerPoint</vt:lpstr>
      <vt:lpstr>Prezentace aplikace PowerPoint</vt:lpstr>
      <vt:lpstr>Relační databáze a SQL</vt:lpstr>
      <vt:lpstr>E-R model</vt:lpstr>
      <vt:lpstr>E-R atributy</vt:lpstr>
      <vt:lpstr>Alternativy</vt:lpstr>
      <vt:lpstr>Co ukládat?</vt:lpstr>
      <vt:lpstr>Jak ukládat data?</vt:lpstr>
      <vt:lpstr>Business inteligence a school inteligence?</vt:lpstr>
      <vt:lpstr>Daty řízené vzdělávání</vt:lpstr>
      <vt:lpstr>Big data ve školství</vt:lpstr>
      <vt:lpstr>Rizika</vt:lpstr>
      <vt:lpstr>Adaptabilní a personalizované systémy</vt:lpstr>
      <vt:lpstr>Umělá inteligence</vt:lpstr>
      <vt:lpstr>Zpracování přirozeného jazyka</vt:lpstr>
      <vt:lpstr>Vyzkoušejte si</vt:lpstr>
      <vt:lpstr>Vyzkoušejte si II.</vt:lpstr>
      <vt:lpstr>Co je umělá inteligence?</vt:lpstr>
      <vt:lpstr>Symbolický funkcionalismus</vt:lpstr>
      <vt:lpstr>Konekcionismus</vt:lpstr>
      <vt:lpstr>Robotický funkcionalismus</vt:lpstr>
      <vt:lpstr>Turingův test</vt:lpstr>
      <vt:lpstr>Problém čínského pokoje</vt:lpstr>
      <vt:lpstr>Technická řešení</vt:lpstr>
      <vt:lpstr>Turingův stroj</vt:lpstr>
      <vt:lpstr>Logické programování</vt:lpstr>
      <vt:lpstr>Prolog</vt:lpstr>
      <vt:lpstr>Další technické možnosti</vt:lpstr>
      <vt:lpstr>IBM Watson</vt:lpstr>
      <vt:lpstr>IBM Watson</vt:lpstr>
      <vt:lpstr>Dialogové systémy</vt:lpstr>
      <vt:lpstr>Schéma</vt:lpstr>
      <vt:lpstr>Schéma</vt:lpstr>
      <vt:lpstr>Principy užívané ve vývoji</vt:lpstr>
      <vt:lpstr>Výhody</vt:lpstr>
      <vt:lpstr>Zpětná vazba</vt:lpstr>
      <vt:lpstr>Řečový roboti</vt:lpstr>
      <vt:lpstr>Modely dialogových systémů</vt:lpstr>
      <vt:lpstr>Mealyho automaty</vt:lpstr>
      <vt:lpstr>Rámce</vt:lpstr>
      <vt:lpstr>Agenti</vt:lpstr>
      <vt:lpstr>Virtuální asistenti</vt:lpstr>
      <vt:lpstr>Možnosti</vt:lpstr>
      <vt:lpstr>Limity</vt:lpstr>
      <vt:lpstr>Využití ve vzdělávání</vt:lpstr>
      <vt:lpstr>Digitální pedagogika</vt:lpstr>
      <vt:lpstr>Počítačové zpracování emocí</vt:lpstr>
      <vt:lpstr>Co jsou emoce</vt:lpstr>
      <vt:lpstr>Dva specifické pohledy</vt:lpstr>
      <vt:lpstr>Detekce emocí</vt:lpstr>
      <vt:lpstr>Detektory emocí</vt:lpstr>
      <vt:lpstr>Prezentace aplikace PowerPoint</vt:lpstr>
      <vt:lpstr>Práce s herci</vt:lpstr>
      <vt:lpstr>Hněv nebo smutek?</vt:lpstr>
      <vt:lpstr>Detekce emocí z obličeje</vt:lpstr>
      <vt:lpstr>Návrh systému</vt:lpstr>
      <vt:lpstr>Prezentace aplikace PowerPoint</vt:lpstr>
      <vt:lpstr>Analýza potřeb a stávajícího stavu</vt:lpstr>
      <vt:lpstr>Návrh řešení: UML</vt:lpstr>
      <vt:lpstr>Strukturní diagramy</vt:lpstr>
      <vt:lpstr>Diagramy chování</vt:lpstr>
      <vt:lpstr>Diagramy interakce</vt:lpstr>
      <vt:lpstr>Výhody a nevýhody</vt:lpstr>
      <vt:lpstr>Co to je?</vt:lpstr>
      <vt:lpstr>Diagram užití</vt:lpstr>
      <vt:lpstr>Prezentace aplikace PowerPoint</vt:lpstr>
      <vt:lpstr>Diagram tříd</vt:lpstr>
      <vt:lpstr>Diagram tříd II</vt:lpstr>
      <vt:lpstr>Prezentace aplikace PowerPoint</vt:lpstr>
      <vt:lpstr>Diagram aktivit</vt:lpstr>
      <vt:lpstr>Prezentace aplikace PowerPoint</vt:lpstr>
      <vt:lpstr>Prototypování</vt:lpstr>
      <vt:lpstr>Prototypování II</vt:lpstr>
      <vt:lpstr>Testování</vt:lpstr>
      <vt:lpstr>Heuristické testování</vt:lpstr>
      <vt:lpstr>Deset funkčních heuristik podle Nilsena</vt:lpstr>
      <vt:lpstr>Příklad LMS: Moodle a Google Classroom</vt:lpstr>
      <vt:lpstr>Příklady otevřených prostředí</vt:lpstr>
      <vt:lpstr>Moodle</vt:lpstr>
      <vt:lpstr>Moodle</vt:lpstr>
      <vt:lpstr>Technické parametry</vt:lpstr>
      <vt:lpstr>Základní moduly</vt:lpstr>
      <vt:lpstr>Monitoring činností</vt:lpstr>
      <vt:lpstr>Google Classroom: LMS pro blended learning</vt:lpstr>
      <vt:lpstr>E-learning x LMS</vt:lpstr>
      <vt:lpstr>Blended learning</vt:lpstr>
      <vt:lpstr>Problémy s klasickými LMS</vt:lpstr>
      <vt:lpstr>Převrácená třída</vt:lpstr>
      <vt:lpstr>Google Classroom</vt:lpstr>
      <vt:lpstr>Google Classroom II.</vt:lpstr>
      <vt:lpstr>Google Classroom III.</vt:lpstr>
      <vt:lpstr>Alice Keeler: možnosti využití</vt:lpstr>
      <vt:lpstr>ScORM, xAPI a Mozilla Open Badges</vt:lpstr>
      <vt:lpstr>SCORM</vt:lpstr>
      <vt:lpstr>xAPI</vt:lpstr>
      <vt:lpstr>Mozilla Open Badges</vt:lpstr>
      <vt:lpstr>Školní systémy</vt:lpstr>
      <vt:lpstr>Základní funkce</vt:lpstr>
      <vt:lpstr>SAS</vt:lpstr>
      <vt:lpstr>Bakaláři</vt:lpstr>
      <vt:lpstr>Škola Online</vt:lpstr>
      <vt:lpstr>Další doporučená literatura</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Lehký úvod do informačních systémů</dc:title>
  <dc:creator>Michal Černý</dc:creator>
  <cp:lastModifiedBy>Michal Černý</cp:lastModifiedBy>
  <cp:revision>60</cp:revision>
  <dcterms:created xsi:type="dcterms:W3CDTF">2014-10-20T07:10:19Z</dcterms:created>
  <dcterms:modified xsi:type="dcterms:W3CDTF">2016-02-17T08:01:20Z</dcterms:modified>
</cp:coreProperties>
</file>