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Source Code Pro"/>
      <p:regular r:id="rId22"/>
      <p:bold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SourceCodePro-regular.fntdata"/><Relationship Id="rId21" Type="http://schemas.openxmlformats.org/officeDocument/2006/relationships/slide" Target="slides/slide17.xml"/><Relationship Id="rId24" Type="http://schemas.openxmlformats.org/officeDocument/2006/relationships/font" Target="fonts/Oswald-regular.fntdata"/><Relationship Id="rId23" Type="http://schemas.openxmlformats.org/officeDocument/2006/relationships/font" Target="fonts/SourceCodePr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2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400"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400" cy="1260600"/>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600"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600"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400"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600"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900"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900"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8000"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100" cy="4085700"/>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200"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200"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c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600" cy="733500"/>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600"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cs"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docs.google.com/document/d/14yK5DHTb2AVh0gk9KsdoLP_HqfukaAyljgpXIZgZVl0/edit?usp=sharing" TargetMode="External"/><Relationship Id="rId4" Type="http://schemas.openxmlformats.org/officeDocument/2006/relationships/hyperlink" Target="https://docs.google.com/document/d/1osFKV7dx7yGTjPbEVC20srgdactZJ-KLGJrAAjUYvKY/edit?usp=sharing" TargetMode="External"/><Relationship Id="rId5" Type="http://schemas.openxmlformats.org/officeDocument/2006/relationships/hyperlink" Target="https://docs.google.com/document/d/1xslsVMDcYocS5WNWIgnUotE4AlUxllaGLxapZU_l6VY/edit?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www.pexels.com" TargetMode="External"/><Relationship Id="rId4" Type="http://schemas.openxmlformats.org/officeDocument/2006/relationships/hyperlink" Target="www.pixabay.com" TargetMode="External"/><Relationship Id="rId5" Type="http://schemas.openxmlformats.org/officeDocument/2006/relationships/hyperlink" Target="www.flickr.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creativecommons.cz/licence-c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document/d/190qXZT5ZLfW516oSFNd42o719_HTkKEFm-s6HozrU80/edit?usp=sharing" TargetMode="External"/><Relationship Id="rId4" Type="http://schemas.openxmlformats.org/officeDocument/2006/relationships/hyperlink" Target="http://reviewsmagazine.net/category/current-issu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docs.google.com/document/d/1osFKV7dx7yGTjPbEVC20srgdactZJ-KLGJrAAjUYvKY/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400" cy="2109000"/>
          </a:xfrm>
          <a:prstGeom prst="rect">
            <a:avLst/>
          </a:prstGeom>
        </p:spPr>
        <p:txBody>
          <a:bodyPr anchorCtr="0" anchor="b" bIns="91425" lIns="91425" rIns="91425" tIns="91425">
            <a:noAutofit/>
          </a:bodyPr>
          <a:lstStyle/>
          <a:p>
            <a:pPr lvl="0">
              <a:spcBef>
                <a:spcPts val="0"/>
              </a:spcBef>
              <a:buNone/>
            </a:pPr>
            <a:r>
              <a:rPr lang="cs"/>
              <a:t>AJ93100 Seminar II.</a:t>
            </a:r>
          </a:p>
          <a:p>
            <a:pPr lvl="0">
              <a:spcBef>
                <a:spcPts val="0"/>
              </a:spcBef>
              <a:buNone/>
            </a:pPr>
            <a:r>
              <a:rPr lang="cs"/>
              <a:t>15 March 2017 </a:t>
            </a:r>
          </a:p>
        </p:txBody>
      </p:sp>
      <p:sp>
        <p:nvSpPr>
          <p:cNvPr id="63" name="Shape 63"/>
          <p:cNvSpPr txBox="1"/>
          <p:nvPr>
            <p:ph idx="1" type="subTitle"/>
          </p:nvPr>
        </p:nvSpPr>
        <p:spPr>
          <a:xfrm>
            <a:off x="411175" y="3398250"/>
            <a:ext cx="8282400" cy="1260600"/>
          </a:xfrm>
          <a:prstGeom prst="rect">
            <a:avLst/>
          </a:prstGeom>
        </p:spPr>
        <p:txBody>
          <a:bodyPr anchorCtr="0" anchor="ctr" bIns="91425" lIns="91425" rIns="91425" tIns="91425">
            <a:noAutofit/>
          </a:bodyPr>
          <a:lstStyle/>
          <a:p>
            <a:pPr lvl="0">
              <a:spcBef>
                <a:spcPts val="0"/>
              </a:spcBef>
              <a:buNone/>
            </a:pPr>
            <a:r>
              <a:rPr lang="cs"/>
              <a:t>Colourcoding &amp; Copyright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3 - EXAMPLES</a:t>
            </a:r>
          </a:p>
        </p:txBody>
      </p:sp>
      <p:sp>
        <p:nvSpPr>
          <p:cNvPr id="118" name="Shape 118"/>
          <p:cNvSpPr txBox="1"/>
          <p:nvPr>
            <p:ph idx="1" type="body"/>
          </p:nvPr>
        </p:nvSpPr>
        <p:spPr>
          <a:xfrm>
            <a:off x="311700" y="1222150"/>
            <a:ext cx="8520600" cy="3099900"/>
          </a:xfrm>
          <a:prstGeom prst="rect">
            <a:avLst/>
          </a:prstGeom>
        </p:spPr>
        <p:txBody>
          <a:bodyPr anchorCtr="0" anchor="t" bIns="91425" lIns="91425" rIns="91425" tIns="91425">
            <a:noAutofit/>
          </a:bodyPr>
          <a:lstStyle/>
          <a:p>
            <a:pPr lvl="0">
              <a:spcBef>
                <a:spcPts val="0"/>
              </a:spcBef>
              <a:buNone/>
            </a:pPr>
            <a:r>
              <a:rPr lang="cs"/>
              <a:t>Website (Brexit)</a:t>
            </a:r>
          </a:p>
          <a:p>
            <a:pPr lvl="0">
              <a:spcBef>
                <a:spcPts val="0"/>
              </a:spcBef>
              <a:buNone/>
            </a:pPr>
            <a:r>
              <a:rPr lang="cs" u="sng">
                <a:solidFill>
                  <a:schemeClr val="hlink"/>
                </a:solidFill>
                <a:hlinkClick r:id="rId3"/>
              </a:rPr>
              <a:t>https://docs.google.com/document/d/14yK5DHTb2AVh0gk9KsdoLP_HqfukaAyljgpXIZgZVl0/edit?usp=sharing</a:t>
            </a:r>
          </a:p>
          <a:p>
            <a:pPr lvl="0">
              <a:spcBef>
                <a:spcPts val="0"/>
              </a:spcBef>
              <a:buNone/>
            </a:pPr>
            <a:r>
              <a:rPr lang="cs"/>
              <a:t>Person (Swing)</a:t>
            </a:r>
          </a:p>
          <a:p>
            <a:pPr lvl="0">
              <a:spcBef>
                <a:spcPts val="0"/>
              </a:spcBef>
              <a:buNone/>
            </a:pPr>
            <a:r>
              <a:rPr lang="cs" u="sng">
                <a:solidFill>
                  <a:schemeClr val="hlink"/>
                </a:solidFill>
                <a:hlinkClick r:id="rId4"/>
              </a:rPr>
              <a:t>https://docs.google.com/document/d/1osFKV7dx7yGTjPbEVC20srgdactZJ-KLGJrAAjUYvKY/edit?usp=sharing</a:t>
            </a:r>
          </a:p>
          <a:p>
            <a:pPr lvl="0">
              <a:spcBef>
                <a:spcPts val="0"/>
              </a:spcBef>
              <a:buNone/>
            </a:pPr>
            <a:r>
              <a:rPr lang="cs"/>
              <a:t>Youtube screenshots (Frankenstein)</a:t>
            </a:r>
          </a:p>
          <a:p>
            <a:pPr lvl="0">
              <a:spcBef>
                <a:spcPts val="0"/>
              </a:spcBef>
              <a:buNone/>
            </a:pPr>
            <a:r>
              <a:rPr lang="cs" u="sng">
                <a:solidFill>
                  <a:schemeClr val="hlink"/>
                </a:solidFill>
                <a:hlinkClick r:id="rId5"/>
              </a:rPr>
              <a:t>https://docs.google.com/document/d/1xslsVMDcYocS5WNWIgnUotE4AlUxllaGLxapZU_l6VY/edit?usp=sharing</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3 - EXAMPLE of How to Ask :) (This was sent to BBC)</a:t>
            </a:r>
          </a:p>
        </p:txBody>
      </p:sp>
      <p:sp>
        <p:nvSpPr>
          <p:cNvPr id="124" name="Shape 124"/>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t/>
            </a:r>
            <a:endParaRPr/>
          </a:p>
        </p:txBody>
      </p:sp>
      <p:pic>
        <p:nvPicPr>
          <p:cNvPr descr="bbc.png" id="125" name="Shape 125"/>
          <p:cNvPicPr preferRelativeResize="0"/>
          <p:nvPr/>
        </p:nvPicPr>
        <p:blipFill>
          <a:blip r:embed="rId3">
            <a:alphaModFix/>
          </a:blip>
          <a:stretch>
            <a:fillRect/>
          </a:stretch>
        </p:blipFill>
        <p:spPr>
          <a:xfrm>
            <a:off x="311687" y="1468825"/>
            <a:ext cx="8391525" cy="342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...and I got this back</a:t>
            </a:r>
          </a:p>
        </p:txBody>
      </p:sp>
      <p:sp>
        <p:nvSpPr>
          <p:cNvPr id="131" name="Shape 131"/>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t/>
            </a:r>
            <a:endParaRPr/>
          </a:p>
        </p:txBody>
      </p:sp>
      <p:pic>
        <p:nvPicPr>
          <p:cNvPr descr="bbcreturn.png" id="132" name="Shape 132"/>
          <p:cNvPicPr preferRelativeResize="0"/>
          <p:nvPr/>
        </p:nvPicPr>
        <p:blipFill>
          <a:blip r:embed="rId3">
            <a:alphaModFix/>
          </a:blip>
          <a:stretch>
            <a:fillRect/>
          </a:stretch>
        </p:blipFill>
        <p:spPr>
          <a:xfrm>
            <a:off x="311700" y="1105998"/>
            <a:ext cx="7378726" cy="39403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pic>
        <p:nvPicPr>
          <p:cNvPr descr="mike rosenthal.png" id="137" name="Shape 137"/>
          <p:cNvPicPr preferRelativeResize="0"/>
          <p:nvPr/>
        </p:nvPicPr>
        <p:blipFill>
          <a:blip r:embed="rId3">
            <a:alphaModFix/>
          </a:blip>
          <a:stretch>
            <a:fillRect/>
          </a:stretch>
        </p:blipFill>
        <p:spPr>
          <a:xfrm>
            <a:off x="2604200" y="251812"/>
            <a:ext cx="6353175" cy="4467225"/>
          </a:xfrm>
          <a:prstGeom prst="rect">
            <a:avLst/>
          </a:prstGeom>
          <a:noFill/>
          <a:ln>
            <a:noFill/>
          </a:ln>
        </p:spPr>
      </p:pic>
      <p:sp>
        <p:nvSpPr>
          <p:cNvPr id="138" name="Shape 138"/>
          <p:cNvSpPr txBox="1"/>
          <p:nvPr/>
        </p:nvSpPr>
        <p:spPr>
          <a:xfrm>
            <a:off x="172675" y="251825"/>
            <a:ext cx="2183100" cy="3453600"/>
          </a:xfrm>
          <a:prstGeom prst="rect">
            <a:avLst/>
          </a:prstGeom>
          <a:noFill/>
          <a:ln>
            <a:noFill/>
          </a:ln>
        </p:spPr>
        <p:txBody>
          <a:bodyPr anchorCtr="0" anchor="t" bIns="91425" lIns="91425" rIns="91425" tIns="91425">
            <a:noAutofit/>
          </a:bodyPr>
          <a:lstStyle/>
          <a:p>
            <a:pPr lvl="0">
              <a:spcBef>
                <a:spcPts val="0"/>
              </a:spcBef>
              <a:buNone/>
            </a:pPr>
            <a:r>
              <a:rPr lang="cs" sz="2400"/>
              <a:t>I wanted a videogame screenshot and had to contact the creator of the game via twitter because he had no e-mail address anywhere.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4 - THE INTERNET</a:t>
            </a:r>
          </a:p>
        </p:txBody>
      </p:sp>
      <p:sp>
        <p:nvSpPr>
          <p:cNvPr id="144" name="Shape 144"/>
          <p:cNvSpPr txBox="1"/>
          <p:nvPr>
            <p:ph idx="1" type="body"/>
          </p:nvPr>
        </p:nvSpPr>
        <p:spPr>
          <a:xfrm>
            <a:off x="311700" y="1468825"/>
            <a:ext cx="8520600" cy="3099900"/>
          </a:xfrm>
          <a:prstGeom prst="rect">
            <a:avLst/>
          </a:prstGeom>
        </p:spPr>
        <p:txBody>
          <a:bodyPr anchorCtr="0" anchor="t" bIns="91425" lIns="91425" rIns="91425" tIns="91425">
            <a:noAutofit/>
          </a:bodyPr>
          <a:lstStyle/>
          <a:p>
            <a:pPr indent="-228600" lvl="0" marL="457200" rtl="0">
              <a:spcBef>
                <a:spcPts val="0"/>
              </a:spcBef>
              <a:buChar char="-"/>
            </a:pPr>
            <a:r>
              <a:rPr lang="cs"/>
              <a:t>you cannot just take any picture you like from anywhere, do not forget someone is always the OWNER of the picture</a:t>
            </a:r>
          </a:p>
          <a:p>
            <a:pPr indent="-228600" lvl="0" marL="457200" rtl="0">
              <a:spcBef>
                <a:spcPts val="0"/>
              </a:spcBef>
              <a:buChar char="-"/>
            </a:pPr>
            <a:r>
              <a:rPr lang="cs"/>
              <a:t>if you want illustrational pics for the topic you write about, use picture banks with pics for free:</a:t>
            </a:r>
          </a:p>
          <a:p>
            <a:pPr lvl="0" rtl="0">
              <a:spcBef>
                <a:spcPts val="0"/>
              </a:spcBef>
              <a:buNone/>
            </a:pPr>
            <a:r>
              <a:rPr lang="cs" u="sng">
                <a:solidFill>
                  <a:schemeClr val="hlink"/>
                </a:solidFill>
                <a:hlinkClick r:id="rId3"/>
              </a:rPr>
              <a:t>www.pexels.com</a:t>
            </a:r>
          </a:p>
          <a:p>
            <a:pPr lvl="0" rtl="0">
              <a:spcBef>
                <a:spcPts val="0"/>
              </a:spcBef>
              <a:buNone/>
            </a:pPr>
            <a:r>
              <a:rPr lang="cs" u="sng">
                <a:solidFill>
                  <a:schemeClr val="hlink"/>
                </a:solidFill>
                <a:hlinkClick r:id="rId4"/>
              </a:rPr>
              <a:t>www.pixabay.com</a:t>
            </a:r>
          </a:p>
          <a:p>
            <a:pPr lvl="0" rtl="0">
              <a:spcBef>
                <a:spcPts val="0"/>
              </a:spcBef>
              <a:buNone/>
            </a:pPr>
            <a:r>
              <a:rPr lang="cs" u="sng">
                <a:solidFill>
                  <a:schemeClr val="hlink"/>
                </a:solidFill>
                <a:hlinkClick r:id="rId5"/>
              </a:rPr>
              <a:t>www.flickr.com</a:t>
            </a: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372500"/>
            <a:ext cx="8520600" cy="733500"/>
          </a:xfrm>
          <a:prstGeom prst="rect">
            <a:avLst/>
          </a:prstGeom>
        </p:spPr>
        <p:txBody>
          <a:bodyPr anchorCtr="0" anchor="b" bIns="91425" lIns="91425" rIns="91425" tIns="91425">
            <a:noAutofit/>
          </a:bodyPr>
          <a:lstStyle/>
          <a:p>
            <a:pPr lvl="0" algn="ctr">
              <a:spcBef>
                <a:spcPts val="0"/>
              </a:spcBef>
              <a:buNone/>
            </a:pPr>
            <a:r>
              <a:rPr b="1" lang="cs">
                <a:solidFill>
                  <a:schemeClr val="dk1"/>
                </a:solidFill>
              </a:rPr>
              <a:t>&gt; &gt; &gt; BUT BEWARE &lt; &lt; &lt;</a:t>
            </a:r>
          </a:p>
        </p:txBody>
      </p:sp>
      <p:sp>
        <p:nvSpPr>
          <p:cNvPr id="150" name="Shape 150"/>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cs"/>
              <a:t>YOU HAVE TO LOOK UNDER CREATIVE COMMONS LICENSES (CC)</a:t>
            </a:r>
          </a:p>
          <a:p>
            <a:pPr lvl="0">
              <a:spcBef>
                <a:spcPts val="0"/>
              </a:spcBef>
              <a:buNone/>
            </a:pPr>
            <a:r>
              <a:rPr lang="cs" u="sng">
                <a:solidFill>
                  <a:schemeClr val="hlink"/>
                </a:solidFill>
                <a:hlinkClick r:id="rId3"/>
              </a:rPr>
              <a:t>http://www.creativecommons.cz/licence-cc/</a:t>
            </a:r>
          </a:p>
          <a:p>
            <a:pPr lvl="0">
              <a:spcBef>
                <a:spcPts val="0"/>
              </a:spcBef>
              <a:buNone/>
            </a:pPr>
            <a:r>
              <a:rPr lang="cs"/>
              <a:t>CC are different in Czech republic and the rest of the world, for example, in CZ we DO NOT HAVE PUBLIC DOMAIN.</a:t>
            </a:r>
          </a:p>
          <a:p>
            <a:pPr lvl="0">
              <a:spcBef>
                <a:spcPts val="0"/>
              </a:spcBef>
              <a:buNone/>
            </a:pPr>
            <a:r>
              <a:rPr lang="cs"/>
              <a:t>The law is territorial, it does not matter that we write in English, we are based in CZ.</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Let’s return to your friend, Mr Magic Horse and our imaginary article about meadows.</a:t>
            </a:r>
          </a:p>
        </p:txBody>
      </p:sp>
      <p:sp>
        <p:nvSpPr>
          <p:cNvPr id="156" name="Shape 156"/>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cs"/>
              <a:t>Magic Horse said he won’t give you any of his pics for whatever reason but you would like some pics of meadow in your article.</a:t>
            </a:r>
          </a:p>
          <a:p>
            <a:pPr lvl="0">
              <a:spcBef>
                <a:spcPts val="0"/>
              </a:spcBef>
              <a:buNone/>
            </a:pPr>
            <a:r>
              <a:t/>
            </a:r>
            <a:endParaRPr/>
          </a:p>
          <a:p>
            <a:pPr lvl="0">
              <a:spcBef>
                <a:spcPts val="0"/>
              </a:spcBef>
              <a:buNone/>
            </a:pPr>
            <a:r>
              <a:rPr lang="cs"/>
              <a:t>And now watch me and make notes.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How to make copyright for the typesetter</a:t>
            </a:r>
          </a:p>
        </p:txBody>
      </p:sp>
      <p:sp>
        <p:nvSpPr>
          <p:cNvPr id="162" name="Shape 162"/>
          <p:cNvSpPr txBox="1"/>
          <p:nvPr>
            <p:ph idx="1" type="body"/>
          </p:nvPr>
        </p:nvSpPr>
        <p:spPr>
          <a:xfrm>
            <a:off x="311700" y="1468825"/>
            <a:ext cx="8520600" cy="3099900"/>
          </a:xfrm>
          <a:prstGeom prst="rect">
            <a:avLst/>
          </a:prstGeom>
        </p:spPr>
        <p:txBody>
          <a:bodyPr anchorCtr="0" anchor="t" bIns="91425" lIns="91425" rIns="91425" tIns="91425">
            <a:noAutofit/>
          </a:bodyPr>
          <a:lstStyle/>
          <a:p>
            <a:pPr indent="-228600" lvl="0" marL="457200" rtl="0">
              <a:spcBef>
                <a:spcPts val="0"/>
              </a:spcBef>
              <a:buChar char="-"/>
            </a:pPr>
            <a:r>
              <a:rPr lang="cs"/>
              <a:t>download the pic in HQ if possible + upload it to the folder with your article on GDrive</a:t>
            </a:r>
          </a:p>
          <a:p>
            <a:pPr indent="-228600" lvl="0" marL="457200" rtl="0">
              <a:spcBef>
                <a:spcPts val="0"/>
              </a:spcBef>
              <a:buChar char="-"/>
            </a:pPr>
            <a:r>
              <a:rPr lang="cs"/>
              <a:t>name the pic (like “pic 1”)</a:t>
            </a:r>
          </a:p>
          <a:p>
            <a:pPr indent="-228600" lvl="0" marL="457200" rtl="0">
              <a:spcBef>
                <a:spcPts val="0"/>
              </a:spcBef>
              <a:buChar char="-"/>
            </a:pPr>
            <a:r>
              <a:rPr lang="cs"/>
              <a:t>create a new word document in the folder and title it “picture notes for graphic designer” and put the info in</a:t>
            </a:r>
          </a:p>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COLOURCODING</a:t>
            </a:r>
          </a:p>
        </p:txBody>
      </p:sp>
      <p:sp>
        <p:nvSpPr>
          <p:cNvPr id="69" name="Shape 69"/>
          <p:cNvSpPr txBox="1"/>
          <p:nvPr>
            <p:ph idx="1" type="body"/>
          </p:nvPr>
        </p:nvSpPr>
        <p:spPr>
          <a:xfrm>
            <a:off x="311700" y="1468825"/>
            <a:ext cx="4301400" cy="3099900"/>
          </a:xfrm>
          <a:prstGeom prst="rect">
            <a:avLst/>
          </a:prstGeom>
        </p:spPr>
        <p:txBody>
          <a:bodyPr anchorCtr="0" anchor="t" bIns="91425" lIns="91425" rIns="91425" tIns="91425">
            <a:noAutofit/>
          </a:bodyPr>
          <a:lstStyle/>
          <a:p>
            <a:pPr indent="-228600" lvl="0" marL="457200" rtl="0">
              <a:lnSpc>
                <a:spcPct val="130000"/>
              </a:lnSpc>
              <a:spcBef>
                <a:spcPts val="0"/>
              </a:spcBef>
              <a:buClr>
                <a:srgbClr val="666666"/>
              </a:buClr>
              <a:buFont typeface="Arial"/>
              <a:buChar char="-"/>
            </a:pPr>
            <a:r>
              <a:rPr lang="cs">
                <a:solidFill>
                  <a:srgbClr val="666666"/>
                </a:solidFill>
                <a:latin typeface="Arial"/>
                <a:ea typeface="Arial"/>
                <a:cs typeface="Arial"/>
                <a:sym typeface="Arial"/>
              </a:rPr>
              <a:t>When the text is copied into the graphic program, all the word formatting gets lost</a:t>
            </a:r>
          </a:p>
          <a:p>
            <a:pPr indent="-228600" lvl="0" marL="457200" rtl="0">
              <a:lnSpc>
                <a:spcPct val="130000"/>
              </a:lnSpc>
              <a:spcBef>
                <a:spcPts val="0"/>
              </a:spcBef>
              <a:buClr>
                <a:srgbClr val="666666"/>
              </a:buClr>
              <a:buFont typeface="Arial"/>
              <a:buChar char="-"/>
            </a:pPr>
            <a:r>
              <a:rPr lang="cs">
                <a:solidFill>
                  <a:srgbClr val="666666"/>
                </a:solidFill>
                <a:latin typeface="Arial"/>
                <a:ea typeface="Arial"/>
                <a:cs typeface="Arial"/>
                <a:sym typeface="Arial"/>
              </a:rPr>
              <a:t>We came up with a system of “color coding” to make sure your desired formatting is kept and to make it easier for the graphic designer to deal with all the requests</a:t>
            </a:r>
          </a:p>
          <a:p>
            <a:pPr lvl="0">
              <a:spcBef>
                <a:spcPts val="0"/>
              </a:spcBef>
              <a:buNone/>
            </a:pPr>
            <a:r>
              <a:t/>
            </a:r>
            <a:endParaRPr/>
          </a:p>
        </p:txBody>
      </p:sp>
      <p:pic>
        <p:nvPicPr>
          <p:cNvPr descr="12053254_10207480194274462_2052129093_n.jpg" id="70" name="Shape 70"/>
          <p:cNvPicPr preferRelativeResize="0"/>
          <p:nvPr/>
        </p:nvPicPr>
        <p:blipFill>
          <a:blip r:embed="rId3">
            <a:alphaModFix/>
          </a:blip>
          <a:stretch>
            <a:fillRect/>
          </a:stretch>
        </p:blipFill>
        <p:spPr>
          <a:xfrm>
            <a:off x="5079837" y="542925"/>
            <a:ext cx="3533775" cy="4057650"/>
          </a:xfrm>
          <a:prstGeom prst="rect">
            <a:avLst/>
          </a:prstGeom>
          <a:noFill/>
          <a:ln cap="flat" cmpd="sng" w="9525">
            <a:solidFill>
              <a:srgbClr val="666666"/>
            </a:solidFill>
            <a:prstDash val="solid"/>
            <a:round/>
            <a:headEnd len="med" w="med" type="none"/>
            <a:tailEnd len="med" w="med"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EXAMPLES</a:t>
            </a:r>
          </a:p>
        </p:txBody>
      </p:sp>
      <p:sp>
        <p:nvSpPr>
          <p:cNvPr id="76" name="Shape 76"/>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cs"/>
              <a:t>What it looks like when you hand in the final version of the article:</a:t>
            </a:r>
          </a:p>
          <a:p>
            <a:pPr lvl="0">
              <a:spcBef>
                <a:spcPts val="0"/>
              </a:spcBef>
              <a:buNone/>
            </a:pPr>
            <a:r>
              <a:rPr lang="cs" u="sng">
                <a:solidFill>
                  <a:schemeClr val="hlink"/>
                </a:solidFill>
                <a:hlinkClick r:id="rId3"/>
              </a:rPr>
              <a:t>https://docs.google.com/document/d/190qXZT5ZLfW516oSFNd42o719_HTkKEFm-s6HozrU80/edit?usp=sharing</a:t>
            </a:r>
          </a:p>
          <a:p>
            <a:pPr lvl="0">
              <a:spcBef>
                <a:spcPts val="0"/>
              </a:spcBef>
              <a:buNone/>
            </a:pPr>
            <a:r>
              <a:rPr lang="cs"/>
              <a:t>What it looks like in the final PDF:</a:t>
            </a:r>
          </a:p>
          <a:p>
            <a:pPr lvl="0">
              <a:spcBef>
                <a:spcPts val="0"/>
              </a:spcBef>
              <a:buNone/>
            </a:pPr>
            <a:r>
              <a:rPr lang="cs" u="sng">
                <a:solidFill>
                  <a:schemeClr val="hlink"/>
                </a:solidFill>
                <a:hlinkClick r:id="rId4"/>
              </a:rPr>
              <a:t>http://reviewsmagazine.net/category/current-issue/</a:t>
            </a:r>
          </a:p>
          <a:p>
            <a:pPr lvl="0">
              <a:spcBef>
                <a:spcPts val="0"/>
              </a:spcBef>
              <a:buNone/>
            </a:pPr>
            <a:r>
              <a:t/>
            </a:r>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WHERE TO LOOK FOR PICTURES?</a:t>
            </a:r>
          </a:p>
        </p:txBody>
      </p:sp>
      <p:sp>
        <p:nvSpPr>
          <p:cNvPr id="82" name="Shape 82"/>
          <p:cNvSpPr txBox="1"/>
          <p:nvPr>
            <p:ph idx="1" type="body"/>
          </p:nvPr>
        </p:nvSpPr>
        <p:spPr>
          <a:xfrm>
            <a:off x="311700" y="1468825"/>
            <a:ext cx="8520600" cy="3099900"/>
          </a:xfrm>
          <a:prstGeom prst="rect">
            <a:avLst/>
          </a:prstGeom>
        </p:spPr>
        <p:txBody>
          <a:bodyPr anchorCtr="0" anchor="t" bIns="91425" lIns="91425" rIns="91425" tIns="91425">
            <a:noAutofit/>
          </a:bodyPr>
          <a:lstStyle/>
          <a:p>
            <a:pPr indent="-228600" lvl="0" marL="457200" rtl="0">
              <a:spcBef>
                <a:spcPts val="0"/>
              </a:spcBef>
              <a:buAutoNum type="arabicPeriod"/>
            </a:pPr>
            <a:r>
              <a:rPr lang="cs"/>
              <a:t>Ask the </a:t>
            </a:r>
            <a:r>
              <a:rPr b="1" lang="cs"/>
              <a:t>Re:Views</a:t>
            </a:r>
            <a:r>
              <a:rPr lang="cs"/>
              <a:t> </a:t>
            </a:r>
            <a:r>
              <a:rPr b="1" lang="cs"/>
              <a:t>Photo Squad</a:t>
            </a:r>
            <a:r>
              <a:rPr lang="cs"/>
              <a:t> (</a:t>
            </a:r>
            <a:r>
              <a:rPr b="1" lang="cs"/>
              <a:t>Helena</a:t>
            </a:r>
            <a:r>
              <a:rPr lang="cs"/>
              <a:t> + Eva + Yume)</a:t>
            </a:r>
          </a:p>
          <a:p>
            <a:pPr indent="-228600" lvl="0" marL="457200" rtl="0">
              <a:spcBef>
                <a:spcPts val="0"/>
              </a:spcBef>
              <a:buAutoNum type="arabicPeriod"/>
            </a:pPr>
            <a:r>
              <a:rPr lang="cs"/>
              <a:t>Ask people you know for </a:t>
            </a:r>
            <a:r>
              <a:rPr b="1" lang="cs"/>
              <a:t>their OWN pictures</a:t>
            </a:r>
            <a:r>
              <a:rPr lang="cs"/>
              <a:t> (they took them, it is their property and people who are on those pictures agree to be on the photo and in the magazine - this does not apply to large crowds of people)</a:t>
            </a:r>
          </a:p>
          <a:p>
            <a:pPr indent="-228600" lvl="0" marL="457200" rtl="0">
              <a:spcBef>
                <a:spcPts val="0"/>
              </a:spcBef>
              <a:buAutoNum type="arabicPeriod"/>
            </a:pPr>
            <a:r>
              <a:rPr lang="cs"/>
              <a:t>Ask people, companies, etc. if you can use their pictures.</a:t>
            </a:r>
          </a:p>
          <a:p>
            <a:pPr indent="-228600" lvl="0" marL="457200">
              <a:spcBef>
                <a:spcPts val="0"/>
              </a:spcBef>
              <a:buAutoNum type="arabicPeriod"/>
            </a:pPr>
            <a:r>
              <a:rPr b="1" lang="cs">
                <a:solidFill>
                  <a:schemeClr val="dk1"/>
                </a:solidFill>
              </a:rPr>
              <a:t>Use pictures on the internet ONLY under Creative Commons licenses (more about that later).</a:t>
            </a:r>
            <a:br>
              <a:rPr lang="cs"/>
            </a:b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1 - THE SQUAD</a:t>
            </a:r>
          </a:p>
        </p:txBody>
      </p:sp>
      <p:sp>
        <p:nvSpPr>
          <p:cNvPr id="88" name="Shape 88"/>
          <p:cNvSpPr txBox="1"/>
          <p:nvPr>
            <p:ph idx="1" type="body"/>
          </p:nvPr>
        </p:nvSpPr>
        <p:spPr>
          <a:xfrm>
            <a:off x="311700" y="1357800"/>
            <a:ext cx="8520600" cy="3637800"/>
          </a:xfrm>
          <a:prstGeom prst="rect">
            <a:avLst/>
          </a:prstGeom>
        </p:spPr>
        <p:txBody>
          <a:bodyPr anchorCtr="0" anchor="t" bIns="91425" lIns="91425" rIns="91425" tIns="91425">
            <a:noAutofit/>
          </a:bodyPr>
          <a:lstStyle/>
          <a:p>
            <a:pPr indent="-228600" lvl="0" marL="457200" rtl="0">
              <a:spcBef>
                <a:spcPts val="0"/>
              </a:spcBef>
              <a:buChar char="-"/>
            </a:pPr>
            <a:r>
              <a:rPr lang="cs"/>
              <a:t>ask the girls </a:t>
            </a:r>
            <a:r>
              <a:rPr b="1" lang="cs"/>
              <a:t>IN ADVANCE</a:t>
            </a:r>
          </a:p>
          <a:p>
            <a:pPr indent="-228600" lvl="0" marL="457200" rtl="0">
              <a:spcBef>
                <a:spcPts val="0"/>
              </a:spcBef>
              <a:buChar char="-"/>
            </a:pPr>
            <a:r>
              <a:rPr lang="cs"/>
              <a:t>tell them what is your article about and what sort of photos would you like</a:t>
            </a:r>
          </a:p>
          <a:p>
            <a:pPr indent="-228600" lvl="0" marL="457200" rtl="0">
              <a:spcBef>
                <a:spcPts val="0"/>
              </a:spcBef>
              <a:buChar char="-"/>
            </a:pPr>
            <a:r>
              <a:rPr lang="cs"/>
              <a:t>sync your meetings if you are doing an interview and want them to photograph people</a:t>
            </a:r>
          </a:p>
          <a:p>
            <a:pPr indent="-228600" lvl="0" marL="457200" rtl="0">
              <a:spcBef>
                <a:spcPts val="0"/>
              </a:spcBef>
              <a:buChar char="-"/>
            </a:pPr>
            <a:r>
              <a:rPr b="1" lang="cs"/>
              <a:t>when photographing people, ALWAYS ask them if the agree to be on the photo and published in the mag!</a:t>
            </a:r>
          </a:p>
          <a:p>
            <a:pPr indent="-228600" lvl="0" marL="457200">
              <a:spcBef>
                <a:spcPts val="0"/>
              </a:spcBef>
              <a:buChar char="-"/>
            </a:pPr>
            <a:r>
              <a:rPr lang="cs"/>
              <a:t>you don’t have to give credit to the photograpers in the magazine (like “Photo taken by HB”) because they are our own photographers and it is stated at the first page of the mag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2 - PICS FROM PEOPLE YOU KNOW</a:t>
            </a:r>
          </a:p>
        </p:txBody>
      </p:sp>
      <p:sp>
        <p:nvSpPr>
          <p:cNvPr id="94" name="Shape 94"/>
          <p:cNvSpPr txBox="1"/>
          <p:nvPr>
            <p:ph idx="1" type="body"/>
          </p:nvPr>
        </p:nvSpPr>
        <p:spPr>
          <a:xfrm>
            <a:off x="311700" y="1468825"/>
            <a:ext cx="8520600" cy="3403200"/>
          </a:xfrm>
          <a:prstGeom prst="rect">
            <a:avLst/>
          </a:prstGeom>
        </p:spPr>
        <p:txBody>
          <a:bodyPr anchorCtr="0" anchor="t" bIns="91425" lIns="91425" rIns="91425" tIns="91425">
            <a:noAutofit/>
          </a:bodyPr>
          <a:lstStyle/>
          <a:p>
            <a:pPr indent="-228600" lvl="0" marL="457200" rtl="0">
              <a:spcBef>
                <a:spcPts val="0"/>
              </a:spcBef>
              <a:buChar char="-"/>
            </a:pPr>
            <a:r>
              <a:rPr lang="cs"/>
              <a:t>it has to be </a:t>
            </a:r>
            <a:r>
              <a:rPr b="1" lang="cs"/>
              <a:t>their property</a:t>
            </a:r>
            <a:r>
              <a:rPr lang="cs"/>
              <a:t> (they took the photo, drew the picture, made the infographic and OWN the rights - meaning they </a:t>
            </a:r>
            <a:r>
              <a:rPr b="1" lang="cs"/>
              <a:t>DID NOT SELL IT to anyone</a:t>
            </a:r>
            <a:r>
              <a:rPr lang="cs"/>
              <a:t>)</a:t>
            </a:r>
          </a:p>
          <a:p>
            <a:pPr indent="-228600" lvl="0" marL="457200" rtl="0">
              <a:spcBef>
                <a:spcPts val="0"/>
              </a:spcBef>
              <a:buChar char="-"/>
            </a:pPr>
            <a:r>
              <a:rPr lang="cs"/>
              <a:t>if there are people on the pic other than the person you are asking, the people have to agree to be published in the mag</a:t>
            </a:r>
          </a:p>
          <a:p>
            <a:pPr indent="-228600" lvl="0" marL="457200">
              <a:spcBef>
                <a:spcPts val="0"/>
              </a:spcBef>
              <a:buChar char="-"/>
            </a:pPr>
            <a:r>
              <a:rPr lang="cs"/>
              <a:t>example: your friend called Magic Horse agrees with giving you a pic of a meadow he took himself when on holiday in France. The title for the picture will then be:</a:t>
            </a:r>
            <a:br>
              <a:rPr lang="cs"/>
            </a:br>
            <a:r>
              <a:rPr b="1" lang="cs"/>
              <a:t>A lovely Meadow. Courtesy of Magic Horse.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2 - EXAMPLES</a:t>
            </a:r>
          </a:p>
        </p:txBody>
      </p:sp>
      <p:sp>
        <p:nvSpPr>
          <p:cNvPr id="100" name="Shape 100"/>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cs"/>
              <a:t>with links (Swing article)</a:t>
            </a:r>
          </a:p>
          <a:p>
            <a:pPr lvl="0">
              <a:spcBef>
                <a:spcPts val="0"/>
              </a:spcBef>
              <a:buNone/>
            </a:pPr>
            <a:r>
              <a:rPr lang="cs" u="sng">
                <a:solidFill>
                  <a:schemeClr val="hlink"/>
                </a:solidFill>
                <a:hlinkClick r:id="rId3"/>
              </a:rPr>
              <a:t>https://docs.google.com/document/d/1osFKV7dx7yGTjPbEVC20srgdactZJ-KLGJrAAjUYvKY/edit?usp=sharing</a:t>
            </a:r>
          </a:p>
          <a:p>
            <a:pPr lvl="0">
              <a:spcBef>
                <a:spcPts val="0"/>
              </a:spcBef>
              <a:buNone/>
            </a:pPr>
            <a:r>
              <a:t/>
            </a:r>
            <a:endParaRP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3 - PEOPLE AND COMPANIES</a:t>
            </a:r>
          </a:p>
        </p:txBody>
      </p:sp>
      <p:sp>
        <p:nvSpPr>
          <p:cNvPr id="106" name="Shape 106"/>
          <p:cNvSpPr txBox="1"/>
          <p:nvPr>
            <p:ph idx="1" type="body"/>
          </p:nvPr>
        </p:nvSpPr>
        <p:spPr>
          <a:xfrm>
            <a:off x="311700" y="1468825"/>
            <a:ext cx="8520600" cy="3099900"/>
          </a:xfrm>
          <a:prstGeom prst="rect">
            <a:avLst/>
          </a:prstGeom>
        </p:spPr>
        <p:txBody>
          <a:bodyPr anchorCtr="0" anchor="t" bIns="91425" lIns="91425" rIns="91425" tIns="91425">
            <a:noAutofit/>
          </a:bodyPr>
          <a:lstStyle/>
          <a:p>
            <a:pPr indent="-228600" lvl="0" marL="457200" rtl="0">
              <a:spcBef>
                <a:spcPts val="0"/>
              </a:spcBef>
              <a:buChar char="-"/>
            </a:pPr>
            <a:r>
              <a:rPr lang="cs"/>
              <a:t>if you see a pic on a website, if you want to use a screenshot from youtube, a film, TV series or a videogame</a:t>
            </a:r>
          </a:p>
          <a:p>
            <a:pPr indent="-228600" lvl="0" marL="457200" rtl="0">
              <a:spcBef>
                <a:spcPts val="0"/>
              </a:spcBef>
              <a:buChar char="-"/>
            </a:pPr>
            <a:r>
              <a:rPr lang="cs"/>
              <a:t>find the owner’s contact and write them an e-mail and include:</a:t>
            </a:r>
          </a:p>
          <a:p>
            <a:pPr indent="-228600" lvl="0" marL="457200" rtl="0">
              <a:spcBef>
                <a:spcPts val="0"/>
              </a:spcBef>
              <a:buChar char="-"/>
            </a:pPr>
            <a:r>
              <a:rPr lang="cs"/>
              <a:t>who are you, what is Re:Views magazine and what do we publish, where we are from, that we are non-profit; tell them what is your article about and which pictures are you interested in and ask them if they will allow you to use them for FREE. Include our web page with current issue and our FB page and thell them we’ll be out on 15 May 2017 and that you can send them a copy. </a:t>
            </a:r>
            <a:r>
              <a:rPr b="1" lang="cs"/>
              <a:t>BE POLITE.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cs"/>
              <a:t>OPTION 3 - CONTINUED</a:t>
            </a:r>
          </a:p>
        </p:txBody>
      </p:sp>
      <p:sp>
        <p:nvSpPr>
          <p:cNvPr id="112" name="Shape 112"/>
          <p:cNvSpPr txBox="1"/>
          <p:nvPr>
            <p:ph idx="1" type="body"/>
          </p:nvPr>
        </p:nvSpPr>
        <p:spPr>
          <a:xfrm>
            <a:off x="311700" y="1468825"/>
            <a:ext cx="8520600" cy="3099900"/>
          </a:xfrm>
          <a:prstGeom prst="rect">
            <a:avLst/>
          </a:prstGeom>
        </p:spPr>
        <p:txBody>
          <a:bodyPr anchorCtr="0" anchor="t" bIns="91425" lIns="91425" rIns="91425" tIns="91425">
            <a:noAutofit/>
          </a:bodyPr>
          <a:lstStyle/>
          <a:p>
            <a:pPr indent="-228600" lvl="0" marL="457200" rtl="0">
              <a:spcBef>
                <a:spcPts val="0"/>
              </a:spcBef>
              <a:buChar char="-"/>
            </a:pPr>
            <a:r>
              <a:rPr lang="cs"/>
              <a:t>Big companies like BBC charge an incredible amount of money for their pics and screenshots and studios like Warner Bros. won’t be any different. </a:t>
            </a:r>
          </a:p>
          <a:p>
            <a:pPr indent="-228600" lvl="0" marL="457200" rtl="0">
              <a:spcBef>
                <a:spcPts val="0"/>
              </a:spcBef>
              <a:buChar char="-"/>
            </a:pPr>
            <a:r>
              <a:rPr lang="cs"/>
              <a:t>It is much easier to obtain pictures from small, indie companies or from particular people. Contact them any way you find (e-mail, FB, twitter,...)</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