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1"/>
  </p:notesMasterIdLst>
  <p:sldIdLst>
    <p:sldId id="256" r:id="rId2"/>
    <p:sldId id="257" r:id="rId3"/>
    <p:sldId id="284" r:id="rId4"/>
    <p:sldId id="285" r:id="rId5"/>
    <p:sldId id="289" r:id="rId6"/>
    <p:sldId id="291" r:id="rId7"/>
    <p:sldId id="290" r:id="rId8"/>
    <p:sldId id="292" r:id="rId9"/>
    <p:sldId id="293" r:id="rId10"/>
    <p:sldId id="259" r:id="rId11"/>
    <p:sldId id="263" r:id="rId12"/>
    <p:sldId id="264" r:id="rId13"/>
    <p:sldId id="266" r:id="rId14"/>
    <p:sldId id="260" r:id="rId15"/>
    <p:sldId id="287" r:id="rId16"/>
    <p:sldId id="271" r:id="rId17"/>
    <p:sldId id="274" r:id="rId18"/>
    <p:sldId id="276" r:id="rId19"/>
    <p:sldId id="275" r:id="rId20"/>
    <p:sldId id="273" r:id="rId21"/>
    <p:sldId id="279" r:id="rId22"/>
    <p:sldId id="272" r:id="rId23"/>
    <p:sldId id="278" r:id="rId24"/>
    <p:sldId id="268" r:id="rId25"/>
    <p:sldId id="267" r:id="rId26"/>
    <p:sldId id="280" r:id="rId27"/>
    <p:sldId id="281" r:id="rId28"/>
    <p:sldId id="282" r:id="rId29"/>
    <p:sldId id="283"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04"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9D84D0-B0CC-4B8A-A887-27F341C0B0EC}" type="datetimeFigureOut">
              <a:rPr lang="cs-CZ" smtClean="0"/>
              <a:pPr/>
              <a:t>28.2.2017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E6A066-B90E-43BE-90CC-C941DC2FE6B0}"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400800" y="6355080"/>
            <a:ext cx="2286000" cy="365760"/>
          </a:xfrm>
        </p:spPr>
        <p:txBody>
          <a:bodyPr/>
          <a:lstStyle>
            <a:lvl1pPr>
              <a:defRPr sz="1400"/>
            </a:lvl1pPr>
          </a:lstStyle>
          <a:p>
            <a:fld id="{6B409044-6DB0-45F0-B3E6-84623BDAECDA}" type="datetimeFigureOut">
              <a:rPr lang="cs-CZ" smtClean="0"/>
              <a:pPr/>
              <a:t>28.2.2017</a:t>
            </a:fld>
            <a:endParaRPr lang="cs-CZ"/>
          </a:p>
        </p:txBody>
      </p:sp>
      <p:sp>
        <p:nvSpPr>
          <p:cNvPr id="17" name="Zástupný symbol pro zápatí 16"/>
          <p:cNvSpPr>
            <a:spLocks noGrp="1"/>
          </p:cNvSpPr>
          <p:nvPr>
            <p:ph type="ftr" sz="quarter" idx="11"/>
          </p:nvPr>
        </p:nvSpPr>
        <p:spPr>
          <a:xfrm>
            <a:off x="2898648" y="6355080"/>
            <a:ext cx="3474720" cy="365760"/>
          </a:xfrm>
        </p:spPr>
        <p:txBody>
          <a:bodyPr/>
          <a:lstStyle/>
          <a:p>
            <a:endParaRPr lang="cs-CZ"/>
          </a:p>
        </p:txBody>
      </p:sp>
      <p:sp>
        <p:nvSpPr>
          <p:cNvPr id="29" name="Zástupný symbol pro číslo snímku 28"/>
          <p:cNvSpPr>
            <a:spLocks noGrp="1"/>
          </p:cNvSpPr>
          <p:nvPr>
            <p:ph type="sldNum" sz="quarter" idx="12"/>
          </p:nvPr>
        </p:nvSpPr>
        <p:spPr>
          <a:xfrm>
            <a:off x="1216152" y="6355080"/>
            <a:ext cx="1219200" cy="365760"/>
          </a:xfrm>
        </p:spPr>
        <p:txBody>
          <a:bodyPr/>
          <a:lstStyle/>
          <a:p>
            <a:fld id="{18D175E8-8808-483D-842D-70BB981AFF2E}" type="slidenum">
              <a:rPr lang="cs-CZ" smtClean="0"/>
              <a:pPr/>
              <a:t>‹#›</a:t>
            </a:fld>
            <a:endParaRPr lang="cs-CZ"/>
          </a:p>
        </p:txBody>
      </p:sp>
      <p:sp>
        <p:nvSpPr>
          <p:cNvPr id="21" name="Obdélní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Obdélní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bdélní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B409044-6DB0-45F0-B3E6-84623BDAECDA}" type="datetimeFigureOut">
              <a:rPr lang="cs-CZ" smtClean="0"/>
              <a:pPr/>
              <a:t>28.2.2017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D175E8-8808-483D-842D-70BB981AFF2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B409044-6DB0-45F0-B3E6-84623BDAECDA}" type="datetimeFigureOut">
              <a:rPr lang="cs-CZ" smtClean="0"/>
              <a:pPr/>
              <a:t>28.2.2017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D175E8-8808-483D-842D-70BB981AFF2E}" type="slidenum">
              <a:rPr lang="cs-CZ" smtClean="0"/>
              <a:pPr/>
              <a:t>‹#›</a:t>
            </a:fld>
            <a:endParaRPr lang="cs-CZ"/>
          </a:p>
        </p:txBody>
      </p:sp>
      <p:sp>
        <p:nvSpPr>
          <p:cNvPr id="7" name="Přímá spojovací čára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Rovnoramenný trojúhelní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ovací čára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6B409044-6DB0-45F0-B3E6-84623BDAECDA}" type="datetimeFigureOut">
              <a:rPr lang="cs-CZ" smtClean="0"/>
              <a:pPr/>
              <a:t>28.2.2017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D175E8-8808-483D-842D-70BB981AFF2E}" type="slidenum">
              <a:rPr lang="cs-CZ" smtClean="0"/>
              <a:pPr/>
              <a:t>‹#›</a:t>
            </a:fld>
            <a:endParaRPr lang="cs-CZ"/>
          </a:p>
        </p:txBody>
      </p:sp>
      <p:sp>
        <p:nvSpPr>
          <p:cNvPr id="8" name="Zástupný symbol pro obsah 7"/>
          <p:cNvSpPr>
            <a:spLocks noGrp="1"/>
          </p:cNvSpPr>
          <p:nvPr>
            <p:ph sz="quarter" idx="1"/>
          </p:nvPr>
        </p:nvSpPr>
        <p:spPr>
          <a:xfrm>
            <a:off x="457200" y="1219200"/>
            <a:ext cx="8229600"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6400800" y="6355080"/>
            <a:ext cx="2286000" cy="365760"/>
          </a:xfrm>
        </p:spPr>
        <p:txBody>
          <a:bodyPr/>
          <a:lstStyle/>
          <a:p>
            <a:fld id="{6B409044-6DB0-45F0-B3E6-84623BDAECDA}" type="datetimeFigureOut">
              <a:rPr lang="cs-CZ" smtClean="0"/>
              <a:pPr/>
              <a:t>28.2.2017</a:t>
            </a:fld>
            <a:endParaRPr lang="cs-CZ"/>
          </a:p>
        </p:txBody>
      </p:sp>
      <p:sp>
        <p:nvSpPr>
          <p:cNvPr id="5" name="Zástupný symbol pro zápatí 4"/>
          <p:cNvSpPr>
            <a:spLocks noGrp="1"/>
          </p:cNvSpPr>
          <p:nvPr>
            <p:ph type="ftr" sz="quarter" idx="11"/>
          </p:nvPr>
        </p:nvSpPr>
        <p:spPr>
          <a:xfrm>
            <a:off x="2898648" y="6355080"/>
            <a:ext cx="3474720" cy="365760"/>
          </a:xfrm>
        </p:spPr>
        <p:txBody>
          <a:bodyPr/>
          <a:lstStyle/>
          <a:p>
            <a:endParaRPr lang="cs-CZ"/>
          </a:p>
        </p:txBody>
      </p:sp>
      <p:sp>
        <p:nvSpPr>
          <p:cNvPr id="6" name="Zástupný symbol pro číslo snímku 5"/>
          <p:cNvSpPr>
            <a:spLocks noGrp="1"/>
          </p:cNvSpPr>
          <p:nvPr>
            <p:ph type="sldNum" sz="quarter" idx="12"/>
          </p:nvPr>
        </p:nvSpPr>
        <p:spPr>
          <a:xfrm>
            <a:off x="1069848" y="6355080"/>
            <a:ext cx="1520952" cy="365760"/>
          </a:xfrm>
        </p:spPr>
        <p:txBody>
          <a:bodyPr/>
          <a:lstStyle/>
          <a:p>
            <a:fld id="{18D175E8-8808-483D-842D-70BB981AFF2E}" type="slidenum">
              <a:rPr lang="cs-CZ" smtClean="0"/>
              <a:pPr/>
              <a:t>‹#›</a:t>
            </a:fld>
            <a:endParaRPr lang="cs-CZ"/>
          </a:p>
        </p:txBody>
      </p:sp>
      <p:sp>
        <p:nvSpPr>
          <p:cNvPr id="7" name="Obdélní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B409044-6DB0-45F0-B3E6-84623BDAECDA}" type="datetimeFigureOut">
              <a:rPr lang="cs-CZ" smtClean="0"/>
              <a:pPr/>
              <a:t>28.2.2017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D175E8-8808-483D-842D-70BB981AFF2E}" type="slidenum">
              <a:rPr lang="cs-CZ" smtClean="0"/>
              <a:pPr/>
              <a:t>‹#›</a:t>
            </a:fld>
            <a:endParaRPr lang="cs-CZ"/>
          </a:p>
        </p:txBody>
      </p:sp>
      <p:sp>
        <p:nvSpPr>
          <p:cNvPr id="9" name="Zástupný symbol pro obsah 8"/>
          <p:cNvSpPr>
            <a:spLocks noGrp="1"/>
          </p:cNvSpPr>
          <p:nvPr>
            <p:ph sz="quarter" idx="1"/>
          </p:nvPr>
        </p:nvSpPr>
        <p:spPr>
          <a:xfrm>
            <a:off x="457200" y="1219200"/>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632198" y="1216152"/>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6B409044-6DB0-45F0-B3E6-84623BDAECDA}" type="datetimeFigureOut">
              <a:rPr lang="cs-CZ" smtClean="0"/>
              <a:pPr/>
              <a:t>28.2.2017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8D175E8-8808-483D-842D-70BB981AFF2E}" type="slidenum">
              <a:rPr lang="cs-CZ" smtClean="0"/>
              <a:pPr/>
              <a:t>‹#›</a:t>
            </a:fld>
            <a:endParaRPr lang="cs-CZ"/>
          </a:p>
        </p:txBody>
      </p:sp>
      <p:sp>
        <p:nvSpPr>
          <p:cNvPr id="11" name="Zástupný symbol pro obsah 10"/>
          <p:cNvSpPr>
            <a:spLocks noGrp="1"/>
          </p:cNvSpPr>
          <p:nvPr>
            <p:ph sz="quarter" idx="2"/>
          </p:nvPr>
        </p:nvSpPr>
        <p:spPr>
          <a:xfrm>
            <a:off x="457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648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6B409044-6DB0-45F0-B3E6-84623BDAECDA}" type="datetimeFigureOut">
              <a:rPr lang="cs-CZ" smtClean="0"/>
              <a:pPr/>
              <a:t>28.2.2017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8D175E8-8808-483D-842D-70BB981AFF2E}" type="slidenum">
              <a:rPr lang="cs-CZ" smtClean="0"/>
              <a:pPr/>
              <a:t>‹#›</a:t>
            </a:fld>
            <a:endParaRPr lang="cs-CZ"/>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B409044-6DB0-45F0-B3E6-84623BDAECDA}" type="datetimeFigureOut">
              <a:rPr lang="cs-CZ" smtClean="0"/>
              <a:pPr/>
              <a:t>28.2.2017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8D175E8-8808-483D-842D-70BB981AFF2E}" type="slidenum">
              <a:rPr lang="cs-CZ" smtClean="0"/>
              <a:pPr/>
              <a:t>‹#›</a:t>
            </a:fld>
            <a:endParaRPr lang="cs-CZ"/>
          </a:p>
        </p:txBody>
      </p:sp>
      <p:sp>
        <p:nvSpPr>
          <p:cNvPr id="5" name="Přímá spojovací čára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6B409044-6DB0-45F0-B3E6-84623BDAECDA}" type="datetimeFigureOut">
              <a:rPr lang="cs-CZ" smtClean="0"/>
              <a:pPr/>
              <a:t>28.2.2017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D175E8-8808-483D-842D-70BB981AFF2E}"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Přímá spojovací čára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obsah 11"/>
          <p:cNvSpPr>
            <a:spLocks noGrp="1"/>
          </p:cNvSpPr>
          <p:nvPr>
            <p:ph sz="quarter" idx="1"/>
          </p:nvPr>
        </p:nvSpPr>
        <p:spPr>
          <a:xfrm>
            <a:off x="304800" y="304800"/>
            <a:ext cx="57150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6B409044-6DB0-45F0-B3E6-84623BDAECDA}" type="datetimeFigureOut">
              <a:rPr lang="cs-CZ" smtClean="0"/>
              <a:pPr/>
              <a:t>28.2.2017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D175E8-8808-483D-842D-70BB981AFF2E}"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152400"/>
            <a:ext cx="8229600" cy="990600"/>
          </a:xfrm>
          <a:prstGeom prst="rect">
            <a:avLst/>
          </a:prstGeom>
        </p:spPr>
        <p:txBody>
          <a:bodyPr vert="horz"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B409044-6DB0-45F0-B3E6-84623BDAECDA}" type="datetimeFigureOut">
              <a:rPr lang="cs-CZ" smtClean="0"/>
              <a:pPr/>
              <a:t>28.2.2017</a:t>
            </a:fld>
            <a:endParaRPr lang="cs-CZ"/>
          </a:p>
        </p:txBody>
      </p:sp>
      <p:sp>
        <p:nvSpPr>
          <p:cNvPr id="3" name="Zástupný symbol pro zápatí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8D175E8-8808-483D-842D-70BB981AFF2E}" type="slidenum">
              <a:rPr lang="cs-CZ" smtClean="0"/>
              <a:pPr/>
              <a:t>‹#›</a:t>
            </a:fld>
            <a:endParaRPr lang="cs-CZ"/>
          </a:p>
        </p:txBody>
      </p:sp>
      <p:sp>
        <p:nvSpPr>
          <p:cNvPr id="28" name="Přímá spojovací čára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Přímá spojovací čára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ovnoramenný trojúhelní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esarch.cz/"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nkp.cz/" TargetMode="External"/><Relationship Id="rId7" Type="http://schemas.openxmlformats.org/officeDocument/2006/relationships/hyperlink" Target="http://www.npu.cz/" TargetMode="External"/><Relationship Id="rId2" Type="http://schemas.openxmlformats.org/officeDocument/2006/relationships/hyperlink" Target="http://www.mzk.cz/" TargetMode="External"/><Relationship Id="rId1" Type="http://schemas.openxmlformats.org/officeDocument/2006/relationships/slideLayout" Target="../slideLayouts/slideLayout2.xml"/><Relationship Id="rId6" Type="http://schemas.openxmlformats.org/officeDocument/2006/relationships/hyperlink" Target="http://www.museum.cz/" TargetMode="External"/><Relationship Id="rId5" Type="http://schemas.openxmlformats.org/officeDocument/2006/relationships/hyperlink" Target="http://www.cesarch.cz/" TargetMode="External"/><Relationship Id="rId4" Type="http://schemas.openxmlformats.org/officeDocument/2006/relationships/hyperlink" Target="https://ezdroje.muni.cz/"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kuk.muni.cz/inforum/2009/obecna_pravidla.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igilib.phil.muni.cz/data/handle/11222.digilib/130405/monography.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rchive.org/" TargetMode="External"/><Relationship Id="rId2" Type="http://schemas.openxmlformats.org/officeDocument/2006/relationships/hyperlink" Target="https://ezdroje.muni.cz/" TargetMode="External"/><Relationship Id="rId1" Type="http://schemas.openxmlformats.org/officeDocument/2006/relationships/slideLayout" Target="../slideLayouts/slideLayout2.xml"/><Relationship Id="rId6" Type="http://schemas.openxmlformats.org/officeDocument/2006/relationships/hyperlink" Target="http://www.infogram.cz/findInSection.do?sectionId=1115&amp;categoryId=1172" TargetMode="External"/><Relationship Id="rId5" Type="http://schemas.openxmlformats.org/officeDocument/2006/relationships/hyperlink" Target="http://is.muni.cz/do/rect/el/estud/ff/js07/informace/materialy/kurz_prace_s_informacemi.html" TargetMode="External"/><Relationship Id="rId4" Type="http://schemas.openxmlformats.org/officeDocument/2006/relationships/hyperlink" Target="https://theses.cz/"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8517632" cy="1584176"/>
          </a:xfrm>
        </p:spPr>
        <p:txBody>
          <a:bodyPr>
            <a:normAutofit fontScale="90000"/>
          </a:bodyPr>
          <a:lstStyle/>
          <a:p>
            <a:pPr algn="ctr"/>
            <a:r>
              <a:rPr lang="cs-CZ" sz="2400" dirty="0" smtClean="0"/>
              <a:t/>
            </a:r>
            <a:br>
              <a:rPr lang="cs-CZ" sz="2400" dirty="0" smtClean="0"/>
            </a:br>
            <a:r>
              <a:rPr lang="cs-CZ" sz="2400" dirty="0" smtClean="0"/>
              <a:t/>
            </a:r>
            <a:br>
              <a:rPr lang="cs-CZ" sz="2400" dirty="0" smtClean="0"/>
            </a:br>
            <a:r>
              <a:rPr lang="cs-CZ" sz="2400" dirty="0" smtClean="0">
                <a:solidFill>
                  <a:srgbClr val="FF0000"/>
                </a:solidFill>
              </a:rPr>
              <a:t> Základy tvorby odborného textu</a:t>
            </a:r>
            <a:br>
              <a:rPr lang="cs-CZ" sz="2400" dirty="0" smtClean="0">
                <a:solidFill>
                  <a:srgbClr val="FF0000"/>
                </a:solidFill>
              </a:rPr>
            </a:br>
            <a:r>
              <a:rPr lang="cs-CZ" sz="2400" dirty="0" smtClean="0">
                <a:solidFill>
                  <a:srgbClr val="FF0000"/>
                </a:solidFill>
              </a:rPr>
              <a:t>Mgr. Radana </a:t>
            </a:r>
            <a:r>
              <a:rPr lang="cs-CZ" sz="2400" dirty="0" smtClean="0">
                <a:solidFill>
                  <a:srgbClr val="FF0000"/>
                </a:solidFill>
              </a:rPr>
              <a:t>Červená, </a:t>
            </a:r>
            <a:r>
              <a:rPr lang="cs-CZ" sz="2400" dirty="0" err="1" smtClean="0">
                <a:solidFill>
                  <a:srgbClr val="FF0000"/>
                </a:solidFill>
              </a:rPr>
              <a:t>Ph.D</a:t>
            </a:r>
            <a:r>
              <a:rPr lang="cs-CZ" sz="2400" dirty="0" smtClean="0">
                <a:solidFill>
                  <a:srgbClr val="FF0000"/>
                </a:solidFill>
              </a:rPr>
              <a:t>.</a:t>
            </a:r>
            <a:r>
              <a:rPr lang="cs-CZ" sz="2400" dirty="0" smtClean="0">
                <a:solidFill>
                  <a:srgbClr val="FF0000"/>
                </a:solidFill>
              </a:rPr>
              <a:t/>
            </a:r>
            <a:br>
              <a:rPr lang="cs-CZ" sz="2400" dirty="0" smtClean="0">
                <a:solidFill>
                  <a:srgbClr val="FF0000"/>
                </a:solidFill>
              </a:rPr>
            </a:br>
            <a:r>
              <a:rPr lang="cs-CZ" sz="2400" dirty="0" smtClean="0">
                <a:solidFill>
                  <a:srgbClr val="FF0000"/>
                </a:solidFill>
              </a:rPr>
              <a:t>Archiv města Brna </a:t>
            </a:r>
            <a:r>
              <a:rPr lang="cs-CZ" sz="2400" dirty="0" smtClean="0">
                <a:solidFill>
                  <a:srgbClr val="FF0000"/>
                </a:solidFill>
              </a:rPr>
              <a:t/>
            </a:r>
            <a:br>
              <a:rPr lang="cs-CZ" sz="2400" dirty="0" smtClean="0">
                <a:solidFill>
                  <a:srgbClr val="FF0000"/>
                </a:solidFill>
              </a:rPr>
            </a:br>
            <a:r>
              <a:rPr lang="cs-CZ" sz="2400" dirty="0" err="1" smtClean="0">
                <a:solidFill>
                  <a:srgbClr val="FF0000"/>
                </a:solidFill>
              </a:rPr>
              <a:t>cervena.radanabrno.cz</a:t>
            </a:r>
            <a:r>
              <a:rPr lang="cs-CZ" sz="2400" dirty="0" smtClean="0">
                <a:solidFill>
                  <a:srgbClr val="FF0000"/>
                </a:solidFill>
              </a:rPr>
              <a:t/>
            </a:r>
            <a:br>
              <a:rPr lang="cs-CZ" sz="2400" dirty="0" smtClean="0">
                <a:solidFill>
                  <a:srgbClr val="FF0000"/>
                </a:solidFill>
              </a:rPr>
            </a:br>
            <a:endParaRPr lang="cs-CZ" sz="2400" dirty="0">
              <a:solidFill>
                <a:srgbClr val="FF0000"/>
              </a:solidFill>
            </a:endParaRPr>
          </a:p>
        </p:txBody>
      </p:sp>
      <p:sp>
        <p:nvSpPr>
          <p:cNvPr id="6" name="Zástupný symbol pro obrázek 5"/>
          <p:cNvSpPr>
            <a:spLocks noGrp="1"/>
          </p:cNvSpPr>
          <p:nvPr>
            <p:ph type="pic" idx="1"/>
          </p:nvPr>
        </p:nvSpPr>
        <p:spPr>
          <a:xfrm>
            <a:off x="323528" y="1772816"/>
            <a:ext cx="8496944" cy="4402432"/>
          </a:xfrm>
        </p:spPr>
      </p:sp>
      <p:pic>
        <p:nvPicPr>
          <p:cNvPr id="4" name="Zástupný symbol pro obsah 10" descr="IMG_3732.JPG"/>
          <p:cNvPicPr>
            <a:picLocks noChangeAspect="1"/>
          </p:cNvPicPr>
          <p:nvPr/>
        </p:nvPicPr>
        <p:blipFill>
          <a:blip r:embed="rId2" cstate="print"/>
          <a:stretch>
            <a:fillRect/>
          </a:stretch>
        </p:blipFill>
        <p:spPr>
          <a:xfrm>
            <a:off x="1979712" y="1844824"/>
            <a:ext cx="5239413" cy="424847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text</a:t>
            </a:r>
            <a:endParaRPr lang="cs-CZ" dirty="0"/>
          </a:p>
        </p:txBody>
      </p:sp>
      <p:sp>
        <p:nvSpPr>
          <p:cNvPr id="3" name="Zástupný symbol pro obsah 2"/>
          <p:cNvSpPr>
            <a:spLocks noGrp="1"/>
          </p:cNvSpPr>
          <p:nvPr>
            <p:ph sz="quarter" idx="1"/>
          </p:nvPr>
        </p:nvSpPr>
        <p:spPr/>
        <p:txBody>
          <a:bodyPr>
            <a:normAutofit/>
          </a:bodyPr>
          <a:lstStyle/>
          <a:p>
            <a:r>
              <a:rPr lang="cs-CZ" dirty="0" smtClean="0"/>
              <a:t>celistvý, uzavřený slohový útvar, jehož účelem je informovat, zaujímat stanoviska, vysvětlovat myšlenky a komunikovat o teoriích různých vědních oborů s odbornou veřejností</a:t>
            </a:r>
          </a:p>
          <a:p>
            <a:pPr lvl="1"/>
            <a:r>
              <a:rPr lang="cs-CZ" dirty="0"/>
              <a:t>j</a:t>
            </a:r>
            <a:r>
              <a:rPr lang="cs-CZ" dirty="0" smtClean="0"/>
              <a:t>e nástrojem komunikace ve vědních oborech</a:t>
            </a:r>
          </a:p>
          <a:p>
            <a:pPr lvl="1"/>
            <a:r>
              <a:rPr lang="cs-CZ" dirty="0" smtClean="0"/>
              <a:t>jeho funkce je odborně sdělná a vzdělávací</a:t>
            </a:r>
          </a:p>
          <a:p>
            <a:pPr lvl="1"/>
            <a:r>
              <a:rPr lang="cs-CZ" dirty="0" smtClean="0"/>
              <a:t>četba odborných textů, kritický přistup k nim a schopnost jejich vlastní produkce je jedním z účelů vzdělání na VŠ</a:t>
            </a:r>
          </a:p>
          <a:p>
            <a:pPr lvl="2"/>
            <a:r>
              <a:rPr lang="cs-CZ" dirty="0"/>
              <a:t>č</a:t>
            </a:r>
            <a:r>
              <a:rPr lang="cs-CZ" dirty="0" smtClean="0"/>
              <a:t>etba odborných textů – aktivní a efektivní čtení, porozumění, pochopení a poznání, získávání zkušeností </a:t>
            </a:r>
          </a:p>
          <a:p>
            <a:pPr lvl="2"/>
            <a:r>
              <a:rPr lang="cs-CZ" dirty="0"/>
              <a:t>p</a:t>
            </a:r>
            <a:r>
              <a:rPr lang="cs-CZ" dirty="0" smtClean="0"/>
              <a:t>ublikování vlastních odborných textů – prokázání schopností a dovedností získaných během studia formou závěrečné práce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Dělení podle stylu</a:t>
            </a:r>
            <a:br>
              <a:rPr lang="cs-CZ" dirty="0" smtClean="0"/>
            </a:br>
            <a:endParaRPr lang="cs-CZ" dirty="0"/>
          </a:p>
        </p:txBody>
      </p:sp>
      <p:sp>
        <p:nvSpPr>
          <p:cNvPr id="3" name="Zástupný symbol pro obsah 2"/>
          <p:cNvSpPr>
            <a:spLocks noGrp="1"/>
          </p:cNvSpPr>
          <p:nvPr>
            <p:ph sz="quarter" idx="1"/>
          </p:nvPr>
        </p:nvSpPr>
        <p:spPr>
          <a:xfrm>
            <a:off x="457200" y="1988840"/>
            <a:ext cx="8229600" cy="4168120"/>
          </a:xfrm>
        </p:spPr>
        <p:txBody>
          <a:bodyPr/>
          <a:lstStyle/>
          <a:p>
            <a:pPr lvl="1"/>
            <a:r>
              <a:rPr lang="cs-CZ" dirty="0" smtClean="0"/>
              <a:t>Teoreticky odborný styl</a:t>
            </a:r>
          </a:p>
          <a:p>
            <a:pPr lvl="2"/>
            <a:r>
              <a:rPr lang="cs-CZ" dirty="0"/>
              <a:t>t</a:t>
            </a:r>
            <a:r>
              <a:rPr lang="cs-CZ" dirty="0" smtClean="0"/>
              <a:t>eorie jednotlivých vědních oborů – maximální přesnost, jednoznačnost, výstižnost</a:t>
            </a:r>
          </a:p>
          <a:p>
            <a:pPr lvl="1"/>
            <a:r>
              <a:rPr lang="cs-CZ" dirty="0" smtClean="0"/>
              <a:t>Populárně odborný styl</a:t>
            </a:r>
          </a:p>
          <a:p>
            <a:pPr lvl="2"/>
            <a:r>
              <a:rPr lang="cs-CZ" dirty="0"/>
              <a:t>p</a:t>
            </a:r>
            <a:r>
              <a:rPr lang="cs-CZ" dirty="0" smtClean="0"/>
              <a:t>oznatky vědy zpřístupňuje široké veřejnosti – určité zjednodušení bez zkreslení</a:t>
            </a:r>
          </a:p>
          <a:p>
            <a:pPr lvl="1"/>
            <a:r>
              <a:rPr lang="cs-CZ" dirty="0" smtClean="0"/>
              <a:t>Učební styl</a:t>
            </a:r>
          </a:p>
          <a:p>
            <a:pPr lvl="2"/>
            <a:r>
              <a:rPr lang="cs-CZ" dirty="0"/>
              <a:t>s</a:t>
            </a:r>
            <a:r>
              <a:rPr lang="cs-CZ" dirty="0" smtClean="0"/>
              <a:t>měřuje čtenáře k poznání, cílem je něco se naučit</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Dělení podle funkce</a:t>
            </a:r>
            <a:br>
              <a:rPr lang="cs-CZ" dirty="0" smtClean="0"/>
            </a:br>
            <a:endParaRPr lang="cs-CZ" dirty="0"/>
          </a:p>
        </p:txBody>
      </p:sp>
      <p:sp>
        <p:nvSpPr>
          <p:cNvPr id="3" name="Zástupný symbol pro obsah 2"/>
          <p:cNvSpPr>
            <a:spLocks noGrp="1"/>
          </p:cNvSpPr>
          <p:nvPr>
            <p:ph sz="quarter" idx="1"/>
          </p:nvPr>
        </p:nvSpPr>
        <p:spPr/>
        <p:txBody>
          <a:bodyPr>
            <a:normAutofit fontScale="92500" lnSpcReduction="20000"/>
          </a:bodyPr>
          <a:lstStyle/>
          <a:p>
            <a:pPr lvl="1"/>
            <a:r>
              <a:rPr lang="cs-CZ" dirty="0" smtClean="0"/>
              <a:t>Publikování vědeckých poznatků</a:t>
            </a:r>
          </a:p>
          <a:p>
            <a:pPr lvl="2"/>
            <a:r>
              <a:rPr lang="cs-CZ" dirty="0" smtClean="0"/>
              <a:t>monografie, studie, odborná stať, referát, odborný článek, stať ve sborníku, přednáška</a:t>
            </a:r>
          </a:p>
          <a:p>
            <a:pPr lvl="1"/>
            <a:r>
              <a:rPr lang="cs-CZ" dirty="0" smtClean="0"/>
              <a:t>Odborné kritické zhodnocení</a:t>
            </a:r>
          </a:p>
          <a:p>
            <a:pPr lvl="2"/>
            <a:r>
              <a:rPr lang="cs-CZ" dirty="0" smtClean="0"/>
              <a:t>recenze, posudek, polemika, analýza</a:t>
            </a:r>
          </a:p>
          <a:p>
            <a:pPr lvl="1"/>
            <a:r>
              <a:rPr lang="cs-CZ" dirty="0" smtClean="0"/>
              <a:t>Školní práce</a:t>
            </a:r>
          </a:p>
          <a:p>
            <a:pPr lvl="2"/>
            <a:r>
              <a:rPr lang="cs-CZ" dirty="0" smtClean="0"/>
              <a:t>seminární práce</a:t>
            </a:r>
          </a:p>
          <a:p>
            <a:pPr lvl="1"/>
            <a:r>
              <a:rPr lang="cs-CZ" dirty="0" smtClean="0"/>
              <a:t>Kvalifikační práce</a:t>
            </a:r>
          </a:p>
          <a:p>
            <a:pPr lvl="2"/>
            <a:r>
              <a:rPr lang="cs-CZ" dirty="0" smtClean="0"/>
              <a:t>vede k získání akademického titulu</a:t>
            </a:r>
          </a:p>
          <a:p>
            <a:pPr lvl="3"/>
            <a:r>
              <a:rPr lang="cs-CZ" dirty="0" smtClean="0"/>
              <a:t>bakalářská práce (Bc.)</a:t>
            </a:r>
          </a:p>
          <a:p>
            <a:pPr lvl="3"/>
            <a:r>
              <a:rPr lang="cs-CZ" dirty="0" smtClean="0"/>
              <a:t>magisterská práce (Mgr. nebo Ing.)</a:t>
            </a:r>
          </a:p>
          <a:p>
            <a:pPr lvl="3"/>
            <a:r>
              <a:rPr lang="cs-CZ" dirty="0" smtClean="0"/>
              <a:t>rigorózní práce (PhDr., JUDr., RNDr.)</a:t>
            </a:r>
          </a:p>
          <a:p>
            <a:pPr lvl="3"/>
            <a:r>
              <a:rPr lang="cs-CZ" dirty="0" smtClean="0"/>
              <a:t>dizertační práce (</a:t>
            </a:r>
            <a:r>
              <a:rPr lang="cs-CZ" dirty="0" err="1" smtClean="0"/>
              <a:t>Ph.D</a:t>
            </a:r>
            <a:r>
              <a:rPr lang="cs-CZ" dirty="0" smtClean="0"/>
              <a:t>.)</a:t>
            </a:r>
          </a:p>
          <a:p>
            <a:pPr lvl="3"/>
            <a:r>
              <a:rPr lang="cs-CZ" dirty="0" smtClean="0"/>
              <a:t>habilitační práce (doc.)</a:t>
            </a:r>
          </a:p>
          <a:p>
            <a:pPr lvl="1"/>
            <a:r>
              <a:rPr lang="cs-CZ" dirty="0" smtClean="0"/>
              <a:t>Vzdělávací funkce</a:t>
            </a:r>
          </a:p>
          <a:p>
            <a:pPr lvl="2"/>
            <a:r>
              <a:rPr lang="cs-CZ" dirty="0" smtClean="0"/>
              <a:t>učebnice, učební texty, skripta, e-</a:t>
            </a:r>
            <a:r>
              <a:rPr lang="cs-CZ" dirty="0" err="1" smtClean="0"/>
              <a:t>learning</a:t>
            </a:r>
            <a:r>
              <a:rPr lang="cs-CZ" dirty="0" smtClean="0"/>
              <a:t>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548680"/>
            <a:ext cx="8229600" cy="5577483"/>
          </a:xfrm>
        </p:spPr>
        <p:txBody>
          <a:bodyPr>
            <a:normAutofit fontScale="77500" lnSpcReduction="20000"/>
          </a:bodyPr>
          <a:lstStyle/>
          <a:p>
            <a:r>
              <a:rPr lang="cs-CZ" dirty="0" smtClean="0"/>
              <a:t>Dělení podle formy</a:t>
            </a:r>
          </a:p>
          <a:p>
            <a:pPr lvl="1"/>
            <a:r>
              <a:rPr lang="cs-CZ" dirty="0" smtClean="0"/>
              <a:t>písemné </a:t>
            </a:r>
          </a:p>
          <a:p>
            <a:pPr lvl="2"/>
            <a:r>
              <a:rPr lang="cs-CZ" dirty="0" smtClean="0"/>
              <a:t>monografie, disertace, studie, odborný článek, polemika, posudek, recenze</a:t>
            </a:r>
          </a:p>
          <a:p>
            <a:pPr lvl="1"/>
            <a:r>
              <a:rPr lang="cs-CZ" dirty="0"/>
              <a:t>ú</a:t>
            </a:r>
            <a:r>
              <a:rPr lang="cs-CZ" dirty="0" smtClean="0"/>
              <a:t>stní</a:t>
            </a:r>
          </a:p>
          <a:p>
            <a:pPr lvl="2"/>
            <a:r>
              <a:rPr lang="cs-CZ" dirty="0" smtClean="0"/>
              <a:t>diskuze, debata, referát, koreferát, přednáška</a:t>
            </a:r>
          </a:p>
          <a:p>
            <a:r>
              <a:rPr lang="cs-CZ" dirty="0" smtClean="0"/>
              <a:t>Dělení podle původnosti obsahu</a:t>
            </a:r>
          </a:p>
          <a:p>
            <a:pPr lvl="1"/>
            <a:r>
              <a:rPr lang="cs-CZ" dirty="0" smtClean="0"/>
              <a:t>původní</a:t>
            </a:r>
          </a:p>
          <a:p>
            <a:pPr lvl="2"/>
            <a:r>
              <a:rPr lang="cs-CZ" dirty="0" smtClean="0"/>
              <a:t>nové poznatky a závěry</a:t>
            </a:r>
          </a:p>
          <a:p>
            <a:pPr lvl="1"/>
            <a:r>
              <a:rPr lang="cs-CZ" dirty="0" smtClean="0"/>
              <a:t>přehledové</a:t>
            </a:r>
          </a:p>
          <a:p>
            <a:pPr lvl="2"/>
            <a:r>
              <a:rPr lang="cs-CZ" dirty="0" smtClean="0"/>
              <a:t>rekapitulace dosavadního bádání s nastíněním dalšího vývoje</a:t>
            </a:r>
          </a:p>
          <a:p>
            <a:r>
              <a:rPr lang="cs-CZ" dirty="0" smtClean="0"/>
              <a:t>Dělení podle počtu mluvčích</a:t>
            </a:r>
          </a:p>
          <a:p>
            <a:pPr lvl="1"/>
            <a:r>
              <a:rPr lang="cs-CZ" dirty="0" smtClean="0"/>
              <a:t>monologické</a:t>
            </a:r>
          </a:p>
          <a:p>
            <a:pPr lvl="2"/>
            <a:r>
              <a:rPr lang="cs-CZ" dirty="0" smtClean="0"/>
              <a:t>monografie, disertace, studie, odborný článek, polemika, referát, koreferát, přednáška, posudek, recenze</a:t>
            </a:r>
          </a:p>
          <a:p>
            <a:pPr lvl="1"/>
            <a:r>
              <a:rPr lang="cs-CZ" dirty="0"/>
              <a:t>d</a:t>
            </a:r>
            <a:r>
              <a:rPr lang="cs-CZ" dirty="0" smtClean="0"/>
              <a:t>ialogické</a:t>
            </a:r>
          </a:p>
          <a:p>
            <a:pPr lvl="2"/>
            <a:r>
              <a:rPr lang="cs-CZ" dirty="0" smtClean="0"/>
              <a:t>diskuze, polemika, debata</a:t>
            </a:r>
          </a:p>
          <a:p>
            <a:r>
              <a:rPr lang="cs-CZ" dirty="0" smtClean="0"/>
              <a:t>Dělení podle typu vědního oboru</a:t>
            </a:r>
          </a:p>
          <a:p>
            <a:pPr lvl="1"/>
            <a:r>
              <a:rPr lang="cs-CZ" dirty="0" err="1"/>
              <a:t>s</a:t>
            </a:r>
            <a:r>
              <a:rPr lang="cs-CZ" dirty="0" err="1" smtClean="0"/>
              <a:t>cientes</a:t>
            </a:r>
            <a:r>
              <a:rPr lang="cs-CZ" dirty="0" smtClean="0"/>
              <a:t> – přírodní vědy</a:t>
            </a:r>
          </a:p>
          <a:p>
            <a:pPr lvl="1"/>
            <a:r>
              <a:rPr lang="cs-CZ" dirty="0" err="1" smtClean="0"/>
              <a:t>arts</a:t>
            </a:r>
            <a:r>
              <a:rPr lang="cs-CZ" dirty="0" smtClean="0"/>
              <a:t> </a:t>
            </a:r>
            <a:r>
              <a:rPr lang="cs-CZ" dirty="0" err="1" smtClean="0"/>
              <a:t>and</a:t>
            </a:r>
            <a:r>
              <a:rPr lang="cs-CZ" dirty="0" smtClean="0"/>
              <a:t> </a:t>
            </a:r>
            <a:r>
              <a:rPr lang="cs-CZ" dirty="0" err="1" smtClean="0"/>
              <a:t>humanities</a:t>
            </a:r>
            <a:r>
              <a:rPr lang="cs-CZ" dirty="0" smtClean="0"/>
              <a:t> – humanitní vědy</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tématu</a:t>
            </a:r>
            <a:endParaRPr lang="cs-CZ" dirty="0"/>
          </a:p>
        </p:txBody>
      </p:sp>
      <p:sp>
        <p:nvSpPr>
          <p:cNvPr id="3" name="Zástupný symbol pro obsah 2"/>
          <p:cNvSpPr>
            <a:spLocks noGrp="1"/>
          </p:cNvSpPr>
          <p:nvPr>
            <p:ph sz="quarter" idx="1"/>
          </p:nvPr>
        </p:nvSpPr>
        <p:spPr>
          <a:xfrm>
            <a:off x="457200" y="1124744"/>
            <a:ext cx="8229600" cy="5032216"/>
          </a:xfrm>
        </p:spPr>
        <p:txBody>
          <a:bodyPr>
            <a:normAutofit fontScale="70000" lnSpcReduction="20000"/>
          </a:bodyPr>
          <a:lstStyle/>
          <a:p>
            <a:endParaRPr lang="cs-CZ" i="1" dirty="0" smtClean="0"/>
          </a:p>
          <a:p>
            <a:r>
              <a:rPr lang="cs-CZ" i="1" dirty="0" smtClean="0"/>
              <a:t>„</a:t>
            </a:r>
            <a:r>
              <a:rPr lang="cs-CZ" b="1" i="1" dirty="0" smtClean="0"/>
              <a:t>Kdo chce psát diplomovou práci, musí si najít takové téma, které je schopen zpracovat</a:t>
            </a:r>
            <a:r>
              <a:rPr lang="cs-CZ" i="1" dirty="0" smtClean="0"/>
              <a:t>.“ </a:t>
            </a:r>
          </a:p>
          <a:p>
            <a:pPr>
              <a:buNone/>
            </a:pPr>
            <a:endParaRPr lang="cs-CZ" i="1" dirty="0" smtClean="0"/>
          </a:p>
          <a:p>
            <a:r>
              <a:rPr lang="cs-CZ" i="1" dirty="0" smtClean="0"/>
              <a:t>Téma odpovídá zájmům studenta a navazuje na absolvované</a:t>
            </a:r>
          </a:p>
          <a:p>
            <a:pPr>
              <a:buNone/>
            </a:pPr>
            <a:r>
              <a:rPr lang="cs-CZ" i="1" dirty="0" smtClean="0"/>
              <a:t>	studijní předměty, na přečtené knihy, vychází ze studentova</a:t>
            </a:r>
          </a:p>
          <a:p>
            <a:pPr>
              <a:buNone/>
            </a:pPr>
            <a:r>
              <a:rPr lang="cs-CZ" i="1" dirty="0" smtClean="0"/>
              <a:t>	politického, náboženského a kulturního přesvědčení a interpretace</a:t>
            </a:r>
          </a:p>
          <a:p>
            <a:pPr>
              <a:buNone/>
            </a:pPr>
            <a:r>
              <a:rPr lang="cs-CZ" i="1" dirty="0" smtClean="0"/>
              <a:t>	světa.</a:t>
            </a:r>
          </a:p>
          <a:p>
            <a:r>
              <a:rPr lang="cs-CZ" i="1" dirty="0" smtClean="0"/>
              <a:t>Prameny nutné pro zpracování práce jsou dostupné.</a:t>
            </a:r>
          </a:p>
          <a:p>
            <a:r>
              <a:rPr lang="cs-CZ" i="1" dirty="0" smtClean="0"/>
              <a:t>Zpracovatelnost tématu odpovídá kulturní vyspělosti uchazeče a</a:t>
            </a:r>
          </a:p>
          <a:p>
            <a:pPr>
              <a:buNone/>
            </a:pPr>
            <a:r>
              <a:rPr lang="cs-CZ" i="1" dirty="0" smtClean="0"/>
              <a:t>	jeho schopnosti vzhledem k věku, zkušenostem a znalostem některé</a:t>
            </a:r>
          </a:p>
          <a:p>
            <a:pPr>
              <a:buNone/>
            </a:pPr>
            <a:r>
              <a:rPr lang="cs-CZ" i="1" dirty="0" smtClean="0"/>
              <a:t>	problémy chápat a interpretovat.</a:t>
            </a:r>
          </a:p>
          <a:p>
            <a:r>
              <a:rPr lang="cs-CZ" i="1" dirty="0" smtClean="0"/>
              <a:t>Metoda použitá při zpracování tématu odpovídá zralosti studenta,</a:t>
            </a:r>
          </a:p>
          <a:p>
            <a:pPr>
              <a:buNone/>
            </a:pPr>
            <a:r>
              <a:rPr lang="cs-CZ" i="1" dirty="0" smtClean="0"/>
              <a:t>	navazuje na metody vyučované a prakticky zkoušené ve výuce nebo</a:t>
            </a:r>
          </a:p>
          <a:p>
            <a:pPr>
              <a:buNone/>
            </a:pPr>
            <a:r>
              <a:rPr lang="cs-CZ" i="1" dirty="0" smtClean="0"/>
              <a:t>	se opírá o znalosti a dovednosti nabyté četbou či praxí.</a:t>
            </a:r>
          </a:p>
          <a:p>
            <a:pPr>
              <a:buNone/>
            </a:pPr>
            <a:r>
              <a:rPr lang="cs-CZ" dirty="0" smtClean="0"/>
              <a:t>				</a:t>
            </a:r>
          </a:p>
          <a:p>
            <a:pPr>
              <a:buNone/>
            </a:pPr>
            <a:r>
              <a:rPr lang="cs-CZ" dirty="0" smtClean="0"/>
              <a:t>				</a:t>
            </a:r>
            <a:r>
              <a:rPr lang="pt-BR" dirty="0" smtClean="0"/>
              <a:t>Umberto Eco: Jak napsat diplomovou práci.</a:t>
            </a:r>
            <a:endParaRPr lang="cs-CZ"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Téma odborné práce</a:t>
            </a:r>
            <a:endParaRPr lang="cs-CZ" dirty="0"/>
          </a:p>
        </p:txBody>
      </p:sp>
      <p:sp>
        <p:nvSpPr>
          <p:cNvPr id="3" name="Zástupný symbol pro obsah 2"/>
          <p:cNvSpPr>
            <a:spLocks noGrp="1"/>
          </p:cNvSpPr>
          <p:nvPr>
            <p:ph sz="quarter" idx="1"/>
          </p:nvPr>
        </p:nvSpPr>
        <p:spPr/>
        <p:txBody>
          <a:bodyPr/>
          <a:lstStyle/>
          <a:p>
            <a:endParaRPr lang="cs-CZ" dirty="0" smtClean="0"/>
          </a:p>
          <a:p>
            <a:r>
              <a:rPr lang="cs-CZ" dirty="0" smtClean="0"/>
              <a:t>Téma odborné práce </a:t>
            </a:r>
          </a:p>
          <a:p>
            <a:pPr lvl="1"/>
            <a:r>
              <a:rPr lang="cs-CZ" dirty="0" smtClean="0"/>
              <a:t>odpovídá studijním, odborným a lidským zájmům autora</a:t>
            </a:r>
          </a:p>
          <a:p>
            <a:pPr lvl="2"/>
            <a:r>
              <a:rPr lang="cs-CZ" dirty="0" smtClean="0"/>
              <a:t>znalosti o tématu usnadní počáteční orientaci</a:t>
            </a:r>
          </a:p>
          <a:p>
            <a:pPr lvl="1"/>
            <a:r>
              <a:rPr lang="cs-CZ" dirty="0" smtClean="0"/>
              <a:t>původní, dosud nezpracované, originální </a:t>
            </a:r>
          </a:p>
          <a:p>
            <a:pPr lvl="2"/>
            <a:r>
              <a:rPr lang="cs-CZ" dirty="0" smtClean="0"/>
              <a:t>Ještě to nikdo nikdy nenapsal? 		konzultujte</a:t>
            </a:r>
          </a:p>
          <a:p>
            <a:pPr lvl="1"/>
            <a:r>
              <a:rPr lang="cs-CZ" dirty="0" smtClean="0"/>
              <a:t>zpracované, autor k němu přistoupí z jiného úhlu, použije nové prameny, dojde k jiným závěrům</a:t>
            </a:r>
          </a:p>
          <a:p>
            <a:pPr lvl="2"/>
            <a:r>
              <a:rPr lang="cs-CZ" dirty="0" smtClean="0"/>
              <a:t>Jiný pohled? Nový objev? Nepoužitý pramen? 	      konzultujte</a:t>
            </a:r>
          </a:p>
          <a:p>
            <a:endParaRPr lang="cs-CZ" dirty="0"/>
          </a:p>
        </p:txBody>
      </p:sp>
      <p:sp>
        <p:nvSpPr>
          <p:cNvPr id="4" name="Šipka doprava 3"/>
          <p:cNvSpPr/>
          <p:nvPr/>
        </p:nvSpPr>
        <p:spPr>
          <a:xfrm>
            <a:off x="4932040" y="3501008"/>
            <a:ext cx="93610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6660232" y="4653136"/>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tématu</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dostatečná časová rezerva</a:t>
            </a:r>
          </a:p>
          <a:p>
            <a:pPr lvl="1"/>
            <a:r>
              <a:rPr lang="cs-CZ" dirty="0" smtClean="0"/>
              <a:t>o tématu přemýšlet v předstihu</a:t>
            </a:r>
          </a:p>
          <a:p>
            <a:r>
              <a:rPr lang="cs-CZ" dirty="0" smtClean="0"/>
              <a:t>jazyková vybavenost</a:t>
            </a:r>
          </a:p>
          <a:p>
            <a:pPr lvl="1"/>
            <a:r>
              <a:rPr lang="cs-CZ" dirty="0" smtClean="0"/>
              <a:t>pro historická témata nutná němčina, případně latina</a:t>
            </a:r>
          </a:p>
          <a:p>
            <a:r>
              <a:rPr lang="cs-CZ" dirty="0" smtClean="0"/>
              <a:t>tematické okruhy zadávané jednotlivými obory</a:t>
            </a:r>
          </a:p>
          <a:p>
            <a:pPr lvl="1"/>
            <a:r>
              <a:rPr lang="cs-CZ" dirty="0" smtClean="0"/>
              <a:t>vyvěšené na oborových webech</a:t>
            </a:r>
          </a:p>
          <a:p>
            <a:pPr lvl="2"/>
            <a:r>
              <a:rPr lang="cs-CZ" dirty="0" smtClean="0"/>
              <a:t>obecné okruhy</a:t>
            </a:r>
          </a:p>
          <a:p>
            <a:pPr lvl="3"/>
            <a:r>
              <a:rPr lang="cs-CZ" dirty="0" smtClean="0"/>
              <a:t>potřeba specifikovat konkrétní téma</a:t>
            </a:r>
          </a:p>
          <a:p>
            <a:pPr lvl="2"/>
            <a:r>
              <a:rPr lang="cs-CZ" dirty="0" smtClean="0"/>
              <a:t>konkrétní témata</a:t>
            </a:r>
          </a:p>
          <a:p>
            <a:r>
              <a:rPr lang="cs-CZ" dirty="0" smtClean="0"/>
              <a:t>vlastní téma</a:t>
            </a:r>
          </a:p>
          <a:p>
            <a:pPr lvl="1"/>
            <a:r>
              <a:rPr lang="cs-CZ" dirty="0" smtClean="0"/>
              <a:t>je třeba dobře promyslet obsahovou náplň a cíle</a:t>
            </a:r>
          </a:p>
          <a:p>
            <a:pPr lvl="1"/>
            <a:r>
              <a:rPr lang="cs-CZ" dirty="0" smtClean="0"/>
              <a:t>podložit obsáhlejšími rešeršemi </a:t>
            </a:r>
          </a:p>
          <a:p>
            <a:r>
              <a:rPr lang="cs-CZ" dirty="0" smtClean="0"/>
              <a:t>pramenná základna</a:t>
            </a:r>
          </a:p>
          <a:p>
            <a:pPr lvl="1"/>
            <a:r>
              <a:rPr lang="cs-CZ" dirty="0" smtClean="0"/>
              <a:t>znalost archivní sítě </a:t>
            </a:r>
            <a:r>
              <a:rPr lang="cs-CZ" dirty="0" smtClean="0">
                <a:hlinkClick r:id="rId2"/>
              </a:rPr>
              <a:t>www.</a:t>
            </a:r>
            <a:r>
              <a:rPr lang="cs-CZ" dirty="0" err="1" smtClean="0">
                <a:hlinkClick r:id="rId2"/>
              </a:rPr>
              <a:t>cesarch.cz</a:t>
            </a:r>
            <a:endParaRPr lang="cs-CZ" dirty="0" smtClean="0"/>
          </a:p>
          <a:p>
            <a:pPr lvl="1"/>
            <a:r>
              <a:rPr lang="cs-CZ" dirty="0" smtClean="0"/>
              <a:t>zahraniční prameny = zahraniční cesty</a:t>
            </a:r>
          </a:p>
          <a:p>
            <a:r>
              <a:rPr lang="cs-CZ" dirty="0" smtClean="0"/>
              <a:t>konzultovat s vybraným vedoucím práce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Téma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dostatečně nosné a zajímavé</a:t>
            </a:r>
          </a:p>
          <a:p>
            <a:pPr lvl="1"/>
            <a:r>
              <a:rPr lang="cs-CZ" dirty="0" smtClean="0"/>
              <a:t>poskytuje dostatek </a:t>
            </a:r>
          </a:p>
          <a:p>
            <a:pPr lvl="2"/>
            <a:r>
              <a:rPr lang="cs-CZ" dirty="0" smtClean="0"/>
              <a:t>prostoru k vyjádření</a:t>
            </a:r>
          </a:p>
          <a:p>
            <a:pPr lvl="2"/>
            <a:r>
              <a:rPr lang="cs-CZ" dirty="0" smtClean="0"/>
              <a:t>možností pro myšlený rozsah práce</a:t>
            </a:r>
          </a:p>
          <a:p>
            <a:r>
              <a:rPr lang="cs-CZ" dirty="0" smtClean="0"/>
              <a:t>pro autora zábavné</a:t>
            </a:r>
          </a:p>
          <a:p>
            <a:pPr lvl="1"/>
            <a:r>
              <a:rPr lang="cs-CZ" dirty="0" smtClean="0"/>
              <a:t>vyžaduje množství času</a:t>
            </a:r>
          </a:p>
          <a:p>
            <a:pPr lvl="1"/>
            <a:r>
              <a:rPr lang="cs-CZ" dirty="0" smtClean="0"/>
              <a:t>je třeba se tématu věnovat do hloubky </a:t>
            </a:r>
          </a:p>
          <a:p>
            <a:r>
              <a:rPr lang="cs-CZ" dirty="0" smtClean="0"/>
              <a:t>použitelné i do budoucna</a:t>
            </a:r>
          </a:p>
          <a:p>
            <a:pPr lvl="1"/>
            <a:r>
              <a:rPr lang="cs-CZ" dirty="0" smtClean="0"/>
              <a:t>možnosti navazujícího bádání</a:t>
            </a:r>
          </a:p>
          <a:p>
            <a:pPr lvl="1"/>
            <a:r>
              <a:rPr lang="cs-CZ" dirty="0" smtClean="0"/>
              <a:t>profesní směřování</a:t>
            </a:r>
          </a:p>
          <a:p>
            <a:r>
              <a:rPr lang="cs-CZ" dirty="0" smtClean="0"/>
              <a:t>použitelné při hledání práce</a:t>
            </a:r>
          </a:p>
          <a:p>
            <a:pPr lvl="1"/>
            <a:r>
              <a:rPr lang="cs-CZ" dirty="0" smtClean="0"/>
              <a:t>lze zpracovat téma zadané příštím zaměstnavatelem</a:t>
            </a:r>
          </a:p>
          <a:p>
            <a:r>
              <a:rPr lang="cs-CZ" dirty="0" smtClean="0"/>
              <a:t>otevírá možnosti dalšího studia</a:t>
            </a:r>
          </a:p>
          <a:p>
            <a:pPr lvl="1"/>
            <a:r>
              <a:rPr lang="cs-CZ" dirty="0" smtClean="0"/>
              <a:t>magisterské či následně doktorské studium</a:t>
            </a:r>
          </a:p>
          <a:p>
            <a:pPr lvl="1">
              <a:buNone/>
            </a:pPr>
            <a:endParaRPr lang="cs-CZ"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Konzultace a termíny</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důležitá konzultace s vedoucím práce / školitelem</a:t>
            </a:r>
          </a:p>
          <a:p>
            <a:pPr lvl="1"/>
            <a:r>
              <a:rPr lang="cs-CZ" dirty="0" smtClean="0"/>
              <a:t>v dostatečném předstihu vybrat vedoucího práce</a:t>
            </a:r>
          </a:p>
          <a:p>
            <a:pPr lvl="2"/>
            <a:r>
              <a:rPr lang="cs-CZ" dirty="0" smtClean="0"/>
              <a:t>volba vyplývá z oborové specializace pro vybrané téma</a:t>
            </a:r>
          </a:p>
          <a:p>
            <a:pPr lvl="2"/>
            <a:r>
              <a:rPr lang="cs-CZ" dirty="0" smtClean="0"/>
              <a:t>seznámit se s jeho přístupem, formou komunikace</a:t>
            </a:r>
          </a:p>
          <a:p>
            <a:pPr lvl="2"/>
            <a:r>
              <a:rPr lang="cs-CZ" dirty="0" smtClean="0"/>
              <a:t>poznat jeho metody při vedení práce </a:t>
            </a:r>
          </a:p>
          <a:p>
            <a:pPr lvl="1"/>
            <a:r>
              <a:rPr lang="cs-CZ" dirty="0" smtClean="0"/>
              <a:t>konzultovat s ním téma</a:t>
            </a:r>
          </a:p>
          <a:p>
            <a:pPr lvl="2"/>
            <a:r>
              <a:rPr lang="cs-CZ" dirty="0" smtClean="0"/>
              <a:t>téma zúžit, upravit, rozšířit dle jeho rady</a:t>
            </a:r>
          </a:p>
          <a:p>
            <a:pPr lvl="2"/>
            <a:r>
              <a:rPr lang="cs-CZ" dirty="0" smtClean="0"/>
              <a:t>domluvit s ním časovou osu tvorby a odevzdávání částí práce</a:t>
            </a:r>
          </a:p>
          <a:p>
            <a:pPr lvl="2"/>
            <a:r>
              <a:rPr lang="cs-CZ" dirty="0" smtClean="0"/>
              <a:t>většinou je nejprve vyžadován úvod a seznam zdrojů</a:t>
            </a:r>
          </a:p>
          <a:p>
            <a:r>
              <a:rPr lang="cs-CZ" dirty="0" smtClean="0"/>
              <a:t>nenechávat vše na poslední chvíli</a:t>
            </a:r>
          </a:p>
          <a:p>
            <a:r>
              <a:rPr lang="cs-CZ" dirty="0" smtClean="0"/>
              <a:t>zjistit si všechny termíny spojené s odevzdáváním práce</a:t>
            </a:r>
          </a:p>
          <a:p>
            <a:pPr lvl="1"/>
            <a:r>
              <a:rPr lang="cs-CZ" dirty="0" smtClean="0"/>
              <a:t>žádaný rozsah, citační pravidla (ČČH, ČMM, AČ)</a:t>
            </a:r>
          </a:p>
          <a:p>
            <a:r>
              <a:rPr lang="cs-CZ" dirty="0" smtClean="0"/>
              <a:t>konzultovat a mluvit o tématu s ostatními odborníky a kolegy</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p:txBody>
          <a:bodyPr/>
          <a:lstStyle/>
          <a:p>
            <a:r>
              <a:rPr lang="cs-CZ" dirty="0" smtClean="0"/>
              <a:t>Z pohledu školitele:</a:t>
            </a:r>
          </a:p>
          <a:p>
            <a:pPr lvl="1"/>
            <a:r>
              <a:rPr lang="cs-CZ" dirty="0" smtClean="0"/>
              <a:t>„</a:t>
            </a:r>
            <a:r>
              <a:rPr lang="cs-CZ" i="1" dirty="0" smtClean="0"/>
              <a:t>Vyvarujte se nejasných či obecných zadání. Vyvarujte se zadání, která vyžadují práci se špatně dostupnými nebo špatně zdokumentovanými technologiemi. Vyvarujte se zadání, která určují diplomovou práci jako zbytečnou ke slavnostnímu zahození bezprostředně po slavnostním obhájení</a:t>
            </a:r>
            <a:r>
              <a:rPr lang="cs-CZ" dirty="0" smtClean="0"/>
              <a:t>.“</a:t>
            </a:r>
          </a:p>
          <a:p>
            <a:pPr>
              <a:buNone/>
            </a:pPr>
            <a:r>
              <a:rPr lang="cs-CZ" dirty="0" smtClean="0"/>
              <a:t>					z blogu doc. Petra Tůmy z UK</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229600" cy="1116360"/>
          </a:xfrm>
        </p:spPr>
        <p:txBody>
          <a:bodyPr>
            <a:normAutofit/>
          </a:bodyPr>
          <a:lstStyle/>
          <a:p>
            <a:r>
              <a:rPr lang="cs-CZ" dirty="0" smtClean="0"/>
              <a:t>Základy tvorby odborného textu</a:t>
            </a:r>
            <a:endParaRPr lang="cs-CZ" dirty="0"/>
          </a:p>
        </p:txBody>
      </p:sp>
      <p:sp>
        <p:nvSpPr>
          <p:cNvPr id="3" name="Zástupný symbol pro obsah 2"/>
          <p:cNvSpPr>
            <a:spLocks noGrp="1"/>
          </p:cNvSpPr>
          <p:nvPr>
            <p:ph sz="quarter" idx="1"/>
          </p:nvPr>
        </p:nvSpPr>
        <p:spPr>
          <a:xfrm>
            <a:off x="395536" y="1268760"/>
            <a:ext cx="8496944" cy="5400600"/>
          </a:xfrm>
        </p:spPr>
        <p:txBody>
          <a:bodyPr>
            <a:noAutofit/>
          </a:bodyPr>
          <a:lstStyle/>
          <a:p>
            <a:r>
              <a:rPr lang="cs-CZ" sz="1600" dirty="0"/>
              <a:t>1) </a:t>
            </a:r>
            <a:r>
              <a:rPr lang="cs-CZ" sz="1600" i="1" u="sng" dirty="0"/>
              <a:t>uvedení do tématu </a:t>
            </a:r>
            <a:r>
              <a:rPr lang="cs-CZ" sz="1600" i="1" dirty="0"/>
              <a:t>1</a:t>
            </a:r>
            <a:r>
              <a:rPr lang="cs-CZ" sz="1600" i="1" dirty="0" smtClean="0"/>
              <a:t>.3</a:t>
            </a:r>
            <a:r>
              <a:rPr lang="cs-CZ" sz="1600" i="1" dirty="0"/>
              <a:t>.</a:t>
            </a:r>
            <a:br>
              <a:rPr lang="cs-CZ" sz="1600" i="1" dirty="0"/>
            </a:br>
            <a:r>
              <a:rPr lang="cs-CZ" sz="1600" dirty="0" smtClean="0"/>
              <a:t>ú</a:t>
            </a:r>
            <a:r>
              <a:rPr lang="cs-CZ" sz="1600" dirty="0" smtClean="0"/>
              <a:t>vod</a:t>
            </a:r>
            <a:r>
              <a:rPr lang="cs-CZ" sz="1600" dirty="0"/>
              <a:t>, nastínění programu semináře, charakteristika a účel odborného textu</a:t>
            </a:r>
            <a:br>
              <a:rPr lang="cs-CZ" sz="1600" dirty="0"/>
            </a:br>
            <a:r>
              <a:rPr lang="cs-CZ" sz="1600" dirty="0"/>
              <a:t>výběr tématu, výzkumné otázky, pracovní postup</a:t>
            </a:r>
          </a:p>
          <a:p>
            <a:r>
              <a:rPr lang="cs-CZ" sz="1600" dirty="0"/>
              <a:t>2) </a:t>
            </a:r>
            <a:r>
              <a:rPr lang="cs-CZ" sz="1600" i="1" u="sng" dirty="0" smtClean="0"/>
              <a:t>heuristika, kritika zdrojů </a:t>
            </a:r>
            <a:r>
              <a:rPr lang="cs-CZ" sz="1600" i="1" dirty="0" smtClean="0"/>
              <a:t>15.3</a:t>
            </a:r>
            <a:r>
              <a:rPr lang="cs-CZ" sz="1600" i="1" dirty="0"/>
              <a:t>.</a:t>
            </a:r>
            <a:br>
              <a:rPr lang="cs-CZ" sz="1600" i="1" dirty="0"/>
            </a:br>
            <a:r>
              <a:rPr lang="cs-CZ" sz="1600" dirty="0"/>
              <a:t>i</a:t>
            </a:r>
            <a:r>
              <a:rPr lang="cs-CZ" sz="1600" dirty="0" smtClean="0"/>
              <a:t>nformační </a:t>
            </a:r>
            <a:r>
              <a:rPr lang="cs-CZ" sz="1600" dirty="0"/>
              <a:t>zdroje (rešerše, bibliografie, databáze, systém knihoven, knihovní katalogy, digitální zdroje, jak pracovat s různými </a:t>
            </a:r>
            <a:r>
              <a:rPr lang="cs-CZ" sz="1600" dirty="0" smtClean="0"/>
              <a:t>zdroji)</a:t>
            </a:r>
            <a:r>
              <a:rPr lang="cs-CZ" sz="1600" i="1" dirty="0"/>
              <a:t> </a:t>
            </a:r>
            <a:endParaRPr lang="cs-CZ" sz="1600" i="1" dirty="0" smtClean="0"/>
          </a:p>
          <a:p>
            <a:pPr>
              <a:buNone/>
            </a:pPr>
            <a:r>
              <a:rPr lang="cs-CZ" sz="1600" i="1" dirty="0" smtClean="0"/>
              <a:t>	</a:t>
            </a:r>
            <a:r>
              <a:rPr lang="cs-CZ" sz="1600" dirty="0" smtClean="0"/>
              <a:t>k</a:t>
            </a:r>
            <a:r>
              <a:rPr lang="cs-CZ" sz="1600" dirty="0" smtClean="0"/>
              <a:t>ritický </a:t>
            </a:r>
            <a:r>
              <a:rPr lang="cs-CZ" sz="1600" dirty="0"/>
              <a:t>přístup k textu (sekundární a primární zdroje, nakládání s nimi, úskalí internetu)</a:t>
            </a:r>
          </a:p>
          <a:p>
            <a:r>
              <a:rPr lang="cs-CZ" sz="1600" dirty="0"/>
              <a:t>3</a:t>
            </a:r>
            <a:r>
              <a:rPr lang="cs-CZ" sz="1600" dirty="0" smtClean="0"/>
              <a:t>)</a:t>
            </a:r>
            <a:r>
              <a:rPr lang="cs-CZ" sz="1600" i="1" dirty="0" smtClean="0"/>
              <a:t> </a:t>
            </a:r>
            <a:r>
              <a:rPr lang="cs-CZ" sz="1600" i="1" u="sng" dirty="0"/>
              <a:t>obsahové zpracování </a:t>
            </a:r>
            <a:r>
              <a:rPr lang="cs-CZ" sz="1600" i="1" dirty="0" smtClean="0"/>
              <a:t>29.3.</a:t>
            </a:r>
            <a:r>
              <a:rPr lang="cs-CZ" sz="1600" i="1" dirty="0"/>
              <a:t/>
            </a:r>
            <a:br>
              <a:rPr lang="cs-CZ" sz="1600" i="1" dirty="0"/>
            </a:br>
            <a:r>
              <a:rPr lang="cs-CZ" sz="1600" dirty="0"/>
              <a:t>ú</a:t>
            </a:r>
            <a:r>
              <a:rPr lang="cs-CZ" sz="1600" dirty="0" smtClean="0"/>
              <a:t>tvary </a:t>
            </a:r>
            <a:r>
              <a:rPr lang="cs-CZ" sz="1600" dirty="0"/>
              <a:t>(klíčová slova, abstrakt, resumé, anotace, recenze, studie, monografie, kvalifikační </a:t>
            </a:r>
            <a:r>
              <a:rPr lang="cs-CZ" sz="1600" dirty="0" smtClean="0"/>
              <a:t>práce) </a:t>
            </a:r>
            <a:endParaRPr lang="cs-CZ" sz="1600" dirty="0" smtClean="0"/>
          </a:p>
          <a:p>
            <a:pPr>
              <a:buNone/>
            </a:pPr>
            <a:r>
              <a:rPr lang="cs-CZ" sz="1600" dirty="0" smtClean="0"/>
              <a:t>	</a:t>
            </a:r>
            <a:r>
              <a:rPr lang="cs-CZ" sz="1600" dirty="0" smtClean="0"/>
              <a:t>obsahová </a:t>
            </a:r>
            <a:r>
              <a:rPr lang="cs-CZ" sz="1600" dirty="0"/>
              <a:t>rovina textu (osnova, úvod, stať a závěr, váha informací a jejich hierarchizace)</a:t>
            </a:r>
          </a:p>
          <a:p>
            <a:r>
              <a:rPr lang="cs-CZ" sz="1600" dirty="0"/>
              <a:t>4</a:t>
            </a:r>
            <a:r>
              <a:rPr lang="cs-CZ" sz="1600" i="1" dirty="0" smtClean="0"/>
              <a:t>) </a:t>
            </a:r>
            <a:r>
              <a:rPr lang="cs-CZ" sz="1600" i="1" u="sng" dirty="0"/>
              <a:t>etika a citace </a:t>
            </a:r>
            <a:r>
              <a:rPr lang="cs-CZ" sz="1600" i="1" dirty="0" smtClean="0"/>
              <a:t>12. 4.</a:t>
            </a:r>
            <a:r>
              <a:rPr lang="cs-CZ" sz="1600" i="1" dirty="0"/>
              <a:t/>
            </a:r>
            <a:br>
              <a:rPr lang="cs-CZ" sz="1600" i="1" dirty="0"/>
            </a:br>
            <a:r>
              <a:rPr lang="cs-CZ" sz="1600" i="1" dirty="0" smtClean="0"/>
              <a:t>e</a:t>
            </a:r>
            <a:r>
              <a:rPr lang="cs-CZ" sz="1600" dirty="0" smtClean="0"/>
              <a:t>tika </a:t>
            </a:r>
            <a:r>
              <a:rPr lang="cs-CZ" sz="1600" dirty="0"/>
              <a:t>práce se zdroji (citace, </a:t>
            </a:r>
            <a:r>
              <a:rPr lang="cs-CZ" sz="1600" dirty="0" smtClean="0"/>
              <a:t>parafráze)</a:t>
            </a:r>
          </a:p>
          <a:p>
            <a:pPr>
              <a:buNone/>
            </a:pPr>
            <a:r>
              <a:rPr lang="cs-CZ" sz="1600" dirty="0" smtClean="0"/>
              <a:t>	</a:t>
            </a:r>
            <a:r>
              <a:rPr lang="cs-CZ" sz="1600" dirty="0" smtClean="0"/>
              <a:t>autorský zákon</a:t>
            </a:r>
            <a:endParaRPr lang="cs-CZ" sz="1600" i="1" dirty="0"/>
          </a:p>
          <a:p>
            <a:pPr>
              <a:buNone/>
            </a:pPr>
            <a:r>
              <a:rPr lang="cs-CZ" sz="1600" i="1" dirty="0" smtClean="0"/>
              <a:t>	</a:t>
            </a:r>
            <a:r>
              <a:rPr lang="cs-CZ" sz="1600" dirty="0" smtClean="0"/>
              <a:t>c</a:t>
            </a:r>
            <a:r>
              <a:rPr lang="cs-CZ" sz="1600" dirty="0" smtClean="0"/>
              <a:t>itace </a:t>
            </a:r>
            <a:r>
              <a:rPr lang="cs-CZ" sz="1600" dirty="0"/>
              <a:t>v textu (obecná pravidla, ČSN, různé obory, různé druhy citací)</a:t>
            </a:r>
          </a:p>
          <a:p>
            <a:r>
              <a:rPr lang="cs-CZ" sz="1600" dirty="0"/>
              <a:t>5</a:t>
            </a:r>
            <a:r>
              <a:rPr lang="cs-CZ" sz="1600" dirty="0" smtClean="0"/>
              <a:t>) </a:t>
            </a:r>
            <a:r>
              <a:rPr lang="cs-CZ" sz="1600" i="1" u="sng" dirty="0"/>
              <a:t>formální zpracování, konečná redakce </a:t>
            </a:r>
            <a:r>
              <a:rPr lang="cs-CZ" sz="1600" i="1" dirty="0" smtClean="0"/>
              <a:t>10. 5.</a:t>
            </a:r>
            <a:r>
              <a:rPr lang="cs-CZ" sz="1600" i="1" dirty="0"/>
              <a:t/>
            </a:r>
            <a:br>
              <a:rPr lang="cs-CZ" sz="1600" i="1" dirty="0"/>
            </a:br>
            <a:r>
              <a:rPr lang="cs-CZ" sz="1600" dirty="0"/>
              <a:t>f</a:t>
            </a:r>
            <a:r>
              <a:rPr lang="cs-CZ" sz="1600" dirty="0" smtClean="0"/>
              <a:t>ormální </a:t>
            </a:r>
            <a:r>
              <a:rPr lang="cs-CZ" sz="1600" dirty="0"/>
              <a:t>úprava textu (nadpisy, odstavce, typy písem), lektura, korektura, recenzní posudek, korektorské </a:t>
            </a:r>
            <a:r>
              <a:rPr lang="cs-CZ" sz="1600" dirty="0" smtClean="0"/>
              <a:t>značky</a:t>
            </a:r>
            <a:endParaRPr lang="cs-CZ"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Téma – výzkumné otázky</a:t>
            </a:r>
            <a:endParaRPr lang="cs-CZ" dirty="0"/>
          </a:p>
        </p:txBody>
      </p:sp>
      <p:sp>
        <p:nvSpPr>
          <p:cNvPr id="3" name="Zástupný symbol pro obsah 2"/>
          <p:cNvSpPr>
            <a:spLocks noGrp="1"/>
          </p:cNvSpPr>
          <p:nvPr>
            <p:ph sz="quarter" idx="1"/>
          </p:nvPr>
        </p:nvSpPr>
        <p:spPr/>
        <p:txBody>
          <a:bodyPr>
            <a:normAutofit/>
          </a:bodyPr>
          <a:lstStyle/>
          <a:p>
            <a:r>
              <a:rPr lang="cs-CZ" b="1" dirty="0" smtClean="0"/>
              <a:t>Základem práce by měla být jasně formulovaná teze, kterou autor v průběhu psaní prozkoumává ze všech stran: </a:t>
            </a:r>
          </a:p>
          <a:p>
            <a:pPr lvl="1"/>
            <a:r>
              <a:rPr lang="cs-CZ" b="1" dirty="0" smtClean="0"/>
              <a:t>identifikace problému</a:t>
            </a:r>
          </a:p>
          <a:p>
            <a:pPr lvl="1"/>
            <a:r>
              <a:rPr lang="cs-CZ" b="1" dirty="0" smtClean="0"/>
              <a:t>definice problému</a:t>
            </a:r>
          </a:p>
          <a:p>
            <a:pPr lvl="2"/>
            <a:r>
              <a:rPr lang="cs-CZ" dirty="0" smtClean="0"/>
              <a:t>popis nevyřešené, nevyjasněné či sporné situace</a:t>
            </a:r>
          </a:p>
          <a:p>
            <a:pPr lvl="1"/>
            <a:r>
              <a:rPr lang="cs-CZ" b="1" dirty="0" smtClean="0"/>
              <a:t>výzkumná otázka / otázky</a:t>
            </a:r>
          </a:p>
          <a:p>
            <a:pPr lvl="2"/>
            <a:r>
              <a:rPr lang="cs-CZ" dirty="0" smtClean="0"/>
              <a:t>tvrzení, na které hledáme odpověď v souvislosti s problémem</a:t>
            </a:r>
          </a:p>
          <a:p>
            <a:pPr lvl="3"/>
            <a:r>
              <a:rPr lang="cs-CZ" dirty="0" smtClean="0"/>
              <a:t>Jaký byl vztah mezi .... ? 	</a:t>
            </a:r>
          </a:p>
          <a:p>
            <a:pPr lvl="3"/>
            <a:r>
              <a:rPr lang="cs-CZ" dirty="0" smtClean="0"/>
              <a:t>Jaká je nejlepší cesta k ... ? </a:t>
            </a:r>
          </a:p>
          <a:p>
            <a:pPr lvl="3"/>
            <a:r>
              <a:rPr lang="cs-CZ" dirty="0" smtClean="0"/>
              <a:t>Co se stane, když ... ?</a:t>
            </a:r>
          </a:p>
          <a:p>
            <a:pPr lvl="1"/>
            <a:r>
              <a:rPr lang="cs-CZ" b="1" dirty="0" smtClean="0"/>
              <a:t>soupis několika vět k tématu</a:t>
            </a:r>
          </a:p>
          <a:p>
            <a:pPr>
              <a:buNone/>
            </a:pPr>
            <a:endParaRPr lang="cs-CZ" b="1" dirty="0" smtClean="0"/>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Téma – výzkumné otázky</a:t>
            </a:r>
            <a:endParaRPr lang="cs-CZ" dirty="0"/>
          </a:p>
        </p:txBody>
      </p:sp>
      <p:sp>
        <p:nvSpPr>
          <p:cNvPr id="3" name="Zástupný symbol pro obsah 2"/>
          <p:cNvSpPr>
            <a:spLocks noGrp="1"/>
          </p:cNvSpPr>
          <p:nvPr>
            <p:ph sz="quarter" idx="1"/>
          </p:nvPr>
        </p:nvSpPr>
        <p:spPr>
          <a:xfrm>
            <a:off x="457200" y="1988840"/>
            <a:ext cx="8229600" cy="4168120"/>
          </a:xfrm>
        </p:spPr>
        <p:txBody>
          <a:bodyPr/>
          <a:lstStyle/>
          <a:p>
            <a:r>
              <a:rPr lang="cs-CZ" b="1" dirty="0" smtClean="0"/>
              <a:t>Promýšlení výzkumných otázek a problematizování tématu vede k vytčení klíčových pojmů, množiny výrazů, které použijeme při vyhledávání podkladů k práci:</a:t>
            </a:r>
          </a:p>
          <a:p>
            <a:pPr lvl="1"/>
            <a:r>
              <a:rPr lang="cs-CZ" b="1" dirty="0" smtClean="0"/>
              <a:t>pojmy obecné</a:t>
            </a:r>
          </a:p>
          <a:p>
            <a:pPr lvl="1"/>
            <a:r>
              <a:rPr lang="cs-CZ" b="1" dirty="0" smtClean="0"/>
              <a:t>pojmy konkrétní</a:t>
            </a:r>
          </a:p>
          <a:p>
            <a:pPr lvl="1"/>
            <a:r>
              <a:rPr lang="cs-CZ" b="1" dirty="0" smtClean="0"/>
              <a:t>využití synonym</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Vyhledávání podkladů</a:t>
            </a:r>
            <a:br>
              <a:rPr lang="cs-CZ" dirty="0" smtClean="0"/>
            </a:br>
            <a:endParaRPr lang="cs-CZ" dirty="0"/>
          </a:p>
        </p:txBody>
      </p:sp>
      <p:sp>
        <p:nvSpPr>
          <p:cNvPr id="3" name="Zástupný symbol pro obsah 2"/>
          <p:cNvSpPr>
            <a:spLocks noGrp="1"/>
          </p:cNvSpPr>
          <p:nvPr>
            <p:ph sz="quarter" idx="1"/>
          </p:nvPr>
        </p:nvSpPr>
        <p:spPr/>
        <p:txBody>
          <a:bodyPr>
            <a:normAutofit lnSpcReduction="10000"/>
          </a:bodyPr>
          <a:lstStyle/>
          <a:p>
            <a:pPr lvl="1"/>
            <a:r>
              <a:rPr lang="cs-CZ" dirty="0" smtClean="0"/>
              <a:t>prohledat literaturu v katalozích a databázích knihoven</a:t>
            </a:r>
          </a:p>
          <a:p>
            <a:pPr lvl="2"/>
            <a:r>
              <a:rPr lang="cs-CZ" dirty="0" smtClean="0">
                <a:hlinkClick r:id="rId2"/>
              </a:rPr>
              <a:t>www.</a:t>
            </a:r>
            <a:r>
              <a:rPr lang="cs-CZ" dirty="0" err="1" smtClean="0">
                <a:hlinkClick r:id="rId2"/>
              </a:rPr>
              <a:t>mzk.cz</a:t>
            </a:r>
            <a:r>
              <a:rPr lang="cs-CZ" dirty="0" smtClean="0"/>
              <a:t>; </a:t>
            </a:r>
            <a:r>
              <a:rPr lang="cs-CZ" dirty="0" smtClean="0">
                <a:hlinkClick r:id="rId3"/>
              </a:rPr>
              <a:t>www.</a:t>
            </a:r>
            <a:r>
              <a:rPr lang="cs-CZ" dirty="0" err="1" smtClean="0">
                <a:hlinkClick r:id="rId3"/>
              </a:rPr>
              <a:t>nkp.cz</a:t>
            </a:r>
            <a:r>
              <a:rPr lang="cs-CZ" dirty="0" smtClean="0"/>
              <a:t>; zahraniční knihovny</a:t>
            </a:r>
          </a:p>
          <a:p>
            <a:pPr lvl="1"/>
            <a:r>
              <a:rPr lang="cs-CZ" dirty="0" smtClean="0"/>
              <a:t>projít on-line vědecké zdroje – databáze MU</a:t>
            </a:r>
          </a:p>
          <a:p>
            <a:pPr lvl="2"/>
            <a:r>
              <a:rPr lang="en-US" sz="2200" u="sng" dirty="0" smtClean="0">
                <a:hlinkClick r:id="rId4"/>
              </a:rPr>
              <a:t>https://ezdroje.muni.cz/</a:t>
            </a:r>
            <a:endParaRPr lang="cs-CZ" sz="2200" dirty="0" smtClean="0"/>
          </a:p>
          <a:p>
            <a:pPr lvl="1"/>
            <a:r>
              <a:rPr lang="cs-CZ" dirty="0" smtClean="0"/>
              <a:t>informovat se o možnostech získání potřebných publikací</a:t>
            </a:r>
          </a:p>
          <a:p>
            <a:pPr lvl="1"/>
            <a:r>
              <a:rPr lang="cs-CZ" dirty="0" smtClean="0"/>
              <a:t>projít možnou pramennou základnu v ostatních paměťových institucích</a:t>
            </a:r>
          </a:p>
          <a:p>
            <a:pPr lvl="2"/>
            <a:r>
              <a:rPr lang="cs-CZ" dirty="0" smtClean="0"/>
              <a:t>archivech</a:t>
            </a:r>
          </a:p>
          <a:p>
            <a:pPr lvl="3"/>
            <a:r>
              <a:rPr lang="cs-CZ" dirty="0" smtClean="0">
                <a:hlinkClick r:id="rId5"/>
              </a:rPr>
              <a:t>www.</a:t>
            </a:r>
            <a:r>
              <a:rPr lang="cs-CZ" dirty="0" err="1" smtClean="0">
                <a:hlinkClick r:id="rId5"/>
              </a:rPr>
              <a:t>cesarch.cz</a:t>
            </a:r>
            <a:endParaRPr lang="cs-CZ" dirty="0" smtClean="0"/>
          </a:p>
          <a:p>
            <a:pPr lvl="2"/>
            <a:r>
              <a:rPr lang="cs-CZ" dirty="0" smtClean="0"/>
              <a:t>muzeích</a:t>
            </a:r>
          </a:p>
          <a:p>
            <a:pPr lvl="3"/>
            <a:r>
              <a:rPr lang="cs-CZ" dirty="0" smtClean="0">
                <a:hlinkClick r:id="rId6"/>
              </a:rPr>
              <a:t>www.museum.</a:t>
            </a:r>
            <a:r>
              <a:rPr lang="cs-CZ" dirty="0" err="1" smtClean="0">
                <a:hlinkClick r:id="rId6"/>
              </a:rPr>
              <a:t>cz</a:t>
            </a:r>
            <a:endParaRPr lang="cs-CZ" dirty="0" smtClean="0"/>
          </a:p>
          <a:p>
            <a:pPr lvl="2"/>
            <a:r>
              <a:rPr lang="cs-CZ" dirty="0" smtClean="0"/>
              <a:t>památkových ústavech</a:t>
            </a:r>
          </a:p>
          <a:p>
            <a:pPr lvl="3"/>
            <a:r>
              <a:rPr lang="cs-CZ" dirty="0" smtClean="0">
                <a:hlinkClick r:id="rId7"/>
              </a:rPr>
              <a:t>www.</a:t>
            </a:r>
            <a:r>
              <a:rPr lang="cs-CZ" dirty="0" err="1" smtClean="0">
                <a:hlinkClick r:id="rId7"/>
              </a:rPr>
              <a:t>npu.cz</a:t>
            </a:r>
            <a:endParaRPr lang="cs-CZ" dirty="0" smtClean="0"/>
          </a:p>
          <a:p>
            <a:pPr lvl="2"/>
            <a:r>
              <a:rPr lang="cs-CZ" dirty="0" smtClean="0"/>
              <a:t>galeriích, výzkumných ústavech</a:t>
            </a:r>
          </a:p>
          <a:p>
            <a:pPr lvl="2"/>
            <a:endParaRPr lang="cs-CZ" dirty="0" smtClean="0"/>
          </a:p>
          <a:p>
            <a:pPr lvl="1"/>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Specifikace tématu</a:t>
            </a:r>
            <a:endParaRPr lang="cs-CZ" dirty="0"/>
          </a:p>
        </p:txBody>
      </p:sp>
      <p:sp>
        <p:nvSpPr>
          <p:cNvPr id="3" name="Zástupný symbol pro obsah 2"/>
          <p:cNvSpPr>
            <a:spLocks noGrp="1"/>
          </p:cNvSpPr>
          <p:nvPr>
            <p:ph sz="quarter" idx="1"/>
          </p:nvPr>
        </p:nvSpPr>
        <p:spPr>
          <a:xfrm>
            <a:off x="457200" y="980728"/>
            <a:ext cx="8229600" cy="5176232"/>
          </a:xfrm>
        </p:spPr>
        <p:txBody>
          <a:bodyPr>
            <a:normAutofit fontScale="85000" lnSpcReduction="20000"/>
          </a:bodyPr>
          <a:lstStyle/>
          <a:p>
            <a:endParaRPr lang="cs-CZ" dirty="0" smtClean="0"/>
          </a:p>
          <a:p>
            <a:r>
              <a:rPr lang="cs-CZ" dirty="0" smtClean="0"/>
              <a:t>dostatek informací</a:t>
            </a:r>
          </a:p>
          <a:p>
            <a:pPr lvl="1"/>
            <a:r>
              <a:rPr lang="cs-CZ" dirty="0" smtClean="0"/>
              <a:t>téma zúžíme - specifikujeme</a:t>
            </a:r>
          </a:p>
          <a:p>
            <a:pPr lvl="2"/>
            <a:r>
              <a:rPr lang="cs-CZ" dirty="0" smtClean="0"/>
              <a:t>nelze zpracovat širokou škálu výzkumných otázek</a:t>
            </a:r>
          </a:p>
          <a:p>
            <a:r>
              <a:rPr lang="cs-CZ" dirty="0" smtClean="0"/>
              <a:t>nedostatek informací</a:t>
            </a:r>
          </a:p>
          <a:p>
            <a:pPr lvl="1"/>
            <a:r>
              <a:rPr lang="cs-CZ" dirty="0" smtClean="0"/>
              <a:t>téma rozšíříme - zobecníme</a:t>
            </a:r>
          </a:p>
          <a:p>
            <a:pPr lvl="2"/>
            <a:r>
              <a:rPr lang="cs-CZ" dirty="0" smtClean="0"/>
              <a:t>minoritní téma se snadno a rychle vyčerpá</a:t>
            </a:r>
          </a:p>
          <a:p>
            <a:r>
              <a:rPr lang="cs-CZ" dirty="0" smtClean="0"/>
              <a:t>k rozšíření či zúžení použijeme:</a:t>
            </a:r>
          </a:p>
          <a:p>
            <a:pPr lvl="1"/>
            <a:r>
              <a:rPr lang="cs-CZ" dirty="0" smtClean="0"/>
              <a:t>časové období</a:t>
            </a:r>
          </a:p>
          <a:p>
            <a:pPr lvl="1"/>
            <a:r>
              <a:rPr lang="cs-CZ" dirty="0" smtClean="0"/>
              <a:t>geografické určení</a:t>
            </a:r>
          </a:p>
          <a:p>
            <a:pPr lvl="1"/>
            <a:r>
              <a:rPr lang="cs-CZ" dirty="0" smtClean="0"/>
              <a:t>specifické aspekty problému</a:t>
            </a:r>
          </a:p>
          <a:p>
            <a:pPr lvl="1"/>
            <a:r>
              <a:rPr lang="cs-CZ" dirty="0" smtClean="0"/>
              <a:t>zasazení do širšího kontextu</a:t>
            </a:r>
          </a:p>
          <a:p>
            <a:r>
              <a:rPr lang="cs-CZ" dirty="0" smtClean="0"/>
              <a:t>problematické téma</a:t>
            </a:r>
          </a:p>
          <a:p>
            <a:pPr lvl="1"/>
            <a:r>
              <a:rPr lang="cs-CZ" dirty="0" smtClean="0"/>
              <a:t>zkuste přeformulovat výzkumnou otázku</a:t>
            </a:r>
          </a:p>
          <a:p>
            <a:pPr lvl="1"/>
            <a:r>
              <a:rPr lang="cs-CZ" dirty="0" smtClean="0"/>
              <a:t>zkusit jiný pohled: Jak jinak bychom mohli?</a:t>
            </a:r>
          </a:p>
          <a:p>
            <a:pPr lvl="1"/>
            <a:endParaRPr lang="cs-CZ" dirty="0" smtClean="0"/>
          </a:p>
          <a:p>
            <a:pPr lvl="1"/>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rady</a:t>
            </a:r>
            <a:endParaRPr lang="cs-CZ" dirty="0"/>
          </a:p>
        </p:txBody>
      </p:sp>
      <p:sp>
        <p:nvSpPr>
          <p:cNvPr id="3" name="Zástupný symbol pro obsah 2"/>
          <p:cNvSpPr>
            <a:spLocks noGrp="1"/>
          </p:cNvSpPr>
          <p:nvPr>
            <p:ph sz="quarter" idx="1"/>
          </p:nvPr>
        </p:nvSpPr>
        <p:spPr/>
        <p:txBody>
          <a:bodyPr>
            <a:normAutofit fontScale="92500" lnSpcReduction="20000"/>
          </a:bodyPr>
          <a:lstStyle/>
          <a:p>
            <a:pPr lvl="1"/>
            <a:r>
              <a:rPr lang="cs-CZ" dirty="0" smtClean="0"/>
              <a:t>formulace myšlenek musí být srozumitelná </a:t>
            </a:r>
          </a:p>
          <a:p>
            <a:pPr lvl="2"/>
            <a:r>
              <a:rPr lang="cs-CZ" dirty="0" smtClean="0"/>
              <a:t>musí jim rozumět autor i čtenář</a:t>
            </a:r>
          </a:p>
          <a:p>
            <a:pPr lvl="1"/>
            <a:r>
              <a:rPr lang="cs-CZ" dirty="0" smtClean="0"/>
              <a:t>v textu nepoužívat slova, kterým autor nerozumí</a:t>
            </a:r>
          </a:p>
          <a:p>
            <a:pPr lvl="1"/>
            <a:r>
              <a:rPr lang="cs-CZ" dirty="0" smtClean="0"/>
              <a:t>používat citace z knih, které měl autor k dispozici</a:t>
            </a:r>
          </a:p>
          <a:p>
            <a:pPr lvl="1"/>
            <a:r>
              <a:rPr lang="cs-CZ" dirty="0" smtClean="0"/>
              <a:t>vyvarovat se nadužívání módních slov, která do jazyka odborného textu nepatří</a:t>
            </a:r>
          </a:p>
          <a:p>
            <a:pPr lvl="1"/>
            <a:r>
              <a:rPr lang="cs-CZ" dirty="0" smtClean="0"/>
              <a:t>odborné texty jsou nejčastěji psány v 1. osobě množného čísla, tedy „my“</a:t>
            </a:r>
          </a:p>
          <a:p>
            <a:pPr lvl="1"/>
            <a:r>
              <a:rPr lang="cs-CZ" dirty="0" smtClean="0"/>
              <a:t>užívat spisovné češtiny a mít po ruce Pravidla českého pravopisu</a:t>
            </a:r>
          </a:p>
          <a:p>
            <a:pPr lvl="1"/>
            <a:r>
              <a:rPr lang="cs-CZ" dirty="0" smtClean="0"/>
              <a:t>při shromažďování podkladů si důkladně psát odkazy na později citované texty či uložení použitých pramenů</a:t>
            </a:r>
          </a:p>
          <a:p>
            <a:pPr lvl="1"/>
            <a:r>
              <a:rPr lang="cs-CZ" dirty="0" smtClean="0"/>
              <a:t>důsledně citovat dle požadovaných citačních pravidel</a:t>
            </a:r>
          </a:p>
          <a:p>
            <a:pPr lvl="1"/>
            <a:r>
              <a:rPr lang="cs-CZ" dirty="0" smtClean="0"/>
              <a:t>poznámky psát jako celé věty: začínají velkým písmenem a končí tečkou</a:t>
            </a:r>
          </a:p>
          <a:p>
            <a:pPr lvl="1"/>
            <a:endParaRPr lang="cs-CZ" dirty="0" smtClean="0"/>
          </a:p>
          <a:p>
            <a:pPr lvl="1"/>
            <a:endParaRPr lang="cs-CZ" dirty="0" smtClean="0"/>
          </a:p>
          <a:p>
            <a:pPr lvl="1"/>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b="1" dirty="0" smtClean="0"/>
              <a:t>Přemýšlejte o tématu v dostatečném předstihu</a:t>
            </a:r>
          </a:p>
          <a:p>
            <a:pPr lvl="1"/>
            <a:r>
              <a:rPr lang="cs-CZ" b="1" dirty="0" smtClean="0"/>
              <a:t>Co a proč chci psát?</a:t>
            </a:r>
          </a:p>
          <a:p>
            <a:pPr lvl="1"/>
            <a:r>
              <a:rPr lang="cs-CZ" b="1" dirty="0" smtClean="0"/>
              <a:t>hledání nápadů, čtení, archivace</a:t>
            </a:r>
          </a:p>
          <a:p>
            <a:r>
              <a:rPr lang="cs-CZ" b="1" dirty="0" smtClean="0"/>
              <a:t>Relevantní a dostupné podklady jsou základ</a:t>
            </a:r>
          </a:p>
          <a:p>
            <a:pPr lvl="1"/>
            <a:r>
              <a:rPr lang="cs-CZ" b="1" dirty="0" smtClean="0"/>
              <a:t>vyhledávání dostupných poznatků</a:t>
            </a:r>
          </a:p>
          <a:p>
            <a:r>
              <a:rPr lang="cs-CZ" b="1" dirty="0" smtClean="0"/>
              <a:t>Skutečně vás tohle téma zajímá?</a:t>
            </a:r>
          </a:p>
          <a:p>
            <a:pPr lvl="1"/>
            <a:r>
              <a:rPr lang="cs-CZ" b="1" dirty="0" smtClean="0"/>
              <a:t>prozkoumání motivace</a:t>
            </a:r>
          </a:p>
          <a:p>
            <a:r>
              <a:rPr lang="cs-CZ" b="1" dirty="0" smtClean="0"/>
              <a:t>Diplomka jako brána do profesního života</a:t>
            </a:r>
          </a:p>
          <a:p>
            <a:r>
              <a:rPr lang="cs-CZ" b="1" dirty="0" smtClean="0"/>
              <a:t>Zkonzultujte téma ještě před závazným přihlášením</a:t>
            </a:r>
          </a:p>
          <a:p>
            <a:r>
              <a:rPr lang="cs-CZ" b="1" dirty="0" smtClean="0"/>
              <a:t>Zdroje, citace</a:t>
            </a:r>
          </a:p>
          <a:p>
            <a:r>
              <a:rPr lang="cs-CZ" dirty="0" smtClean="0"/>
              <a:t>Proveďte si test:</a:t>
            </a:r>
          </a:p>
          <a:p>
            <a:r>
              <a:rPr lang="cs-CZ" dirty="0" smtClean="0">
                <a:hlinkClick r:id="rId2"/>
              </a:rPr>
              <a:t>https://kuk.muni.cz/inforum/2009/obecna_pravidla.html</a:t>
            </a:r>
            <a:endParaRPr lang="cs-CZ"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17 momentů procesu psaní</a:t>
            </a:r>
            <a:endParaRPr lang="cs-CZ" dirty="0"/>
          </a:p>
        </p:txBody>
      </p:sp>
      <p:sp>
        <p:nvSpPr>
          <p:cNvPr id="3" name="Zástupný symbol pro obsah 2"/>
          <p:cNvSpPr>
            <a:spLocks noGrp="1"/>
          </p:cNvSpPr>
          <p:nvPr>
            <p:ph sz="quarter" idx="1"/>
          </p:nvPr>
        </p:nvSpPr>
        <p:spPr/>
        <p:txBody>
          <a:bodyPr/>
          <a:lstStyle/>
          <a:p>
            <a:r>
              <a:rPr lang="cs-CZ" dirty="0" smtClean="0"/>
              <a:t>Shromažďování znalostí</a:t>
            </a:r>
          </a:p>
          <a:p>
            <a:r>
              <a:rPr lang="cs-CZ" dirty="0" smtClean="0"/>
              <a:t>Stanovení záměrů</a:t>
            </a:r>
          </a:p>
          <a:p>
            <a:r>
              <a:rPr lang="cs-CZ" dirty="0" smtClean="0"/>
              <a:t>Analýza zadání</a:t>
            </a:r>
          </a:p>
          <a:p>
            <a:r>
              <a:rPr lang="cs-CZ" dirty="0" smtClean="0"/>
              <a:t>Plánování</a:t>
            </a:r>
          </a:p>
          <a:p>
            <a:r>
              <a:rPr lang="cs-CZ" dirty="0" smtClean="0"/>
              <a:t>Vybavení si vědomostí o typech psaní</a:t>
            </a:r>
          </a:p>
          <a:p>
            <a:r>
              <a:rPr lang="cs-CZ" dirty="0" smtClean="0"/>
              <a:t>Zvažování časových a prostorových limitů</a:t>
            </a:r>
          </a:p>
          <a:p>
            <a:r>
              <a:rPr lang="cs-CZ" dirty="0" smtClean="0"/>
              <a:t>Předběžné rozvržení látky</a:t>
            </a:r>
          </a:p>
          <a:p>
            <a:r>
              <a:rPr lang="cs-CZ" dirty="0" smtClean="0"/>
              <a:t>Formulace myšlenek</a:t>
            </a:r>
          </a:p>
          <a:p>
            <a:r>
              <a:rPr lang="cs-CZ" dirty="0" smtClean="0"/>
              <a:t>Revidování</a:t>
            </a:r>
          </a:p>
          <a:p>
            <a:r>
              <a:rPr lang="cs-CZ" dirty="0" smtClean="0"/>
              <a:t>Zakoušení paniky a hrůzy</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17 momentů procesu psaní</a:t>
            </a:r>
            <a:endParaRPr lang="cs-CZ" dirty="0"/>
          </a:p>
        </p:txBody>
      </p:sp>
      <p:sp>
        <p:nvSpPr>
          <p:cNvPr id="3" name="Zástupný symbol pro obsah 2"/>
          <p:cNvSpPr>
            <a:spLocks noGrp="1"/>
          </p:cNvSpPr>
          <p:nvPr>
            <p:ph sz="quarter" idx="1"/>
          </p:nvPr>
        </p:nvSpPr>
        <p:spPr/>
        <p:txBody>
          <a:bodyPr/>
          <a:lstStyle/>
          <a:p>
            <a:r>
              <a:rPr lang="cs-CZ" dirty="0" smtClean="0"/>
              <a:t>Vyjasnění si upřímnosti myšlenek</a:t>
            </a:r>
          </a:p>
          <a:p>
            <a:r>
              <a:rPr lang="cs-CZ" dirty="0" smtClean="0"/>
              <a:t>Stanovení vlastní identity</a:t>
            </a:r>
          </a:p>
          <a:p>
            <a:r>
              <a:rPr lang="cs-CZ" dirty="0" smtClean="0"/>
              <a:t>Ohled na čtenáře</a:t>
            </a:r>
          </a:p>
          <a:p>
            <a:r>
              <a:rPr lang="cs-CZ" dirty="0" smtClean="0"/>
              <a:t>Zakoušení radosti a uspokojení</a:t>
            </a:r>
          </a:p>
          <a:p>
            <a:r>
              <a:rPr lang="cs-CZ" dirty="0" smtClean="0"/>
              <a:t>Rozhodnutí o převzetí odpovědnosti</a:t>
            </a:r>
          </a:p>
          <a:p>
            <a:r>
              <a:rPr lang="cs-CZ" dirty="0" smtClean="0"/>
              <a:t>Přiznat pozici, či ji zamaskovat</a:t>
            </a:r>
          </a:p>
          <a:p>
            <a:r>
              <a:rPr lang="cs-CZ" dirty="0" smtClean="0"/>
              <a:t>Uplatnění jazykové kompetence</a:t>
            </a:r>
          </a:p>
          <a:p>
            <a:pPr>
              <a:buNone/>
            </a:pPr>
            <a:r>
              <a:rPr lang="cs-CZ" dirty="0" smtClean="0"/>
              <a:t>		</a:t>
            </a:r>
          </a:p>
          <a:p>
            <a:pPr>
              <a:buNone/>
            </a:pPr>
            <a:r>
              <a:rPr lang="cs-CZ" i="1" dirty="0" smtClean="0"/>
              <a:t>Jak napsat odborný text, Praha 1999, s. 34–35.</a:t>
            </a:r>
          </a:p>
          <a:p>
            <a:endParaRPr lang="cs-CZ" dirty="0" smtClean="0"/>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Literetura</a:t>
            </a:r>
            <a:r>
              <a:rPr lang="cs-CZ" dirty="0" smtClean="0"/>
              <a:t> k tématu</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cs-CZ" dirty="0" smtClean="0"/>
              <a:t>Kolektiv autorů: </a:t>
            </a:r>
            <a:r>
              <a:rPr lang="cs-CZ" i="1" dirty="0" smtClean="0"/>
              <a:t>Úvod do studia dějepisu 1. díl</a:t>
            </a:r>
            <a:r>
              <a:rPr lang="cs-CZ" dirty="0" smtClean="0"/>
              <a:t>, Brno 2014. (online verze ke stažení </a:t>
            </a:r>
            <a:r>
              <a:rPr lang="cs-CZ" u="sng" dirty="0" smtClean="0">
                <a:hlinkClick r:id="rId2"/>
              </a:rPr>
              <a:t>https://digilib.phil.muni.cz/data/handle/11222.digilib/130405/monography.pdf</a:t>
            </a:r>
            <a:r>
              <a:rPr lang="cs-CZ" dirty="0" smtClean="0"/>
              <a:t>, citováno 17. 1. 2016)</a:t>
            </a:r>
          </a:p>
          <a:p>
            <a:r>
              <a:rPr lang="cs-CZ" i="1" dirty="0" smtClean="0"/>
              <a:t>Od abstraktu do závěrečné práce: jak napsat diplomovou práci ve společenskovědních a humanitních oborech: praktická příručka</a:t>
            </a:r>
            <a:r>
              <a:rPr lang="cs-CZ" dirty="0" smtClean="0"/>
              <a:t>. </a:t>
            </a:r>
            <a:r>
              <a:rPr lang="cs-CZ" dirty="0" err="1" smtClean="0"/>
              <a:t>Edited</a:t>
            </a:r>
            <a:r>
              <a:rPr lang="cs-CZ" dirty="0" smtClean="0"/>
              <a:t> by Helena Kubátová - Dušan Šimek. 4., </a:t>
            </a:r>
            <a:r>
              <a:rPr lang="cs-CZ" dirty="0" err="1" smtClean="0"/>
              <a:t>přeprac</a:t>
            </a:r>
            <a:r>
              <a:rPr lang="cs-CZ" dirty="0" smtClean="0"/>
              <a:t>. </a:t>
            </a:r>
            <a:r>
              <a:rPr lang="cs-CZ" dirty="0" err="1" smtClean="0"/>
              <a:t>vyd</a:t>
            </a:r>
            <a:r>
              <a:rPr lang="cs-CZ" dirty="0" smtClean="0"/>
              <a:t>. Olomouc: Univerzita Palackého v Olomouci, 2007. 90 s. ISBN 978-80-244-1589-5.</a:t>
            </a:r>
          </a:p>
          <a:p>
            <a:r>
              <a:rPr lang="cs-CZ" dirty="0" smtClean="0"/>
              <a:t>KŘOVÁČKOVÁ, Blanka; SKUTIL, Martin. </a:t>
            </a:r>
            <a:r>
              <a:rPr lang="cs-CZ" i="1" dirty="0" smtClean="0"/>
              <a:t>Jak napsat seminární a závěrečné práce ve společenských vědách</a:t>
            </a:r>
            <a:r>
              <a:rPr lang="cs-CZ" dirty="0" smtClean="0"/>
              <a:t>. </a:t>
            </a:r>
            <a:r>
              <a:rPr lang="cs-CZ" dirty="0" err="1" smtClean="0"/>
              <a:t>Vyd</a:t>
            </a:r>
            <a:r>
              <a:rPr lang="cs-CZ" dirty="0" smtClean="0"/>
              <a:t>. 1. Hradec Králové : </a:t>
            </a:r>
            <a:r>
              <a:rPr lang="cs-CZ" dirty="0" err="1" smtClean="0"/>
              <a:t>Gaudeamus</a:t>
            </a:r>
            <a:r>
              <a:rPr lang="cs-CZ" dirty="0" smtClean="0"/>
              <a:t>, 2009. s. ISBN 9788070418635.</a:t>
            </a:r>
          </a:p>
          <a:p>
            <a:r>
              <a:rPr lang="cs-CZ" dirty="0" smtClean="0"/>
              <a:t>POKORNÝ, Jiří. </a:t>
            </a:r>
            <a:r>
              <a:rPr lang="cs-CZ" i="1" dirty="0" smtClean="0"/>
              <a:t>Úspěšnost zaručena: jak efektivně zpracovat a obhájit diplomovou práci</a:t>
            </a:r>
            <a:r>
              <a:rPr lang="cs-CZ" dirty="0" smtClean="0"/>
              <a:t>. </a:t>
            </a:r>
            <a:r>
              <a:rPr lang="cs-CZ" dirty="0" err="1" smtClean="0"/>
              <a:t>Vyd</a:t>
            </a:r>
            <a:r>
              <a:rPr lang="cs-CZ" dirty="0" smtClean="0"/>
              <a:t>. 1. Brno: Akademické nakladatelství CERM, 2004. 207 s. ISBN 80-7204-348-X.</a:t>
            </a:r>
          </a:p>
          <a:p>
            <a:r>
              <a:rPr lang="en-US" dirty="0" smtClean="0"/>
              <a:t>ECO, Umberto a Ivan SEIDL. </a:t>
            </a:r>
            <a:r>
              <a:rPr lang="en-US" i="1" dirty="0" err="1" smtClean="0"/>
              <a:t>Jak</a:t>
            </a:r>
            <a:r>
              <a:rPr lang="en-US" i="1" dirty="0" smtClean="0"/>
              <a:t> </a:t>
            </a:r>
            <a:r>
              <a:rPr lang="en-US" i="1" dirty="0" err="1" smtClean="0"/>
              <a:t>napsat</a:t>
            </a:r>
            <a:r>
              <a:rPr lang="en-US" i="1" dirty="0" smtClean="0"/>
              <a:t> </a:t>
            </a:r>
            <a:r>
              <a:rPr lang="en-US" i="1" dirty="0" err="1" smtClean="0"/>
              <a:t>diplomovou</a:t>
            </a:r>
            <a:r>
              <a:rPr lang="en-US" i="1" dirty="0" smtClean="0"/>
              <a:t> </a:t>
            </a:r>
            <a:r>
              <a:rPr lang="en-US" i="1" dirty="0" err="1" smtClean="0"/>
              <a:t>práci</a:t>
            </a:r>
            <a:r>
              <a:rPr lang="en-US" dirty="0" smtClean="0"/>
              <a:t>. Olomouc: </a:t>
            </a:r>
            <a:r>
              <a:rPr lang="en-US" dirty="0" err="1" smtClean="0"/>
              <a:t>Votobia</a:t>
            </a:r>
            <a:r>
              <a:rPr lang="en-US" dirty="0" smtClean="0"/>
              <a:t>, 1997. 271 s. ISBN 80-7198-173-7.</a:t>
            </a:r>
            <a:endParaRPr lang="cs-CZ" dirty="0" smtClean="0"/>
          </a:p>
          <a:p>
            <a:r>
              <a:rPr lang="cs-CZ" dirty="0" smtClean="0"/>
              <a:t>ČMEJRKOVÁ, Světla, Jindra SVĚTLÁ a František DANEŠ. </a:t>
            </a:r>
            <a:r>
              <a:rPr lang="cs-CZ" i="1" dirty="0" smtClean="0"/>
              <a:t>Jak napsat odborný text</a:t>
            </a:r>
            <a:r>
              <a:rPr lang="cs-CZ" dirty="0" smtClean="0"/>
              <a:t>. </a:t>
            </a:r>
            <a:r>
              <a:rPr lang="cs-CZ" dirty="0" err="1" smtClean="0"/>
              <a:t>Vyd</a:t>
            </a:r>
            <a:r>
              <a:rPr lang="cs-CZ" dirty="0" smtClean="0"/>
              <a:t>. 1. Praha: Leda, 1999, 255 s. ISBN 80-85927-69-1. </a:t>
            </a:r>
          </a:p>
          <a:p>
            <a:r>
              <a:rPr lang="cs-CZ" dirty="0" smtClean="0"/>
              <a:t>ŠANDEROVÁ, </a:t>
            </a:r>
            <a:r>
              <a:rPr lang="cs-CZ" dirty="0" err="1" smtClean="0"/>
              <a:t>Jadwiga</a:t>
            </a:r>
            <a:r>
              <a:rPr lang="cs-CZ" dirty="0" smtClean="0"/>
              <a:t> a Alena MILTOVÁ. </a:t>
            </a:r>
            <a:r>
              <a:rPr lang="cs-CZ" i="1" dirty="0" smtClean="0"/>
              <a:t>Jak číst a psát odborný text ve </a:t>
            </a:r>
            <a:r>
              <a:rPr lang="cs-CZ" i="1" dirty="0" err="1" smtClean="0"/>
              <a:t>společnských</a:t>
            </a:r>
            <a:r>
              <a:rPr lang="cs-CZ" i="1" dirty="0" smtClean="0"/>
              <a:t> vědách: několik zásad pro začátečníky</a:t>
            </a:r>
            <a:r>
              <a:rPr lang="cs-CZ" dirty="0" smtClean="0"/>
              <a:t>. </a:t>
            </a:r>
            <a:r>
              <a:rPr lang="cs-CZ" dirty="0" err="1" smtClean="0"/>
              <a:t>Vyd</a:t>
            </a:r>
            <a:r>
              <a:rPr lang="cs-CZ" dirty="0" smtClean="0"/>
              <a:t>. 1. Praha: Sociologické nakladatelství, 2005, 209 s. ISBN 80-86429-40-7.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8229600" cy="5752296"/>
          </a:xfrm>
        </p:spPr>
        <p:txBody>
          <a:bodyPr>
            <a:normAutofit/>
          </a:bodyPr>
          <a:lstStyle/>
          <a:p>
            <a:r>
              <a:rPr lang="en-US" u="sng" dirty="0" smtClean="0">
                <a:hlinkClick r:id="rId2"/>
              </a:rPr>
              <a:t>https://ezdroje.muni.cz/</a:t>
            </a:r>
            <a:endParaRPr lang="cs-CZ" dirty="0" smtClean="0"/>
          </a:p>
          <a:p>
            <a:r>
              <a:rPr lang="en-US" u="sng" dirty="0" smtClean="0">
                <a:hlinkClick r:id="rId3"/>
              </a:rPr>
              <a:t>www.archive.org</a:t>
            </a:r>
            <a:endParaRPr lang="cs-CZ" dirty="0" smtClean="0"/>
          </a:p>
          <a:p>
            <a:r>
              <a:rPr lang="en-US" dirty="0" smtClean="0"/>
              <a:t>biblio.hiu.cas.cz</a:t>
            </a:r>
            <a:endParaRPr lang="cs-CZ" dirty="0" smtClean="0"/>
          </a:p>
          <a:p>
            <a:r>
              <a:rPr lang="en-US" dirty="0" smtClean="0"/>
              <a:t>aleph.nkp.cz</a:t>
            </a:r>
            <a:endParaRPr lang="cs-CZ" dirty="0" smtClean="0"/>
          </a:p>
          <a:p>
            <a:r>
              <a:rPr lang="en-US" u="sng" dirty="0" smtClean="0">
                <a:hlinkClick r:id="rId4"/>
              </a:rPr>
              <a:t>https://theses.cz/</a:t>
            </a:r>
            <a:endParaRPr lang="cs-CZ" dirty="0" smtClean="0"/>
          </a:p>
          <a:p>
            <a:r>
              <a:rPr lang="de-DE" dirty="0" smtClean="0"/>
              <a:t>Kurz </a:t>
            </a:r>
            <a:r>
              <a:rPr lang="de-DE" dirty="0" err="1" smtClean="0"/>
              <a:t>práce</a:t>
            </a:r>
            <a:r>
              <a:rPr lang="de-DE" dirty="0" smtClean="0"/>
              <a:t> s </a:t>
            </a:r>
            <a:r>
              <a:rPr lang="de-DE" dirty="0" err="1" smtClean="0"/>
              <a:t>informacemi</a:t>
            </a:r>
            <a:r>
              <a:rPr lang="de-DE" dirty="0" smtClean="0"/>
              <a:t> – </a:t>
            </a:r>
            <a:r>
              <a:rPr lang="de-DE" dirty="0" err="1" smtClean="0"/>
              <a:t>Masarykova</a:t>
            </a:r>
            <a:r>
              <a:rPr lang="de-DE" dirty="0" smtClean="0"/>
              <a:t> </a:t>
            </a:r>
            <a:r>
              <a:rPr lang="de-DE" dirty="0" err="1" smtClean="0"/>
              <a:t>univerzita</a:t>
            </a:r>
            <a:r>
              <a:rPr lang="de-DE" dirty="0" smtClean="0"/>
              <a:t> </a:t>
            </a:r>
            <a:r>
              <a:rPr lang="en-US" u="sng" dirty="0" smtClean="0">
                <a:hlinkClick r:id="rId5"/>
              </a:rPr>
              <a:t>http://is.muni.cz/do/rect/el/estud/ff/js07/informace/materialy/kurz_prace_s_informacemi.html#01</a:t>
            </a:r>
            <a:endParaRPr lang="cs-CZ" dirty="0" smtClean="0"/>
          </a:p>
          <a:p>
            <a:r>
              <a:rPr lang="en-US" dirty="0" err="1" smtClean="0"/>
              <a:t>Portál</a:t>
            </a:r>
            <a:r>
              <a:rPr lang="en-US" dirty="0" smtClean="0"/>
              <a:t> pro </a:t>
            </a:r>
            <a:r>
              <a:rPr lang="en-US" dirty="0" err="1" smtClean="0"/>
              <a:t>podporu</a:t>
            </a:r>
            <a:r>
              <a:rPr lang="en-US" dirty="0" smtClean="0"/>
              <a:t> </a:t>
            </a:r>
            <a:r>
              <a:rPr lang="en-US" dirty="0" err="1" smtClean="0"/>
              <a:t>informační</a:t>
            </a:r>
            <a:r>
              <a:rPr lang="en-US" dirty="0" smtClean="0"/>
              <a:t> </a:t>
            </a:r>
            <a:r>
              <a:rPr lang="en-US" dirty="0" err="1" smtClean="0"/>
              <a:t>gramotnosti</a:t>
            </a:r>
            <a:r>
              <a:rPr lang="en-US" dirty="0" smtClean="0"/>
              <a:t> INFOGRAM</a:t>
            </a:r>
            <a:r>
              <a:rPr lang="cs-CZ" dirty="0" smtClean="0"/>
              <a:t> </a:t>
            </a:r>
            <a:r>
              <a:rPr lang="en-US" u="sng" dirty="0" smtClean="0">
                <a:hlinkClick r:id="rId6"/>
              </a:rPr>
              <a:t>http://www.infogram.cz/findInSection.do?sectionId=1115&amp;categoryId=1172</a:t>
            </a:r>
            <a:endParaRPr lang="cs-CZ" dirty="0" smtClean="0"/>
          </a:p>
          <a:p>
            <a:endParaRPr lang="cs-CZ"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 semináře</a:t>
            </a:r>
            <a:endParaRPr lang="cs-CZ" dirty="0"/>
          </a:p>
        </p:txBody>
      </p:sp>
      <p:sp>
        <p:nvSpPr>
          <p:cNvPr id="3" name="Zástupný symbol pro obsah 2"/>
          <p:cNvSpPr>
            <a:spLocks noGrp="1"/>
          </p:cNvSpPr>
          <p:nvPr>
            <p:ph sz="quarter" idx="1"/>
          </p:nvPr>
        </p:nvSpPr>
        <p:spPr/>
        <p:txBody>
          <a:bodyPr>
            <a:normAutofit/>
          </a:bodyPr>
          <a:lstStyle/>
          <a:p>
            <a:r>
              <a:rPr lang="cs-CZ" dirty="0" smtClean="0"/>
              <a:t>Seminární úkoly</a:t>
            </a:r>
          </a:p>
          <a:p>
            <a:pPr lvl="1"/>
            <a:r>
              <a:rPr lang="cs-CZ" dirty="0" smtClean="0"/>
              <a:t>Zpracování výběrové bibliografie k tématu </a:t>
            </a:r>
          </a:p>
          <a:p>
            <a:pPr lvl="1">
              <a:buNone/>
            </a:pPr>
            <a:r>
              <a:rPr lang="cs-CZ" dirty="0" smtClean="0"/>
              <a:t>	(úkol ze semináře č. 2)</a:t>
            </a:r>
          </a:p>
          <a:p>
            <a:pPr lvl="1"/>
            <a:r>
              <a:rPr lang="cs-CZ" dirty="0" smtClean="0"/>
              <a:t>Abstrakt a klíčová slova vybraného článku </a:t>
            </a:r>
          </a:p>
          <a:p>
            <a:pPr lvl="1">
              <a:buNone/>
            </a:pPr>
            <a:r>
              <a:rPr lang="cs-CZ" dirty="0" smtClean="0"/>
              <a:t>	(úkol ze semináře č. </a:t>
            </a:r>
            <a:r>
              <a:rPr lang="cs-CZ" dirty="0" smtClean="0"/>
              <a:t>3)</a:t>
            </a:r>
            <a:endParaRPr lang="cs-CZ" dirty="0" smtClean="0"/>
          </a:p>
          <a:p>
            <a:pPr lvl="1"/>
            <a:r>
              <a:rPr lang="cs-CZ" dirty="0" smtClean="0"/>
              <a:t>Citace dle různých norem </a:t>
            </a:r>
          </a:p>
          <a:p>
            <a:pPr lvl="1">
              <a:buNone/>
            </a:pPr>
            <a:r>
              <a:rPr lang="cs-CZ" dirty="0" smtClean="0"/>
              <a:t>	(úkol ze semináře č. </a:t>
            </a:r>
            <a:r>
              <a:rPr lang="cs-CZ" dirty="0" smtClean="0"/>
              <a:t>4)</a:t>
            </a:r>
            <a:endParaRPr lang="cs-CZ" dirty="0" smtClean="0"/>
          </a:p>
          <a:p>
            <a:r>
              <a:rPr lang="cs-CZ" dirty="0" smtClean="0"/>
              <a:t>Semestrální práce</a:t>
            </a:r>
          </a:p>
          <a:p>
            <a:pPr lvl="1"/>
            <a:r>
              <a:rPr lang="cs-CZ" dirty="0" smtClean="0"/>
              <a:t>Vypracování recenze na jednu ze seznamu vybraných knih – hlasování google – </a:t>
            </a:r>
            <a:r>
              <a:rPr lang="cs-CZ" b="1" dirty="0" smtClean="0"/>
              <a:t>úkol do příštího semináře na 15. 3. 2016</a:t>
            </a:r>
          </a:p>
          <a:p>
            <a:pPr lvl="1"/>
            <a:endParaRPr lang="cs-CZ" dirty="0" smtClean="0"/>
          </a:p>
          <a:p>
            <a:pPr lvl="1">
              <a:buNone/>
            </a:pPr>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Seznam knih k recenzi</a:t>
            </a:r>
            <a:endParaRPr lang="cs-CZ" dirty="0"/>
          </a:p>
        </p:txBody>
      </p:sp>
      <p:sp>
        <p:nvSpPr>
          <p:cNvPr id="3" name="Zástupný symbol pro obsah 2"/>
          <p:cNvSpPr>
            <a:spLocks noGrp="1"/>
          </p:cNvSpPr>
          <p:nvPr>
            <p:ph sz="quarter" idx="1"/>
          </p:nvPr>
        </p:nvSpPr>
        <p:spPr>
          <a:xfrm>
            <a:off x="467544" y="1916832"/>
            <a:ext cx="8229600" cy="4248472"/>
          </a:xfrm>
        </p:spPr>
        <p:txBody>
          <a:bodyPr>
            <a:noAutofit/>
          </a:bodyPr>
          <a:lstStyle/>
          <a:p>
            <a:r>
              <a:rPr lang="cs-CZ" sz="2000" dirty="0" smtClean="0"/>
              <a:t>IWAŃCZAK, </a:t>
            </a:r>
            <a:r>
              <a:rPr lang="cs-CZ" sz="2000" dirty="0" err="1" smtClean="0"/>
              <a:t>Wojciech</a:t>
            </a:r>
            <a:r>
              <a:rPr lang="cs-CZ" sz="2000" dirty="0" smtClean="0"/>
              <a:t>. </a:t>
            </a:r>
            <a:r>
              <a:rPr lang="cs-CZ" sz="2000" i="1" dirty="0" smtClean="0"/>
              <a:t>Po stopách rytířských příběhů: rytířský ideál v českém písemnictví 14. století</a:t>
            </a:r>
            <a:r>
              <a:rPr lang="cs-CZ" sz="2000" dirty="0" smtClean="0"/>
              <a:t>. 1. české </a:t>
            </a:r>
            <a:r>
              <a:rPr lang="cs-CZ" sz="2000" dirty="0" err="1" smtClean="0"/>
              <a:t>vyd</a:t>
            </a:r>
            <a:r>
              <a:rPr lang="cs-CZ" sz="2000" dirty="0" smtClean="0"/>
              <a:t>., </a:t>
            </a:r>
            <a:r>
              <a:rPr lang="cs-CZ" sz="2000" dirty="0" err="1" smtClean="0"/>
              <a:t>rozš</a:t>
            </a:r>
            <a:r>
              <a:rPr lang="cs-CZ" sz="2000" dirty="0" smtClean="0"/>
              <a:t>. a </a:t>
            </a:r>
            <a:r>
              <a:rPr lang="cs-CZ" sz="2000" dirty="0" err="1" smtClean="0"/>
              <a:t>upr</a:t>
            </a:r>
            <a:r>
              <a:rPr lang="cs-CZ" sz="2000" dirty="0" smtClean="0"/>
              <a:t>. Praha: </a:t>
            </a:r>
            <a:r>
              <a:rPr lang="cs-CZ" sz="2000" dirty="0" err="1" smtClean="0"/>
              <a:t>Argo</a:t>
            </a:r>
            <a:r>
              <a:rPr lang="cs-CZ" sz="2000" dirty="0" smtClean="0"/>
              <a:t>, 2001, 273 s. ISBN 80-7203-338-7.</a:t>
            </a:r>
          </a:p>
          <a:p>
            <a:r>
              <a:rPr lang="cs-CZ" sz="2000" dirty="0" smtClean="0"/>
              <a:t>BLOCH, </a:t>
            </a:r>
            <a:r>
              <a:rPr lang="cs-CZ" sz="2000" dirty="0" err="1" smtClean="0"/>
              <a:t>Marc</a:t>
            </a:r>
            <a:r>
              <a:rPr lang="cs-CZ" sz="2000" dirty="0" smtClean="0"/>
              <a:t>. </a:t>
            </a:r>
            <a:r>
              <a:rPr lang="cs-CZ" sz="2000" i="1" dirty="0" smtClean="0"/>
              <a:t>Obrana historie, aneb, Historik a jeho řemeslo</a:t>
            </a:r>
            <a:r>
              <a:rPr lang="cs-CZ" sz="2000" dirty="0" smtClean="0"/>
              <a:t>. </a:t>
            </a:r>
            <a:r>
              <a:rPr lang="cs-CZ" sz="2000" dirty="0" err="1" smtClean="0"/>
              <a:t>Vyd</a:t>
            </a:r>
            <a:r>
              <a:rPr lang="cs-CZ" sz="2000" dirty="0" smtClean="0"/>
              <a:t>. 1. Praha: </a:t>
            </a:r>
            <a:r>
              <a:rPr lang="cs-CZ" sz="2000" dirty="0" err="1" smtClean="0"/>
              <a:t>Argo</a:t>
            </a:r>
            <a:r>
              <a:rPr lang="cs-CZ" sz="2000" dirty="0" smtClean="0"/>
              <a:t>, 2011, 159 s. ISBN 978-80-257-0403-5.</a:t>
            </a:r>
          </a:p>
          <a:p>
            <a:r>
              <a:rPr lang="cs-CZ" sz="2000" dirty="0" smtClean="0"/>
              <a:t>MCDONOUGH, Frank. </a:t>
            </a:r>
            <a:r>
              <a:rPr lang="cs-CZ" sz="2000" i="1" dirty="0" smtClean="0"/>
              <a:t>Gestapo: mýtus a realita Hitlerovy tajné policie</a:t>
            </a:r>
            <a:r>
              <a:rPr lang="cs-CZ" sz="2000" dirty="0" smtClean="0"/>
              <a:t>. Praha: Vyšehrad, 2016, 292 s. Moderní dějiny. ISBN 978-80-7429-742-7.</a:t>
            </a:r>
          </a:p>
          <a:p>
            <a:r>
              <a:rPr lang="cs-CZ" sz="2000" dirty="0" smtClean="0"/>
              <a:t>MARÈS, </a:t>
            </a:r>
            <a:r>
              <a:rPr lang="cs-CZ" sz="2000" dirty="0" err="1" smtClean="0"/>
              <a:t>Antoine</a:t>
            </a:r>
            <a:r>
              <a:rPr lang="cs-CZ" sz="2000" dirty="0" smtClean="0"/>
              <a:t>. </a:t>
            </a:r>
            <a:r>
              <a:rPr lang="cs-CZ" sz="2000" i="1" dirty="0" smtClean="0"/>
              <a:t>Edvard Beneš od slávy k propasti: drama mezi Hitlerem a Stalinem</a:t>
            </a:r>
            <a:r>
              <a:rPr lang="cs-CZ" sz="2000" dirty="0" smtClean="0"/>
              <a:t>. Praha: </a:t>
            </a:r>
            <a:r>
              <a:rPr lang="cs-CZ" sz="2000" dirty="0" err="1" smtClean="0"/>
              <a:t>Argo</a:t>
            </a:r>
            <a:r>
              <a:rPr lang="cs-CZ" sz="2000" dirty="0" smtClean="0"/>
              <a:t>, 2016, 372 s. </a:t>
            </a:r>
            <a:r>
              <a:rPr lang="cs-CZ" sz="2000" dirty="0" err="1" smtClean="0"/>
              <a:t>Ecce</a:t>
            </a:r>
            <a:r>
              <a:rPr lang="cs-CZ" sz="2000" dirty="0" smtClean="0"/>
              <a:t> homo. ISBN 978-80-257-1895-7.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404664"/>
            <a:ext cx="4248472" cy="706090"/>
          </a:xfrm>
        </p:spPr>
        <p:txBody>
          <a:bodyPr>
            <a:normAutofit/>
          </a:bodyPr>
          <a:lstStyle/>
          <a:p>
            <a:r>
              <a:rPr lang="cs-CZ" dirty="0" smtClean="0"/>
              <a:t>Recenze</a:t>
            </a:r>
            <a:endParaRPr lang="cs-CZ" dirty="0"/>
          </a:p>
        </p:txBody>
      </p:sp>
      <p:sp>
        <p:nvSpPr>
          <p:cNvPr id="3" name="Zástupný symbol pro obsah 2"/>
          <p:cNvSpPr>
            <a:spLocks noGrp="1"/>
          </p:cNvSpPr>
          <p:nvPr>
            <p:ph idx="1"/>
          </p:nvPr>
        </p:nvSpPr>
        <p:spPr>
          <a:xfrm>
            <a:off x="611560" y="1988840"/>
            <a:ext cx="8136904" cy="4536504"/>
          </a:xfrm>
        </p:spPr>
        <p:txBody>
          <a:bodyPr>
            <a:noAutofit/>
          </a:bodyPr>
          <a:lstStyle/>
          <a:p>
            <a:r>
              <a:rPr lang="cs-CZ" sz="2100" dirty="0" smtClean="0"/>
              <a:t>písemný kritický posudek uměleckého nebo vědeckého díla</a:t>
            </a:r>
          </a:p>
          <a:p>
            <a:r>
              <a:rPr lang="cs-CZ" sz="2100" dirty="0" smtClean="0"/>
              <a:t>obsahuje vždy zhodnocení</a:t>
            </a:r>
          </a:p>
          <a:p>
            <a:r>
              <a:rPr lang="cs-CZ" sz="2100" dirty="0" smtClean="0"/>
              <a:t>může být určena k publikaci</a:t>
            </a:r>
          </a:p>
          <a:p>
            <a:pPr lvl="1"/>
            <a:r>
              <a:rPr lang="cs-CZ" sz="2000" dirty="0" smtClean="0"/>
              <a:t>posouzení předností a nedostatků dané práce</a:t>
            </a:r>
          </a:p>
          <a:p>
            <a:r>
              <a:rPr lang="cs-CZ" sz="2100" dirty="0" smtClean="0"/>
              <a:t>nebo jako podklad recenzního řízení</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recenze</a:t>
            </a:r>
            <a:endParaRPr lang="cs-CZ" dirty="0"/>
          </a:p>
        </p:txBody>
      </p:sp>
      <p:sp>
        <p:nvSpPr>
          <p:cNvPr id="3" name="Zástupný symbol pro obsah 2"/>
          <p:cNvSpPr>
            <a:spLocks noGrp="1"/>
          </p:cNvSpPr>
          <p:nvPr>
            <p:ph sz="quarter" idx="1"/>
          </p:nvPr>
        </p:nvSpPr>
        <p:spPr/>
        <p:txBody>
          <a:bodyPr/>
          <a:lstStyle/>
          <a:p>
            <a:r>
              <a:rPr lang="cs-CZ" sz="2100" dirty="0" smtClean="0"/>
              <a:t>recenze má obsahovat: </a:t>
            </a:r>
          </a:p>
          <a:p>
            <a:pPr lvl="1"/>
            <a:r>
              <a:rPr lang="cs-CZ" sz="2000" dirty="0" smtClean="0"/>
              <a:t>bibliografické údaje o hodnocené práci ve formě citace (včetně pořadí vydání, nakladatelství, rozsahu – počet stran podle čísla poslední stránky)</a:t>
            </a:r>
          </a:p>
          <a:p>
            <a:pPr lvl="1"/>
            <a:r>
              <a:rPr lang="cs-CZ" sz="2000" dirty="0" smtClean="0"/>
              <a:t>popis struktury díla – názvy oddílů a kapitol, jejich obsah (stručně), základní teze autora</a:t>
            </a:r>
          </a:p>
          <a:p>
            <a:pPr lvl="1"/>
            <a:r>
              <a:rPr lang="cs-CZ" sz="2000" dirty="0" smtClean="0"/>
              <a:t>kontext díla – informace o autorovi, souvislosti problému, kterým se jeho práce zabývá s uvedením nejdůležitější sekundární literatury, atp.</a:t>
            </a:r>
          </a:p>
          <a:p>
            <a:pPr lvl="1"/>
            <a:r>
              <a:rPr lang="cs-CZ" sz="2000" dirty="0" smtClean="0"/>
              <a:t>znalostí kontextu recenzent prokazuje, že je kompetentní hodnotit danou práci</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320040"/>
            <a:ext cx="5040560" cy="732696"/>
          </a:xfrm>
        </p:spPr>
        <p:txBody>
          <a:bodyPr>
            <a:normAutofit/>
          </a:bodyPr>
          <a:lstStyle/>
          <a:p>
            <a:pPr algn="ctr"/>
            <a:r>
              <a:rPr lang="cs-CZ" dirty="0" smtClean="0"/>
              <a:t>Jádro recenze</a:t>
            </a:r>
            <a:endParaRPr lang="cs-CZ" dirty="0"/>
          </a:p>
        </p:txBody>
      </p:sp>
      <p:sp>
        <p:nvSpPr>
          <p:cNvPr id="3" name="Zástupný symbol pro obsah 2"/>
          <p:cNvSpPr>
            <a:spLocks noGrp="1"/>
          </p:cNvSpPr>
          <p:nvPr>
            <p:ph idx="1"/>
          </p:nvPr>
        </p:nvSpPr>
        <p:spPr>
          <a:xfrm>
            <a:off x="323528" y="1124744"/>
            <a:ext cx="8568952" cy="5544616"/>
          </a:xfrm>
        </p:spPr>
        <p:txBody>
          <a:bodyPr>
            <a:normAutofit lnSpcReduction="10000"/>
          </a:bodyPr>
          <a:lstStyle/>
          <a:p>
            <a:pPr lvl="1"/>
            <a:r>
              <a:rPr lang="cs-CZ" dirty="0" smtClean="0"/>
              <a:t>hodnocení práce v širších souvislostech (interdisciplinárních)</a:t>
            </a:r>
          </a:p>
          <a:p>
            <a:pPr lvl="1"/>
            <a:r>
              <a:rPr lang="cs-CZ" dirty="0" smtClean="0"/>
              <a:t>uznání přínosu, významu díla v rámci daného vědního oboru</a:t>
            </a:r>
          </a:p>
          <a:p>
            <a:pPr lvl="1"/>
            <a:r>
              <a:rPr lang="cs-CZ" dirty="0" smtClean="0"/>
              <a:t>poukázat na hlavní přednosti či nedostatky v argumentaci, výběru dat, zacházení s pojmovým aparátem </a:t>
            </a:r>
          </a:p>
          <a:p>
            <a:pPr lvl="1"/>
            <a:r>
              <a:rPr lang="cs-CZ" dirty="0" smtClean="0"/>
              <a:t>zhodnotit práci po formální stránce, včetně úpravy (obrazové přílohy)</a:t>
            </a:r>
          </a:p>
          <a:p>
            <a:pPr lvl="1"/>
            <a:r>
              <a:rPr lang="cs-CZ" dirty="0" smtClean="0"/>
              <a:t>hodnocení z jazykového hlediska (stylistika, gramatika, přehlednost a struktura textu), práce s poznámkovým aparátem, citacemi</a:t>
            </a:r>
          </a:p>
          <a:p>
            <a:pPr lvl="1"/>
            <a:r>
              <a:rPr lang="cs-CZ" dirty="0" smtClean="0"/>
              <a:t>konfrontace s vlastními názory recenzenta na danou problematiku</a:t>
            </a:r>
          </a:p>
          <a:p>
            <a:pPr lvl="1"/>
            <a:r>
              <a:rPr lang="cs-CZ" dirty="0" smtClean="0"/>
              <a:t>zasadit práci do rámce dosavadní tvorby autora, v rámci jeho vědeckého vývoje</a:t>
            </a:r>
          </a:p>
          <a:p>
            <a:pPr lvl="1"/>
            <a:r>
              <a:rPr lang="cs-CZ" dirty="0" smtClean="0"/>
              <a:t>konečný soud, stručné shrnující hodnocení na závěr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Recenze</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smtClean="0"/>
              <a:t>zásady recenzenta: </a:t>
            </a:r>
          </a:p>
          <a:p>
            <a:pPr lvl="1"/>
            <a:r>
              <a:rPr lang="cs-CZ" dirty="0" smtClean="0"/>
              <a:t>napsat dobrou recenzi není snadné</a:t>
            </a:r>
          </a:p>
          <a:p>
            <a:pPr lvl="1"/>
            <a:r>
              <a:rPr lang="cs-CZ" dirty="0" smtClean="0"/>
              <a:t>nenechat se strhnout k unáhleným soudům </a:t>
            </a:r>
          </a:p>
          <a:p>
            <a:pPr lvl="1"/>
            <a:r>
              <a:rPr lang="cs-CZ" dirty="0" smtClean="0"/>
              <a:t>mít úctu k odvedené práci druhého</a:t>
            </a:r>
          </a:p>
          <a:p>
            <a:endParaRPr lang="cs-CZ" dirty="0" smtClean="0"/>
          </a:p>
          <a:p>
            <a:r>
              <a:rPr lang="cs-CZ" b="1" dirty="0" smtClean="0"/>
              <a:t>kritika může být:</a:t>
            </a:r>
          </a:p>
          <a:p>
            <a:pPr lvl="1"/>
            <a:r>
              <a:rPr lang="cs-CZ" dirty="0" smtClean="0"/>
              <a:t>s opatrným vyslovením vlastního soudu</a:t>
            </a:r>
          </a:p>
          <a:p>
            <a:pPr lvl="1"/>
            <a:r>
              <a:rPr lang="cs-CZ" dirty="0" smtClean="0"/>
              <a:t>zdvořilá</a:t>
            </a:r>
          </a:p>
          <a:p>
            <a:pPr lvl="1"/>
            <a:r>
              <a:rPr lang="cs-CZ" dirty="0" smtClean="0"/>
              <a:t>mírná a rozvažující</a:t>
            </a:r>
          </a:p>
          <a:p>
            <a:pPr lvl="1"/>
            <a:r>
              <a:rPr lang="cs-CZ" dirty="0" smtClean="0"/>
              <a:t>připouštějící jen částečnou oprávněnost tvrzení</a:t>
            </a:r>
          </a:p>
          <a:p>
            <a:pPr lvl="1"/>
            <a:r>
              <a:rPr lang="cs-CZ" dirty="0" smtClean="0"/>
              <a:t>poukazující na částečné nedostatky</a:t>
            </a:r>
          </a:p>
          <a:p>
            <a:pPr lvl="1"/>
            <a:r>
              <a:rPr lang="cs-CZ" dirty="0" smtClean="0"/>
              <a:t>postupně gradující</a:t>
            </a:r>
          </a:p>
          <a:p>
            <a:pPr lvl="1"/>
            <a:r>
              <a:rPr lang="cs-CZ" dirty="0" smtClean="0"/>
              <a:t>rezolutní</a:t>
            </a:r>
          </a:p>
          <a:p>
            <a:pPr lvl="1"/>
            <a:r>
              <a:rPr lang="cs-CZ" dirty="0" smtClean="0"/>
              <a:t>ironizující</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semestrálnímu úkolu</a:t>
            </a:r>
            <a:endParaRPr lang="cs-CZ" dirty="0"/>
          </a:p>
        </p:txBody>
      </p:sp>
      <p:sp>
        <p:nvSpPr>
          <p:cNvPr id="3" name="Zástupný symbol pro obsah 2"/>
          <p:cNvSpPr>
            <a:spLocks noGrp="1"/>
          </p:cNvSpPr>
          <p:nvPr>
            <p:ph sz="quarter" idx="1"/>
          </p:nvPr>
        </p:nvSpPr>
        <p:spPr>
          <a:xfrm>
            <a:off x="457200" y="1556792"/>
            <a:ext cx="8229600" cy="4600168"/>
          </a:xfrm>
        </p:spPr>
        <p:txBody>
          <a:bodyPr/>
          <a:lstStyle/>
          <a:p>
            <a:r>
              <a:rPr lang="cs-CZ" dirty="0" smtClean="0"/>
              <a:t>recenze v délce 5-10 normostran na dříve vybranou publikaci </a:t>
            </a:r>
          </a:p>
          <a:p>
            <a:pPr lvl="1"/>
            <a:r>
              <a:rPr lang="cs-CZ" dirty="0" smtClean="0"/>
              <a:t>(normostrana = 1 800 znaků)</a:t>
            </a:r>
          </a:p>
          <a:p>
            <a:r>
              <a:rPr lang="cs-CZ" dirty="0" smtClean="0"/>
              <a:t>termín odevzdání: do </a:t>
            </a:r>
            <a:r>
              <a:rPr lang="cs-CZ" dirty="0" smtClean="0"/>
              <a:t>31. </a:t>
            </a:r>
            <a:r>
              <a:rPr lang="cs-CZ" dirty="0" smtClean="0"/>
              <a:t>5. </a:t>
            </a:r>
            <a:r>
              <a:rPr lang="cs-CZ" dirty="0" smtClean="0"/>
              <a:t>2017</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1601</TotalTime>
  <Words>1307</Words>
  <Application>Microsoft Office PowerPoint</Application>
  <PresentationFormat>Předvádění na obrazovce (4:3)</PresentationFormat>
  <Paragraphs>298</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Původ</vt:lpstr>
      <vt:lpstr>   Základy tvorby odborného textu Mgr. Radana Červená, Ph.D. Archiv města Brna  cervena.radanabrno.cz </vt:lpstr>
      <vt:lpstr>Základy tvorby odborného textu</vt:lpstr>
      <vt:lpstr>Úkoly semináře</vt:lpstr>
      <vt:lpstr>Seznam knih k recenzi</vt:lpstr>
      <vt:lpstr>Recenze</vt:lpstr>
      <vt:lpstr>Obsah recenze</vt:lpstr>
      <vt:lpstr>Jádro recenze</vt:lpstr>
      <vt:lpstr>Recenze</vt:lpstr>
      <vt:lpstr>K semestrálnímu úkolu</vt:lpstr>
      <vt:lpstr>Odborný text</vt:lpstr>
      <vt:lpstr> Dělení podle stylu </vt:lpstr>
      <vt:lpstr> Dělení podle funkce </vt:lpstr>
      <vt:lpstr>Snímek 13</vt:lpstr>
      <vt:lpstr>Výběr tématu</vt:lpstr>
      <vt:lpstr>Téma odborné práce</vt:lpstr>
      <vt:lpstr>Výběr tématu</vt:lpstr>
      <vt:lpstr>Téma</vt:lpstr>
      <vt:lpstr>Konzultace a termíny</vt:lpstr>
      <vt:lpstr>Snímek 19</vt:lpstr>
      <vt:lpstr>Téma – výzkumné otázky</vt:lpstr>
      <vt:lpstr>Téma – výzkumné otázky</vt:lpstr>
      <vt:lpstr>Vyhledávání podkladů </vt:lpstr>
      <vt:lpstr>Specifikace tématu</vt:lpstr>
      <vt:lpstr>Obecné rady</vt:lpstr>
      <vt:lpstr>Shrnutí</vt:lpstr>
      <vt:lpstr>17 momentů procesu psaní</vt:lpstr>
      <vt:lpstr>17 momentů procesu psaní</vt:lpstr>
      <vt:lpstr>Literetura k tématu</vt:lpstr>
      <vt:lpstr>Snímek 29</vt:lpstr>
    </vt:vector>
  </TitlesOfParts>
  <Company>MMB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tvorby odborného textu</dc:title>
  <dc:creator>Administrator</dc:creator>
  <cp:lastModifiedBy>Administrator</cp:lastModifiedBy>
  <cp:revision>84</cp:revision>
  <dcterms:created xsi:type="dcterms:W3CDTF">2016-02-25T08:38:29Z</dcterms:created>
  <dcterms:modified xsi:type="dcterms:W3CDTF">2017-02-28T20:09:52Z</dcterms:modified>
</cp:coreProperties>
</file>