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1" r:id="rId3"/>
    <p:sldId id="277" r:id="rId4"/>
    <p:sldId id="279" r:id="rId5"/>
    <p:sldId id="278" r:id="rId6"/>
    <p:sldId id="282" r:id="rId7"/>
    <p:sldId id="283" r:id="rId8"/>
    <p:sldId id="284" r:id="rId9"/>
    <p:sldId id="257" r:id="rId10"/>
    <p:sldId id="292" r:id="rId11"/>
    <p:sldId id="289" r:id="rId12"/>
    <p:sldId id="290" r:id="rId13"/>
    <p:sldId id="291" r:id="rId14"/>
    <p:sldId id="258" r:id="rId15"/>
    <p:sldId id="259" r:id="rId16"/>
    <p:sldId id="267" r:id="rId17"/>
    <p:sldId id="268" r:id="rId18"/>
    <p:sldId id="260" r:id="rId19"/>
    <p:sldId id="261" r:id="rId20"/>
    <p:sldId id="275" r:id="rId21"/>
    <p:sldId id="271" r:id="rId22"/>
    <p:sldId id="272" r:id="rId23"/>
    <p:sldId id="262" r:id="rId24"/>
    <p:sldId id="263" r:id="rId25"/>
    <p:sldId id="270" r:id="rId26"/>
    <p:sldId id="276" r:id="rId27"/>
    <p:sldId id="265" r:id="rId28"/>
    <p:sldId id="273" r:id="rId29"/>
    <p:sldId id="274" r:id="rId30"/>
    <p:sldId id="266" r:id="rId31"/>
    <p:sldId id="280" r:id="rId32"/>
    <p:sldId id="285" r:id="rId33"/>
    <p:sldId id="287" r:id="rId34"/>
    <p:sldId id="286" r:id="rId35"/>
    <p:sldId id="288" r:id="rId36"/>
    <p:sldId id="269" r:id="rId37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E66FB0D-4C52-4298-A9BE-DEE051A43745}" type="datetimeFigureOut">
              <a:rPr lang="cs-CZ" smtClean="0"/>
              <a:pPr/>
              <a:t>18.4.2017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18.4.2017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E66FB0D-4C52-4298-A9BE-DEE051A43745}" type="datetimeFigureOut">
              <a:rPr lang="cs-CZ" smtClean="0"/>
              <a:pPr/>
              <a:t>18.4.2017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18.4.2017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18.4.2017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E66FB0D-4C52-4298-A9BE-DEE051A43745}" type="datetimeFigureOut">
              <a:rPr lang="cs-CZ" smtClean="0"/>
              <a:pPr/>
              <a:t>18.4.2017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E66FB0D-4C52-4298-A9BE-DEE051A43745}" type="datetimeFigureOut">
              <a:rPr lang="cs-CZ" smtClean="0"/>
              <a:pPr/>
              <a:t>18.4.2017</a:t>
            </a:fld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18.4.2017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18.4.2017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18.4.2017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E66FB0D-4C52-4298-A9BE-DEE051A43745}" type="datetimeFigureOut">
              <a:rPr lang="cs-CZ" smtClean="0"/>
              <a:pPr/>
              <a:t>18.4.2017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E66FB0D-4C52-4298-A9BE-DEE051A43745}" type="datetimeFigureOut">
              <a:rPr lang="cs-CZ" smtClean="0"/>
              <a:pPr/>
              <a:t>18.4.2017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2492896"/>
            <a:ext cx="7867600" cy="3024336"/>
          </a:xfrm>
        </p:spPr>
        <p:txBody>
          <a:bodyPr>
            <a:normAutofit/>
          </a:bodyPr>
          <a:lstStyle/>
          <a:p>
            <a:r>
              <a:rPr lang="cs-CZ" b="1" dirty="0" smtClean="0"/>
              <a:t>Zpracování archiválií a archivní pomůcky</a:t>
            </a:r>
            <a:endParaRPr lang="cs-CZ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bach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260648"/>
            <a:ext cx="7313740" cy="580598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badatelna.eu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53400" cy="4460827"/>
          </a:xfrm>
        </p:spPr>
      </p:pic>
      <p:pic>
        <p:nvPicPr>
          <p:cNvPr id="5" name="Zástupný symbol pro obsah 3" descr="badatelna_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2816"/>
            <a:ext cx="8153400" cy="3989962"/>
          </a:xfrm>
          <a:prstGeom prst="rect">
            <a:avLst/>
          </a:prstGeom>
        </p:spPr>
      </p:pic>
      <p:pic>
        <p:nvPicPr>
          <p:cNvPr id="6" name="Zástupný symbol pro obsah 5" descr="vyhledávání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3212976"/>
            <a:ext cx="6210399" cy="2074870"/>
          </a:xfrm>
          <a:prstGeom prst="rect">
            <a:avLst/>
          </a:prstGeom>
        </p:spPr>
      </p:pic>
      <p:pic>
        <p:nvPicPr>
          <p:cNvPr id="7" name="Zástupný symbol pro obsah 7" descr="fon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5127227"/>
            <a:ext cx="6012160" cy="1730773"/>
          </a:xfrm>
          <a:prstGeom prst="rect">
            <a:avLst/>
          </a:prstGeom>
        </p:spPr>
      </p:pic>
      <p:sp>
        <p:nvSpPr>
          <p:cNvPr id="8" name="Zaoblený obdélník 7"/>
          <p:cNvSpPr/>
          <p:nvPr/>
        </p:nvSpPr>
        <p:spPr>
          <a:xfrm>
            <a:off x="179512" y="5877272"/>
            <a:ext cx="259228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www.badatelna.</a:t>
            </a:r>
            <a:r>
              <a:rPr lang="cs-CZ" dirty="0" err="1" smtClean="0"/>
              <a:t>eu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aoblený obdélník 10"/>
          <p:cNvSpPr/>
          <p:nvPr/>
        </p:nvSpPr>
        <p:spPr>
          <a:xfrm>
            <a:off x="1979712" y="5877272"/>
            <a:ext cx="511256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http://vademecum.archives.cz/vademecum/</a:t>
            </a:r>
            <a:endParaRPr lang="cs-CZ" dirty="0"/>
          </a:p>
        </p:txBody>
      </p:sp>
      <p:pic>
        <p:nvPicPr>
          <p:cNvPr id="6" name="Zástupný symbol pro obsah 5" descr="wademecum staré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280920" cy="5287480"/>
          </a:xfrm>
        </p:spPr>
      </p:pic>
      <p:sp>
        <p:nvSpPr>
          <p:cNvPr id="7" name="Zaoblený obdélník 6"/>
          <p:cNvSpPr/>
          <p:nvPr/>
        </p:nvSpPr>
        <p:spPr>
          <a:xfrm>
            <a:off x="3491880" y="5157192"/>
            <a:ext cx="30963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Stará verze - nefunguje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Šipka dolů 7"/>
          <p:cNvSpPr/>
          <p:nvPr/>
        </p:nvSpPr>
        <p:spPr>
          <a:xfrm rot="10800000">
            <a:off x="5148064" y="4869160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vademecum 20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800499" cy="5112568"/>
          </a:xfrm>
        </p:spPr>
      </p:pic>
      <p:sp>
        <p:nvSpPr>
          <p:cNvPr id="5" name="Zaoblený obdélník 4"/>
          <p:cNvSpPr/>
          <p:nvPr/>
        </p:nvSpPr>
        <p:spPr>
          <a:xfrm>
            <a:off x="2339752" y="5661248"/>
            <a:ext cx="41764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http://digi.archives.cz/da/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Archivní pomůcky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1700808"/>
            <a:ext cx="8640960" cy="489654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základní</a:t>
            </a:r>
          </a:p>
          <a:p>
            <a:pPr lvl="1"/>
            <a:r>
              <a:rPr lang="cs-CZ" dirty="0" smtClean="0"/>
              <a:t>archiválie zpracované neinventarizované</a:t>
            </a:r>
          </a:p>
          <a:p>
            <a:pPr lvl="2"/>
            <a:r>
              <a:rPr lang="cs-CZ" dirty="0" smtClean="0"/>
              <a:t>manipulační seznam prvního a druhého typu</a:t>
            </a:r>
          </a:p>
          <a:p>
            <a:pPr lvl="1"/>
            <a:r>
              <a:rPr lang="cs-CZ" dirty="0" smtClean="0"/>
              <a:t>archiválie inventarizované</a:t>
            </a:r>
          </a:p>
          <a:p>
            <a:pPr lvl="2"/>
            <a:r>
              <a:rPr lang="cs-CZ" dirty="0" smtClean="0"/>
              <a:t>dílčí inventář</a:t>
            </a:r>
          </a:p>
          <a:p>
            <a:pPr lvl="2"/>
            <a:r>
              <a:rPr lang="cs-CZ" dirty="0" smtClean="0"/>
              <a:t>inventář		</a:t>
            </a:r>
          </a:p>
          <a:p>
            <a:pPr lvl="2"/>
            <a:r>
              <a:rPr lang="cs-CZ" dirty="0" smtClean="0"/>
              <a:t>katalog</a:t>
            </a:r>
          </a:p>
          <a:p>
            <a:r>
              <a:rPr lang="cs-CZ" dirty="0" smtClean="0"/>
              <a:t>speciální</a:t>
            </a:r>
          </a:p>
          <a:p>
            <a:pPr lvl="1"/>
            <a:r>
              <a:rPr lang="cs-CZ" dirty="0" smtClean="0"/>
              <a:t>archiválie inventarizované</a:t>
            </a:r>
          </a:p>
          <a:p>
            <a:pPr lvl="2"/>
            <a:r>
              <a:rPr lang="cs-CZ" dirty="0" smtClean="0"/>
              <a:t>rejstřík</a:t>
            </a:r>
          </a:p>
          <a:p>
            <a:pPr lvl="2"/>
            <a:r>
              <a:rPr lang="cs-CZ" dirty="0" smtClean="0"/>
              <a:t>tematický katalog</a:t>
            </a:r>
          </a:p>
          <a:p>
            <a:pPr lvl="2"/>
            <a:r>
              <a:rPr lang="cs-CZ" dirty="0" smtClean="0"/>
              <a:t>soupis archiválií</a:t>
            </a:r>
          </a:p>
          <a:p>
            <a:pPr lvl="2"/>
            <a:r>
              <a:rPr lang="cs-CZ" dirty="0" smtClean="0"/>
              <a:t>tematický rejstřík</a:t>
            </a:r>
          </a:p>
          <a:p>
            <a:pPr lvl="2"/>
            <a:r>
              <a:rPr lang="cs-CZ" dirty="0" smtClean="0"/>
              <a:t>referenční pomůcky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Manipulační seznam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556792"/>
            <a:ext cx="8280920" cy="5301208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základní archivní pomůcka ke zpracovaným archiváliím</a:t>
            </a:r>
          </a:p>
          <a:p>
            <a:r>
              <a:rPr lang="cs-CZ" dirty="0" smtClean="0"/>
              <a:t>má prozatímní charakter</a:t>
            </a:r>
          </a:p>
          <a:p>
            <a:r>
              <a:rPr lang="cs-CZ" dirty="0" smtClean="0"/>
              <a:t>slouží do doby vytvoření jiného typu archivní pomůcky s větší stálostí (inventář)</a:t>
            </a:r>
          </a:p>
          <a:p>
            <a:pPr lvl="1"/>
            <a:r>
              <a:rPr lang="cs-CZ" dirty="0" smtClean="0"/>
              <a:t>manipulační seznam prvního typu</a:t>
            </a:r>
          </a:p>
          <a:p>
            <a:pPr lvl="2"/>
            <a:r>
              <a:rPr lang="cs-CZ" dirty="0" smtClean="0"/>
              <a:t>vytvořen k jednomu přírůstku nebo jeho části na základě soupisu předaných dokumentů popisujících přírůstek</a:t>
            </a:r>
          </a:p>
          <a:p>
            <a:pPr lvl="1"/>
            <a:r>
              <a:rPr lang="cs-CZ" dirty="0" smtClean="0"/>
              <a:t>manipulační seznam druhého typu</a:t>
            </a:r>
          </a:p>
          <a:p>
            <a:pPr lvl="2"/>
            <a:r>
              <a:rPr lang="cs-CZ" dirty="0" smtClean="0"/>
              <a:t>vytvořen k jednomu přírůstku nebo jeho části na základě soupisu předaných dokumentů popisujících přírůstek nebo na základě změn, které nastaly s archiváliemi v archivu, doplňuje stávající manipulační seznam</a:t>
            </a:r>
          </a:p>
          <a:p>
            <a:pPr lvl="2"/>
            <a:r>
              <a:rPr lang="cs-CZ" dirty="0" smtClean="0"/>
              <a:t>nově vzniklý seznam nahradí předchozí seznam</a:t>
            </a:r>
          </a:p>
          <a:p>
            <a:r>
              <a:rPr lang="cs-CZ" dirty="0" smtClean="0"/>
              <a:t>určení typu závisí na posouzení povahy očekávaných přírůstků</a:t>
            </a:r>
          </a:p>
          <a:p>
            <a:r>
              <a:rPr lang="cs-CZ" dirty="0" smtClean="0"/>
              <a:t>tvořen v souvislosti s nahlédací a badatelskou agendou</a:t>
            </a:r>
          </a:p>
          <a:p>
            <a:r>
              <a:rPr lang="cs-CZ" dirty="0" smtClean="0"/>
              <a:t>manipulační seznamy se zasílají do druhotné evidence NAD</a:t>
            </a:r>
          </a:p>
          <a:p>
            <a:r>
              <a:rPr lang="cs-CZ" dirty="0" smtClean="0"/>
              <a:t>obsahuje</a:t>
            </a:r>
          </a:p>
          <a:p>
            <a:pPr lvl="1"/>
            <a:r>
              <a:rPr lang="cs-CZ" dirty="0" smtClean="0"/>
              <a:t>titulní list - typ manipulačního seznamu</a:t>
            </a:r>
          </a:p>
          <a:p>
            <a:pPr lvl="1"/>
            <a:r>
              <a:rPr lang="cs-CZ" dirty="0" smtClean="0"/>
              <a:t>úvod</a:t>
            </a:r>
          </a:p>
          <a:p>
            <a:pPr lvl="1"/>
            <a:r>
              <a:rPr lang="cs-CZ" dirty="0" smtClean="0"/>
              <a:t>jednotky popisu</a:t>
            </a:r>
          </a:p>
          <a:p>
            <a:pPr lvl="1"/>
            <a:r>
              <a:rPr lang="cs-CZ" dirty="0" smtClean="0"/>
              <a:t>tiráž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Manipulační seznam 1. typu</a:t>
            </a:r>
            <a:endParaRPr lang="cs-CZ" b="1" dirty="0"/>
          </a:p>
        </p:txBody>
      </p:sp>
      <p:pic>
        <p:nvPicPr>
          <p:cNvPr id="7" name="Zástupný symbol pro obsah 6" descr="skenování000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628800"/>
            <a:ext cx="3456384" cy="5043461"/>
          </a:xfrm>
        </p:spPr>
      </p:pic>
      <p:pic>
        <p:nvPicPr>
          <p:cNvPr id="8" name="Zástupný symbol pro obsah 7" descr="skenování001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827584" y="1628800"/>
            <a:ext cx="3312368" cy="5082899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Manipulační seznam 2. typu</a:t>
            </a:r>
            <a:endParaRPr lang="cs-CZ" b="1" dirty="0"/>
          </a:p>
        </p:txBody>
      </p:sp>
      <p:pic>
        <p:nvPicPr>
          <p:cNvPr id="13" name="Zástupný symbol pro obsah 12" descr="skenování001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700808"/>
            <a:ext cx="3421211" cy="4939139"/>
          </a:xfrm>
        </p:spPr>
      </p:pic>
      <p:pic>
        <p:nvPicPr>
          <p:cNvPr id="14" name="Zástupný symbol pro obsah 13" descr="skenování001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700808"/>
            <a:ext cx="3577006" cy="495912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Inventář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568952" cy="506916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základní archivní pomůcka k archivnímu souboru</a:t>
            </a:r>
          </a:p>
          <a:p>
            <a:r>
              <a:rPr lang="cs-CZ" dirty="0" smtClean="0"/>
              <a:t>dílčí inventář</a:t>
            </a:r>
          </a:p>
          <a:p>
            <a:pPr lvl="1"/>
            <a:r>
              <a:rPr lang="cs-CZ" dirty="0" smtClean="0"/>
              <a:t>tvoří se k uzavřené části archivního souboru (např. u neuzavřených archivních souborů)</a:t>
            </a:r>
          </a:p>
          <a:p>
            <a:r>
              <a:rPr lang="cs-CZ" dirty="0" smtClean="0"/>
              <a:t>archiválie popisovány v rámci inventárního seznamu sestaveného podle pořádacího schématu</a:t>
            </a:r>
          </a:p>
          <a:p>
            <a:r>
              <a:rPr lang="cs-CZ" dirty="0" smtClean="0"/>
              <a:t>členění podle evidenčních jednotek</a:t>
            </a:r>
          </a:p>
          <a:p>
            <a:pPr lvl="1"/>
            <a:r>
              <a:rPr lang="cs-CZ" dirty="0" smtClean="0"/>
              <a:t>karton, </a:t>
            </a:r>
            <a:r>
              <a:rPr lang="cs-CZ" dirty="0" err="1" smtClean="0"/>
              <a:t>dataset</a:t>
            </a:r>
            <a:r>
              <a:rPr lang="cs-CZ" dirty="0" smtClean="0"/>
              <a:t> (datový balíček), kartotéční zásuvka, krabice, fascikl, obálka</a:t>
            </a:r>
          </a:p>
          <a:p>
            <a:r>
              <a:rPr lang="cs-CZ" dirty="0" smtClean="0"/>
              <a:t>obsahuje</a:t>
            </a:r>
          </a:p>
          <a:p>
            <a:pPr lvl="1"/>
            <a:r>
              <a:rPr lang="cs-CZ" dirty="0" smtClean="0"/>
              <a:t>titulní list</a:t>
            </a:r>
          </a:p>
          <a:p>
            <a:pPr lvl="1"/>
            <a:r>
              <a:rPr lang="cs-CZ" dirty="0" smtClean="0"/>
              <a:t>obsah</a:t>
            </a:r>
          </a:p>
          <a:p>
            <a:pPr lvl="1"/>
            <a:r>
              <a:rPr lang="cs-CZ" dirty="0" smtClean="0"/>
              <a:t>úvod – seznam použitých pramenů a literatury</a:t>
            </a:r>
          </a:p>
          <a:p>
            <a:pPr lvl="1"/>
            <a:r>
              <a:rPr lang="cs-CZ" dirty="0" smtClean="0"/>
              <a:t>inventární seznam</a:t>
            </a:r>
          </a:p>
          <a:p>
            <a:pPr lvl="1"/>
            <a:r>
              <a:rPr lang="cs-CZ" dirty="0" smtClean="0"/>
              <a:t>rejstříky</a:t>
            </a:r>
          </a:p>
          <a:p>
            <a:pPr lvl="1"/>
            <a:r>
              <a:rPr lang="cs-CZ" dirty="0" smtClean="0"/>
              <a:t>přílohy (registraturní plány, schéma struktury fondu, </a:t>
            </a:r>
            <a:r>
              <a:rPr lang="cs-CZ" dirty="0" err="1" smtClean="0"/>
              <a:t>konkordanční</a:t>
            </a:r>
            <a:r>
              <a:rPr lang="cs-CZ" dirty="0" smtClean="0"/>
              <a:t> tabulky, seznam zkratek, převody starších místních názvů na současné tvary)</a:t>
            </a:r>
          </a:p>
          <a:p>
            <a:pPr lvl="1"/>
            <a:r>
              <a:rPr lang="cs-CZ" dirty="0" smtClean="0"/>
              <a:t>tiráž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260648"/>
            <a:ext cx="8496944" cy="659735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titulní list</a:t>
            </a:r>
          </a:p>
          <a:p>
            <a:pPr lvl="1"/>
            <a:r>
              <a:rPr lang="cs-CZ" dirty="0" smtClean="0"/>
              <a:t>název archivu, název archivní pomůcky, časové rozmezí, druh archivní pomůcky, číslo NAD, evidenční číslo pomůcky, jméno zpracovatele, místo a rok vyhotovení pomůcky</a:t>
            </a:r>
          </a:p>
          <a:p>
            <a:r>
              <a:rPr lang="cs-CZ" dirty="0" smtClean="0"/>
              <a:t>úvod</a:t>
            </a:r>
          </a:p>
          <a:p>
            <a:pPr lvl="1"/>
            <a:r>
              <a:rPr lang="cs-CZ" dirty="0" smtClean="0"/>
              <a:t>vývoj původce archiválií</a:t>
            </a:r>
          </a:p>
          <a:p>
            <a:pPr lvl="1"/>
            <a:r>
              <a:rPr lang="cs-CZ" dirty="0" smtClean="0"/>
              <a:t>vývoj a dějiny archivního souboru</a:t>
            </a:r>
          </a:p>
          <a:p>
            <a:pPr lvl="1"/>
            <a:r>
              <a:rPr lang="cs-CZ" dirty="0" smtClean="0"/>
              <a:t>archivní charakteristika archivního souboru</a:t>
            </a:r>
          </a:p>
          <a:p>
            <a:pPr lvl="1"/>
            <a:r>
              <a:rPr lang="cs-CZ" dirty="0" smtClean="0"/>
              <a:t>stručný rozbor obsahu archivního souboru</a:t>
            </a:r>
          </a:p>
          <a:p>
            <a:pPr lvl="1"/>
            <a:r>
              <a:rPr lang="cs-CZ" dirty="0" smtClean="0"/>
              <a:t>záznam o uspořádání archivního souboru</a:t>
            </a:r>
          </a:p>
          <a:p>
            <a:r>
              <a:rPr lang="cs-CZ" dirty="0" smtClean="0"/>
              <a:t>tiráž</a:t>
            </a:r>
          </a:p>
          <a:p>
            <a:pPr lvl="1"/>
            <a:r>
              <a:rPr lang="cs-CZ" dirty="0" smtClean="0"/>
              <a:t>na poslední straně archivní pomůcky</a:t>
            </a:r>
          </a:p>
          <a:p>
            <a:pPr lvl="1"/>
            <a:r>
              <a:rPr lang="cs-CZ" dirty="0" smtClean="0"/>
              <a:t>název archivního souboru</a:t>
            </a:r>
          </a:p>
          <a:p>
            <a:pPr lvl="1"/>
            <a:r>
              <a:rPr lang="cs-CZ" dirty="0" smtClean="0"/>
              <a:t>značka archivního souboru</a:t>
            </a:r>
          </a:p>
          <a:p>
            <a:pPr lvl="1"/>
            <a:r>
              <a:rPr lang="cs-CZ" dirty="0" smtClean="0"/>
              <a:t>časové rozmezí archiválií</a:t>
            </a:r>
          </a:p>
          <a:p>
            <a:pPr lvl="1"/>
            <a:r>
              <a:rPr lang="cs-CZ" dirty="0" smtClean="0"/>
              <a:t>počet evidenčních jednotek zpřístupněných pomůckou</a:t>
            </a:r>
          </a:p>
          <a:p>
            <a:pPr lvl="1"/>
            <a:r>
              <a:rPr lang="cs-CZ" dirty="0" smtClean="0"/>
              <a:t>počet jednotek popisu</a:t>
            </a:r>
          </a:p>
          <a:p>
            <a:pPr lvl="1"/>
            <a:r>
              <a:rPr lang="cs-CZ" dirty="0" smtClean="0"/>
              <a:t>rozsah v běžných metrech</a:t>
            </a:r>
          </a:p>
          <a:p>
            <a:pPr lvl="1"/>
            <a:r>
              <a:rPr lang="cs-CZ" dirty="0" smtClean="0"/>
              <a:t>datum vytvoření</a:t>
            </a:r>
          </a:p>
          <a:p>
            <a:pPr lvl="1"/>
            <a:r>
              <a:rPr lang="cs-CZ" dirty="0" smtClean="0"/>
              <a:t>jméno archivního souboru</a:t>
            </a:r>
          </a:p>
          <a:p>
            <a:pPr lvl="1"/>
            <a:r>
              <a:rPr lang="cs-CZ" dirty="0" smtClean="0"/>
              <a:t>jméno zpracovatele</a:t>
            </a:r>
          </a:p>
          <a:p>
            <a:pPr lvl="1"/>
            <a:r>
              <a:rPr lang="cs-CZ" dirty="0" smtClean="0"/>
              <a:t>počet stran</a:t>
            </a:r>
          </a:p>
          <a:p>
            <a:pPr lvl="1"/>
            <a:r>
              <a:rPr lang="cs-CZ" dirty="0" smtClean="0"/>
              <a:t>údaje o schválení pomůcky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Zpracování archiválií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/>
          <a:lstStyle/>
          <a:p>
            <a:r>
              <a:rPr lang="cs-CZ" dirty="0" smtClean="0"/>
              <a:t>vymezení archivního fondu</a:t>
            </a:r>
          </a:p>
          <a:p>
            <a:r>
              <a:rPr lang="cs-CZ" dirty="0" smtClean="0"/>
              <a:t>třídění </a:t>
            </a:r>
          </a:p>
          <a:p>
            <a:pPr lvl="1"/>
            <a:r>
              <a:rPr lang="cs-CZ" dirty="0" smtClean="0"/>
              <a:t>členění archivního materiálu podle původu a druhu archiválií</a:t>
            </a:r>
          </a:p>
          <a:p>
            <a:r>
              <a:rPr lang="cs-CZ" dirty="0" smtClean="0"/>
              <a:t>vnitřní skartace</a:t>
            </a:r>
          </a:p>
          <a:p>
            <a:r>
              <a:rPr lang="cs-CZ" dirty="0" smtClean="0"/>
              <a:t>pořádání</a:t>
            </a:r>
          </a:p>
          <a:p>
            <a:pPr lvl="1"/>
            <a:r>
              <a:rPr lang="cs-CZ" dirty="0" smtClean="0"/>
              <a:t>systematické řazení archivního fondu či sbírky podle určitého předem stanoveného schématu</a:t>
            </a:r>
          </a:p>
          <a:p>
            <a:r>
              <a:rPr lang="cs-CZ" dirty="0" smtClean="0"/>
              <a:t>inventarizace</a:t>
            </a:r>
          </a:p>
          <a:p>
            <a:r>
              <a:rPr lang="cs-CZ" dirty="0" smtClean="0"/>
              <a:t>katalogizace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Inventář</a:t>
            </a:r>
            <a:endParaRPr lang="cs-CZ" dirty="0"/>
          </a:p>
        </p:txBody>
      </p:sp>
      <p:pic>
        <p:nvPicPr>
          <p:cNvPr id="4" name="Zástupný symbol pro obsah 3" descr="skenování00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02909" y="1600200"/>
            <a:ext cx="3773131" cy="44958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Inventář</a:t>
            </a:r>
            <a:endParaRPr lang="cs-CZ" dirty="0"/>
          </a:p>
        </p:txBody>
      </p:sp>
      <p:pic>
        <p:nvPicPr>
          <p:cNvPr id="18" name="Zástupný symbol pro obsah 17" descr="skenování00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597753"/>
            <a:ext cx="3384376" cy="5260247"/>
          </a:xfrm>
        </p:spPr>
      </p:pic>
      <p:pic>
        <p:nvPicPr>
          <p:cNvPr id="12" name="Zástupný symbol pro obsah 11" descr="skenování002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2060848"/>
            <a:ext cx="4471075" cy="381200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Inventář</a:t>
            </a:r>
            <a:endParaRPr lang="cs-CZ" dirty="0"/>
          </a:p>
        </p:txBody>
      </p:sp>
      <p:pic>
        <p:nvPicPr>
          <p:cNvPr id="8" name="Zástupný symbol pro obsah 7" descr="skenování00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96114"/>
            <a:ext cx="3672408" cy="5261886"/>
          </a:xfrm>
        </p:spPr>
      </p:pic>
      <p:pic>
        <p:nvPicPr>
          <p:cNvPr id="10" name="Zástupný symbol pro obsah 9" descr="skenování001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772816"/>
            <a:ext cx="3665035" cy="4572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53400" cy="990600"/>
          </a:xfrm>
        </p:spPr>
        <p:txBody>
          <a:bodyPr/>
          <a:lstStyle/>
          <a:p>
            <a:pPr algn="ctr"/>
            <a:r>
              <a:rPr lang="cs-CZ" b="1" dirty="0" smtClean="0"/>
              <a:t>Katalog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772816"/>
            <a:ext cx="8153400" cy="432318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základní archivní pomůcka k speciálním typům archiválií nebo jejich výjimečné části, které vyžadují zvláštní pozornost (prezidiální tisky)</a:t>
            </a:r>
          </a:p>
          <a:p>
            <a:r>
              <a:rPr lang="cs-CZ" dirty="0" smtClean="0"/>
              <a:t>popis pomocí katalogových záznamů podle příslušného pořádacího schématu</a:t>
            </a:r>
          </a:p>
          <a:p>
            <a:r>
              <a:rPr lang="cs-CZ" dirty="0" smtClean="0"/>
              <a:t>obsahuje</a:t>
            </a:r>
          </a:p>
          <a:p>
            <a:pPr lvl="1"/>
            <a:r>
              <a:rPr lang="cs-CZ" dirty="0" smtClean="0"/>
              <a:t>titulní list, obsah, úvod se seznamem použitých pramenů a literatury, katalogové záznamy, rejstřík, tiráž</a:t>
            </a:r>
          </a:p>
          <a:p>
            <a:pPr lvl="1"/>
            <a:r>
              <a:rPr lang="cs-CZ" dirty="0" smtClean="0"/>
              <a:t>přílohy (registraturní plány, schéma struktury fondu, </a:t>
            </a:r>
            <a:r>
              <a:rPr lang="cs-CZ" dirty="0" err="1" smtClean="0"/>
              <a:t>konkordanční</a:t>
            </a:r>
            <a:r>
              <a:rPr lang="cs-CZ" dirty="0" smtClean="0"/>
              <a:t> tabulky, seznam zkratek, převody starších místních názvů na současné tvary)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Jiné archivní pomůcky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916832"/>
            <a:ext cx="8153400" cy="4179168"/>
          </a:xfrm>
        </p:spPr>
        <p:txBody>
          <a:bodyPr/>
          <a:lstStyle/>
          <a:p>
            <a:r>
              <a:rPr lang="cs-CZ" dirty="0" smtClean="0"/>
              <a:t>podle dřívějších pravidel vytvořené pomůcky</a:t>
            </a:r>
          </a:p>
          <a:p>
            <a:pPr lvl="1"/>
            <a:r>
              <a:rPr lang="cs-CZ" dirty="0" smtClean="0"/>
              <a:t>prozatímní inventární seznam</a:t>
            </a:r>
          </a:p>
          <a:p>
            <a:pPr lvl="1"/>
            <a:r>
              <a:rPr lang="cs-CZ" dirty="0" smtClean="0"/>
              <a:t>inventář a dílčí inventář</a:t>
            </a:r>
          </a:p>
          <a:p>
            <a:pPr lvl="1"/>
            <a:r>
              <a:rPr lang="cs-CZ" dirty="0" smtClean="0"/>
              <a:t>inventář sdružený a skupinový</a:t>
            </a:r>
          </a:p>
          <a:p>
            <a:pPr lvl="1"/>
            <a:r>
              <a:rPr lang="cs-CZ" dirty="0" smtClean="0"/>
              <a:t>katalog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Starší typ inventáře</a:t>
            </a:r>
            <a:endParaRPr lang="cs-CZ" b="1" dirty="0"/>
          </a:p>
        </p:txBody>
      </p:sp>
      <p:pic>
        <p:nvPicPr>
          <p:cNvPr id="9" name="Zástupný symbol pro obsah 8" descr="skenování00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25423"/>
            <a:ext cx="3384376" cy="5332577"/>
          </a:xfrm>
        </p:spPr>
      </p:pic>
      <p:pic>
        <p:nvPicPr>
          <p:cNvPr id="10" name="Zástupný symbol pro obsah 9" descr="skenování001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1772816"/>
            <a:ext cx="4334872" cy="4452484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Sdružený inventář</a:t>
            </a:r>
            <a:endParaRPr lang="cs-CZ" b="1" dirty="0"/>
          </a:p>
        </p:txBody>
      </p:sp>
      <p:pic>
        <p:nvPicPr>
          <p:cNvPr id="10" name="Zástupný symbol pro obsah 9" descr="skenování00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628800"/>
            <a:ext cx="3451190" cy="49462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Speciální archivní pomůcky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8229600" cy="468052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rejstřík</a:t>
            </a:r>
          </a:p>
          <a:p>
            <a:pPr lvl="1"/>
            <a:r>
              <a:rPr lang="cs-CZ" dirty="0" smtClean="0"/>
              <a:t>abecedně uspořádaný jmenný (osobní, geografický nebo názvový) a věcný ukazatel sloužící k podrobné orientaci v obsahu archivního souboru nebo jeho částí</a:t>
            </a:r>
          </a:p>
          <a:p>
            <a:pPr lvl="2"/>
            <a:r>
              <a:rPr lang="cs-CZ" dirty="0" smtClean="0"/>
              <a:t>obsahuje titulní list, úvod, obsah, seznam použité literatury, rejstříkové záznamy a tiráž</a:t>
            </a:r>
          </a:p>
          <a:p>
            <a:r>
              <a:rPr lang="cs-CZ" dirty="0" smtClean="0"/>
              <a:t>tematický katalog</a:t>
            </a:r>
          </a:p>
          <a:p>
            <a:pPr lvl="1"/>
            <a:r>
              <a:rPr lang="cs-CZ" dirty="0" smtClean="0"/>
              <a:t>soupis jednotlivých archiválií tvořený katalogizačními záznamy k vymezenému tématu z jednoho nebo více archivních souborů s přesnými údaji o jejich uložení</a:t>
            </a:r>
          </a:p>
          <a:p>
            <a:pPr lvl="2"/>
            <a:r>
              <a:rPr lang="cs-CZ" dirty="0" smtClean="0"/>
              <a:t>náležitosti jsou totožné s náležitostmi katalogu</a:t>
            </a:r>
          </a:p>
          <a:p>
            <a:r>
              <a:rPr lang="cs-CZ" dirty="0" smtClean="0"/>
              <a:t>soupis archiválií</a:t>
            </a:r>
          </a:p>
          <a:p>
            <a:pPr lvl="1"/>
            <a:r>
              <a:rPr lang="cs-CZ" dirty="0" smtClean="0"/>
              <a:t>soupis jednotlivých archiválií tvořený obsahovými záznamy k vymezenému tématu z jednoho nebo více archivních souborů s přesnými údaji o jejich uložení</a:t>
            </a:r>
          </a:p>
          <a:p>
            <a:r>
              <a:rPr lang="cs-CZ" dirty="0" smtClean="0"/>
              <a:t>tematický rejstřík</a:t>
            </a:r>
          </a:p>
          <a:p>
            <a:pPr lvl="1"/>
            <a:r>
              <a:rPr lang="cs-CZ" dirty="0" smtClean="0"/>
              <a:t>abecedně uspořádaný jmenný (osobní, geografický nebo názvový) a věcný ukazatel vypracovaný k vymezenému tématu z jednoho nebo více archivních souborů s údaji o jejich uložení</a:t>
            </a:r>
          </a:p>
          <a:p>
            <a:pPr lvl="2"/>
            <a:r>
              <a:rPr lang="cs-CZ" dirty="0" smtClean="0"/>
              <a:t>náležitosti jsou totožné s náležitostmi rejstříku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85010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Katalog výběrový</a:t>
            </a:r>
            <a:endParaRPr lang="cs-CZ" b="1" dirty="0"/>
          </a:p>
        </p:txBody>
      </p:sp>
      <p:pic>
        <p:nvPicPr>
          <p:cNvPr id="11" name="Zástupný symbol pro obsah 10" descr="skenování00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21650" cy="4525963"/>
          </a:xfrm>
        </p:spPr>
      </p:pic>
      <p:pic>
        <p:nvPicPr>
          <p:cNvPr id="15" name="Zástupný symbol pro obsah 14" descr="skenování001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987824" y="1196752"/>
            <a:ext cx="3135340" cy="4525963"/>
          </a:xfrm>
        </p:spPr>
      </p:pic>
      <p:pic>
        <p:nvPicPr>
          <p:cNvPr id="16" name="Zástupný symbol pro obsah 6" descr="skenování0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5748" y="2332037"/>
            <a:ext cx="3058252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Tematické rejstříky</a:t>
            </a:r>
            <a:endParaRPr lang="cs-CZ" dirty="0"/>
          </a:p>
        </p:txBody>
      </p:sp>
      <p:pic>
        <p:nvPicPr>
          <p:cNvPr id="11" name="Zástupný symbol pro obsah 10" descr="skenování002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3328791" cy="4713387"/>
          </a:xfrm>
        </p:spPr>
      </p:pic>
      <p:pic>
        <p:nvPicPr>
          <p:cNvPr id="12" name="Zástupný symbol pro obsah 11" descr="skenování002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556792"/>
            <a:ext cx="4572727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Zpracování archiválií</a:t>
            </a:r>
            <a:endParaRPr lang="cs-CZ" sz="3600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3602360" cy="4343400"/>
          </a:xfrm>
        </p:spPr>
        <p:txBody>
          <a:bodyPr/>
          <a:lstStyle/>
          <a:p>
            <a:r>
              <a:rPr lang="cs-CZ" u="sng" dirty="0" smtClean="0"/>
              <a:t>Období před základními pravidly</a:t>
            </a:r>
          </a:p>
          <a:p>
            <a:pPr>
              <a:buFontTx/>
              <a:buChar char="-"/>
            </a:pPr>
            <a:r>
              <a:rPr lang="cs-CZ" dirty="0" smtClean="0"/>
              <a:t>- neexistovala metodika</a:t>
            </a:r>
          </a:p>
          <a:p>
            <a:pPr>
              <a:buFontTx/>
              <a:buChar char="-"/>
            </a:pPr>
            <a:r>
              <a:rPr lang="cs-CZ" dirty="0" smtClean="0"/>
              <a:t>- vznikají soupisy a jiné pomůcky  různé úrovně</a:t>
            </a:r>
          </a:p>
          <a:p>
            <a:r>
              <a:rPr lang="cs-CZ" u="sng" dirty="0" smtClean="0"/>
              <a:t>Základní pravidla pro zpracování archiválií vydána v roce 1958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- používána až do roku 2012</a:t>
            </a:r>
          </a:p>
        </p:txBody>
      </p:sp>
      <p:pic>
        <p:nvPicPr>
          <p:cNvPr id="9" name="Zástupný symbol pro obsah 8" descr="stará pravidl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00808"/>
            <a:ext cx="3217394" cy="44196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Referenční pomůcky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988840"/>
            <a:ext cx="8153400" cy="4107160"/>
          </a:xfrm>
        </p:spPr>
        <p:txBody>
          <a:bodyPr/>
          <a:lstStyle/>
          <a:p>
            <a:r>
              <a:rPr lang="cs-CZ" dirty="0" smtClean="0"/>
              <a:t>pomůcky vzniklé podle dřívějších pravidel</a:t>
            </a:r>
          </a:p>
          <a:p>
            <a:pPr lvl="1"/>
            <a:r>
              <a:rPr lang="cs-CZ" dirty="0" smtClean="0"/>
              <a:t>soupis fondů</a:t>
            </a:r>
          </a:p>
          <a:p>
            <a:pPr lvl="1"/>
            <a:r>
              <a:rPr lang="cs-CZ" dirty="0" smtClean="0"/>
              <a:t>popis fondu</a:t>
            </a:r>
          </a:p>
          <a:p>
            <a:pPr lvl="1"/>
            <a:r>
              <a:rPr lang="cs-CZ" dirty="0" smtClean="0"/>
              <a:t>průvodce po archivu</a:t>
            </a:r>
          </a:p>
          <a:p>
            <a:pPr lvl="1"/>
            <a:r>
              <a:rPr lang="cs-CZ" dirty="0" smtClean="0"/>
              <a:t>edice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Průvodce po archivu</a:t>
            </a:r>
            <a:endParaRPr lang="cs-CZ" b="1" dirty="0"/>
          </a:p>
        </p:txBody>
      </p:sp>
      <p:pic>
        <p:nvPicPr>
          <p:cNvPr id="4" name="Zástupný symbol pro obsah 3" descr="skenování003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10102" y="2331720"/>
            <a:ext cx="3133898" cy="4526280"/>
          </a:xfrm>
        </p:spPr>
      </p:pic>
      <p:pic>
        <p:nvPicPr>
          <p:cNvPr id="6" name="Zástupný symbol pro obsah 5" descr="skenování003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059832" y="1772816"/>
            <a:ext cx="3103858" cy="4525963"/>
          </a:xfrm>
        </p:spPr>
      </p:pic>
      <p:pic>
        <p:nvPicPr>
          <p:cNvPr id="7" name="Zástupný symbol pro obsah 4" descr="skenování0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3194646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Edice</a:t>
            </a:r>
            <a:endParaRPr lang="cs-CZ" b="1" dirty="0"/>
          </a:p>
        </p:txBody>
      </p:sp>
      <p:pic>
        <p:nvPicPr>
          <p:cNvPr id="8" name="Zástupný symbol pro obsah 7" descr="skenování00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3131808" cy="4572000"/>
          </a:xfrm>
        </p:spPr>
      </p:pic>
      <p:pic>
        <p:nvPicPr>
          <p:cNvPr id="9" name="Zástupný symbol pro obsah 8" descr="skenování004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987824" y="2132856"/>
            <a:ext cx="3085731" cy="4572000"/>
          </a:xfrm>
        </p:spPr>
      </p:pic>
      <p:pic>
        <p:nvPicPr>
          <p:cNvPr id="10" name="Zástupný symbol pro obsah 4" descr="skenování0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7737" y="980728"/>
            <a:ext cx="311626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symbol pro obsah 16" descr="skenování008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9972" y="548680"/>
            <a:ext cx="4279912" cy="5544616"/>
          </a:xfrm>
        </p:spPr>
      </p:pic>
      <p:pic>
        <p:nvPicPr>
          <p:cNvPr id="19" name="Zástupný symbol pro obsah 4" descr="AMB,list.č.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286000"/>
            <a:ext cx="2987824" cy="4464950"/>
          </a:xfrm>
          <a:prstGeom prst="rect">
            <a:avLst/>
          </a:prstGeom>
        </p:spPr>
      </p:pic>
      <p:pic>
        <p:nvPicPr>
          <p:cNvPr id="21" name="Zástupný symbol pro obsah 6" descr="AMB,list.č.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0"/>
            <a:ext cx="2770344" cy="413995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skenování00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2805846" cy="4176464"/>
          </a:xfrm>
        </p:spPr>
      </p:pic>
      <p:pic>
        <p:nvPicPr>
          <p:cNvPr id="9" name="Zástupný symbol pro obsah 5" descr="skenování0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2970080" cy="4427984"/>
          </a:xfrm>
          <a:prstGeom prst="rect">
            <a:avLst/>
          </a:prstGeom>
        </p:spPr>
      </p:pic>
      <p:pic>
        <p:nvPicPr>
          <p:cNvPr id="12" name="Zástupný symbol pro obsah 11" descr="skenování0046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6195138" y="2420888"/>
            <a:ext cx="2948862" cy="4283967"/>
          </a:xfrm>
        </p:spPr>
      </p:pic>
      <p:pic>
        <p:nvPicPr>
          <p:cNvPr id="11" name="Zástupný symbol pro obsah 7" descr="skenování00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2420888"/>
            <a:ext cx="2880320" cy="426259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skenování009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149" y="764704"/>
            <a:ext cx="3868176" cy="5396384"/>
          </a:xfrm>
        </p:spPr>
      </p:pic>
      <p:pic>
        <p:nvPicPr>
          <p:cNvPr id="10" name="Zástupný symbol pro obsah 9" descr="skenování009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204682" y="764704"/>
            <a:ext cx="3737969" cy="5396384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008112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Archivní pomůcky</a:t>
            </a:r>
            <a:endParaRPr lang="cs-CZ" b="1" dirty="0"/>
          </a:p>
        </p:txBody>
      </p:sp>
      <p:pic>
        <p:nvPicPr>
          <p:cNvPr id="4" name="Zástupný symbol pro obsah 3" descr="pomůcky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71599" y="1052736"/>
            <a:ext cx="6937997" cy="580526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Zpracování archiválií</a:t>
            </a:r>
            <a:endParaRPr lang="cs-CZ" sz="3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395536" y="1752600"/>
            <a:ext cx="2952328" cy="4343400"/>
          </a:xfrm>
        </p:spPr>
        <p:txBody>
          <a:bodyPr/>
          <a:lstStyle/>
          <a:p>
            <a:r>
              <a:rPr lang="cs-CZ" u="sng" dirty="0" smtClean="0"/>
              <a:t>První snahy o sjednocení archivní terminologie</a:t>
            </a:r>
          </a:p>
          <a:p>
            <a:r>
              <a:rPr lang="cs-CZ" dirty="0" smtClean="0"/>
              <a:t>- Slovníček archivní terminologie z roku 1954</a:t>
            </a:r>
          </a:p>
          <a:p>
            <a:r>
              <a:rPr lang="cs-CZ" dirty="0" smtClean="0"/>
              <a:t>- Slovníček archivní terminologie II. Názvosloví pro zemědělsko-lesnické archivy z roku 1955</a:t>
            </a:r>
            <a:endParaRPr lang="cs-CZ" dirty="0"/>
          </a:p>
        </p:txBody>
      </p:sp>
      <p:pic>
        <p:nvPicPr>
          <p:cNvPr id="14" name="Zástupný symbol pro obsah 13" descr="slovníček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63753" y="0"/>
            <a:ext cx="3080248" cy="4365104"/>
          </a:xfrm>
        </p:spPr>
      </p:pic>
      <p:pic>
        <p:nvPicPr>
          <p:cNvPr id="15" name="Zástupný symbol pro obsah 4" descr="slovníče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2276872"/>
            <a:ext cx="3205632" cy="43187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Zpracování archiválií</a:t>
            </a:r>
            <a:endParaRPr lang="cs-CZ" sz="3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395536" y="2852936"/>
            <a:ext cx="4106416" cy="2880320"/>
          </a:xfrm>
        </p:spPr>
        <p:txBody>
          <a:bodyPr/>
          <a:lstStyle/>
          <a:p>
            <a:r>
              <a:rPr lang="cs-CZ" u="sng" dirty="0" smtClean="0"/>
              <a:t>Archivní příručka </a:t>
            </a:r>
          </a:p>
          <a:p>
            <a:r>
              <a:rPr lang="cs-CZ" dirty="0" smtClean="0"/>
              <a:t>- vydána v roce 1965</a:t>
            </a:r>
          </a:p>
          <a:p>
            <a:r>
              <a:rPr lang="cs-CZ" dirty="0" smtClean="0"/>
              <a:t>-  v oblasti zpracování archiválií navazuje na Základní pravidla z roku 1958</a:t>
            </a:r>
            <a:endParaRPr lang="cs-CZ" dirty="0"/>
          </a:p>
        </p:txBody>
      </p:sp>
      <p:pic>
        <p:nvPicPr>
          <p:cNvPr id="5" name="Zástupný symbol pro obsah 4" descr="archivní příruč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96136" y="2228271"/>
            <a:ext cx="3173074" cy="4629729"/>
          </a:xfrm>
        </p:spPr>
      </p:pic>
      <p:pic>
        <p:nvPicPr>
          <p:cNvPr id="7" name="Zástupný symbol pro obsah 6" descr="skenování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16632"/>
            <a:ext cx="2880320" cy="41415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Zpracování archiválií</a:t>
            </a:r>
            <a:endParaRPr lang="cs-CZ" sz="3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3602360" cy="4343400"/>
          </a:xfrm>
        </p:spPr>
        <p:txBody>
          <a:bodyPr/>
          <a:lstStyle/>
          <a:p>
            <a:r>
              <a:rPr lang="cs-CZ" u="sng" dirty="0" smtClean="0"/>
              <a:t>Nová základní pravidla pro zpracování archiválií</a:t>
            </a:r>
          </a:p>
          <a:p>
            <a:pPr>
              <a:buFontTx/>
              <a:buChar char="-"/>
            </a:pPr>
            <a:r>
              <a:rPr lang="cs-CZ" dirty="0" smtClean="0"/>
              <a:t>- první vydání z roku 2013</a:t>
            </a:r>
          </a:p>
          <a:p>
            <a:pPr>
              <a:buFontTx/>
              <a:buChar char="-"/>
            </a:pPr>
            <a:r>
              <a:rPr lang="cs-CZ" dirty="0" smtClean="0"/>
              <a:t>- druhé opravené a rozšířené vydání z roku 2015</a:t>
            </a:r>
          </a:p>
          <a:p>
            <a:pPr>
              <a:buFontTx/>
              <a:buChar char="-"/>
            </a:pPr>
            <a:r>
              <a:rPr lang="cs-CZ" dirty="0" smtClean="0"/>
              <a:t>- vývoj programu ELZA –elektronické zpracování archiválií</a:t>
            </a:r>
            <a:endParaRPr lang="cs-CZ" dirty="0"/>
          </a:p>
        </p:txBody>
      </p:sp>
      <p:pic>
        <p:nvPicPr>
          <p:cNvPr id="7" name="Zástupný symbol pro obsah 6" descr="skenování00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628800"/>
            <a:ext cx="3162377" cy="44196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Metodiky pro zpracování archiválií</a:t>
            </a:r>
            <a:endParaRPr lang="cs-CZ" b="1" dirty="0"/>
          </a:p>
        </p:txBody>
      </p:sp>
      <p:pic>
        <p:nvPicPr>
          <p:cNvPr id="9" name="Zástupný symbol pro obsah 8" descr="skenování002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81976" y="1268760"/>
            <a:ext cx="3625139" cy="5157192"/>
          </a:xfrm>
        </p:spPr>
      </p:pic>
      <p:pic>
        <p:nvPicPr>
          <p:cNvPr id="10" name="Zástupný symbol pro obsah 9" descr="skenování002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268760"/>
            <a:ext cx="3930085" cy="5328593"/>
          </a:xfrm>
        </p:spPr>
      </p:pic>
      <p:sp>
        <p:nvSpPr>
          <p:cNvPr id="11" name="Zaoblený obdélník 10"/>
          <p:cNvSpPr/>
          <p:nvPr/>
        </p:nvSpPr>
        <p:spPr>
          <a:xfrm>
            <a:off x="467544" y="6237312"/>
            <a:ext cx="3491880" cy="6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Metodický návod na zpracování osobních fondů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5148064" y="6237312"/>
            <a:ext cx="3384376" cy="6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Metodický návod na zpracování fondů škol 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Metodiky pro zpracování archiválií</a:t>
            </a:r>
            <a:endParaRPr lang="cs-CZ" b="1" dirty="0"/>
          </a:p>
        </p:txBody>
      </p:sp>
      <p:pic>
        <p:nvPicPr>
          <p:cNvPr id="7" name="Zástupný symbol pro obsah 6" descr="skenování003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744416" cy="5016449"/>
          </a:xfrm>
        </p:spPr>
      </p:pic>
      <p:pic>
        <p:nvPicPr>
          <p:cNvPr id="8" name="Zástupný symbol pro obsah 7" descr="skenování003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268760"/>
            <a:ext cx="3738790" cy="5340534"/>
          </a:xfrm>
        </p:spPr>
      </p:pic>
      <p:sp>
        <p:nvSpPr>
          <p:cNvPr id="9" name="Zaoblený obdélník 8"/>
          <p:cNvSpPr/>
          <p:nvPr/>
        </p:nvSpPr>
        <p:spPr>
          <a:xfrm>
            <a:off x="251520" y="6093296"/>
            <a:ext cx="3995936" cy="764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Metodický návod na zpracování fondů Archiv obce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4427984" y="6093296"/>
            <a:ext cx="4716016" cy="764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Metodický návod na pro ukládání a zasílání  inventárních pomůcek v digitální podobě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Zpracování archiválií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552" y="1600200"/>
            <a:ext cx="8352928" cy="478112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1995</a:t>
            </a:r>
          </a:p>
          <a:p>
            <a:pPr lvl="1"/>
            <a:r>
              <a:rPr lang="cs-CZ" dirty="0" smtClean="0"/>
              <a:t>lokální elektronické systémy na komerční bázi</a:t>
            </a:r>
          </a:p>
          <a:p>
            <a:pPr lvl="1"/>
            <a:r>
              <a:rPr lang="cs-CZ" dirty="0" err="1" smtClean="0"/>
              <a:t>Bach</a:t>
            </a:r>
            <a:r>
              <a:rPr lang="cs-CZ" dirty="0" smtClean="0"/>
              <a:t> </a:t>
            </a:r>
            <a:r>
              <a:rPr lang="cs-CZ" dirty="0" err="1" smtClean="0"/>
              <a:t>Systems</a:t>
            </a:r>
            <a:r>
              <a:rPr lang="cs-CZ" dirty="0" smtClean="0"/>
              <a:t> </a:t>
            </a:r>
          </a:p>
          <a:p>
            <a:pPr lvl="2"/>
            <a:r>
              <a:rPr lang="cs-CZ" dirty="0" smtClean="0"/>
              <a:t>zpracování listin, map a plánů, fotografií a negativů, bibliografií, evidence přírůstků knihoven, elektronické inventáře</a:t>
            </a:r>
          </a:p>
          <a:p>
            <a:r>
              <a:rPr lang="cs-CZ" dirty="0" smtClean="0"/>
              <a:t>1999</a:t>
            </a:r>
          </a:p>
          <a:p>
            <a:pPr lvl="1"/>
            <a:r>
              <a:rPr lang="cs-CZ" dirty="0" smtClean="0"/>
              <a:t>Janus 2000</a:t>
            </a:r>
          </a:p>
          <a:p>
            <a:pPr lvl="2"/>
            <a:r>
              <a:rPr lang="cs-CZ" dirty="0" smtClean="0"/>
              <a:t>inventarizační program určený pro zpracování všech typů archiválií</a:t>
            </a:r>
          </a:p>
          <a:p>
            <a:r>
              <a:rPr lang="cs-CZ" dirty="0" smtClean="0"/>
              <a:t>2017 </a:t>
            </a:r>
          </a:p>
          <a:p>
            <a:pPr lvl="1"/>
            <a:r>
              <a:rPr lang="cs-CZ" dirty="0" smtClean="0"/>
              <a:t>ELZA</a:t>
            </a:r>
          </a:p>
          <a:p>
            <a:pPr lvl="2"/>
            <a:r>
              <a:rPr lang="cs-CZ" dirty="0" smtClean="0"/>
              <a:t>Elektronické </a:t>
            </a:r>
            <a:r>
              <a:rPr lang="cs-CZ" dirty="0" smtClean="0"/>
              <a:t>zpracování archiválií</a:t>
            </a:r>
          </a:p>
          <a:p>
            <a:r>
              <a:rPr lang="cs-CZ" dirty="0" smtClean="0"/>
              <a:t>Informační systémy</a:t>
            </a:r>
          </a:p>
          <a:p>
            <a:pPr lvl="1"/>
            <a:r>
              <a:rPr lang="cs-CZ" dirty="0" smtClean="0"/>
              <a:t>Badatelna</a:t>
            </a:r>
          </a:p>
          <a:p>
            <a:pPr lvl="1"/>
            <a:r>
              <a:rPr lang="cs-CZ" dirty="0" smtClean="0"/>
              <a:t>2016 Digitální archiv Zemského archivu v Opavě</a:t>
            </a:r>
          </a:p>
          <a:p>
            <a:pPr lvl="2"/>
            <a:r>
              <a:rPr lang="cs-CZ" dirty="0" smtClean="0"/>
              <a:t>2009 Archivní </a:t>
            </a:r>
            <a:r>
              <a:rPr lang="cs-CZ" dirty="0" err="1" smtClean="0"/>
              <a:t>Vademecum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629</TotalTime>
  <Words>845</Words>
  <Application>Microsoft Office PowerPoint</Application>
  <PresentationFormat>Předvádění na obrazovce (4:3)</PresentationFormat>
  <Paragraphs>164</Paragraphs>
  <Slides>36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Medián</vt:lpstr>
      <vt:lpstr>Zpracování archiválií a archivní pomůcky</vt:lpstr>
      <vt:lpstr>Zpracování archiválií</vt:lpstr>
      <vt:lpstr>Zpracování archiválií</vt:lpstr>
      <vt:lpstr>Zpracování archiválií</vt:lpstr>
      <vt:lpstr>Zpracování archiválií</vt:lpstr>
      <vt:lpstr>Zpracování archiválií</vt:lpstr>
      <vt:lpstr>Metodiky pro zpracování archiválií</vt:lpstr>
      <vt:lpstr>Metodiky pro zpracování archiválií</vt:lpstr>
      <vt:lpstr>Zpracování archiválií</vt:lpstr>
      <vt:lpstr>Snímek 10</vt:lpstr>
      <vt:lpstr>Snímek 11</vt:lpstr>
      <vt:lpstr>Snímek 12</vt:lpstr>
      <vt:lpstr>Snímek 13</vt:lpstr>
      <vt:lpstr>Archivní pomůcky</vt:lpstr>
      <vt:lpstr>Manipulační seznam</vt:lpstr>
      <vt:lpstr>Manipulační seznam 1. typu</vt:lpstr>
      <vt:lpstr>Manipulační seznam 2. typu</vt:lpstr>
      <vt:lpstr>Inventář</vt:lpstr>
      <vt:lpstr>Snímek 19</vt:lpstr>
      <vt:lpstr>Inventář</vt:lpstr>
      <vt:lpstr>Inventář</vt:lpstr>
      <vt:lpstr>Inventář</vt:lpstr>
      <vt:lpstr>Katalog</vt:lpstr>
      <vt:lpstr>Jiné archivní pomůcky</vt:lpstr>
      <vt:lpstr>Starší typ inventáře</vt:lpstr>
      <vt:lpstr>Sdružený inventář</vt:lpstr>
      <vt:lpstr>Speciální archivní pomůcky</vt:lpstr>
      <vt:lpstr>Katalog výběrový</vt:lpstr>
      <vt:lpstr>Tematické rejstříky</vt:lpstr>
      <vt:lpstr>Referenční pomůcky</vt:lpstr>
      <vt:lpstr>Průvodce po archivu</vt:lpstr>
      <vt:lpstr>Edice</vt:lpstr>
      <vt:lpstr>Snímek 33</vt:lpstr>
      <vt:lpstr>Snímek 34</vt:lpstr>
      <vt:lpstr>Snímek 35</vt:lpstr>
      <vt:lpstr>Archivní pomůcky</vt:lpstr>
    </vt:vector>
  </TitlesOfParts>
  <Company>MMB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Radana Červená</dc:creator>
  <cp:lastModifiedBy>Radana Červená</cp:lastModifiedBy>
  <cp:revision>52</cp:revision>
  <dcterms:created xsi:type="dcterms:W3CDTF">2016-04-05T08:54:47Z</dcterms:created>
  <dcterms:modified xsi:type="dcterms:W3CDTF">2017-04-18T09:56:21Z</dcterms:modified>
</cp:coreProperties>
</file>