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7"/>
  </p:notesMasterIdLst>
  <p:handoutMasterIdLst>
    <p:handoutMasterId r:id="rId28"/>
  </p:handoutMasterIdLst>
  <p:sldIdLst>
    <p:sldId id="256" r:id="rId2"/>
    <p:sldId id="435" r:id="rId3"/>
    <p:sldId id="436" r:id="rId4"/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314" r:id="rId17"/>
    <p:sldId id="372" r:id="rId18"/>
    <p:sldId id="449" r:id="rId19"/>
    <p:sldId id="373" r:id="rId20"/>
    <p:sldId id="450" r:id="rId21"/>
    <p:sldId id="374" r:id="rId22"/>
    <p:sldId id="380" r:id="rId23"/>
    <p:sldId id="335" r:id="rId24"/>
    <p:sldId id="451" r:id="rId25"/>
    <p:sldId id="272" r:id="rId2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  <a:srgbClr val="FF0000"/>
    <a:srgbClr val="0066FF"/>
    <a:srgbClr val="FF33CC"/>
    <a:srgbClr val="33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3659" autoAdjust="0"/>
  </p:normalViewPr>
  <p:slideViewPr>
    <p:cSldViewPr>
      <p:cViewPr varScale="1">
        <p:scale>
          <a:sx n="108" d="100"/>
          <a:sy n="108" d="100"/>
        </p:scale>
        <p:origin x="16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5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702503-7432-4C1D-A454-E5C59B2C36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29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5F3C697-C444-4FD9-88D2-EE42A1FBA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64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16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174955C6-4178-4F04-AD7E-97F7631819A0}" type="slidenum">
              <a:rPr lang="cs-CZ" altLang="cs-CZ" sz="1200">
                <a:latin typeface="Arial" charset="0"/>
              </a:rPr>
              <a:pPr algn="r" eaLnBrk="1" hangingPunct="1"/>
              <a:t>17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0117B97-3B1A-4258-8A24-71C2FA110B60}" type="slidenum">
              <a:rPr lang="cs-CZ" altLang="cs-CZ" sz="1200" smtClean="0">
                <a:latin typeface="Arial" charset="0"/>
              </a:rPr>
              <a:pPr/>
              <a:t>22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i="1" smtClean="0"/>
              <a:t>TDKIV: Integrovaný systém zahrnující </a:t>
            </a:r>
            <a:r>
              <a:rPr lang="cs-CZ" altLang="cs-CZ" b="1" i="1" smtClean="0"/>
              <a:t>soubor elektronických informačních zdrojů a služeb </a:t>
            </a:r>
            <a:r>
              <a:rPr lang="cs-CZ" altLang="cs-CZ" i="1" smtClean="0"/>
              <a:t>umožňující </a:t>
            </a:r>
            <a:r>
              <a:rPr lang="cs-CZ" altLang="cs-CZ" b="1" i="1" smtClean="0"/>
              <a:t>získávání, zpracovávání, vyhledávání a využívání</a:t>
            </a:r>
            <a:r>
              <a:rPr lang="cs-CZ" altLang="cs-CZ" i="1" smtClean="0"/>
              <a:t> informací v tomto systému uložených. Digitální knihovny jsou </a:t>
            </a:r>
            <a:r>
              <a:rPr lang="cs-CZ" altLang="cs-CZ" b="1" i="1" smtClean="0"/>
              <a:t>zpřístupňovány</a:t>
            </a:r>
            <a:r>
              <a:rPr lang="cs-CZ" altLang="cs-CZ" i="1" smtClean="0"/>
              <a:t> prostřednictvím počítačových </a:t>
            </a:r>
            <a:r>
              <a:rPr lang="cs-CZ" altLang="cs-CZ" b="1" i="1" smtClean="0"/>
              <a:t>sítí. </a:t>
            </a:r>
            <a:r>
              <a:rPr lang="cs-CZ" altLang="cs-CZ" i="1" smtClean="0"/>
              <a:t>Účelem budování digitální knihovny je poskytnout uživatelům možnost </a:t>
            </a:r>
            <a:r>
              <a:rPr lang="cs-CZ" altLang="cs-CZ" b="1" i="1" smtClean="0"/>
              <a:t>jednotného přístupu k digitálním anebo digitalizovaným dokumentům</a:t>
            </a:r>
            <a:r>
              <a:rPr lang="cs-CZ" altLang="cs-CZ" i="1" smtClean="0"/>
              <a:t>, případně i k sekundárním informacím o tištěných primárních zdrojích, uložených ve fondu knihovny.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650C7DD9-A22E-4023-A578-0E559DC310E2}" type="slidenum">
              <a:rPr lang="cs-CZ" altLang="cs-CZ" sz="1200" smtClean="0">
                <a:latin typeface="Arial" charset="0"/>
              </a:rPr>
              <a:pPr/>
              <a:t>23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68F8612-CE60-44BB-90A8-58BC8D1FDD1C}" type="slidenum">
              <a:rPr lang="cs-CZ" altLang="cs-CZ" sz="1200" smtClean="0">
                <a:latin typeface="Arial" charset="0"/>
              </a:rPr>
              <a:pPr/>
              <a:t>25</a:t>
            </a:fld>
            <a:endParaRPr lang="cs-CZ" altLang="cs-CZ" sz="12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EB37A4-0BB3-4335-B1D3-CB0991524CAC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11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B99A9D-246F-47CD-8695-CF77E820DC87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90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342A4-282F-4819-85BA-DE1FE97464DD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https://kuk.muni.cz/animace/eiz/Reserse/reserse_teorie.html </a:t>
            </a:r>
          </a:p>
        </p:txBody>
      </p:sp>
    </p:spTree>
    <p:extLst>
      <p:ext uri="{BB962C8B-B14F-4D97-AF65-F5344CB8AC3E}">
        <p14:creationId xmlns:p14="http://schemas.microsoft.com/office/powerpoint/2010/main" val="1986065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E3C8BB-B8B9-4054-ACCB-3DBBA255D7A4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D0143B-9B4E-46BB-8B2F-7A9B4DAB3B96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98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5D5333-8C19-4B85-A074-65E035730D32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i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418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D83D62-2455-4834-B600-16FF45299D77}" type="slidenum">
              <a:rPr lang="cs-CZ" altLang="cs-CZ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cs-CZ" alt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2190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6E8DFEF-9F34-4FE2-954B-1CC4863ECF54}" type="slidenum">
              <a:rPr lang="cs-CZ" altLang="cs-CZ" sz="1200">
                <a:latin typeface="Arial" charset="0"/>
              </a:rPr>
              <a:pPr algn="r" eaLnBrk="1" hangingPunct="1"/>
              <a:t>15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28503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CF7E-4F57-4934-8200-5F5E234D6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2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312B-8B36-42BD-ACCF-5F6B654DE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87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E3867-5D83-468F-A7F5-2C9355886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24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C7C-8AC5-4786-B234-0E90E60CC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4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1C27E-B5A2-4700-9DB5-6B4A8CDEF0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75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CA79-452E-420B-9A29-26964D27C7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3488-1D9E-42C5-90CB-82E1BA23D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0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10C9-5CB0-4D94-BE40-C7778E6AB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95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5DEB4-95DA-4E45-B5D8-044C9F88B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5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DB17-A725-447B-83AE-46857DD7E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2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A1E3-7726-444D-A79B-142FB9160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3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7E508-84B5-4D5E-B28A-8620F0873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1FBA-DC47-4C88-AB30-37E8AC658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5426-C86F-4D78-AC5E-6507B5E9E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41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5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javascript:JSL('obrazky/noc.htm','obrazky',625,537);" TargetMode="External"/><Relationship Id="rId20" Type="http://schemas.openxmlformats.org/officeDocument/2006/relationships/hyperlink" Target="javascript:JSL('obrazky/pultinf.htm','obrazky',640,480);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javascript:JSL('obrazky/dilo.htm','obrazky',640,480);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18487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5038"/>
            <a:ext cx="82296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5A7142A-5B85-4A44-BDDF-CDC5A6D1C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fotografie knihovny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5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PC10038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C10039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fotografie knihovny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0"/>
            <a:ext cx="163671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fotografie knihovny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0"/>
            <a:ext cx="1692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logo F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9366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fotografie knihovny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6351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knihovna.phil.muni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obory2.php?lang=cs" TargetMode="External"/><Relationship Id="rId2" Type="http://schemas.openxmlformats.org/officeDocument/2006/relationships/hyperlink" Target="http://ezdroje.muni.cz/prehled/abecedne.php?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zdroje.muni.cz/discovery/?lang=cs" TargetMode="Externa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ezdroje.muni.cz/aktuality.php?lang=c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ds.b.ebscohost.com/eds/search/basic?sid=faf8fbd5-9535-4ed1-8577-06d3850c091b@sessionmgr102&amp;vid=0&amp;tid=3000EP&amp;sdb=edspub" TargetMode="External"/><Relationship Id="rId2" Type="http://schemas.openxmlformats.org/officeDocument/2006/relationships/hyperlink" Target="http://www.ezdroje.muni.cz/vzdaleny_pristup/?lang=c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prehled/zdroj.php?lang=cs&amp;id=34" TargetMode="External"/><Relationship Id="rId3" Type="http://schemas.openxmlformats.org/officeDocument/2006/relationships/hyperlink" Target="https://ezdroje.muni.cz/prehled/zdroj.php?lang=cs&amp;id=229" TargetMode="External"/><Relationship Id="rId7" Type="http://schemas.openxmlformats.org/officeDocument/2006/relationships/hyperlink" Target="http://library.muni.cz/ezdroje/zdroj.php?lang=cs&amp;id=3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zdroje.muni.cz/prehled/zdroj.php?lang=cs&amp;id=59" TargetMode="External"/><Relationship Id="rId5" Type="http://schemas.openxmlformats.org/officeDocument/2006/relationships/hyperlink" Target="https://ezdroje.muni.cz/prehled/zdroj.php?lang=cs&amp;id=53" TargetMode="External"/><Relationship Id="rId4" Type="http://schemas.openxmlformats.org/officeDocument/2006/relationships/hyperlink" Target="https://ezdroje.muni.cz/prehled/zdroj.php?lang=cs&amp;id=38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obor.php?lang=cs&amp;id=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phil.muni.cz/nase-sluzby/e-knihy/stazeni/" TargetMode="External"/><Relationship Id="rId3" Type="http://schemas.openxmlformats.org/officeDocument/2006/relationships/hyperlink" Target="http://ezdroje.muni.cz/prehled/zdroj.php?lang=cs&amp;id=333" TargetMode="External"/><Relationship Id="rId7" Type="http://schemas.openxmlformats.org/officeDocument/2006/relationships/hyperlink" Target="http://ezdroje.muni.cz/prehled/zdroj.php?lang=cs&amp;id=34&amp;fakulta=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60" TargetMode="External"/><Relationship Id="rId5" Type="http://schemas.openxmlformats.org/officeDocument/2006/relationships/hyperlink" Target="http://ezdroje.muni.cz/prehled/zdroj.php?lang=cs&amp;id=26" TargetMode="External"/><Relationship Id="rId4" Type="http://schemas.openxmlformats.org/officeDocument/2006/relationships/hyperlink" Target="https://ezdroje.muni.cz/prehled/zdroj.php?lang=cs&amp;id=433&amp;obor=2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kat.cz/" TargetMode="External"/><Relationship Id="rId3" Type="http://schemas.openxmlformats.org/officeDocument/2006/relationships/hyperlink" Target="http://aleph.nkp.cz/F/?func=file&amp;file_name=find-b&amp;local_base=skc" TargetMode="External"/><Relationship Id="rId7" Type="http://schemas.openxmlformats.org/officeDocument/2006/relationships/hyperlink" Target="http://aleph.muni.cz/" TargetMode="External"/><Relationship Id="rId2" Type="http://schemas.openxmlformats.org/officeDocument/2006/relationships/hyperlink" Target="http://aleph.nkp.cz/cze/KT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c.nkp.cz/" TargetMode="External"/><Relationship Id="rId5" Type="http://schemas.openxmlformats.org/officeDocument/2006/relationships/hyperlink" Target="http://aleph.nkp.cz/F/YJIFF6BN24RXVGI1ARN7KJ9A3CEBPXA2XYIXDIJXQH3U4AR5P5-64808?func=file&amp;file_name=find-b&amp;local_base=SKCP" TargetMode="External"/><Relationship Id="rId4" Type="http://schemas.openxmlformats.org/officeDocument/2006/relationships/hyperlink" Target="http://www.worldcat.org/" TargetMode="External"/><Relationship Id="rId9" Type="http://schemas.openxmlformats.org/officeDocument/2006/relationships/hyperlink" Target="https://aleph22.lib.cas.cz/F/8XV55HILF2SJB4UN56RTVKNUH8P6GIVU4SAAAPU4H7495LH8CM-15342?func=file&amp;amp=&amp;amp=&amp;file_name=find-b&amp;local_base=HIUP&amp;pds_handle=GUES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.hiu.cas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b.cz/V?RN=434536771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il.muni.cz/wuhi/home/Links/links/" TargetMode="External"/><Relationship Id="rId5" Type="http://schemas.openxmlformats.org/officeDocument/2006/relationships/hyperlink" Target="http://www.hiu.cas.cz/cs/databaze.ep/" TargetMode="External"/><Relationship Id="rId4" Type="http://schemas.openxmlformats.org/officeDocument/2006/relationships/hyperlink" Target="http://cesarch.cz/old/odkazy.php%3FKey=8.html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dltd.org/" TargetMode="External"/><Relationship Id="rId3" Type="http://schemas.openxmlformats.org/officeDocument/2006/relationships/hyperlink" Target="http://www.europeana.eu/" TargetMode="External"/><Relationship Id="rId7" Type="http://schemas.openxmlformats.org/officeDocument/2006/relationships/hyperlink" Target="http://kramerius.nkp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uscriptorium.com/" TargetMode="External"/><Relationship Id="rId5" Type="http://schemas.openxmlformats.org/officeDocument/2006/relationships/hyperlink" Target="http://www.gutenberg.org/" TargetMode="External"/><Relationship Id="rId10" Type="http://schemas.openxmlformats.org/officeDocument/2006/relationships/hyperlink" Target="http://www.dissonline.de/index.htm" TargetMode="External"/><Relationship Id="rId4" Type="http://schemas.openxmlformats.org/officeDocument/2006/relationships/hyperlink" Target="http://www.archive.org/" TargetMode="External"/><Relationship Id="rId9" Type="http://schemas.openxmlformats.org/officeDocument/2006/relationships/hyperlink" Target="http://www.opendoar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95&amp;obor=2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doaj.org/" TargetMode="External"/><Relationship Id="rId4" Type="http://schemas.openxmlformats.org/officeDocument/2006/relationships/hyperlink" Target="http://rzblx1.uni-regensburg.de/ezeit/dfaj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lib.phil.muni.cz/handle/11222.digilib/115304" TargetMode="External"/><Relationship Id="rId2" Type="http://schemas.openxmlformats.org/officeDocument/2006/relationships/hyperlink" Target="https://digilib.phil.muni.cz/handle/11222.digilib/101820" TargetMode="Externa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jandova@phil.muni.cz" TargetMode="External"/><Relationship Id="rId7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pages/Brno-Czech-Republic/Referencni-sluzby-knihovny-Filozoficke-fakulty-Masarykovy-univerzity/135504707615" TargetMode="External"/><Relationship Id="rId5" Type="http://schemas.openxmlformats.org/officeDocument/2006/relationships/hyperlink" Target="http://www.facebook.com/knihovnaffmu" TargetMode="External"/><Relationship Id="rId4" Type="http://schemas.openxmlformats.org/officeDocument/2006/relationships/hyperlink" Target="mailto:reference@phil.muni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cze/KT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nase-sluzby/kurzy-a-prednasky/seznam-vsech-lekci/#tem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a.phil.muni.cz/nase-sluzby/kurzy-a-prednasky/seznam-vsech-lekci/#resers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knihovna.cz/index.php/Soubor:Operatory.jpg" TargetMode="Externa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aj.org/" TargetMode="External"/><Relationship Id="rId4" Type="http://schemas.openxmlformats.org/officeDocument/2006/relationships/hyperlink" Target="https://www.openaire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2" y="1628775"/>
            <a:ext cx="7776219" cy="2447925"/>
          </a:xfrm>
        </p:spPr>
        <p:txBody>
          <a:bodyPr/>
          <a:lstStyle/>
          <a:p>
            <a:pPr eaLnBrk="1" hangingPunct="1"/>
            <a:r>
              <a:rPr lang="cs-CZ" altLang="cs-CZ" sz="4000" b="1" dirty="0" smtClean="0">
                <a:solidFill>
                  <a:schemeClr val="tx1"/>
                </a:solidFill>
                <a:latin typeface="Trebuchet MS" pitchFamily="34" charset="0"/>
              </a:rPr>
              <a:t>Elektronické informační zdroje </a:t>
            </a:r>
            <a:br>
              <a:rPr lang="cs-CZ" altLang="cs-CZ" sz="4000" b="1" dirty="0" smtClean="0">
                <a:solidFill>
                  <a:schemeClr val="tx1"/>
                </a:solidFill>
                <a:latin typeface="Trebuchet MS" pitchFamily="34" charset="0"/>
              </a:rPr>
            </a:br>
            <a:r>
              <a:rPr lang="cs-CZ" altLang="cs-CZ" sz="4000" b="1" dirty="0" smtClean="0">
                <a:solidFill>
                  <a:schemeClr val="tx1"/>
                </a:solidFill>
                <a:latin typeface="Trebuchet MS" pitchFamily="34" charset="0"/>
              </a:rPr>
              <a:t>pro historiky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652963"/>
            <a:ext cx="5400675" cy="1296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Ústřední knihovna FF MU</a:t>
            </a: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  <a:hlinkClick r:id="rId3"/>
              </a:rPr>
              <a:t>http://knihovna.phil.muni.cz</a:t>
            </a:r>
            <a:endParaRPr lang="cs-CZ" altLang="cs-CZ" sz="2400" dirty="0" smtClean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 smtClean="0">
                <a:latin typeface="Trebuchet MS" pitchFamily="34" charset="0"/>
              </a:rPr>
              <a:t>Březen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24208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rebuchet MS" panose="020B0603020202020204" pitchFamily="34" charset="0"/>
              </a:rPr>
              <a:t>Elektronické informační zdroje MU</a:t>
            </a:r>
            <a:endParaRPr lang="cs-CZ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18487" cy="922338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Elektronické informační zdroje 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844824"/>
            <a:ext cx="7705104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Licencované odborné databáze nakupované pro zaměstnance </a:t>
            </a:r>
            <a:br>
              <a:rPr lang="cs-CZ" altLang="cs-CZ" sz="1800" dirty="0" smtClean="0">
                <a:latin typeface="Trebuchet MS" pitchFamily="34" charset="0"/>
              </a:rPr>
            </a:br>
            <a:r>
              <a:rPr lang="cs-CZ" altLang="cs-CZ" sz="1800" dirty="0" smtClean="0">
                <a:latin typeface="Trebuchet MS" pitchFamily="34" charset="0"/>
              </a:rPr>
              <a:t>a studenty MU: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- bibliografické/abstraktové (informace o existenci dokumentu, může být připojen abstrakt)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 smtClean="0">
                <a:latin typeface="Trebuchet MS" pitchFamily="34" charset="0"/>
              </a:rPr>
              <a:t>- fulltextové (plné texty odborných článků, knih, disertací apod.)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 smtClean="0">
                <a:latin typeface="Trebuchet MS" pitchFamily="34" charset="0"/>
              </a:rPr>
              <a:t>- citační, faktografické…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Přístup přes: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 smtClean="0">
                <a:latin typeface="Trebuchet MS" pitchFamily="34" charset="0"/>
              </a:rPr>
              <a:t>portál EIZ MU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3"/>
              </a:rPr>
              <a:t>http://ezdroje.muni.cz</a:t>
            </a:r>
            <a:r>
              <a:rPr lang="cs-CZ" altLang="cs-CZ" sz="2400" dirty="0" smtClean="0">
                <a:latin typeface="Arial" charset="0"/>
              </a:rPr>
              <a:t> </a:t>
            </a:r>
            <a:endParaRPr lang="cs-CZ" altLang="cs-CZ" sz="18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</a:rPr>
              <a:t>web knihovny</a:t>
            </a:r>
            <a:r>
              <a:rPr lang="cs-CZ" altLang="cs-CZ" sz="1800" dirty="0" smtClean="0">
                <a:latin typeface="Trebuchet MS" pitchFamily="34" charset="0"/>
              </a:rPr>
              <a:t>  </a:t>
            </a:r>
            <a:r>
              <a:rPr lang="cs-CZ" altLang="cs-CZ" sz="1800" dirty="0" smtClean="0">
                <a:latin typeface="Trebuchet MS" pitchFamily="34" charset="0"/>
                <a:hlinkClick r:id="rId4"/>
              </a:rPr>
              <a:t>http://knihovna.phil.muni.cz </a:t>
            </a:r>
            <a:r>
              <a:rPr lang="cs-CZ" altLang="cs-CZ" sz="1800" dirty="0" smtClean="0">
                <a:latin typeface="Trebuchet MS" pitchFamily="34" charset="0"/>
              </a:rPr>
              <a:t/>
            </a:r>
            <a:br>
              <a:rPr lang="cs-CZ" altLang="cs-CZ" sz="1800" dirty="0" smtClean="0">
                <a:latin typeface="Trebuchet MS" pitchFamily="34" charset="0"/>
              </a:rPr>
            </a:b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  <a:r>
              <a:rPr lang="cs-CZ" altLang="cs-CZ" sz="1800" i="1" dirty="0" smtClean="0">
                <a:latin typeface="Trebuchet MS" pitchFamily="34" charset="0"/>
              </a:rPr>
              <a:t>Katalogy a databáze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 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Elektronické informační zdroje</a:t>
            </a:r>
            <a:r>
              <a:rPr lang="cs-CZ" altLang="cs-CZ" sz="1800" dirty="0" smtClean="0">
                <a:latin typeface="Trebuchet MS" pitchFamily="34" charset="0"/>
                <a:sym typeface="Wingdings 3" pitchFamily="18" charset="2"/>
              </a:rPr>
              <a:t> </a:t>
            </a:r>
            <a:r>
              <a:rPr lang="cs-CZ" altLang="cs-CZ" sz="1800" i="1" dirty="0" smtClean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i="1" dirty="0" smtClean="0">
                <a:latin typeface="Trebuchet MS" pitchFamily="34" charset="0"/>
              </a:rPr>
              <a:t>EIZ MU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Tx/>
              <a:buNone/>
            </a:pPr>
            <a:endParaRPr lang="cs-CZ" altLang="cs-CZ" sz="1800" i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 smtClean="0">
                <a:latin typeface="Trebuchet MS" pitchFamily="34" charset="0"/>
                <a:hlinkClick r:id="rId5"/>
              </a:rPr>
              <a:t>vzdálený přístup</a:t>
            </a:r>
            <a:r>
              <a:rPr lang="cs-CZ" altLang="cs-CZ" sz="1800" dirty="0" smtClean="0">
                <a:latin typeface="Trebuchet MS" pitchFamily="34" charset="0"/>
                <a:hlinkClick r:id="rId5"/>
              </a:rPr>
              <a:t> </a:t>
            </a:r>
            <a:r>
              <a:rPr lang="cs-CZ" altLang="cs-CZ" sz="1800" dirty="0" smtClean="0">
                <a:latin typeface="Trebuchet MS" pitchFamily="34" charset="0"/>
              </a:rPr>
              <a:t>pro studenty a vyučující MU</a:t>
            </a:r>
          </a:p>
        </p:txBody>
      </p:sp>
    </p:spTree>
    <p:extLst>
      <p:ext uri="{BB962C8B-B14F-4D97-AF65-F5344CB8AC3E}">
        <p14:creationId xmlns:p14="http://schemas.microsoft.com/office/powerpoint/2010/main" val="52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Služby portálu EIZ MU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  <a:hlinkClick r:id="rId2"/>
              </a:rPr>
              <a:t>seznam databází MU</a:t>
            </a:r>
            <a:endParaRPr lang="cs-CZ" altLang="cs-CZ" sz="2800" dirty="0" smtClean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  <a:hlinkClick r:id="rId3"/>
              </a:rPr>
              <a:t>zdroje podle oborů</a:t>
            </a:r>
            <a:endParaRPr lang="cs-CZ" altLang="cs-CZ" sz="2800" dirty="0" smtClean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err="1" smtClean="0">
                <a:latin typeface="Trebuchet MS" pitchFamily="34" charset="0"/>
                <a:hlinkClick r:id="rId4"/>
              </a:rPr>
              <a:t>info</a:t>
            </a:r>
            <a:r>
              <a:rPr lang="cs-CZ" altLang="cs-CZ" sz="2800" dirty="0" smtClean="0">
                <a:latin typeface="Trebuchet MS" pitchFamily="34" charset="0"/>
              </a:rPr>
              <a:t> o zkušebních přístupech a novinkách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</a:rPr>
              <a:t>nastavení </a:t>
            </a:r>
            <a:r>
              <a:rPr lang="cs-CZ" altLang="cs-CZ" sz="2800" dirty="0" smtClean="0">
                <a:latin typeface="Trebuchet MS" pitchFamily="34" charset="0"/>
                <a:hlinkClick r:id="rId5"/>
              </a:rPr>
              <a:t>vzdáleného přístupu</a:t>
            </a:r>
            <a:endParaRPr lang="cs-CZ" altLang="cs-CZ" sz="2800" dirty="0" smtClean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smtClean="0">
                <a:latin typeface="Trebuchet MS" pitchFamily="34" charset="0"/>
              </a:rPr>
              <a:t>přístup na 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EBSCO 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Discovery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 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Service</a:t>
            </a:r>
            <a:endParaRPr lang="cs-CZ" altLang="cs-CZ" sz="2800" dirty="0" smtClean="0">
              <a:latin typeface="Trebuchet MS" pitchFamily="34" charset="0"/>
            </a:endParaRPr>
          </a:p>
          <a:p>
            <a:pPr marL="0" indent="0">
              <a:lnSpc>
                <a:spcPct val="120000"/>
              </a:lnSpc>
              <a:buFont typeface="Franklin Gothic Book" pitchFamily="34" charset="0"/>
              <a:buNone/>
              <a:defRPr/>
            </a:pPr>
            <a:endParaRPr lang="cs-CZ" altLang="cs-CZ" sz="28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EBSCO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Discovery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Service</a:t>
            </a:r>
            <a:endParaRPr lang="cs-CZ" altLang="cs-CZ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cs-CZ" altLang="cs-CZ" sz="2000" dirty="0">
                <a:latin typeface="Trebuchet MS" pitchFamily="34" charset="0"/>
              </a:rPr>
              <a:t>umožňuje jedním dotazem současně prohledávat různé databáze dostupné pro MU a knihovní katalog </a:t>
            </a:r>
            <a:r>
              <a:rPr lang="cs-CZ" altLang="cs-CZ" sz="2000" dirty="0" err="1">
                <a:latin typeface="Trebuchet MS" pitchFamily="34" charset="0"/>
              </a:rPr>
              <a:t>Aleph</a:t>
            </a:r>
            <a:r>
              <a:rPr lang="cs-CZ" altLang="cs-CZ" sz="2000" dirty="0" smtClean="0">
                <a:latin typeface="Trebuchet MS" pitchFamily="34" charset="0"/>
              </a:rPr>
              <a:t>,</a:t>
            </a:r>
          </a:p>
          <a:p>
            <a:endParaRPr lang="cs-CZ" altLang="cs-CZ" sz="2000" dirty="0">
              <a:latin typeface="Trebuchet MS" pitchFamily="34" charset="0"/>
            </a:endParaRPr>
          </a:p>
          <a:p>
            <a:r>
              <a:rPr lang="cs-CZ" altLang="cs-CZ" sz="2000" dirty="0">
                <a:latin typeface="Trebuchet MS" pitchFamily="34" charset="0"/>
              </a:rPr>
              <a:t>pro přístup k plným </a:t>
            </a:r>
            <a:r>
              <a:rPr lang="cs-CZ" altLang="cs-CZ" sz="2000" dirty="0" smtClean="0">
                <a:latin typeface="Trebuchet MS" pitchFamily="34" charset="0"/>
              </a:rPr>
              <a:t>textům </a:t>
            </a:r>
            <a:r>
              <a:rPr lang="cs-CZ" altLang="cs-CZ" sz="2000" dirty="0">
                <a:latin typeface="Trebuchet MS" pitchFamily="34" charset="0"/>
              </a:rPr>
              <a:t>je nutné být připojen do celouniverzitní počítačové sítě MU (počítače na MU nebo </a:t>
            </a:r>
            <a:r>
              <a:rPr lang="cs-CZ" altLang="cs-CZ" sz="2000" dirty="0">
                <a:latin typeface="Trebuchet MS" pitchFamily="34" charset="0"/>
                <a:hlinkClick r:id="rId2"/>
              </a:rPr>
              <a:t>vzdálený přístup</a:t>
            </a:r>
            <a:r>
              <a:rPr lang="cs-CZ" altLang="cs-CZ" sz="2000" dirty="0" smtClean="0">
                <a:latin typeface="Trebuchet MS" pitchFamily="34" charset="0"/>
              </a:rPr>
              <a:t>),</a:t>
            </a:r>
          </a:p>
          <a:p>
            <a:endParaRPr lang="cs-CZ" altLang="cs-CZ" sz="2000" dirty="0">
              <a:latin typeface="Trebuchet MS" pitchFamily="34" charset="0"/>
            </a:endParaRPr>
          </a:p>
          <a:p>
            <a:r>
              <a:rPr lang="cs-CZ" altLang="cs-CZ" sz="2000" dirty="0">
                <a:latin typeface="Trebuchet MS" pitchFamily="34" charset="0"/>
              </a:rPr>
              <a:t>umožňuje vytvářet </a:t>
            </a:r>
            <a:r>
              <a:rPr lang="pl-PL" altLang="cs-CZ" sz="2000" b="1" u="sng" dirty="0">
                <a:latin typeface="Trebuchet MS" pitchFamily="34" charset="0"/>
                <a:hlinkClick r:id="rId3" tooltip="Seznam dostupných časopisů a knih na MU"/>
              </a:rPr>
              <a:t>Seznam dostupných časopisů a knih na MU</a:t>
            </a:r>
            <a:r>
              <a:rPr lang="pl-PL" altLang="cs-CZ" sz="2000" dirty="0">
                <a:latin typeface="Trebuchet MS" pitchFamily="34" charset="0"/>
              </a:rPr>
              <a:t>.</a:t>
            </a:r>
            <a:endParaRPr lang="cs-CZ" altLang="cs-CZ" sz="2000" dirty="0">
              <a:latin typeface="Trebuchet MS" pitchFamily="34" charset="0"/>
            </a:endParaRPr>
          </a:p>
          <a:p>
            <a:endParaRPr lang="cs-CZ" altLang="cs-CZ" sz="20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86" y="5013176"/>
            <a:ext cx="6685715" cy="1438095"/>
          </a:xfrm>
          <a:prstGeom prst="rect">
            <a:avLst/>
          </a:prstGeom>
          <a:ln w="317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477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Full Text </a:t>
            </a:r>
            <a:r>
              <a:rPr lang="cs-CZ" altLang="cs-CZ" sz="2800" b="1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Finder</a:t>
            </a:r>
            <a:r>
              <a:rPr lang="cs-CZ" altLang="cs-CZ" sz="2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- hledání plných textů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Trebuchet MS" panose="020B0603020202020204" pitchFamily="34" charset="0"/>
              </a:rPr>
              <a:t>	</a:t>
            </a:r>
            <a:r>
              <a:rPr lang="cs-CZ" altLang="cs-CZ" sz="18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Služba </a:t>
            </a:r>
            <a:r>
              <a:rPr lang="cs-CZ" altLang="cs-CZ" sz="18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Full Text </a:t>
            </a:r>
            <a:r>
              <a:rPr lang="cs-CZ" altLang="cs-CZ" sz="18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Finder</a:t>
            </a:r>
            <a:r>
              <a:rPr lang="cs-CZ" altLang="cs-CZ" sz="18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slouží k propojení bibliografických a abstraktových databází s </a:t>
            </a:r>
            <a:r>
              <a:rPr lang="cs-CZ" altLang="cs-CZ" sz="1800" b="1" dirty="0" smtClean="0">
                <a:latin typeface="Trebuchet MS" panose="020B0603020202020204" pitchFamily="34" charset="0"/>
              </a:rPr>
              <a:t>plnými texty článků a knih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 dostupných pro MU, online katalogem MU či webovými službami (Google </a:t>
            </a:r>
            <a:r>
              <a:rPr lang="cs-CZ" altLang="cs-CZ" sz="1800" dirty="0" err="1" smtClean="0">
                <a:latin typeface="Trebuchet MS" panose="020B0603020202020204" pitchFamily="34" charset="0"/>
              </a:rPr>
              <a:t>Scholar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Trebuchet MS" panose="020B0603020202020204" pitchFamily="34" charset="0"/>
              </a:rPr>
              <a:t>	Najdete pod ikonou:        nebo		                        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 smtClean="0">
              <a:latin typeface="Trebuchet MS" panose="020B0603020202020204" pitchFamily="34" charset="0"/>
            </a:endParaRP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334645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238500"/>
            <a:ext cx="14398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74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908720"/>
            <a:ext cx="8229600" cy="864096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Multioborové databáze MU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916832"/>
            <a:ext cx="8065145" cy="410500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400" dirty="0">
              <a:latin typeface="Trebuchet MS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400" dirty="0" smtClean="0">
                <a:latin typeface="Trebuchet MS" pitchFamily="34" charset="0"/>
              </a:rPr>
              <a:t>Příklady:   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Trebuchet MS" pitchFamily="34" charset="0"/>
              </a:rPr>
              <a:t>                                                                             </a:t>
            </a:r>
          </a:p>
          <a:p>
            <a:pPr eaLnBrk="1" hangingPunct="1"/>
            <a:r>
              <a:rPr lang="cs-CZ" altLang="cs-CZ" sz="2400" dirty="0" err="1" smtClean="0">
                <a:latin typeface="Trebuchet MS" panose="020B0603020202020204" pitchFamily="34" charset="0"/>
                <a:hlinkClick r:id="rId3"/>
              </a:rPr>
              <a:t>ProQuest</a:t>
            </a:r>
            <a:r>
              <a:rPr lang="cs-CZ" altLang="cs-CZ" sz="2400" dirty="0" smtClean="0">
                <a:latin typeface="Trebuchet MS" pitchFamily="34" charset="0"/>
                <a:hlinkClick r:id="rId3"/>
              </a:rPr>
              <a:t> </a:t>
            </a:r>
            <a:r>
              <a:rPr lang="cs-CZ" altLang="cs-CZ" sz="2400" dirty="0" err="1" smtClean="0">
                <a:latin typeface="Trebuchet MS" pitchFamily="34" charset="0"/>
                <a:hlinkClick r:id="rId3"/>
              </a:rPr>
              <a:t>Central</a:t>
            </a:r>
            <a:r>
              <a:rPr lang="cs-CZ" altLang="cs-CZ" sz="2400" dirty="0" smtClean="0">
                <a:latin typeface="Trebuchet MS" pitchFamily="34" charset="0"/>
                <a:hlinkClick r:id="rId3"/>
              </a:rPr>
              <a:t> </a:t>
            </a:r>
            <a:endParaRPr lang="cs-CZ" altLang="cs-CZ" sz="2400" dirty="0" smtClean="0">
              <a:latin typeface="Trebuchet MS" panose="020B0603020202020204" pitchFamily="34" charset="0"/>
            </a:endParaRPr>
          </a:p>
          <a:p>
            <a:pPr eaLnBrk="1" hangingPunct="1"/>
            <a:r>
              <a:rPr lang="cs-CZ" altLang="cs-CZ" sz="2400" dirty="0" smtClean="0">
                <a:latin typeface="Trebuchet MS" pitchFamily="34" charset="0"/>
                <a:hlinkClick r:id="rId3"/>
              </a:rPr>
              <a:t>EBSCO</a:t>
            </a:r>
            <a:endParaRPr lang="cs-CZ" altLang="cs-CZ" sz="24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400" dirty="0" err="1" smtClean="0">
                <a:latin typeface="Trebuchet MS" pitchFamily="34" charset="0"/>
                <a:hlinkClick r:id="rId4"/>
              </a:rPr>
              <a:t>SpringerLINK</a:t>
            </a:r>
            <a:endParaRPr lang="cs-CZ" altLang="cs-CZ" sz="2400" dirty="0" smtClean="0">
              <a:latin typeface="Trebuchet MS" pitchFamily="34" charset="0"/>
            </a:endParaRPr>
          </a:p>
          <a:p>
            <a:pPr eaLnBrk="1" hangingPunct="1"/>
            <a:r>
              <a:rPr lang="cs-CZ" altLang="cs-CZ" sz="2400" dirty="0" err="1" smtClean="0">
                <a:latin typeface="Trebuchet MS" pitchFamily="34" charset="0"/>
                <a:hlinkClick r:id="rId5"/>
              </a:rPr>
              <a:t>ScienceDirect</a:t>
            </a:r>
            <a:r>
              <a:rPr lang="cs-CZ" altLang="cs-CZ" sz="2400" dirty="0" smtClean="0">
                <a:latin typeface="Trebuchet MS" pitchFamily="34" charset="0"/>
              </a:rPr>
              <a:t> </a:t>
            </a:r>
          </a:p>
          <a:p>
            <a:pPr eaLnBrk="1" hangingPunct="1"/>
            <a:r>
              <a:rPr lang="cs-CZ" altLang="cs-CZ" sz="2400" dirty="0" err="1">
                <a:latin typeface="Trebuchet MS" pitchFamily="34" charset="0"/>
                <a:hlinkClick r:id="rId6"/>
              </a:rPr>
              <a:t>Wiley</a:t>
            </a:r>
            <a:r>
              <a:rPr lang="cs-CZ" altLang="cs-CZ" sz="2400" dirty="0">
                <a:latin typeface="Trebuchet MS" pitchFamily="34" charset="0"/>
                <a:hlinkClick r:id="rId6"/>
              </a:rPr>
              <a:t> Online </a:t>
            </a:r>
            <a:r>
              <a:rPr lang="cs-CZ" altLang="cs-CZ" sz="2400" dirty="0" err="1">
                <a:latin typeface="Trebuchet MS" pitchFamily="34" charset="0"/>
                <a:hlinkClick r:id="rId6"/>
              </a:rPr>
              <a:t>Library</a:t>
            </a:r>
            <a:r>
              <a:rPr lang="cs-CZ" altLang="cs-CZ" sz="2400" dirty="0">
                <a:latin typeface="Trebuchet MS" pitchFamily="34" charset="0"/>
                <a:hlinkClick r:id="rId6"/>
              </a:rPr>
              <a:t> - </a:t>
            </a:r>
            <a:r>
              <a:rPr lang="cs-CZ" altLang="cs-CZ" sz="2400" dirty="0" err="1">
                <a:latin typeface="Trebuchet MS" pitchFamily="34" charset="0"/>
                <a:hlinkClick r:id="rId6"/>
              </a:rPr>
              <a:t>Journals</a:t>
            </a:r>
            <a:endParaRPr lang="cs-CZ" altLang="cs-CZ" sz="2400" dirty="0">
              <a:latin typeface="Trebuchet MS" pitchFamily="34" charset="0"/>
              <a:hlinkClick r:id="rId7"/>
            </a:endParaRPr>
          </a:p>
          <a:p>
            <a:pPr eaLnBrk="1" hangingPunct="1"/>
            <a:r>
              <a:rPr lang="cs-CZ" altLang="cs-CZ" sz="2400" dirty="0" smtClean="0">
                <a:latin typeface="Trebuchet MS" pitchFamily="34" charset="0"/>
                <a:hlinkClick r:id="rId8"/>
              </a:rPr>
              <a:t>JSTOR</a:t>
            </a:r>
            <a:r>
              <a:rPr lang="cs-CZ" altLang="cs-CZ" sz="2400" dirty="0" smtClean="0">
                <a:latin typeface="Trebuchet MS" pitchFamily="34" charset="0"/>
              </a:rPr>
              <a:t>         </a:t>
            </a:r>
          </a:p>
          <a:p>
            <a:pPr eaLnBrk="1" hangingPunct="1">
              <a:buFontTx/>
              <a:buNone/>
            </a:pPr>
            <a:endParaRPr lang="cs-CZ" altLang="cs-CZ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935038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Databáze MU pro </a:t>
            </a:r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>obor historie</a:t>
            </a:r>
            <a:endParaRPr lang="cs-CZ" altLang="cs-CZ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989138"/>
            <a:ext cx="7653288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600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600" dirty="0" smtClean="0">
                <a:latin typeface="Trebuchet MS" pitchFamily="34" charset="0"/>
              </a:rPr>
              <a:t>Portál EIZ &gt; Přehled zdrojů &gt; Podle oborů &gt; Společenské vědy &gt; Historie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600" dirty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600" dirty="0" smtClean="0">
                <a:latin typeface="Trebuchet MS" pitchFamily="34" charset="0"/>
                <a:hlinkClick r:id="rId3"/>
              </a:rPr>
              <a:t>https</a:t>
            </a:r>
            <a:r>
              <a:rPr lang="cs-CZ" altLang="cs-CZ" sz="1600" dirty="0">
                <a:latin typeface="Trebuchet MS" pitchFamily="34" charset="0"/>
                <a:hlinkClick r:id="rId3"/>
              </a:rPr>
              <a:t>://</a:t>
            </a:r>
            <a:r>
              <a:rPr lang="cs-CZ" altLang="cs-CZ" sz="1600" dirty="0" smtClean="0">
                <a:latin typeface="Trebuchet MS" pitchFamily="34" charset="0"/>
                <a:hlinkClick r:id="rId3"/>
              </a:rPr>
              <a:t>ezdroje.muni.cz/prehled/obor.php?lang=cs&amp;id=8</a:t>
            </a:r>
            <a:r>
              <a:rPr lang="cs-CZ" altLang="cs-CZ" sz="1600" dirty="0" smtClean="0">
                <a:latin typeface="Trebuchet MS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81075"/>
            <a:ext cx="8229600" cy="791741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E-knihy pro MU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229600" cy="410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3"/>
              </a:rPr>
              <a:t>EBSCO </a:t>
            </a:r>
            <a:r>
              <a:rPr lang="cs-CZ" altLang="cs-CZ" sz="2800" dirty="0" err="1" smtClean="0">
                <a:latin typeface="Trebuchet MS" pitchFamily="34" charset="0"/>
                <a:hlinkClick r:id="rId3"/>
              </a:rPr>
              <a:t>eBooks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4"/>
              </a:rPr>
              <a:t>ebrary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4"/>
              </a:rPr>
              <a:t>Perpetual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 smtClean="0">
                <a:latin typeface="Trebuchet MS" pitchFamily="34" charset="0"/>
                <a:hlinkClick r:id="rId4"/>
              </a:rPr>
              <a:t>Titles</a:t>
            </a:r>
            <a:endParaRPr lang="cs-CZ" altLang="cs-CZ" sz="16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Trebuchet MS" pitchFamily="34" charset="0"/>
                <a:hlinkClick r:id="rId5"/>
              </a:rPr>
              <a:t>GALE e-</a:t>
            </a:r>
            <a:r>
              <a:rPr lang="cs-CZ" altLang="cs-CZ" sz="2800" dirty="0" err="1" smtClean="0">
                <a:latin typeface="Trebuchet MS" pitchFamily="34" charset="0"/>
                <a:hlinkClick r:id="rId5"/>
              </a:rPr>
              <a:t>books</a:t>
            </a:r>
            <a:r>
              <a:rPr lang="cs-CZ" altLang="cs-CZ" sz="2800" dirty="0" smtClean="0">
                <a:latin typeface="Trebuchet MS" pitchFamily="34" charset="0"/>
                <a:hlinkClick r:id="rId5"/>
              </a:rPr>
              <a:t> 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6"/>
              </a:rPr>
              <a:t>Wiley</a:t>
            </a:r>
            <a:r>
              <a:rPr lang="cs-CZ" altLang="cs-CZ" sz="2800" dirty="0" smtClean="0">
                <a:latin typeface="Trebuchet MS" pitchFamily="34" charset="0"/>
                <a:hlinkClick r:id="rId6"/>
              </a:rPr>
              <a:t> e-</a:t>
            </a:r>
            <a:r>
              <a:rPr lang="cs-CZ" altLang="cs-CZ" sz="2800" dirty="0" err="1" smtClean="0">
                <a:latin typeface="Trebuchet MS" pitchFamily="34" charset="0"/>
                <a:hlinkClick r:id="rId6"/>
              </a:rPr>
              <a:t>books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</a:rPr>
              <a:t>Books</a:t>
            </a:r>
            <a:r>
              <a:rPr lang="cs-CZ" altLang="cs-CZ" sz="2800" dirty="0" smtClean="0">
                <a:latin typeface="Trebuchet MS" pitchFamily="34" charset="0"/>
              </a:rPr>
              <a:t> in </a:t>
            </a:r>
            <a:r>
              <a:rPr lang="cs-CZ" altLang="cs-CZ" sz="2800" dirty="0" smtClean="0">
                <a:latin typeface="Trebuchet MS" pitchFamily="34" charset="0"/>
                <a:hlinkClick r:id="rId7"/>
              </a:rPr>
              <a:t>JSTOR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>
                <a:latin typeface="Trebuchet MS" pitchFamily="34" charset="0"/>
                <a:hlinkClick r:id="rId8"/>
              </a:rPr>
              <a:t>eReading</a:t>
            </a:r>
            <a:endParaRPr lang="cs-CZ" altLang="cs-CZ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3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2564904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rebuchet MS" panose="020B0603020202020204" pitchFamily="34" charset="0"/>
              </a:rPr>
              <a:t>Volně dostupné zdroje </a:t>
            </a:r>
            <a:r>
              <a:rPr lang="cs-CZ" sz="2000" b="1" dirty="0" smtClean="0">
                <a:latin typeface="Trebuchet MS" panose="020B0603020202020204" pitchFamily="34" charset="0"/>
              </a:rPr>
              <a:t>různé typy</a:t>
            </a:r>
            <a:endParaRPr lang="cs-CZ" sz="20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6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r>
              <a:rPr lang="cs-CZ" sz="3200" b="1" kern="0" dirty="0" smtClean="0">
                <a:solidFill>
                  <a:schemeClr val="tx1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8313" y="1916113"/>
            <a:ext cx="8229600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cs-CZ" sz="1600" b="1" kern="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defRPr/>
            </a:pPr>
            <a:r>
              <a:rPr lang="cs-CZ" sz="1600" b="1" kern="0" dirty="0" smtClean="0">
                <a:latin typeface="Trebuchet MS" pitchFamily="34" charset="0"/>
              </a:rPr>
              <a:t>Souborný katalog  =  </a:t>
            </a:r>
            <a:r>
              <a:rPr lang="cs-CZ" sz="1600" kern="0" dirty="0" smtClean="0">
                <a:latin typeface="Trebuchet MS" pitchFamily="34" charset="0"/>
              </a:rPr>
              <a:t>k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nihovní katalog obsahující částečně nebo v úplnosti </a:t>
            </a:r>
            <a:r>
              <a:rPr lang="cs-CZ" sz="1600" b="1" kern="0" dirty="0" smtClean="0">
                <a:latin typeface="Trebuchet MS" pitchFamily="34" charset="0"/>
                <a:cs typeface="Times New Roman" pitchFamily="18" charset="0"/>
              </a:rPr>
              <a:t>záznamy dokumentů více než jedné knihovny</a:t>
            </a:r>
            <a:r>
              <a:rPr lang="cs-CZ" sz="1600" kern="0" dirty="0" smtClean="0">
                <a:latin typeface="Trebuchet MS" pitchFamily="34" charset="0"/>
                <a:cs typeface="Times New Roman" pitchFamily="18" charset="0"/>
              </a:rPr>
              <a:t> nebo informační instituce.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[definice dle 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  <a:hlinkClick r:id="rId2"/>
              </a:rPr>
              <a:t>TDKIV</a:t>
            </a:r>
            <a:r>
              <a:rPr lang="cs-CZ" sz="1200" i="1" kern="0" dirty="0" smtClean="0">
                <a:latin typeface="Trebuchet MS" pitchFamily="34" charset="0"/>
                <a:cs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cs-CZ" sz="1600" kern="0" dirty="0" smtClean="0">
                <a:latin typeface="Trebuchet MS" pitchFamily="34" charset="0"/>
              </a:rPr>
              <a:t>Existují souborné katalogy </a:t>
            </a:r>
            <a:r>
              <a:rPr lang="cs-CZ" sz="1600" kern="0" dirty="0" smtClean="0">
                <a:latin typeface="Trebuchet MS" pitchFamily="34" charset="0"/>
                <a:hlinkClick r:id="rId3"/>
              </a:rPr>
              <a:t>národní</a:t>
            </a:r>
            <a:r>
              <a:rPr lang="cs-CZ" sz="1600" kern="0" dirty="0" smtClean="0">
                <a:latin typeface="Trebuchet MS" pitchFamily="34" charset="0"/>
              </a:rPr>
              <a:t>, </a:t>
            </a:r>
            <a:r>
              <a:rPr lang="cs-CZ" sz="1600" kern="0" dirty="0" smtClean="0">
                <a:latin typeface="Trebuchet MS" pitchFamily="34" charset="0"/>
                <a:hlinkClick r:id="rId4"/>
              </a:rPr>
              <a:t>mezinárodní</a:t>
            </a:r>
            <a:r>
              <a:rPr lang="cs-CZ" sz="1600" kern="0" dirty="0" smtClean="0">
                <a:latin typeface="Trebuchet MS" pitchFamily="34" charset="0"/>
              </a:rPr>
              <a:t>, institucionální, oborové, pro určitý typ dokumentů, např. </a:t>
            </a:r>
            <a:r>
              <a:rPr lang="cs-CZ" sz="1600" kern="0" dirty="0" smtClean="0">
                <a:latin typeface="Trebuchet MS" pitchFamily="34" charset="0"/>
                <a:hlinkClick r:id="rId5"/>
              </a:rPr>
              <a:t>seriály</a:t>
            </a:r>
            <a:r>
              <a:rPr lang="cs-CZ" sz="1600" kern="0" dirty="0" smtClean="0">
                <a:latin typeface="Trebuchet MS" pitchFamily="34" charset="0"/>
              </a:rPr>
              <a:t>…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Tx/>
              <a:buNone/>
              <a:defRPr/>
            </a:pPr>
            <a:r>
              <a:rPr lang="cs-CZ" sz="1600" kern="0" dirty="0" smtClean="0">
                <a:latin typeface="Trebuchet MS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6"/>
              </a:rPr>
              <a:t>Souborný katalog ČR</a:t>
            </a:r>
            <a:endParaRPr lang="cs-CZ" sz="24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7"/>
              </a:rPr>
              <a:t>Souborný katalog MU </a:t>
            </a:r>
            <a:r>
              <a:rPr lang="cs-CZ" sz="1600" kern="0" dirty="0" smtClean="0">
                <a:latin typeface="Trebuchet MS" pitchFamily="34" charset="0"/>
              </a:rPr>
              <a:t>- součástí je i katalog ÚK FF MU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Trebuchet MS" pitchFamily="34" charset="0"/>
                <a:hlinkClick r:id="rId8"/>
              </a:rPr>
              <a:t>SKAT</a:t>
            </a:r>
            <a:r>
              <a:rPr lang="cs-CZ" sz="1600" kern="0" dirty="0" smtClean="0">
                <a:latin typeface="Trebuchet MS" pitchFamily="34" charset="0"/>
              </a:rPr>
              <a:t> (Souborný katalog odborné literatury veřejných knihoven)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Trebuchet MS" pitchFamily="34" charset="0"/>
                <a:hlinkClick r:id="rId9"/>
              </a:rPr>
              <a:t>Katalog </a:t>
            </a:r>
            <a:r>
              <a:rPr lang="cs-CZ" sz="2400" kern="0" dirty="0" err="1">
                <a:latin typeface="Trebuchet MS" pitchFamily="34" charset="0"/>
                <a:hlinkClick r:id="rId9"/>
              </a:rPr>
              <a:t>Hist</a:t>
            </a:r>
            <a:r>
              <a:rPr lang="cs-CZ" sz="2400" kern="0" dirty="0">
                <a:latin typeface="Trebuchet MS" pitchFamily="34" charset="0"/>
                <a:hlinkClick r:id="rId9"/>
              </a:rPr>
              <a:t>. ústavu AV ČR</a:t>
            </a:r>
            <a:r>
              <a:rPr lang="cs-CZ" sz="1600" kern="0" dirty="0" smtClean="0">
                <a:latin typeface="Trebuchet MS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504155"/>
          </a:xfrm>
        </p:spPr>
        <p:txBody>
          <a:bodyPr/>
          <a:lstStyle/>
          <a:p>
            <a:r>
              <a:rPr lang="cs-CZ" sz="3200" b="1" dirty="0" smtClean="0">
                <a:latin typeface="Trebuchet MS" panose="020B0603020202020204" pitchFamily="34" charset="0"/>
              </a:rPr>
              <a:t>Co nás čeká</a:t>
            </a:r>
            <a:endParaRPr lang="cs-CZ" sz="3200" b="1" dirty="0">
              <a:latin typeface="Trebuchet MS" panose="020B06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/>
          <a:lstStyle/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Co jsou EIZ 	- definice, druhy</a:t>
            </a:r>
          </a:p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			- obecné zásady vyhledávání v EIZ</a:t>
            </a:r>
          </a:p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			- volně dostupné zdroje x licencované zdroje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endParaRPr lang="cs-CZ" sz="18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EIZ 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pro MU 	- Portál EIZ MU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                     	- služby pro efektivní vyhledávání EIZ MU: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		  EBSCO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Discovery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Service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, Full Text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Finder</a:t>
            </a: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  		- příklady multioborových </a:t>
            </a: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databází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		- příklady oborových databází  </a:t>
            </a: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- příklady databází e-knih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Volně dostupné EIZ - elektronické katalogy knihoven</a:t>
            </a:r>
          </a:p>
          <a:p>
            <a:pPr marL="342000" lvl="0" indent="-34200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			         -  oborové brány, portály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	         -  digitální knihovny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	         -  </a:t>
            </a: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…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Další zdroje informací pro </a:t>
            </a:r>
            <a:r>
              <a:rPr lang="cs-CZ" sz="1800" dirty="0" smtClean="0">
                <a:solidFill>
                  <a:srgbClr val="000000"/>
                </a:solidFill>
                <a:latin typeface="Trebuchet MS" pitchFamily="34" charset="0"/>
              </a:rPr>
              <a:t>obor</a:t>
            </a: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0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rebuchet MS" pitchFamily="34" charset="0"/>
              </a:rPr>
              <a:t>Bibliografické databáze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Bibliografie dějin Českých zemí HÚ AV </a:t>
            </a:r>
            <a:r>
              <a:rPr lang="cs-CZ" sz="2000" dirty="0">
                <a:latin typeface="Trebuchet MS" panose="020B0603020202020204" pitchFamily="34" charset="0"/>
              </a:rPr>
              <a:t>ČR </a:t>
            </a:r>
            <a:r>
              <a:rPr lang="cs-CZ" sz="2000" dirty="0">
                <a:latin typeface="Trebuchet MS" panose="020B0603020202020204" pitchFamily="34" charset="0"/>
                <a:hlinkClick r:id="rId2"/>
              </a:rPr>
              <a:t>http://biblio.hiu.cas.cz</a:t>
            </a:r>
            <a:r>
              <a:rPr lang="cs-CZ" sz="2000" dirty="0" smtClean="0">
                <a:latin typeface="Trebuchet MS" panose="020B0603020202020204" pitchFamily="34" charset="0"/>
                <a:hlinkClick r:id="rId2"/>
              </a:rPr>
              <a:t>/</a:t>
            </a:r>
            <a:r>
              <a:rPr lang="cs-CZ" sz="2000" dirty="0" smtClean="0">
                <a:latin typeface="Trebuchet MS" panose="020B0603020202020204" pitchFamily="34" charset="0"/>
              </a:rPr>
              <a:t> </a:t>
            </a:r>
          </a:p>
          <a:p>
            <a:r>
              <a:rPr lang="pl-PL" sz="2000" dirty="0" err="1">
                <a:latin typeface="Trebuchet MS" panose="020B0603020202020204" pitchFamily="34" charset="0"/>
              </a:rPr>
              <a:t>Historická</a:t>
            </a:r>
            <a:r>
              <a:rPr lang="pl-PL" sz="2000" dirty="0">
                <a:latin typeface="Trebuchet MS" panose="020B0603020202020204" pitchFamily="34" charset="0"/>
              </a:rPr>
              <a:t> bibliografie od r. 1990 (</a:t>
            </a:r>
            <a:r>
              <a:rPr lang="pl-PL" sz="2000" dirty="0" err="1">
                <a:latin typeface="Trebuchet MS" panose="020B0603020202020204" pitchFamily="34" charset="0"/>
              </a:rPr>
              <a:t>výběrově</a:t>
            </a:r>
            <a:r>
              <a:rPr lang="pl-PL" sz="2000" dirty="0">
                <a:latin typeface="Trebuchet MS" panose="020B0603020202020204" pitchFamily="34" charset="0"/>
              </a:rPr>
              <a:t> od r. 1945</a:t>
            </a:r>
            <a:r>
              <a:rPr lang="pl-PL" sz="2000" dirty="0" smtClean="0">
                <a:latin typeface="Trebuchet MS" panose="020B0603020202020204" pitchFamily="34" charset="0"/>
              </a:rPr>
              <a:t>)</a:t>
            </a:r>
          </a:p>
          <a:p>
            <a:r>
              <a:rPr lang="cs-CZ" sz="2000" dirty="0">
                <a:latin typeface="Trebuchet MS" panose="020B0603020202020204" pitchFamily="34" charset="0"/>
              </a:rPr>
              <a:t>Český časopis historický </a:t>
            </a:r>
            <a:r>
              <a:rPr lang="cs-CZ" sz="2000" dirty="0" smtClean="0">
                <a:latin typeface="Trebuchet MS" panose="020B0603020202020204" pitchFamily="34" charset="0"/>
              </a:rPr>
              <a:t>1895-2012</a:t>
            </a:r>
          </a:p>
          <a:p>
            <a:r>
              <a:rPr lang="cs-CZ" sz="2000" dirty="0">
                <a:latin typeface="Trebuchet MS" panose="020B0603020202020204" pitchFamily="34" charset="0"/>
              </a:rPr>
              <a:t>Excerpované dokumenty</a:t>
            </a:r>
          </a:p>
        </p:txBody>
      </p:sp>
    </p:spTree>
    <p:extLst>
      <p:ext uri="{BB962C8B-B14F-4D97-AF65-F5344CB8AC3E}">
        <p14:creationId xmlns:p14="http://schemas.microsoft.com/office/powerpoint/2010/main" val="32624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80729"/>
            <a:ext cx="8218487" cy="792088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>Oborové brány, portály, rozcestníky</a:t>
            </a:r>
            <a:endParaRPr lang="cs-CZ" altLang="cs-CZ" sz="32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42518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b="1" dirty="0">
                <a:latin typeface="Trebuchet MS" pitchFamily="34" charset="0"/>
              </a:rPr>
              <a:t>Jednotná informační brána </a:t>
            </a:r>
            <a:r>
              <a:rPr lang="cs-CZ" altLang="cs-CZ" sz="2000" dirty="0">
                <a:latin typeface="Trebuchet MS" pitchFamily="34" charset="0"/>
              </a:rPr>
              <a:t>- </a:t>
            </a:r>
            <a:r>
              <a:rPr lang="cs-CZ" altLang="cs-CZ" sz="2000" dirty="0">
                <a:latin typeface="Trebuchet MS" pitchFamily="34" charset="0"/>
                <a:hlinkClick r:id="rId2"/>
              </a:rPr>
              <a:t>http://www.jib.cz/</a:t>
            </a:r>
            <a:r>
              <a:rPr lang="cs-CZ" altLang="cs-CZ" sz="2000" dirty="0">
                <a:latin typeface="Trebuchet MS" pitchFamily="34" charset="0"/>
              </a:rPr>
              <a:t> (vyhledávání záznamů českých i zahraničních knih, časopisů, článků…)</a:t>
            </a:r>
          </a:p>
          <a:p>
            <a:pPr marL="0" indent="0" eaLnBrk="1" hangingPunct="1"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>
                <a:latin typeface="Trebuchet MS" pitchFamily="34" charset="0"/>
              </a:rPr>
              <a:t>Zahraniční oborové brány – </a:t>
            </a:r>
            <a:r>
              <a:rPr lang="cs-CZ" altLang="cs-CZ" sz="2000" b="1" dirty="0" err="1">
                <a:latin typeface="Trebuchet MS" pitchFamily="34" charset="0"/>
              </a:rPr>
              <a:t>subject</a:t>
            </a:r>
            <a:r>
              <a:rPr lang="cs-CZ" altLang="cs-CZ" sz="2000" b="1" dirty="0">
                <a:latin typeface="Trebuchet MS" pitchFamily="34" charset="0"/>
              </a:rPr>
              <a:t> </a:t>
            </a:r>
            <a:r>
              <a:rPr lang="cs-CZ" altLang="cs-CZ" sz="2000" b="1" dirty="0" err="1">
                <a:latin typeface="Trebuchet MS" pitchFamily="34" charset="0"/>
              </a:rPr>
              <a:t>gateways</a:t>
            </a:r>
            <a:r>
              <a:rPr lang="cs-CZ" altLang="cs-CZ" sz="2000" b="1" dirty="0">
                <a:latin typeface="Trebuchet MS" pitchFamily="34" charset="0"/>
              </a:rPr>
              <a:t> </a:t>
            </a:r>
            <a:r>
              <a:rPr lang="cs-CZ" altLang="cs-CZ" sz="2000" dirty="0">
                <a:latin typeface="Trebuchet MS" pitchFamily="34" charset="0"/>
              </a:rPr>
              <a:t>(v rámci univerzit, knihoven, institucí). </a:t>
            </a:r>
            <a:endParaRPr lang="cs-CZ" altLang="cs-CZ" sz="24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endParaRPr lang="cs-CZ" altLang="cs-CZ" sz="2000" dirty="0">
              <a:latin typeface="Trebuchet MS" pitchFamily="34" charset="0"/>
              <a:hlinkClick r:id="rId3"/>
            </a:endParaRPr>
          </a:p>
          <a:p>
            <a:pPr eaLnBrk="1" hangingPunct="1"/>
            <a:r>
              <a:rPr lang="pl-PL" altLang="cs-CZ" sz="2000" dirty="0" smtClean="0">
                <a:latin typeface="Trebuchet MS" pitchFamily="34" charset="0"/>
                <a:hlinkClick r:id="rId4"/>
              </a:rPr>
              <a:t>Informační zdroje </a:t>
            </a:r>
            <a:r>
              <a:rPr lang="pl-PL" altLang="cs-CZ" sz="2000" dirty="0" smtClean="0">
                <a:latin typeface="Trebuchet MS" pitchFamily="34" charset="0"/>
              </a:rPr>
              <a:t>České </a:t>
            </a:r>
            <a:r>
              <a:rPr lang="pl-PL" altLang="cs-CZ" sz="2000" dirty="0" err="1" smtClean="0">
                <a:latin typeface="Trebuchet MS" pitchFamily="34" charset="0"/>
              </a:rPr>
              <a:t>archivní</a:t>
            </a:r>
            <a:r>
              <a:rPr lang="pl-PL" altLang="cs-CZ" sz="2000" dirty="0" smtClean="0">
                <a:latin typeface="Trebuchet MS" pitchFamily="34" charset="0"/>
              </a:rPr>
              <a:t> </a:t>
            </a:r>
            <a:r>
              <a:rPr lang="pl-PL" altLang="cs-CZ" sz="2000" dirty="0" err="1" smtClean="0">
                <a:latin typeface="Trebuchet MS" pitchFamily="34" charset="0"/>
              </a:rPr>
              <a:t>společnosti</a:t>
            </a:r>
            <a:endParaRPr lang="pl-PL" altLang="cs-CZ" sz="2000" dirty="0" smtClean="0">
              <a:latin typeface="Trebuchet MS" pitchFamily="34" charset="0"/>
            </a:endParaRPr>
          </a:p>
          <a:p>
            <a:pPr eaLnBrk="1" hangingPunct="1"/>
            <a:endParaRPr lang="pl-PL" altLang="cs-CZ" sz="2000" dirty="0" smtClean="0">
              <a:latin typeface="Trebuchet MS" pitchFamily="34" charset="0"/>
            </a:endParaRPr>
          </a:p>
          <a:p>
            <a:pPr eaLnBrk="1" hangingPunct="1"/>
            <a:r>
              <a:rPr lang="cs-CZ" sz="2000" dirty="0">
                <a:latin typeface="Trebuchet MS" panose="020B0603020202020204" pitchFamily="34" charset="0"/>
              </a:rPr>
              <a:t>Databáze a </a:t>
            </a:r>
            <a:r>
              <a:rPr lang="cs-CZ" sz="2000" dirty="0" smtClean="0">
                <a:latin typeface="Trebuchet MS" panose="020B0603020202020204" pitchFamily="34" charset="0"/>
              </a:rPr>
              <a:t>portály HÚ AV ČR 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http</a:t>
            </a:r>
            <a:r>
              <a:rPr lang="cs-CZ" altLang="cs-CZ" sz="2000" dirty="0">
                <a:latin typeface="Trebuchet MS" pitchFamily="34" charset="0"/>
                <a:hlinkClick r:id="rId5"/>
              </a:rPr>
              <a:t>://www.hiu.cas.cz/cs/databaze.ep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/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/>
            <a:endParaRPr lang="cs-CZ" altLang="cs-CZ" sz="2000" dirty="0">
              <a:latin typeface="Trebuchet MS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Trebuchet MS" pitchFamily="34" charset="0"/>
              </a:rPr>
              <a:t>Internetové odkazy HÚ FF MU 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 http</a:t>
            </a:r>
            <a:r>
              <a:rPr lang="cs-CZ" altLang="cs-CZ" sz="2000" dirty="0">
                <a:latin typeface="Trebuchet MS" pitchFamily="34" charset="0"/>
                <a:hlinkClick r:id="rId6"/>
              </a:rPr>
              <a:t>://www.phil.muni.cz/wuhi/home/Links/links</a:t>
            </a:r>
            <a:r>
              <a:rPr lang="cs-CZ" altLang="cs-CZ" sz="2000" dirty="0" smtClean="0">
                <a:latin typeface="Trebuchet MS" pitchFamily="34" charset="0"/>
                <a:hlinkClick r:id="rId6"/>
              </a:rPr>
              <a:t>/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92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  <a:latin typeface="Trebuchet MS" pitchFamily="34" charset="0"/>
              </a:rPr>
              <a:t>Digitální knihovny 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a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repozitáře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43925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cs-CZ" altLang="cs-CZ" sz="1600" b="1" dirty="0" smtClean="0">
                <a:latin typeface="Trebuchet MS" pitchFamily="34" charset="0"/>
              </a:rPr>
              <a:t>Příklady multioborových digitálních knihoven: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 smtClean="0">
                <a:latin typeface="Trebuchet MS" pitchFamily="34" charset="0"/>
              </a:rPr>
              <a:t>Europeana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3"/>
              </a:rPr>
              <a:t>http://www.europeana.eu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Internet Archive  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http://www.archive.org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Project </a:t>
            </a:r>
            <a:r>
              <a:rPr lang="cs-CZ" altLang="cs-CZ" sz="2000" dirty="0" err="1" smtClean="0">
                <a:latin typeface="Trebuchet MS" pitchFamily="34" charset="0"/>
              </a:rPr>
              <a:t>Gutenberg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dirty="0" smtClean="0">
                <a:latin typeface="Trebuchet MS" pitchFamily="34" charset="0"/>
                <a:hlinkClick r:id="rId5"/>
              </a:rPr>
              <a:t>http://www.gutenberg.org</a:t>
            </a: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 smtClean="0">
                <a:latin typeface="Trebuchet MS" pitchFamily="34" charset="0"/>
              </a:rPr>
              <a:t>Manuscriptorium</a:t>
            </a:r>
            <a:r>
              <a:rPr lang="cs-CZ" altLang="cs-CZ" sz="2000" dirty="0" smtClean="0">
                <a:latin typeface="Trebuchet MS" pitchFamily="34" charset="0"/>
              </a:rPr>
              <a:t>  </a:t>
            </a:r>
            <a:r>
              <a:rPr lang="cs-CZ" altLang="cs-CZ" sz="2000" u="sng" dirty="0" smtClean="0">
                <a:latin typeface="Trebuchet MS" pitchFamily="34" charset="0"/>
                <a:hlinkClick r:id="rId6"/>
              </a:rPr>
              <a:t>http://www.manuscriptorium.com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Kramerius NK ČR </a:t>
            </a:r>
            <a:r>
              <a:rPr lang="cs-CZ" altLang="cs-CZ" sz="2000" u="sng" dirty="0" smtClean="0">
                <a:latin typeface="Trebuchet MS" pitchFamily="34" charset="0"/>
                <a:hlinkClick r:id="rId7"/>
              </a:rPr>
              <a:t>http://kramerius.nkp.cz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60000"/>
              </a:spcBef>
              <a:buNone/>
            </a:pPr>
            <a:r>
              <a:rPr lang="cs-CZ" altLang="cs-CZ" sz="1600" b="1" dirty="0" err="1" smtClean="0">
                <a:latin typeface="Trebuchet MS" pitchFamily="34" charset="0"/>
              </a:rPr>
              <a:t>Repozitáře</a:t>
            </a:r>
            <a:r>
              <a:rPr lang="cs-CZ" altLang="cs-CZ" sz="1600" b="1" dirty="0" smtClean="0">
                <a:latin typeface="Trebuchet MS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 smtClean="0">
                <a:latin typeface="Trebuchet MS" pitchFamily="34" charset="0"/>
              </a:rPr>
              <a:t>Networked</a:t>
            </a:r>
            <a:r>
              <a:rPr lang="cs-CZ" altLang="cs-CZ" sz="2000" dirty="0" smtClean="0">
                <a:latin typeface="Trebuchet MS" pitchFamily="34" charset="0"/>
              </a:rPr>
              <a:t> Digital </a:t>
            </a:r>
            <a:r>
              <a:rPr lang="cs-CZ" altLang="cs-CZ" sz="2000" dirty="0" err="1" smtClean="0">
                <a:latin typeface="Trebuchet MS" pitchFamily="34" charset="0"/>
              </a:rPr>
              <a:t>Library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of</a:t>
            </a:r>
            <a:r>
              <a:rPr lang="cs-CZ" altLang="cs-CZ" sz="2000" dirty="0" smtClean="0">
                <a:latin typeface="Trebuchet MS" pitchFamily="34" charset="0"/>
              </a:rPr>
              <a:t> </a:t>
            </a:r>
            <a:r>
              <a:rPr lang="cs-CZ" altLang="cs-CZ" sz="2000" dirty="0" err="1" smtClean="0">
                <a:latin typeface="Trebuchet MS" pitchFamily="34" charset="0"/>
              </a:rPr>
              <a:t>Theses</a:t>
            </a:r>
            <a:r>
              <a:rPr lang="cs-CZ" altLang="cs-CZ" sz="2000" dirty="0" smtClean="0">
                <a:latin typeface="Trebuchet MS" pitchFamily="34" charset="0"/>
              </a:rPr>
              <a:t> and </a:t>
            </a:r>
            <a:r>
              <a:rPr lang="cs-CZ" altLang="cs-CZ" sz="2000" dirty="0" err="1" smtClean="0">
                <a:latin typeface="Trebuchet MS" pitchFamily="34" charset="0"/>
              </a:rPr>
              <a:t>Dissertations</a:t>
            </a:r>
            <a:r>
              <a:rPr lang="cs-CZ" altLang="cs-CZ" sz="2000" dirty="0" smtClean="0">
                <a:latin typeface="Trebuchet MS" pitchFamily="34" charset="0"/>
              </a:rPr>
              <a:t> (NDLTD) </a:t>
            </a:r>
            <a:r>
              <a:rPr lang="cs-CZ" altLang="cs-CZ" sz="2000" u="sng" dirty="0" smtClean="0">
                <a:latin typeface="Trebuchet MS" pitchFamily="34" charset="0"/>
                <a:hlinkClick r:id="rId8"/>
              </a:rPr>
              <a:t>http://www.ndltd.org</a:t>
            </a:r>
            <a:endParaRPr lang="cs-CZ" altLang="cs-CZ" sz="2000" u="sng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en-US" sz="2000" dirty="0">
                <a:latin typeface="Trebuchet MS" panose="020B0603020202020204" pitchFamily="34" charset="0"/>
              </a:rPr>
              <a:t>The Directory of Open Access Repositories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hlinkClick r:id="rId9"/>
              </a:rPr>
              <a:t>http://www.opendoar.org/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endParaRPr lang="cs-CZ" altLang="cs-CZ" sz="2000" b="1" dirty="0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Trebuchet MS" pitchFamily="34" charset="0"/>
              </a:rPr>
              <a:t>dissonline.de  </a:t>
            </a:r>
            <a:r>
              <a:rPr lang="cs-CZ" altLang="cs-CZ" sz="2000" u="sng" dirty="0" smtClean="0">
                <a:latin typeface="Trebuchet MS" pitchFamily="34" charset="0"/>
                <a:hlinkClick r:id="rId10"/>
              </a:rPr>
              <a:t>http://www.dissonline.de/index.htm</a:t>
            </a:r>
            <a:r>
              <a:rPr lang="cs-CZ" altLang="cs-CZ" sz="2000" u="sng" dirty="0" smtClean="0">
                <a:latin typeface="Trebuchet MS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u="sng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8351837" cy="50133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cs-CZ" altLang="cs-CZ" sz="1500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sz="2000" dirty="0" smtClean="0">
                <a:latin typeface="Trebuchet MS" pitchFamily="34" charset="0"/>
                <a:hlinkClick r:id="rId3"/>
              </a:rPr>
              <a:t>Digitalizovaný </a:t>
            </a:r>
            <a:r>
              <a:rPr lang="cs-CZ" sz="2000" dirty="0">
                <a:latin typeface="Trebuchet MS" pitchFamily="34" charset="0"/>
                <a:hlinkClick r:id="rId3"/>
              </a:rPr>
              <a:t>archív časopisů v </a:t>
            </a:r>
            <a:r>
              <a:rPr lang="cs-CZ" sz="2000" dirty="0" smtClean="0">
                <a:latin typeface="Trebuchet MS" pitchFamily="34" charset="0"/>
                <a:hlinkClick r:id="rId3"/>
              </a:rPr>
              <a:t>ČR</a:t>
            </a:r>
            <a:r>
              <a:rPr lang="cs-CZ" sz="2000" dirty="0">
                <a:latin typeface="Trebuchet MS" pitchFamily="34" charset="0"/>
              </a:rPr>
              <a:t> </a:t>
            </a:r>
            <a:r>
              <a:rPr lang="cs-CZ" sz="2000" b="1" dirty="0" smtClean="0">
                <a:latin typeface="Trebuchet MS" pitchFamily="34" charset="0"/>
              </a:rPr>
              <a:t>- </a:t>
            </a:r>
            <a:r>
              <a:rPr lang="cs-CZ" sz="2000" dirty="0">
                <a:latin typeface="Trebuchet MS" pitchFamily="34" charset="0"/>
              </a:rPr>
              <a:t>v</a:t>
            </a:r>
            <a:r>
              <a:rPr lang="cs-CZ" sz="2000" dirty="0" smtClean="0">
                <a:latin typeface="Trebuchet MS" pitchFamily="34" charset="0"/>
              </a:rPr>
              <a:t>olně </a:t>
            </a:r>
            <a:r>
              <a:rPr lang="cs-CZ" sz="2000" dirty="0">
                <a:latin typeface="Trebuchet MS" pitchFamily="34" charset="0"/>
              </a:rPr>
              <a:t>přístupný archív </a:t>
            </a:r>
            <a:r>
              <a:rPr lang="cs-CZ" sz="2000" dirty="0" err="1">
                <a:latin typeface="Trebuchet MS" pitchFamily="34" charset="0"/>
              </a:rPr>
              <a:t>zdigitalizovaných</a:t>
            </a:r>
            <a:r>
              <a:rPr lang="cs-CZ" sz="2000" dirty="0">
                <a:latin typeface="Trebuchet MS" pitchFamily="34" charset="0"/>
              </a:rPr>
              <a:t> českých novin a časopisů (aktuálně od začátku vydávání do konce roku 1989), provozovaný Ústavem pro českou literaturu AV ČR.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endParaRPr lang="cs-CZ" altLang="cs-CZ" sz="2000" b="1" dirty="0" smtClean="0">
              <a:latin typeface="Trebuchet MS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 smtClean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Trebuchet MS" pitchFamily="34" charset="0"/>
                <a:hlinkClick r:id="rId4"/>
              </a:rPr>
              <a:t>Elektronische</a:t>
            </a:r>
            <a:r>
              <a:rPr lang="cs-CZ" altLang="cs-CZ" sz="2000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err="1" smtClean="0">
                <a:latin typeface="Trebuchet MS" pitchFamily="34" charset="0"/>
                <a:hlinkClick r:id="rId4"/>
              </a:rPr>
              <a:t>Zeitschriftenbibliothek</a:t>
            </a:r>
            <a:r>
              <a:rPr lang="cs-CZ" altLang="cs-CZ" sz="2000" b="1" dirty="0" smtClean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smtClean="0">
                <a:latin typeface="Trebuchet MS" pitchFamily="34" charset="0"/>
              </a:rPr>
              <a:t>(Elektronická knihovna časopisů) - kromě informací o titulech časopisů dostupných pro zúčastněné instituce v rámci jejich zakoupených EIZ obsahuje i </a:t>
            </a:r>
            <a:r>
              <a:rPr lang="cs-CZ" altLang="cs-CZ" sz="2000" b="1" dirty="0" smtClean="0">
                <a:latin typeface="Trebuchet MS" pitchFamily="34" charset="0"/>
              </a:rPr>
              <a:t>záznamy volně dostupných časopisů</a:t>
            </a:r>
            <a:r>
              <a:rPr lang="cs-CZ" altLang="cs-CZ" sz="2000" dirty="0" smtClean="0">
                <a:latin typeface="Trebuchet MS" pitchFamily="34" charset="0"/>
              </a:rPr>
              <a:t>; třídění abecedně, dle oborů + vyhledávání.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dirty="0" smtClean="0">
                <a:solidFill>
                  <a:srgbClr val="3333CC"/>
                </a:solidFill>
                <a:latin typeface="Trebuchet MS" pitchFamily="34" charset="0"/>
                <a:sym typeface="Wingdings" pitchFamily="2" charset="2"/>
              </a:rPr>
              <a:t>		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smtClean="0">
                <a:latin typeface="Trebuchet MS" pitchFamily="34" charset="0"/>
                <a:sym typeface="Wingdings" pitchFamily="2" charset="2"/>
                <a:hlinkClick r:id="rId5"/>
              </a:rPr>
              <a:t>DOAJ</a:t>
            </a:r>
            <a:r>
              <a:rPr lang="cs-CZ" altLang="cs-CZ" sz="2000" dirty="0" smtClean="0">
                <a:latin typeface="Trebuchet MS" pitchFamily="34" charset="0"/>
                <a:sym typeface="Wingdings" pitchFamily="2" charset="2"/>
              </a:rPr>
              <a:t> – adresář časopisů s otevřeným přístupem (Open Access).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endParaRPr lang="cs-CZ" altLang="cs-CZ" sz="1500" dirty="0" smtClean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 dirty="0">
                <a:latin typeface="Trebuchet MS" pitchFamily="34" charset="0"/>
              </a:rPr>
              <a:t>E-časopisy, </a:t>
            </a:r>
            <a:r>
              <a:rPr lang="cs-CZ" altLang="cs-CZ" sz="2000" b="1" dirty="0">
                <a:latin typeface="Trebuchet MS" pitchFamily="34" charset="0"/>
              </a:rPr>
              <a:t>vyhledávání </a:t>
            </a:r>
            <a:r>
              <a:rPr lang="cs-CZ" altLang="cs-CZ" sz="2000" b="1" dirty="0" smtClean="0">
                <a:latin typeface="Trebuchet MS" pitchFamily="34" charset="0"/>
              </a:rPr>
              <a:t>článků mimo licencované zdroje MU</a:t>
            </a:r>
            <a:endParaRPr lang="cs-CZ" altLang="cs-CZ" sz="2000" b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rebuchet MS" pitchFamily="34" charset="0"/>
              </a:rPr>
              <a:t>Vybrané časopisy v ÚK FF </a:t>
            </a:r>
            <a:r>
              <a:rPr lang="cs-CZ" sz="3200" b="1" dirty="0" smtClean="0">
                <a:solidFill>
                  <a:schemeClr val="tx1"/>
                </a:solidFill>
                <a:latin typeface="Trebuchet MS" pitchFamily="34" charset="0"/>
              </a:rPr>
              <a:t>MU </a:t>
            </a:r>
            <a:br>
              <a:rPr lang="cs-CZ" sz="3200" b="1" dirty="0" smtClean="0">
                <a:solidFill>
                  <a:schemeClr val="tx1"/>
                </a:solidFill>
                <a:latin typeface="Trebuchet MS" pitchFamily="34" charset="0"/>
              </a:rPr>
            </a:br>
            <a:r>
              <a:rPr lang="cs-CZ" sz="2000" b="1" dirty="0" smtClean="0">
                <a:solidFill>
                  <a:schemeClr val="tx1"/>
                </a:solidFill>
                <a:latin typeface="Trebuchet MS" pitchFamily="34" charset="0"/>
              </a:rPr>
              <a:t>nebo v digitální podobě </a:t>
            </a:r>
            <a:endParaRPr lang="cs-CZ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8003232" cy="3921125"/>
          </a:xfrm>
        </p:spPr>
        <p:txBody>
          <a:bodyPr/>
          <a:lstStyle/>
          <a:p>
            <a:r>
              <a:rPr lang="cs-CZ" sz="2000" dirty="0" smtClean="0">
                <a:latin typeface="Trebuchet MS" panose="020B0603020202020204" pitchFamily="34" charset="0"/>
              </a:rPr>
              <a:t>Česko-slovenská historická ročenka 1996-2013</a:t>
            </a:r>
          </a:p>
          <a:p>
            <a:endParaRPr lang="cs-CZ" sz="2000" dirty="0" smtClean="0">
              <a:latin typeface="Trebuchet MS" panose="020B0603020202020204" pitchFamily="34" charset="0"/>
            </a:endParaRPr>
          </a:p>
          <a:p>
            <a:r>
              <a:rPr lang="cs-CZ" sz="2000" dirty="0">
                <a:latin typeface="Trebuchet MS" panose="020B0603020202020204" pitchFamily="34" charset="0"/>
              </a:rPr>
              <a:t>Český časopis </a:t>
            </a:r>
            <a:r>
              <a:rPr lang="cs-CZ" sz="2000" dirty="0" smtClean="0">
                <a:latin typeface="Trebuchet MS" panose="020B0603020202020204" pitchFamily="34" charset="0"/>
              </a:rPr>
              <a:t>historický 1895-souč.</a:t>
            </a:r>
          </a:p>
          <a:p>
            <a:endParaRPr lang="cs-CZ" sz="2000" dirty="0" smtClean="0">
              <a:latin typeface="Trebuchet MS" panose="020B0603020202020204" pitchFamily="34" charset="0"/>
            </a:endParaRPr>
          </a:p>
          <a:p>
            <a:r>
              <a:rPr lang="cs-CZ" sz="2000" dirty="0" smtClean="0">
                <a:latin typeface="Trebuchet MS" panose="020B0603020202020204" pitchFamily="34" charset="0"/>
                <a:hlinkClick r:id="rId2"/>
              </a:rPr>
              <a:t>Sborník prací Filozofické fakulty brněnské univerzity. C, Řada historická </a:t>
            </a:r>
            <a:r>
              <a:rPr lang="cs-CZ" sz="2000" dirty="0">
                <a:latin typeface="Trebuchet MS" panose="020B0603020202020204" pitchFamily="34" charset="0"/>
              </a:rPr>
              <a:t>1954-2008, </a:t>
            </a:r>
            <a:r>
              <a:rPr lang="cs-CZ" sz="2000" dirty="0">
                <a:latin typeface="Trebuchet MS" panose="020B0603020202020204" pitchFamily="34" charset="0"/>
                <a:hlinkClick r:id="rId3"/>
              </a:rPr>
              <a:t>Studia </a:t>
            </a:r>
            <a:r>
              <a:rPr lang="cs-CZ" sz="2000" dirty="0" err="1">
                <a:latin typeface="Trebuchet MS" panose="020B0603020202020204" pitchFamily="34" charset="0"/>
                <a:hlinkClick r:id="rId3"/>
              </a:rPr>
              <a:t>historica</a:t>
            </a:r>
            <a:r>
              <a:rPr lang="cs-CZ" sz="2000" dirty="0">
                <a:latin typeface="Trebuchet MS" panose="020B0603020202020204" pitchFamily="34" charset="0"/>
                <a:hlinkClick r:id="rId3"/>
              </a:rPr>
              <a:t> </a:t>
            </a:r>
            <a:r>
              <a:rPr lang="cs-CZ" sz="2000" dirty="0" smtClean="0">
                <a:latin typeface="Trebuchet MS" panose="020B0603020202020204" pitchFamily="34" charset="0"/>
                <a:hlinkClick r:id="rId3"/>
              </a:rPr>
              <a:t>Brunensia </a:t>
            </a:r>
            <a:r>
              <a:rPr lang="cs-CZ" sz="2000" dirty="0" smtClean="0">
                <a:latin typeface="Trebuchet MS" panose="020B0603020202020204" pitchFamily="34" charset="0"/>
              </a:rPr>
              <a:t>2009-2015</a:t>
            </a:r>
            <a:endParaRPr lang="cs-CZ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79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4727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dirty="0" smtClean="0">
                <a:latin typeface="Trebuchet MS" pitchFamily="34" charset="0"/>
              </a:rPr>
              <a:t>Děkuji za pozornost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Mgr. Eva Jandová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3"/>
              </a:rPr>
              <a:t>jandova@phil.muni.cz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referenční služby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4"/>
              </a:rPr>
              <a:t>reference@phil.muni.cz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5"/>
              </a:rPr>
              <a:t>http://www.facebook.com/knihovnaffmu</a:t>
            </a:r>
            <a:r>
              <a:rPr lang="cs-CZ" altLang="cs-CZ" sz="1800" dirty="0" smtClean="0">
                <a:latin typeface="Trebuchet MS" pitchFamily="34" charset="0"/>
              </a:rPr>
              <a:t> </a:t>
            </a:r>
            <a:r>
              <a:rPr lang="cs-CZ" altLang="cs-CZ" sz="1800" dirty="0" smtClean="0">
                <a:latin typeface="Trebuchet MS" pitchFamily="34" charset="0"/>
                <a:hlinkClick r:id="rId6"/>
              </a:rPr>
              <a:t> 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Ústřední knihovna FF MU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hlinkClick r:id="rId7"/>
              </a:rPr>
              <a:t>http://knihovna.phil.muni.cz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Nezapomeňte na dotazník </a:t>
            </a:r>
            <a:r>
              <a:rPr lang="cs-CZ" altLang="cs-CZ" sz="1800" dirty="0" smtClean="0">
                <a:latin typeface="Trebuchet MS" pitchFamily="34" charset="0"/>
                <a:sym typeface="Wingdings" pitchFamily="2" charset="2"/>
              </a:rPr>
              <a:t>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  <a:sym typeface="Wingdings" pitchFamily="2" charset="2"/>
              </a:rPr>
              <a:t>Děkujeme!</a:t>
            </a:r>
            <a:endParaRPr lang="cs-CZ" altLang="cs-CZ" sz="18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92162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anose="020B0603020202020204" pitchFamily="34" charset="0"/>
              </a:rPr>
              <a:t>Na začátek trochu teorie…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64050"/>
          </a:xfrm>
        </p:spPr>
        <p:txBody>
          <a:bodyPr/>
          <a:lstStyle/>
          <a:p>
            <a:pPr eaLnBrk="1" hangingPunct="1"/>
            <a:r>
              <a:rPr lang="cs-CZ" altLang="cs-CZ" sz="2200" b="1" dirty="0" smtClean="0">
                <a:latin typeface="Trebuchet MS" panose="020B0603020202020204" pitchFamily="34" charset="0"/>
              </a:rPr>
              <a:t>Elektronické informační zdroje</a:t>
            </a:r>
            <a:r>
              <a:rPr lang="cs-CZ" altLang="cs-CZ" sz="2200" dirty="0" smtClean="0">
                <a:latin typeface="Trebuchet MS" panose="020B0603020202020204" pitchFamily="34" charset="0"/>
              </a:rPr>
              <a:t> jsou informační zdroje, které jsou uchovávány v elektronické podobě a jsou dostupné v prostředí počítačových sítí nebo prostřednictvím jiných technologií distribuce digitálních dat (např. na discích CD-ROM, DVD).</a:t>
            </a:r>
            <a:r>
              <a:rPr lang="cs-CZ" altLang="cs-CZ" sz="2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                                                                                                                      						              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[definice dle </a:t>
            </a:r>
            <a:r>
              <a:rPr lang="cs-CZ" altLang="cs-CZ" sz="1400" i="1" dirty="0" smtClean="0">
                <a:latin typeface="Trebuchet MS" panose="020B0603020202020204" pitchFamily="34" charset="0"/>
                <a:hlinkClick r:id="rId3"/>
              </a:rPr>
              <a:t>TDKIV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]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rebuchet MS" panose="020B060302020202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Trebuchet MS" panose="020B0603020202020204" pitchFamily="34" charset="0"/>
              </a:rPr>
              <a:t>Liší se tématikou, typem, rozhraním – většinou však všechny nabízejí podobné možnosti a způsoby vyhledávání: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rgbClr val="FF6600"/>
                </a:solidFill>
                <a:latin typeface="Trebuchet MS" panose="020B0603020202020204" pitchFamily="34" charset="0"/>
              </a:rPr>
              <a:t>     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prohlížení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– listování, rejstříky, indexy;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     vyhledávání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– jednoduché vyhledávání, pokročilé vyhledávání…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5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20179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anose="020B0603020202020204" pitchFamily="34" charset="0"/>
              </a:rPr>
              <a:t>Druhy EIZ</a:t>
            </a:r>
            <a:r>
              <a:rPr lang="cs-CZ" altLang="cs-CZ" sz="3200" dirty="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5041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typů: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elektronické katalogy knihoven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profesionální informační databáze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(od předních vydavatelů, e-časopisy, e-knihy…)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oborové portály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digitální knihovny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další informační zdroje na internetu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původnosti dokumentů: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primární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(plnotextové – časopisy, knihy, encyklopedie…)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sekundární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(bibliografické, abstraktové, citační </a:t>
            </a:r>
            <a:r>
              <a:rPr lang="cs-CZ" altLang="cs-CZ" sz="1500" dirty="0" err="1" smtClean="0">
                <a:latin typeface="Trebuchet MS" panose="020B0603020202020204" pitchFamily="34" charset="0"/>
              </a:rPr>
              <a:t>db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latin typeface="Trebuchet MS" panose="020B0603020202020204" pitchFamily="34" charset="0"/>
              </a:rPr>
              <a:t>terciální (databáze databází, soupisy…)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1500" dirty="0" smtClean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</a:t>
            </a:r>
            <a:r>
              <a:rPr lang="cs-CZ" altLang="cs-CZ" sz="1500" b="1" dirty="0" err="1" smtClean="0">
                <a:latin typeface="Trebuchet MS" panose="020B0603020202020204" pitchFamily="34" charset="0"/>
              </a:rPr>
              <a:t>tématického</a:t>
            </a:r>
            <a:r>
              <a:rPr lang="cs-CZ" altLang="cs-CZ" sz="1500" b="1" dirty="0" smtClean="0">
                <a:latin typeface="Trebuchet MS" panose="020B0603020202020204" pitchFamily="34" charset="0"/>
              </a:rPr>
              <a:t> a oborového: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multioborové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specializované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- zdroje oborově zaměřené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dirty="0" smtClean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 smtClean="0">
                <a:latin typeface="Trebuchet MS" panose="020B0603020202020204" pitchFamily="34" charset="0"/>
              </a:rPr>
              <a:t>Z hlediska dostupnosti: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 smtClean="0">
                <a:latin typeface="Trebuchet MS" panose="020B0603020202020204" pitchFamily="34" charset="0"/>
              </a:rPr>
              <a:t>volně dostupné (veřejně přístupné)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licencované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  (profesionální informační databáze, přístupné na základě </a:t>
            </a:r>
            <a:endParaRPr lang="cs-CZ" altLang="cs-CZ" sz="15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dirty="0" smtClean="0">
                <a:latin typeface="Arial" panose="020B0604020202020204" pitchFamily="34" charset="0"/>
              </a:rPr>
              <a:t>                             </a:t>
            </a:r>
            <a:r>
              <a:rPr lang="cs-CZ" altLang="cs-CZ" sz="1500" dirty="0" smtClean="0">
                <a:latin typeface="Trebuchet MS" panose="020B0603020202020204" pitchFamily="34" charset="0"/>
              </a:rPr>
              <a:t>licenčních smluv)</a:t>
            </a:r>
            <a:endParaRPr lang="cs-CZ" altLang="cs-CZ" sz="1500" dirty="0" smtClean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864195"/>
          </a:xfrm>
        </p:spPr>
        <p:txBody>
          <a:bodyPr/>
          <a:lstStyle/>
          <a:p>
            <a:pPr eaLnBrk="1" hangingPunct="1"/>
            <a:r>
              <a:rPr lang="cs-CZ" altLang="cs-CZ" sz="3200" b="1" dirty="0" smtClean="0">
                <a:latin typeface="Trebuchet MS" panose="020B0603020202020204" pitchFamily="34" charset="0"/>
              </a:rPr>
              <a:t>Obecné zásady při vyhledávání v EIZ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229600" cy="4968701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Definování tématu - 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klíčová slova, synonyma, vztahy mezi nimi (podrobněji na lekci </a:t>
            </a:r>
            <a:r>
              <a:rPr lang="cs-CZ" altLang="cs-CZ" sz="1800" dirty="0" smtClean="0">
                <a:hlinkClick r:id="rId3"/>
              </a:rPr>
              <a:t>Jak si vybrat téma práce a najít k němu vhodné zdroje</a:t>
            </a:r>
            <a:r>
              <a:rPr lang="cs-CZ" altLang="cs-CZ" sz="1800" dirty="0" smtClean="0"/>
              <a:t>).</a:t>
            </a:r>
            <a:endParaRPr lang="cs-CZ" altLang="cs-CZ" sz="1700" b="1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Volba vhodného zdroje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– dle oboru, typu dokumentu… 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(</a:t>
            </a:r>
            <a:r>
              <a:rPr lang="cs-CZ" altLang="cs-CZ" sz="1600" dirty="0" smtClean="0">
                <a:latin typeface="Trebuchet MS" panose="020B0603020202020204" pitchFamily="34" charset="0"/>
                <a:sym typeface="Wingdings 3" panose="05040102010807070707" pitchFamily="18" charset="2"/>
              </a:rPr>
              <a:t>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 Co chci hledat? články, knihy, fakta; v </a:t>
            </a:r>
            <a:r>
              <a:rPr lang="cs-CZ" altLang="cs-CZ" sz="1700" i="1" dirty="0" err="1" smtClean="0">
                <a:latin typeface="Trebuchet MS" panose="020B0603020202020204" pitchFamily="34" charset="0"/>
              </a:rPr>
              <a:t>čj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, aj, …).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Nastudování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nápovědy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, FAQ, ukázky vyhledávání, tutoriály…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Využít různé vyhledávací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funkce systému 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– rejstříky x jednoduché či pokročilé vyhledávání…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Formulace rešeršního dotazu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– nezadávat např. „stop“ slova; využít booleovské/logické operátory, </a:t>
            </a:r>
            <a:r>
              <a:rPr lang="cs-CZ" altLang="cs-CZ" sz="1700" dirty="0" err="1" smtClean="0">
                <a:latin typeface="Trebuchet MS" panose="020B0603020202020204" pitchFamily="34" charset="0"/>
              </a:rPr>
              <a:t>proximitní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operátory, vyhledávání frází aj.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Zvolit kritéria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a omezení pro vyhledávání </a:t>
            </a:r>
            <a:r>
              <a:rPr lang="cs-CZ" altLang="cs-CZ" sz="1700" i="1" dirty="0" smtClean="0">
                <a:latin typeface="Trebuchet MS" panose="020B0603020202020204" pitchFamily="34" charset="0"/>
              </a:rPr>
              <a:t>(časové, jazykové, geografické omezení, podle druhu dokumentu, fulltext, výběr dílčí báze/katalogu atd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.).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Při větším množství nalezených informací dotaz více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zpřesnit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, při nedostatku nalezených informací dotaz 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zobecnit.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 smtClean="0">
                <a:latin typeface="Trebuchet MS" panose="020B0603020202020204" pitchFamily="34" charset="0"/>
              </a:rPr>
              <a:t>Využít personalizované </a:t>
            </a:r>
            <a:r>
              <a:rPr lang="cs-CZ" altLang="cs-CZ" sz="1600" b="1" dirty="0" smtClean="0">
                <a:latin typeface="Trebuchet MS" panose="020B0603020202020204" pitchFamily="34" charset="0"/>
              </a:rPr>
              <a:t>funk</a:t>
            </a:r>
            <a:r>
              <a:rPr lang="cs-CZ" altLang="cs-CZ" sz="1700" b="1" dirty="0" smtClean="0">
                <a:latin typeface="Trebuchet MS" panose="020B0603020202020204" pitchFamily="34" charset="0"/>
              </a:rPr>
              <a:t>ce systému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 – většinou po přihlášení; možnost ukládání výsledků, odesílání e-mailem, </a:t>
            </a:r>
            <a:r>
              <a:rPr lang="cs-CZ" altLang="cs-CZ" sz="1700" dirty="0" err="1" smtClean="0">
                <a:latin typeface="Trebuchet MS" panose="020B0603020202020204" pitchFamily="34" charset="0"/>
              </a:rPr>
              <a:t>alert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, sdílení atp.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 smtClean="0">
                <a:latin typeface="Trebuchet MS" panose="020B0603020202020204" pitchFamily="34" charset="0"/>
              </a:rPr>
              <a:t>Podrobněji na lekci </a:t>
            </a:r>
            <a:r>
              <a:rPr lang="cs-CZ" altLang="cs-CZ" sz="1700" dirty="0" smtClean="0">
                <a:latin typeface="Trebuchet MS" panose="020B0603020202020204" pitchFamily="34" charset="0"/>
                <a:hlinkClick r:id="rId4"/>
              </a:rPr>
              <a:t>Vyhledávání literatury k diplomové práci a správa citací</a:t>
            </a:r>
            <a:r>
              <a:rPr lang="cs-CZ" altLang="cs-CZ" sz="1700" dirty="0" smtClean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99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928688"/>
            <a:ext cx="5367338" cy="936625"/>
          </a:xfrm>
        </p:spPr>
        <p:txBody>
          <a:bodyPr/>
          <a:lstStyle/>
          <a:p>
            <a:pPr algn="l" eaLnBrk="1" hangingPunct="1"/>
            <a:r>
              <a:rPr lang="cs-CZ" altLang="cs-CZ" sz="2800" b="1" dirty="0" smtClean="0">
                <a:latin typeface="Trebuchet MS" panose="020B0603020202020204" pitchFamily="34" charset="0"/>
              </a:rPr>
              <a:t>Operátory a zástupné znaky</a:t>
            </a:r>
            <a:r>
              <a:rPr lang="cs-CZ" altLang="cs-CZ" sz="3200" b="1" dirty="0" smtClean="0">
                <a:latin typeface="Trebuchet MS" panose="020B0603020202020204" pitchFamily="34" charset="0"/>
              </a:rPr>
              <a:t/>
            </a:r>
            <a:br>
              <a:rPr lang="cs-CZ" altLang="cs-CZ" sz="3200" b="1" dirty="0" smtClean="0">
                <a:latin typeface="Trebuchet MS" panose="020B0603020202020204" pitchFamily="34" charset="0"/>
              </a:rPr>
            </a:br>
            <a:r>
              <a:rPr lang="cs-CZ" altLang="cs-CZ" sz="2000" b="1" dirty="0" smtClean="0">
                <a:latin typeface="Trebuchet MS" panose="020B0603020202020204" pitchFamily="34" charset="0"/>
              </a:rPr>
              <a:t>pro tvorbu rešeršního dotazu</a:t>
            </a:r>
            <a:endParaRPr lang="cs-CZ" altLang="cs-CZ" sz="3200" b="1" dirty="0" smtClean="0">
              <a:latin typeface="Trebuchet MS" panose="020B0603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229600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smtClean="0">
                <a:latin typeface="Trebuchet MS" panose="020B0603020202020204" pitchFamily="34" charset="0"/>
              </a:rPr>
              <a:t>Booleovské (logické) operátory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latin typeface="Trebuchet MS" panose="020B0603020202020204" pitchFamily="34" charset="0"/>
              </a:rPr>
              <a:t>	 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-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definují vazby mezi vyhledávacími výrazy (zúžení/rozšíření dotazu)</a:t>
            </a: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AND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–  (+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nebo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&amp;) 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současný výskyt obou vyhledávacích termínů, zužuje dotaz </a:t>
            </a:r>
            <a:endParaRPr lang="cs-CZ" altLang="cs-CZ" sz="1400" dirty="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latin typeface="Arial" panose="020B0604020202020204" pitchFamily="34" charset="0"/>
              </a:rPr>
              <a:t>             např.: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AND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children</a:t>
            </a:r>
            <a:endParaRPr lang="cs-CZ" altLang="cs-CZ" sz="1400" dirty="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OR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   – alespoň jeden z vyhledávacích termínů, rozšiřuje dotaz</a:t>
            </a:r>
            <a:r>
              <a:rPr lang="cs-CZ" altLang="cs-CZ" sz="1400" dirty="0" smtClean="0">
                <a:latin typeface="Arial" panose="020B0604020202020204" pitchFamily="34" charset="0"/>
              </a:rPr>
              <a:t> např.: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learning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NOT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– vylučuje dokumenty obsahující zadaný termín</a:t>
            </a:r>
            <a:r>
              <a:rPr lang="cs-CZ" altLang="cs-CZ" sz="1400" dirty="0" smtClean="0">
                <a:latin typeface="Arial" panose="020B0604020202020204" pitchFamily="34" charset="0"/>
              </a:rPr>
              <a:t> např.: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AND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adult</a:t>
            </a:r>
            <a:r>
              <a:rPr lang="cs-CZ" altLang="cs-CZ" sz="1400" dirty="0" smtClean="0">
                <a:latin typeface="Arial" panose="020B0604020202020204" pitchFamily="34" charset="0"/>
              </a:rPr>
              <a:t> </a:t>
            </a:r>
            <a:r>
              <a:rPr lang="cs-CZ" altLang="cs-CZ" sz="1400" i="1" dirty="0" smtClean="0">
                <a:latin typeface="Arial" panose="020B0604020202020204" pitchFamily="34" charset="0"/>
              </a:rPr>
              <a:t>NOT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children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</a:t>
            </a:r>
            <a:r>
              <a:rPr lang="cs-CZ" altLang="cs-CZ" sz="1400" dirty="0" smtClean="0">
                <a:latin typeface="Arial" panose="020B0604020202020204" pitchFamily="34" charset="0"/>
              </a:rPr>
              <a:t>Složitější dotazy: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adult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AND (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education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learning</a:t>
            </a:r>
            <a:r>
              <a:rPr lang="cs-CZ" altLang="cs-CZ" sz="1400" i="1" dirty="0" smtClean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 smtClean="0">
                <a:latin typeface="Arial" panose="020B0604020202020204" pitchFamily="34" charset="0"/>
              </a:rPr>
              <a:t>teaching</a:t>
            </a:r>
            <a:r>
              <a:rPr lang="cs-CZ" altLang="cs-CZ" sz="1400" i="1" dirty="0" smtClean="0">
                <a:latin typeface="Arial" panose="020B0604020202020204" pitchFamily="34" charset="0"/>
              </a:rPr>
              <a:t>)</a:t>
            </a:r>
            <a:endParaRPr lang="cs-CZ" altLang="cs-CZ" sz="1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 smtClean="0">
                <a:latin typeface="Trebuchet MS" panose="020B0603020202020204" pitchFamily="34" charset="0"/>
              </a:rPr>
              <a:t>Proximitní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operátory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(distanční, vzdálenostní, poziční operátory)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b="1" dirty="0" smtClean="0">
                <a:latin typeface="Trebuchet MS" panose="020B0603020202020204" pitchFamily="34" charset="0"/>
              </a:rPr>
              <a:t>	-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určují vzájemnou vzdálenost a pořadí vyhledávacích výrazů</a:t>
            </a: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	  NEAR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– </a:t>
            </a:r>
            <a:r>
              <a:rPr lang="cs-CZ" altLang="cs-CZ" sz="1400" dirty="0" err="1" smtClean="0">
                <a:latin typeface="Trebuchet MS" panose="020B0603020202020204" pitchFamily="34" charset="0"/>
              </a:rPr>
              <a:t>urč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. vzdálenost výrazů od sebe nezávisle na pořadí (počet slov, většinou do 10)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	  ADJ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(</a:t>
            </a:r>
            <a:r>
              <a:rPr lang="cs-CZ" altLang="cs-CZ" sz="1400" dirty="0" err="1" smtClean="0">
                <a:latin typeface="Trebuchet MS" panose="020B0603020202020204" pitchFamily="34" charset="0"/>
              </a:rPr>
              <a:t>adjacent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) – sousedící výrazy, nezávisle na pořadí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 smtClean="0">
                <a:latin typeface="Trebuchet MS" panose="020B0603020202020204" pitchFamily="34" charset="0"/>
              </a:rPr>
              <a:t> 	  </a:t>
            </a:r>
            <a:r>
              <a:rPr lang="cs-CZ" altLang="cs-CZ" sz="1400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WITH</a:t>
            </a:r>
          </a:p>
          <a:p>
            <a:pPr eaLnBrk="1" hangingPunct="1">
              <a:lnSpc>
                <a:spcPct val="85000"/>
              </a:lnSpc>
              <a:buFontTx/>
              <a:buNone/>
              <a:tabLst>
                <a:tab pos="355600" algn="l"/>
              </a:tabLst>
            </a:pPr>
            <a:r>
              <a:rPr lang="cs-CZ" altLang="cs-CZ" sz="1400" i="1" dirty="0" smtClean="0">
                <a:latin typeface="Trebuchet MS" panose="020B0603020202020204" pitchFamily="34" charset="0"/>
              </a:rPr>
              <a:t>		Pozn. Operátory se mohou v různých databázích lišit, můžete se setkat např. s operátory </a:t>
            </a:r>
          </a:p>
          <a:p>
            <a:pPr eaLnBrk="1" hangingPunct="1">
              <a:lnSpc>
                <a:spcPct val="85000"/>
              </a:lnSpc>
              <a:buFontTx/>
              <a:buNone/>
              <a:tabLst>
                <a:tab pos="355600" algn="l"/>
              </a:tabLst>
            </a:pPr>
            <a:r>
              <a:rPr lang="cs-CZ" altLang="cs-CZ" sz="1400" i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	%n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(= s číslem),</a:t>
            </a:r>
            <a:r>
              <a:rPr lang="cs-CZ" altLang="cs-CZ" sz="1400" i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 !n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 (</a:t>
            </a:r>
            <a:r>
              <a:rPr lang="cs-CZ" altLang="cs-CZ" sz="1400" i="1" dirty="0" err="1" smtClean="0">
                <a:latin typeface="Trebuchet MS" panose="020B0603020202020204" pitchFamily="34" charset="0"/>
              </a:rPr>
              <a:t>Aleph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); </a:t>
            </a:r>
            <a:r>
              <a:rPr lang="cs-CZ" altLang="cs-CZ" sz="1400" i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WITHIN, BEFORE, AFTER, FOLLOWED BY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…; v některých databázích je u operátorů vzdálenost výrazů nastavena a nemůžete si ji volit.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smtClean="0">
                <a:latin typeface="Trebuchet MS" panose="020B0603020202020204" pitchFamily="34" charset="0"/>
              </a:rPr>
              <a:t>Fráze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en-US" altLang="cs-CZ" sz="1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“ ”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- řetězec slov, které se v bibliografickém záznamu či textu dokumentu musí vyskytovat v přesném tvaru a pořadí vedle sebe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 smtClean="0">
                <a:latin typeface="Trebuchet MS" panose="020B0603020202020204" pitchFamily="34" charset="0"/>
              </a:rPr>
              <a:t>Truncation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*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– krácení na slovní kořen (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psycholog*)</a:t>
            </a:r>
            <a:endParaRPr lang="cs-CZ" altLang="cs-CZ" sz="14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 smtClean="0">
                <a:latin typeface="Trebuchet MS" panose="020B0603020202020204" pitchFamily="34" charset="0"/>
              </a:rPr>
              <a:t>Wild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b="1" dirty="0" err="1" smtClean="0">
                <a:latin typeface="Trebuchet MS" panose="020B0603020202020204" pitchFamily="34" charset="0"/>
              </a:rPr>
              <a:t>cards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b="1" dirty="0" smtClean="0">
                <a:solidFill>
                  <a:schemeClr val="hlink"/>
                </a:solidFill>
                <a:latin typeface="Trebuchet MS" panose="020B0603020202020204" pitchFamily="34" charset="0"/>
              </a:rPr>
              <a:t>? *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</a:t>
            </a:r>
            <a:r>
              <a:rPr lang="cs-CZ" altLang="cs-CZ" sz="1400" dirty="0" smtClean="0">
                <a:latin typeface="Trebuchet MS" panose="020B0603020202020204" pitchFamily="34" charset="0"/>
              </a:rPr>
              <a:t>– zástupné znaky 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(</a:t>
            </a:r>
            <a:r>
              <a:rPr lang="cs-CZ" altLang="cs-CZ" sz="1400" i="1" dirty="0" err="1" smtClean="0">
                <a:latin typeface="Trebuchet MS" panose="020B0603020202020204" pitchFamily="34" charset="0"/>
              </a:rPr>
              <a:t>filo?ofie</a:t>
            </a:r>
            <a:r>
              <a:rPr lang="cs-CZ" altLang="cs-CZ" sz="1400" i="1" dirty="0" smtClean="0">
                <a:latin typeface="Trebuchet MS" panose="020B0603020202020204" pitchFamily="34" charset="0"/>
              </a:rPr>
              <a:t>)</a:t>
            </a:r>
            <a:r>
              <a:rPr lang="cs-CZ" altLang="cs-CZ" sz="1400" b="1" dirty="0" smtClean="0">
                <a:latin typeface="Trebuchet MS" panose="020B0603020202020204" pitchFamily="34" charset="0"/>
              </a:rPr>
              <a:t>         	</a:t>
            </a:r>
            <a:r>
              <a:rPr lang="cs-CZ" altLang="cs-CZ" sz="1600" b="1" dirty="0" smtClean="0">
                <a:latin typeface="Trebuchet MS" panose="020B0603020202020204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355600" algn="l"/>
              </a:tabLst>
            </a:pPr>
            <a:endParaRPr lang="cs-CZ" altLang="cs-CZ" sz="800" b="1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</a:pPr>
            <a:endParaRPr lang="cs-CZ" altLang="cs-CZ" sz="800" dirty="0" smtClean="0"/>
          </a:p>
        </p:txBody>
      </p:sp>
      <p:pic>
        <p:nvPicPr>
          <p:cNvPr id="14340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957263"/>
            <a:ext cx="33258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Soubor:Operatory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3" b="1496"/>
          <a:stretch/>
        </p:blipFill>
        <p:spPr bwMode="auto">
          <a:xfrm>
            <a:off x="7769958" y="5109173"/>
            <a:ext cx="128038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372200" y="6660544"/>
            <a:ext cx="2880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latin typeface="Trebuchet MS" panose="020B0603020202020204" pitchFamily="34" charset="0"/>
                <a:hlinkClick r:id="rId5"/>
              </a:rPr>
              <a:t>http://</a:t>
            </a:r>
            <a:r>
              <a:rPr lang="cs-CZ" sz="800" dirty="0" smtClean="0">
                <a:latin typeface="Trebuchet MS" panose="020B0603020202020204" pitchFamily="34" charset="0"/>
                <a:hlinkClick r:id="rId5"/>
              </a:rPr>
              <a:t>wiki.knihovna.cz/index.php/Soubor:Operatory.jpg</a:t>
            </a:r>
            <a:r>
              <a:rPr lang="cs-CZ" sz="800" dirty="0" smtClean="0">
                <a:latin typeface="Trebuchet MS" panose="020B0603020202020204" pitchFamily="34" charset="0"/>
              </a:rPr>
              <a:t> </a:t>
            </a:r>
            <a:endParaRPr lang="cs-CZ" sz="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743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b="1" dirty="0" smtClean="0">
                <a:latin typeface="Trebuchet MS" panose="020B0603020202020204" pitchFamily="34" charset="0"/>
              </a:rPr>
              <a:t>Volně dostupné zdroje na internetu</a:t>
            </a:r>
          </a:p>
          <a:p>
            <a:pPr algn="ctr">
              <a:buFontTx/>
              <a:buNone/>
            </a:pPr>
            <a:r>
              <a:rPr lang="cs-CZ" altLang="cs-CZ" b="1" dirty="0" smtClean="0">
                <a:latin typeface="Trebuchet MS" panose="020B0603020202020204" pitchFamily="34" charset="0"/>
              </a:rPr>
              <a:t> „vs.“ </a:t>
            </a:r>
          </a:p>
          <a:p>
            <a:pPr algn="ctr">
              <a:buFontTx/>
              <a:buNone/>
            </a:pPr>
            <a:r>
              <a:rPr lang="cs-CZ" altLang="cs-CZ" b="1" dirty="0" smtClean="0">
                <a:latin typeface="Trebuchet MS" panose="020B0603020202020204" pitchFamily="34" charset="0"/>
              </a:rPr>
              <a:t>licencované 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8070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b="1" smtClean="0">
                <a:latin typeface="Trebuchet MS" panose="020B0603020202020204" pitchFamily="34" charset="0"/>
              </a:rPr>
              <a:t>Odborné (profesionální) informační zdroje:</a:t>
            </a:r>
            <a:r>
              <a:rPr lang="cs-CZ" altLang="cs-CZ" sz="1600" b="1" smtClean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16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</a:rPr>
              <a:t>jistota </a:t>
            </a: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</a:rPr>
              <a:t>kvality informací </a:t>
            </a:r>
            <a:r>
              <a:rPr lang="cs-CZ" altLang="cs-CZ" sz="1600" smtClean="0">
                <a:latin typeface="Trebuchet MS" panose="020B0603020202020204" pitchFamily="34" charset="0"/>
              </a:rPr>
              <a:t>(odborné recenzované zdroje, významní nakladatelé),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</a:rPr>
              <a:t>přidaná hodnota </a:t>
            </a:r>
            <a:r>
              <a:rPr lang="cs-CZ" altLang="cs-CZ" sz="1600" smtClean="0">
                <a:latin typeface="Trebuchet MS" panose="020B0603020202020204" pitchFamily="34" charset="0"/>
              </a:rPr>
              <a:t>od informačních specialistů (anotace, klíčová slova</a:t>
            </a:r>
            <a:r>
              <a:rPr lang="cs-CZ" altLang="cs-CZ" sz="1600" smtClean="0">
                <a:latin typeface="Arial" panose="020B0604020202020204" pitchFamily="34" charset="0"/>
              </a:rPr>
              <a:t>…</a:t>
            </a:r>
            <a:r>
              <a:rPr lang="cs-CZ" altLang="cs-CZ" sz="1600" smtClean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</a:rPr>
              <a:t>lepší vyhledávací možnosti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 přesnější výsledky vyhledávání,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snaha producentů databází o </a:t>
            </a: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přívětivé uživatelské rozhraní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(GUI), intuitivní vyhledávání, </a:t>
            </a: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personalizované funkce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pro pohodlnější práci se zdroji </a:t>
            </a:r>
            <a:r>
              <a:rPr lang="cs-CZ" altLang="cs-CZ" sz="1600" i="1" smtClean="0">
                <a:latin typeface="Trebuchet MS" panose="020B0603020202020204" pitchFamily="34" charset="0"/>
                <a:sym typeface="Wingdings 3" panose="05040102010807070707" pitchFamily="18" charset="2"/>
              </a:rPr>
              <a:t>(osobní konta, překlady, alerty (avíza), tagování, sdílení, generování citací atd.),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i="1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možnost využít EIZ v rámci instituce (MU), jinak drahý přístup,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nadstavbové funkce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k EIZ – souběžné vyhledávání ve více zdrojích, nalezení plného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      textu v jiné databázi,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smtClean="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možnost využít pomoci referenčních knihovníků (informační vzdělávání, </a:t>
            </a:r>
            <a:endParaRPr lang="cs-CZ" altLang="cs-CZ" sz="1600" smtClean="0">
              <a:latin typeface="Arial" panose="020B0604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600" smtClean="0">
                <a:latin typeface="Arial" panose="020B0604020202020204" pitchFamily="34" charset="0"/>
                <a:sym typeface="Wingdings 3" panose="05040102010807070707" pitchFamily="18" charset="2"/>
              </a:rPr>
              <a:t>      </a:t>
            </a:r>
            <a:r>
              <a:rPr lang="cs-CZ" altLang="cs-CZ" sz="1600" smtClean="0">
                <a:latin typeface="Trebuchet MS" panose="020B0603020202020204" pitchFamily="34" charset="0"/>
                <a:sym typeface="Wingdings 3" panose="05040102010807070707" pitchFamily="18" charset="2"/>
              </a:rPr>
              <a:t>individuální konzultace).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000" smtClean="0">
                <a:sym typeface="Wingdings" panose="05000000000000000000" pitchFamily="2" charset="2"/>
              </a:rPr>
              <a:t>       </a:t>
            </a:r>
            <a:endParaRPr lang="cs-CZ" altLang="cs-CZ" sz="1200" i="1" smtClean="0"/>
          </a:p>
        </p:txBody>
      </p:sp>
    </p:spTree>
    <p:extLst>
      <p:ext uri="{BB962C8B-B14F-4D97-AF65-F5344CB8AC3E}">
        <p14:creationId xmlns:p14="http://schemas.microsoft.com/office/powerpoint/2010/main" val="14707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5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Volně dostupné zdroje na internetu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000" dirty="0" smtClean="0">
                <a:latin typeface="Trebuchet MS" panose="020B0603020202020204" pitchFamily="34" charset="0"/>
              </a:rPr>
              <a:t>Mnoho kvalitních, ale i mnoho „nedůvěryhodných“  informací </a:t>
            </a:r>
            <a:r>
              <a:rPr lang="cs-CZ" altLang="cs-CZ" sz="2000" dirty="0" smtClean="0">
                <a:latin typeface="Trebuchet MS" panose="020B0603020202020204" pitchFamily="34" charset="0"/>
                <a:sym typeface="Wingdings 3" panose="05040102010807070707" pitchFamily="18" charset="2"/>
              </a:rPr>
              <a:t>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potřeba ověřovat, posuzovat, hodnotit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(kdo text publikoval, kdy, kde, jazyk, reference, citovaná literatura, aktualizace apod.).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Možno využít např.: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dirty="0" smtClean="0">
                <a:latin typeface="Trebuchet MS" panose="020B0603020202020204" pitchFamily="34" charset="0"/>
                <a:hlinkClick r:id="rId3"/>
              </a:rPr>
              <a:t>Google </a:t>
            </a:r>
            <a:r>
              <a:rPr lang="cs-CZ" altLang="cs-CZ" sz="2000" dirty="0" err="1" smtClean="0">
                <a:latin typeface="Trebuchet MS" panose="020B0603020202020204" pitchFamily="34" charset="0"/>
                <a:hlinkClick r:id="rId3"/>
              </a:rPr>
              <a:t>Scholar</a:t>
            </a:r>
            <a:r>
              <a:rPr lang="cs-CZ" altLang="cs-CZ" sz="2000" dirty="0" smtClean="0">
                <a:latin typeface="Trebuchet MS" panose="020B0603020202020204" pitchFamily="34" charset="0"/>
                <a:hlinkClick r:id="rId3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– prohledávání vědeckých informací (vědecké články, technické zprávy…),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  <a:buFontTx/>
              <a:buNone/>
            </a:pPr>
            <a:endParaRPr lang="cs-CZ" altLang="cs-CZ" sz="20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Digitální knihovny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a 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otevřené archivy -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většinou vytvářené univerzitami, národními knihovnami; plné texty diplomových a disertačních prací, publikační činnost vyučujících… </a:t>
            </a:r>
            <a:br>
              <a:rPr lang="cs-CZ" altLang="cs-CZ" sz="2000" dirty="0" smtClean="0">
                <a:latin typeface="Trebuchet MS" panose="020B0603020202020204" pitchFamily="34" charset="0"/>
              </a:rPr>
            </a:br>
            <a:r>
              <a:rPr lang="cs-CZ" altLang="cs-CZ" sz="2000" dirty="0" smtClean="0">
                <a:latin typeface="Trebuchet MS" panose="020B0603020202020204" pitchFamily="34" charset="0"/>
              </a:rPr>
              <a:t>(např. </a:t>
            </a:r>
            <a:r>
              <a:rPr lang="cs-CZ" altLang="cs-CZ" sz="2000" dirty="0" smtClean="0">
                <a:latin typeface="Trebuchet MS" panose="020B0603020202020204" pitchFamily="34" charset="0"/>
                <a:hlinkClick r:id="rId4"/>
              </a:rPr>
              <a:t>https://www.openaire.eu/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Odborné časopisy s otevřeným přístupem </a:t>
            </a:r>
            <a:r>
              <a:rPr lang="cs-CZ" altLang="cs-CZ" sz="2000" dirty="0">
                <a:latin typeface="Trebuchet MS" panose="020B0603020202020204" pitchFamily="34" charset="0"/>
              </a:rPr>
              <a:t>(</a:t>
            </a:r>
            <a:r>
              <a:rPr lang="cs-CZ" altLang="cs-CZ" sz="2000" dirty="0">
                <a:latin typeface="Trebuchet MS" panose="020B0603020202020204" pitchFamily="34" charset="0"/>
                <a:hlinkClick r:id="rId5"/>
              </a:rPr>
              <a:t>https://doaj.org</a:t>
            </a:r>
            <a:r>
              <a:rPr lang="cs-CZ" altLang="cs-CZ" sz="2000" dirty="0" smtClean="0">
                <a:latin typeface="Trebuchet MS" panose="020B0603020202020204" pitchFamily="34" charset="0"/>
                <a:hlinkClick r:id="rId5"/>
              </a:rPr>
              <a:t>/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Oborové portály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 aj.</a:t>
            </a:r>
          </a:p>
        </p:txBody>
      </p:sp>
    </p:spTree>
    <p:extLst>
      <p:ext uri="{BB962C8B-B14F-4D97-AF65-F5344CB8AC3E}">
        <p14:creationId xmlns:p14="http://schemas.microsoft.com/office/powerpoint/2010/main" val="38110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">
  <a:themeElements>
    <a:clrScheme name="předloh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3300"/>
      </a:hlink>
      <a:folHlink>
        <a:srgbClr val="777777"/>
      </a:folHlink>
    </a:clrScheme>
    <a:fontScheme name="předloha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předloh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20428</TotalTime>
  <Words>1116</Words>
  <Application>Microsoft Office PowerPoint</Application>
  <PresentationFormat>Předvádění na obrazovce (4:3)</PresentationFormat>
  <Paragraphs>254</Paragraphs>
  <Slides>25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Franklin Gothic Book</vt:lpstr>
      <vt:lpstr>Times New Roman</vt:lpstr>
      <vt:lpstr>Trebuchet MS</vt:lpstr>
      <vt:lpstr>Wingdings</vt:lpstr>
      <vt:lpstr>Wingdings 3</vt:lpstr>
      <vt:lpstr>předloha</vt:lpstr>
      <vt:lpstr>Elektronické informační zdroje  pro historiky</vt:lpstr>
      <vt:lpstr>Co nás čeká</vt:lpstr>
      <vt:lpstr>Na začátek trochu teorie…</vt:lpstr>
      <vt:lpstr>Druhy EIZ </vt:lpstr>
      <vt:lpstr>Obecné zásady při vyhledávání v EIZ</vt:lpstr>
      <vt:lpstr>Operátory a zástupné znaky pro tvorbu rešeršního dotazu</vt:lpstr>
      <vt:lpstr>Prezentace aplikace PowerPoint</vt:lpstr>
      <vt:lpstr>Prezentace aplikace PowerPoint</vt:lpstr>
      <vt:lpstr>Prezentace aplikace PowerPoint</vt:lpstr>
      <vt:lpstr>Prezentace aplikace PowerPoint</vt:lpstr>
      <vt:lpstr>Elektronické informační zdroje MU</vt:lpstr>
      <vt:lpstr>Služby portálu EIZ MU</vt:lpstr>
      <vt:lpstr>EBSCO Discovery Service</vt:lpstr>
      <vt:lpstr>Full Text Finder- hledání plných textů</vt:lpstr>
      <vt:lpstr>Multioborové databáze MU</vt:lpstr>
      <vt:lpstr>Databáze MU pro obor historie</vt:lpstr>
      <vt:lpstr>E-knihy pro MU </vt:lpstr>
      <vt:lpstr>Prezentace aplikace PowerPoint</vt:lpstr>
      <vt:lpstr>Prezentace aplikace PowerPoint</vt:lpstr>
      <vt:lpstr>Bibliografické databáze</vt:lpstr>
      <vt:lpstr>Oborové brány, portály, rozcestníky</vt:lpstr>
      <vt:lpstr>Digitální knihovny a repozitáře </vt:lpstr>
      <vt:lpstr>Prezentace aplikace PowerPoint</vt:lpstr>
      <vt:lpstr>Vybrané časopisy v ÚK FF MU  nebo v digitální podobě </vt:lpstr>
      <vt:lpstr>Prezentace aplikace PowerPoint</vt:lpstr>
    </vt:vector>
  </TitlesOfParts>
  <Company>ÚK FF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informační zdroje</dc:title>
  <dc:creator>Lucie Janoušková</dc:creator>
  <cp:lastModifiedBy>Eva Jandová</cp:lastModifiedBy>
  <cp:revision>741</cp:revision>
  <dcterms:created xsi:type="dcterms:W3CDTF">2004-11-18T14:39:30Z</dcterms:created>
  <dcterms:modified xsi:type="dcterms:W3CDTF">2017-03-09T09:52:59Z</dcterms:modified>
</cp:coreProperties>
</file>