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65" r:id="rId2"/>
  </p:sldMasterIdLst>
  <p:notesMasterIdLst>
    <p:notesMasterId r:id="rId30"/>
  </p:notesMasterIdLst>
  <p:handoutMasterIdLst>
    <p:handoutMasterId r:id="rId31"/>
  </p:handoutMasterIdLst>
  <p:sldIdLst>
    <p:sldId id="257" r:id="rId3"/>
    <p:sldId id="269" r:id="rId4"/>
    <p:sldId id="321" r:id="rId5"/>
    <p:sldId id="312" r:id="rId6"/>
    <p:sldId id="319" r:id="rId7"/>
    <p:sldId id="273" r:id="rId8"/>
    <p:sldId id="316" r:id="rId9"/>
    <p:sldId id="270" r:id="rId10"/>
    <p:sldId id="322" r:id="rId11"/>
    <p:sldId id="326" r:id="rId12"/>
    <p:sldId id="324" r:id="rId13"/>
    <p:sldId id="327" r:id="rId14"/>
    <p:sldId id="328" r:id="rId15"/>
    <p:sldId id="329" r:id="rId16"/>
    <p:sldId id="325" r:id="rId17"/>
    <p:sldId id="339" r:id="rId18"/>
    <p:sldId id="340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08" r:id="rId29"/>
  </p:sldIdLst>
  <p:sldSz cx="12188825" cy="6858000"/>
  <p:notesSz cx="6669088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6" userDrawn="1">
          <p15:clr>
            <a:srgbClr val="A4A3A4"/>
          </p15:clr>
        </p15:guide>
        <p15:guide id="2" pos="2093" userDrawn="1">
          <p15:clr>
            <a:srgbClr val="A4A3A4"/>
          </p15:clr>
        </p15:guide>
        <p15:guide id="3" orient="horz" pos="3124" userDrawn="1">
          <p15:clr>
            <a:srgbClr val="A4A3A4"/>
          </p15:clr>
        </p15:guide>
        <p15:guide id="4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27" autoAdjust="0"/>
  </p:normalViewPr>
  <p:slideViewPr>
    <p:cSldViewPr>
      <p:cViewPr varScale="1">
        <p:scale>
          <a:sx n="109" d="100"/>
          <a:sy n="109" d="100"/>
        </p:scale>
        <p:origin x="672" y="102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42" y="-102"/>
      </p:cViewPr>
      <p:guideLst>
        <p:guide orient="horz" pos="2856"/>
        <p:guide pos="2093"/>
        <p:guide orient="horz" pos="3124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r">
              <a:defRPr sz="1300"/>
            </a:lvl1pPr>
          </a:lstStyle>
          <a:p>
            <a:fld id="{004A8D02-4E65-4CCD-8312-4AB164C6C77D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8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r">
              <a:defRPr sz="1300"/>
            </a:lvl1pPr>
          </a:lstStyle>
          <a:p>
            <a:fld id="{7C119DBA-4540-49B3-8FA9-6259387ECF9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/>
          <a:lstStyle>
            <a:lvl1pPr algn="r">
              <a:defRPr sz="1300"/>
            </a:lvl1pPr>
          </a:lstStyle>
          <a:p>
            <a:fld id="{67A755D9-D361-47B8-9652-3B4EA9776CE5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1750" y="744538"/>
            <a:ext cx="6605588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0" tIns="47390" rIns="94780" bIns="4739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1383"/>
            <a:ext cx="5335270" cy="4463415"/>
          </a:xfrm>
          <a:prstGeom prst="rect">
            <a:avLst/>
          </a:prstGeom>
        </p:spPr>
        <p:txBody>
          <a:bodyPr vert="horz" lIns="94780" tIns="47390" rIns="94780" bIns="4739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1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8" y="9421044"/>
            <a:ext cx="2889938" cy="495935"/>
          </a:xfrm>
          <a:prstGeom prst="rect">
            <a:avLst/>
          </a:prstGeom>
        </p:spPr>
        <p:txBody>
          <a:bodyPr vert="horz" lIns="94780" tIns="47390" rIns="94780" bIns="47390" rtlCol="0" anchor="b"/>
          <a:lstStyle>
            <a:lvl1pPr algn="r">
              <a:defRPr sz="1300"/>
            </a:lvl1pPr>
          </a:lstStyle>
          <a:p>
            <a:fld id="{E3B36274-F2B9-4C45-BBB4-0EDF4CD651A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168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503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010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955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163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081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275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3667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010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52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0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9753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262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5013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01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2239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63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328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975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704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450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051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612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69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5958" y="-4763"/>
            <a:ext cx="5013606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7638" y="1380069"/>
            <a:ext cx="8572389" cy="2616199"/>
          </a:xfrm>
        </p:spPr>
        <p:txBody>
          <a:bodyPr anchor="b">
            <a:normAutofit/>
          </a:bodyPr>
          <a:lstStyle>
            <a:lvl1pPr algn="r">
              <a:defRPr sz="5998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202" y="3996267"/>
            <a:ext cx="698582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099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023" y="5883276"/>
            <a:ext cx="4322918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78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4732865"/>
            <a:ext cx="10016102" cy="566738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391" y="932112"/>
            <a:ext cx="8223802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5" y="5299603"/>
            <a:ext cx="10016102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515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0"/>
            <a:ext cx="10016102" cy="3048000"/>
          </a:xfrm>
        </p:spPr>
        <p:txBody>
          <a:bodyPr anchor="ctr">
            <a:normAutofit/>
          </a:bodyPr>
          <a:lstStyle>
            <a:lvl1pPr algn="ctr">
              <a:defRPr sz="319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6" y="4343400"/>
            <a:ext cx="10016104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568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177" y="3428999"/>
            <a:ext cx="853059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799"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319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7" y="3308581"/>
            <a:ext cx="10016100" cy="1468800"/>
          </a:xfrm>
        </p:spPr>
        <p:txBody>
          <a:bodyPr anchor="b">
            <a:normAutofit/>
          </a:bodyPr>
          <a:lstStyle>
            <a:lvl1pPr algn="r">
              <a:defRPr sz="319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7381"/>
            <a:ext cx="1001610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46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196" y="86302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0588" y="2819399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637" y="685801"/>
            <a:ext cx="8987671" cy="2743199"/>
          </a:xfrm>
        </p:spPr>
        <p:txBody>
          <a:bodyPr anchor="ctr">
            <a:normAutofit/>
          </a:bodyPr>
          <a:lstStyle>
            <a:lvl1pPr algn="ctr">
              <a:defRPr sz="3199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886200"/>
            <a:ext cx="10016101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3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775200"/>
            <a:ext cx="1001610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23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685801"/>
            <a:ext cx="10016103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3926" y="3505200"/>
            <a:ext cx="10016104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799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5" y="4343400"/>
            <a:ext cx="10016104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97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6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0121" y="685800"/>
            <a:ext cx="1769908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3925" y="685800"/>
            <a:ext cx="8017654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75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49005" y="5867132"/>
            <a:ext cx="551023" cy="365125"/>
          </a:xfrm>
        </p:spPr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96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610" y="2666999"/>
            <a:ext cx="8928421" cy="2110382"/>
          </a:xfrm>
        </p:spPr>
        <p:txBody>
          <a:bodyPr anchor="b"/>
          <a:lstStyle>
            <a:lvl1pPr algn="r">
              <a:defRPr sz="399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608" y="4777381"/>
            <a:ext cx="892842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999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23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3926" y="2667000"/>
            <a:ext cx="4893780" cy="3124201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6246" y="2667000"/>
            <a:ext cx="4893781" cy="3124200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09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718" y="2658533"/>
            <a:ext cx="4605988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3925" y="3335337"/>
            <a:ext cx="4893781" cy="2455862"/>
          </a:xfrm>
        </p:spPr>
        <p:txBody>
          <a:bodyPr anchor="t"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8696" y="2667000"/>
            <a:ext cx="4621333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accent1">
                    <a:lumMod val="75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46" y="3335337"/>
            <a:ext cx="4893781" cy="2455862"/>
          </a:xfrm>
        </p:spPr>
        <p:txBody>
          <a:bodyPr anchor="t"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50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95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72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26" y="1600200"/>
            <a:ext cx="3548197" cy="1371600"/>
          </a:xfrm>
        </p:spPr>
        <p:txBody>
          <a:bodyPr anchor="b">
            <a:normAutofit/>
          </a:bodyPr>
          <a:lstStyle>
            <a:lvl1pPr algn="ctr">
              <a:defRPr sz="23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663" y="685800"/>
            <a:ext cx="6239365" cy="5105401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926" y="2971800"/>
            <a:ext cx="3548197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3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38" y="1752599"/>
            <a:ext cx="5424745" cy="1371600"/>
          </a:xfrm>
        </p:spPr>
        <p:txBody>
          <a:bodyPr anchor="b">
            <a:normAutofit/>
          </a:bodyPr>
          <a:lstStyle>
            <a:lvl1pPr algn="ctr">
              <a:defRPr sz="27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2704" y="914400"/>
            <a:ext cx="3280120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38" y="3124199"/>
            <a:ext cx="54247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2917-C9A2-4F45-8F01-AB973DF56AF3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68D1-E744-4E11-BBEF-7D8880D85FE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9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73" y="1"/>
            <a:ext cx="2436178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924" y="2667000"/>
            <a:ext cx="1001610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0122" y="5883276"/>
            <a:ext cx="1142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3829175-527E-46A3-863C-1BB1F163B849}" type="datetimeFigureOut">
              <a:rPr lang="cs-CZ" smtClean="0"/>
              <a:pPr/>
              <a:t>10.4.2017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610" y="5883276"/>
            <a:ext cx="70823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9005" y="5883276"/>
            <a:ext cx="551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5137D0E-4A4F-4307-8994-C1891D747D5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84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  <p:sldLayoutId id="2147483978" r:id="rId13"/>
    <p:sldLayoutId id="2147483979" r:id="rId14"/>
    <p:sldLayoutId id="2147483980" r:id="rId15"/>
    <p:sldLayoutId id="2147483981" r:id="rId16"/>
    <p:sldLayoutId id="2147483982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063" rtl="0" eaLnBrk="1" latinLnBrk="0" hangingPunct="1">
        <a:spcBef>
          <a:spcPct val="0"/>
        </a:spcBef>
        <a:buNone/>
        <a:defRPr sz="3999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664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3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99790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9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2587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999650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7638" y="1380069"/>
            <a:ext cx="8572389" cy="2985035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7200" b="0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/>
            </a:r>
            <a:br>
              <a:rPr lang="cs-CZ" sz="7200" b="0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</a:br>
            <a:r>
              <a:rPr lang="cs-CZ" sz="7200" dirty="0" smtClean="0">
                <a:latin typeface="Palatino Linotype"/>
              </a:rPr>
              <a:t/>
            </a:r>
            <a:br>
              <a:rPr lang="cs-CZ" sz="7200" dirty="0" smtClean="0">
                <a:latin typeface="Palatino Linotype"/>
              </a:rPr>
            </a:br>
            <a:r>
              <a:rPr lang="cs-CZ" sz="7200" dirty="0" smtClean="0">
                <a:latin typeface="Palatino Linotype"/>
              </a:rPr>
              <a:t>Digitální dokumenty a e</a:t>
            </a:r>
            <a:r>
              <a:rPr lang="cs-CZ" sz="7200" b="0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lektronické systémy spisových služeb</a:t>
            </a:r>
            <a:endParaRPr lang="cs-CZ" sz="7200" b="0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70077" y="3284984"/>
            <a:ext cx="9118748" cy="1080120"/>
          </a:xfrm>
        </p:spPr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  <a:buNone/>
            </a:pP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6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Zajištění </a:t>
            </a:r>
            <a:r>
              <a:rPr lang="cs-CZ" sz="3200" b="1" dirty="0">
                <a:latin typeface="Palatino Linotype" panose="02040502050505030304" pitchFamily="18" charset="0"/>
              </a:rPr>
              <a:t>věrohodnost původu dokumentů</a:t>
            </a:r>
            <a:endParaRPr lang="cs-CZ" sz="3200" b="1" i="0" dirty="0">
              <a:solidFill>
                <a:schemeClr val="tx1"/>
              </a:solidFill>
              <a:latin typeface="Palatino Linotype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628800"/>
            <a:ext cx="9977615" cy="4824536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procesní postupy identifikace původu dokumentů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u doručených dokumentů – odesílatel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u vlastních dokumentů – zpracovatel a schvalovatel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ověření elektronických zabezpečovacích prvků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uznávaný elektronický podpis – </a:t>
            </a:r>
            <a:r>
              <a:rPr lang="cs-CZ" sz="2200" dirty="0">
                <a:latin typeface="Palatino Linotype" panose="02040502050505030304" pitchFamily="18" charset="0"/>
              </a:rPr>
              <a:t>i</a:t>
            </a:r>
            <a:r>
              <a:rPr lang="cs-CZ" sz="2200" dirty="0" smtClean="0">
                <a:latin typeface="Palatino Linotype" panose="02040502050505030304" pitchFamily="18" charset="0"/>
              </a:rPr>
              <a:t>dentifikace podepisující osoby, </a:t>
            </a:r>
            <a:r>
              <a:rPr lang="cs-CZ" sz="2400" dirty="0" smtClean="0">
                <a:latin typeface="Palatino Linotype" panose="02040502050505030304" pitchFamily="18" charset="0"/>
              </a:rPr>
              <a:t>projev její vůle</a:t>
            </a:r>
            <a:endParaRPr lang="cs-CZ" sz="2200" dirty="0" smtClean="0">
              <a:latin typeface="Palatino Linotype" panose="02040502050505030304" pitchFamily="18" charset="0"/>
            </a:endParaRP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uznávaná elektronická značka/pečeť </a:t>
            </a:r>
            <a:r>
              <a:rPr lang="cs-CZ" sz="2200" dirty="0">
                <a:latin typeface="Palatino Linotype" panose="02040502050505030304" pitchFamily="18" charset="0"/>
              </a:rPr>
              <a:t>– identifikace označující osoby, integrita dat a správnost původu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kvalifikované elektronické časové razítko - </a:t>
            </a:r>
            <a:r>
              <a:rPr lang="cs-CZ" sz="2200" dirty="0">
                <a:latin typeface="Palatino Linotype" panose="02040502050505030304" pitchFamily="18" charset="0"/>
              </a:rPr>
              <a:t>existence dat v daném čase</a:t>
            </a:r>
          </a:p>
          <a:p>
            <a:pPr lvl="2"/>
            <a:endParaRPr lang="cs-CZ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54241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Zajištění </a:t>
            </a:r>
            <a:r>
              <a:rPr lang="cs-CZ" sz="3200" b="1" dirty="0">
                <a:latin typeface="Palatino Linotype" panose="02040502050505030304" pitchFamily="18" charset="0"/>
              </a:rPr>
              <a:t>neporušitelnosti </a:t>
            </a:r>
            <a:r>
              <a:rPr lang="cs-CZ" sz="3200" b="1" dirty="0" smtClean="0">
                <a:latin typeface="Palatino Linotype" panose="02040502050505030304" pitchFamily="18" charset="0"/>
              </a:rPr>
              <a:t>obsahu dokumentů</a:t>
            </a:r>
            <a:endParaRPr lang="cs-CZ" sz="3200" b="1" dirty="0">
              <a:latin typeface="Palatino Linotype" panose="02040502050505030304" pitchFamily="18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procesní rovina (koncepce úložiště)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nastavení přístupových práv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oprávnění k operacím pro jednotlivé uživatele</a:t>
            </a:r>
          </a:p>
          <a:p>
            <a:pPr lvl="1"/>
            <a:r>
              <a:rPr lang="cs-CZ" sz="2400" dirty="0">
                <a:latin typeface="Palatino Linotype" panose="02040502050505030304" pitchFamily="18" charset="0"/>
              </a:rPr>
              <a:t>t</a:t>
            </a:r>
            <a:r>
              <a:rPr lang="cs-CZ" sz="2400" dirty="0" smtClean="0">
                <a:latin typeface="Palatino Linotype" panose="02040502050505030304" pitchFamily="18" charset="0"/>
              </a:rPr>
              <a:t>echnická rovina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např. elektronická značka, ukládání otisků dokumentů (</a:t>
            </a:r>
            <a:r>
              <a:rPr lang="cs-CZ" sz="2200" dirty="0" err="1" smtClean="0">
                <a:latin typeface="Palatino Linotype" panose="02040502050505030304" pitchFamily="18" charset="0"/>
              </a:rPr>
              <a:t>hashovací</a:t>
            </a:r>
            <a:r>
              <a:rPr lang="cs-CZ" sz="2200" dirty="0" smtClean="0">
                <a:latin typeface="Palatino Linotype" panose="02040502050505030304" pitchFamily="18" charset="0"/>
              </a:rPr>
              <a:t> funkce) – transakční protokoly</a:t>
            </a:r>
            <a:endParaRPr lang="cs-CZ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58705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Zajištění čitelnosti dokumentů</a:t>
            </a:r>
            <a:endParaRPr lang="cs-CZ" sz="3200" b="1" dirty="0">
              <a:latin typeface="Palatino Linotype" panose="02040502050505030304" pitchFamily="18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ukládání dokumentů ve výstupních formátech stanovených vyhláškou č. 259/2012 Sb.</a:t>
            </a:r>
          </a:p>
          <a:p>
            <a:pPr lvl="2" algn="just"/>
            <a:r>
              <a:rPr lang="cs-CZ" sz="2000" dirty="0" smtClean="0">
                <a:latin typeface="Palatino Linotype" panose="02040502050505030304" pitchFamily="18" charset="0"/>
              </a:rPr>
              <a:t>statické textové dokumenty - PDF/A</a:t>
            </a:r>
            <a:r>
              <a:rPr lang="cs-CZ" sz="2000" dirty="0">
                <a:latin typeface="Palatino Linotype" panose="02040502050505030304" pitchFamily="18" charset="0"/>
              </a:rPr>
              <a:t>, ISO </a:t>
            </a:r>
            <a:r>
              <a:rPr lang="cs-CZ" sz="2000" dirty="0" smtClean="0">
                <a:latin typeface="Palatino Linotype" panose="02040502050505030304" pitchFamily="18" charset="0"/>
              </a:rPr>
              <a:t>19005</a:t>
            </a:r>
          </a:p>
          <a:p>
            <a:pPr lvl="2" algn="just"/>
            <a:r>
              <a:rPr lang="cs-CZ" sz="2000" dirty="0" smtClean="0">
                <a:latin typeface="Palatino Linotype" panose="02040502050505030304" pitchFamily="18" charset="0"/>
              </a:rPr>
              <a:t>statické obrazové dokumenty - </a:t>
            </a:r>
            <a:r>
              <a:rPr lang="cs-CZ" sz="2000" dirty="0">
                <a:latin typeface="Palatino Linotype" panose="02040502050505030304" pitchFamily="18" charset="0"/>
              </a:rPr>
              <a:t>PNG, ISO/IEC 15948; TIF/TIFF, revize 6 – nekomprimovaný; JPEG/JFIF, ISO/IEC </a:t>
            </a:r>
            <a:r>
              <a:rPr lang="cs-CZ" sz="2000" dirty="0" smtClean="0">
                <a:latin typeface="Palatino Linotype" panose="02040502050505030304" pitchFamily="18" charset="0"/>
              </a:rPr>
              <a:t>10918</a:t>
            </a:r>
          </a:p>
          <a:p>
            <a:pPr lvl="2" algn="just"/>
            <a:r>
              <a:rPr lang="cs-CZ" sz="2000" dirty="0" smtClean="0">
                <a:latin typeface="Palatino Linotype" panose="02040502050505030304" pitchFamily="18" charset="0"/>
              </a:rPr>
              <a:t>dynamické obrazové dokumenty - </a:t>
            </a:r>
            <a:r>
              <a:rPr lang="cs-CZ" sz="2000" dirty="0"/>
              <a:t>MPEG-2, ISO/IEC 13818; MPEG-1, ISO/IEC 11172; </a:t>
            </a:r>
            <a:r>
              <a:rPr lang="cs-CZ" sz="2000" dirty="0" smtClean="0"/>
              <a:t>GIF</a:t>
            </a:r>
          </a:p>
          <a:p>
            <a:pPr lvl="2" algn="just"/>
            <a:r>
              <a:rPr lang="cs-CZ" sz="2000" dirty="0" smtClean="0">
                <a:latin typeface="Palatino Linotype" panose="02040502050505030304" pitchFamily="18" charset="0"/>
              </a:rPr>
              <a:t>zvukové dokumenty </a:t>
            </a:r>
            <a:r>
              <a:rPr lang="cs-CZ" sz="2000" dirty="0">
                <a:latin typeface="Palatino Linotype" panose="02040502050505030304" pitchFamily="18" charset="0"/>
              </a:rPr>
              <a:t>- </a:t>
            </a:r>
            <a:r>
              <a:rPr lang="cs-CZ" sz="2000" dirty="0" smtClean="0">
                <a:latin typeface="Palatino Linotype" panose="02040502050505030304" pitchFamily="18" charset="0"/>
              </a:rPr>
              <a:t>MP2; MP3; PCM</a:t>
            </a:r>
          </a:p>
          <a:p>
            <a:pPr lvl="2" algn="just"/>
            <a:r>
              <a:rPr lang="cs-CZ" sz="2000" dirty="0" smtClean="0">
                <a:latin typeface="Palatino Linotype" panose="02040502050505030304" pitchFamily="18" charset="0"/>
              </a:rPr>
              <a:t>databáze - XML</a:t>
            </a:r>
            <a:endParaRPr lang="cs-CZ" sz="2200" dirty="0" smtClean="0">
              <a:latin typeface="Palatino Linotype" panose="02040502050505030304" pitchFamily="18" charset="0"/>
            </a:endParaRP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u dalších dokumentů zajištění průběžné migrace za pomoci změny datového formátu dle § 69a archivního zákona</a:t>
            </a: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66684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Tvorba a správa </a:t>
            </a:r>
            <a:r>
              <a:rPr lang="cs-CZ" sz="3200" b="1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3200" b="1" dirty="0" smtClean="0">
                <a:latin typeface="Palatino Linotype" panose="02040502050505030304" pitchFamily="18" charset="0"/>
              </a:rPr>
              <a:t> dokumentů</a:t>
            </a:r>
            <a:endParaRPr lang="cs-CZ" sz="3200" b="1" dirty="0">
              <a:latin typeface="Palatino Linotype" panose="02040502050505030304" pitchFamily="18" charset="0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popisné údaje dokumentu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datum doručení/vzniku</a:t>
            </a:r>
          </a:p>
          <a:p>
            <a:pPr lvl="2"/>
            <a:r>
              <a:rPr lang="cs-CZ" sz="2200" dirty="0">
                <a:latin typeface="Palatino Linotype" panose="02040502050505030304" pitchFamily="18" charset="0"/>
              </a:rPr>
              <a:t>j</a:t>
            </a:r>
            <a:r>
              <a:rPr lang="cs-CZ" sz="2200" dirty="0" smtClean="0">
                <a:latin typeface="Palatino Linotype" panose="02040502050505030304" pitchFamily="18" charset="0"/>
              </a:rPr>
              <a:t>ednoznačný identifikátor, evidenční číslo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odesílatel u doručených dokumentů, zpracovatel/schvalovatel vlastního dokumentu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obsah</a:t>
            </a:r>
          </a:p>
          <a:p>
            <a:pPr lvl="2"/>
            <a:r>
              <a:rPr lang="cs-CZ" sz="2200" dirty="0">
                <a:latin typeface="Palatino Linotype" panose="02040502050505030304" pitchFamily="18" charset="0"/>
              </a:rPr>
              <a:t>k</a:t>
            </a:r>
            <a:r>
              <a:rPr lang="cs-CZ" sz="2200" dirty="0" smtClean="0">
                <a:latin typeface="Palatino Linotype" panose="02040502050505030304" pitchFamily="18" charset="0"/>
              </a:rPr>
              <a:t>vantitativní údaje – počet listů/příloh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spisový znak a skartační režim</a:t>
            </a:r>
          </a:p>
          <a:p>
            <a:pPr lvl="2"/>
            <a:endParaRPr lang="cs-CZ" sz="2200" dirty="0" smtClean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19296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 smtClean="0">
                <a:latin typeface="Palatino Linotype" panose="02040502050505030304" pitchFamily="18" charset="0"/>
              </a:rPr>
              <a:t>Údaje prokazující </a:t>
            </a:r>
            <a:r>
              <a:rPr lang="cs-CZ" sz="3200" b="1" dirty="0">
                <a:latin typeface="Palatino Linotype" panose="02040502050505030304" pitchFamily="18" charset="0"/>
              </a:rPr>
              <a:t>existenci dokumentu v čase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kvalifikované elektronické časové razítko</a:t>
            </a:r>
          </a:p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t</a:t>
            </a:r>
            <a:r>
              <a:rPr lang="cs-CZ" sz="2400" dirty="0" smtClean="0">
                <a:latin typeface="Palatino Linotype" panose="02040502050505030304" pitchFamily="18" charset="0"/>
              </a:rPr>
              <a:t>ransakční protokoly 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soubor </a:t>
            </a:r>
            <a:r>
              <a:rPr lang="cs-CZ" sz="2200" dirty="0">
                <a:latin typeface="Palatino Linotype" panose="02040502050505030304" pitchFamily="18" charset="0"/>
              </a:rPr>
              <a:t>informací o operacích provedených s dokumenty, které je ovlivnily nebo </a:t>
            </a:r>
            <a:r>
              <a:rPr lang="cs-CZ" sz="2200" dirty="0" smtClean="0">
                <a:latin typeface="Palatino Linotype" panose="02040502050505030304" pitchFamily="18" charset="0"/>
              </a:rPr>
              <a:t>změnily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umožňují </a:t>
            </a:r>
            <a:r>
              <a:rPr lang="cs-CZ" sz="2200" dirty="0">
                <a:latin typeface="Palatino Linotype" panose="02040502050505030304" pitchFamily="18" charset="0"/>
              </a:rPr>
              <a:t>rekonstrukci historie </a:t>
            </a:r>
            <a:r>
              <a:rPr lang="cs-CZ" sz="2200" dirty="0" smtClean="0">
                <a:latin typeface="Palatino Linotype" panose="02040502050505030304" pitchFamily="18" charset="0"/>
              </a:rPr>
              <a:t>a kontrolu provedených operací</a:t>
            </a:r>
            <a:endParaRPr lang="cs-CZ" sz="2200" dirty="0">
              <a:latin typeface="Palatino Linotype" panose="02040502050505030304" pitchFamily="18" charset="0"/>
            </a:endParaRPr>
          </a:p>
          <a:p>
            <a:pPr lvl="1"/>
            <a:endParaRPr lang="cs-CZ" sz="2400" dirty="0" smtClean="0">
              <a:latin typeface="Palatino Linotype" panose="02040502050505030304" pitchFamily="18" charset="0"/>
            </a:endParaRPr>
          </a:p>
          <a:p>
            <a:pPr marL="457063" lvl="1" indent="0">
              <a:buNone/>
            </a:pPr>
            <a:endParaRPr lang="cs-CZ" sz="2400" dirty="0" smtClean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66062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Národní standard pro elektronické systémy spisových služeb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2132856"/>
            <a:ext cx="9977615" cy="4320480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vychází </a:t>
            </a:r>
            <a:r>
              <a:rPr lang="cs-CZ" sz="2400" dirty="0">
                <a:latin typeface="Palatino Linotype" panose="02040502050505030304" pitchFamily="18" charset="0"/>
              </a:rPr>
              <a:t>z evropské specifikace MoReq2 (Model </a:t>
            </a:r>
            <a:r>
              <a:rPr lang="cs-CZ" sz="2400" dirty="0" err="1">
                <a:latin typeface="Palatino Linotype" panose="02040502050505030304" pitchFamily="18" charset="0"/>
              </a:rPr>
              <a:t>Requirements</a:t>
            </a:r>
            <a:r>
              <a:rPr lang="cs-CZ" sz="2400" dirty="0">
                <a:latin typeface="Palatino Linotype" panose="02040502050505030304" pitchFamily="18" charset="0"/>
              </a:rPr>
              <a:t> </a:t>
            </a:r>
            <a:r>
              <a:rPr lang="cs-CZ" sz="2400" dirty="0" err="1">
                <a:latin typeface="Palatino Linotype" panose="02040502050505030304" pitchFamily="18" charset="0"/>
              </a:rPr>
              <a:t>for</a:t>
            </a:r>
            <a:r>
              <a:rPr lang="cs-CZ" sz="2400" dirty="0">
                <a:latin typeface="Palatino Linotype" panose="02040502050505030304" pitchFamily="18" charset="0"/>
              </a:rPr>
              <a:t> </a:t>
            </a:r>
            <a:r>
              <a:rPr lang="cs-CZ" sz="2400" dirty="0" err="1">
                <a:latin typeface="Palatino Linotype" panose="02040502050505030304" pitchFamily="18" charset="0"/>
              </a:rPr>
              <a:t>the</a:t>
            </a:r>
            <a:r>
              <a:rPr lang="cs-CZ" sz="2400" dirty="0">
                <a:latin typeface="Palatino Linotype" panose="02040502050505030304" pitchFamily="18" charset="0"/>
              </a:rPr>
              <a:t> management </a:t>
            </a:r>
            <a:r>
              <a:rPr lang="cs-CZ" sz="2400" dirty="0" err="1">
                <a:latin typeface="Palatino Linotype" panose="02040502050505030304" pitchFamily="18" charset="0"/>
              </a:rPr>
              <a:t>of</a:t>
            </a:r>
            <a:r>
              <a:rPr lang="cs-CZ" sz="2400" dirty="0">
                <a:latin typeface="Palatino Linotype" panose="02040502050505030304" pitchFamily="18" charset="0"/>
              </a:rPr>
              <a:t> </a:t>
            </a:r>
            <a:r>
              <a:rPr lang="cs-CZ" sz="2400" dirty="0" err="1">
                <a:latin typeface="Palatino Linotype" panose="02040502050505030304" pitchFamily="18" charset="0"/>
              </a:rPr>
              <a:t>electronic</a:t>
            </a:r>
            <a:r>
              <a:rPr lang="cs-CZ" sz="2400" dirty="0">
                <a:latin typeface="Palatino Linotype" panose="02040502050505030304" pitchFamily="18" charset="0"/>
              </a:rPr>
              <a:t> </a:t>
            </a:r>
            <a:r>
              <a:rPr lang="cs-CZ" sz="2400" dirty="0" err="1">
                <a:latin typeface="Palatino Linotype" panose="02040502050505030304" pitchFamily="18" charset="0"/>
              </a:rPr>
              <a:t>records</a:t>
            </a:r>
            <a:r>
              <a:rPr lang="cs-CZ" sz="2400" dirty="0" smtClean="0">
                <a:latin typeface="Palatino Linotype" panose="02040502050505030304" pitchFamily="18" charset="0"/>
              </a:rPr>
              <a:t>)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popisuje příjem </a:t>
            </a:r>
            <a:r>
              <a:rPr lang="cs-CZ" sz="2400" dirty="0">
                <a:latin typeface="Palatino Linotype" panose="02040502050505030304" pitchFamily="18" charset="0"/>
              </a:rPr>
              <a:t>dokumentů, označování a evidenci dokumentů, vyhledávání, odesílání a zobrazování dokumentů, ukládání dokumentů, vyřazování dokumentů a výběr archiválií, dokumentaci životního cyklu elektronického systému spisové služby, </a:t>
            </a:r>
            <a:r>
              <a:rPr lang="cs-CZ" sz="2400" b="1" dirty="0">
                <a:latin typeface="Palatino Linotype" panose="02040502050505030304" pitchFamily="18" charset="0"/>
              </a:rPr>
              <a:t>spisový a skartační plán</a:t>
            </a:r>
            <a:r>
              <a:rPr lang="cs-CZ" sz="2400" dirty="0">
                <a:latin typeface="Palatino Linotype" panose="02040502050505030304" pitchFamily="18" charset="0"/>
              </a:rPr>
              <a:t>, transakční protokol, správcovské funkce a </a:t>
            </a:r>
            <a:r>
              <a:rPr lang="cs-CZ" sz="2400" dirty="0" err="1" smtClean="0">
                <a:latin typeface="Palatino Linotype" panose="02040502050505030304" pitchFamily="18" charset="0"/>
              </a:rPr>
              <a:t>metadata</a:t>
            </a:r>
            <a:endParaRPr lang="cs-CZ" sz="2400" dirty="0" smtClean="0">
              <a:latin typeface="Palatino Linotype" panose="02040502050505030304" pitchFamily="18" charset="0"/>
            </a:endParaRPr>
          </a:p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j</a:t>
            </a:r>
            <a:r>
              <a:rPr lang="cs-CZ" sz="2400" dirty="0" smtClean="0">
                <a:latin typeface="Palatino Linotype" panose="02040502050505030304" pitchFamily="18" charset="0"/>
              </a:rPr>
              <a:t>e závazný i pro samostatné evidence dokumentů, pokud jsou vedeny v elektronické podobě</a:t>
            </a:r>
            <a:endParaRPr lang="cs-CZ" sz="2400" dirty="0">
              <a:latin typeface="Palatino Linotype" panose="02040502050505030304" pitchFamily="18" charset="0"/>
            </a:endParaRPr>
          </a:p>
          <a:p>
            <a:pPr lvl="1"/>
            <a:endParaRPr lang="cs-CZ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7669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jeho funkce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marL="219456" lvl="2" indent="-219456" algn="just">
              <a:buClr>
                <a:schemeClr val="tx1"/>
              </a:buClr>
            </a:pPr>
            <a:r>
              <a:rPr lang="cs-CZ" sz="2400" dirty="0">
                <a:latin typeface="Palatino Linotype" panose="02040502050505030304" pitchFamily="18" charset="0"/>
              </a:rPr>
              <a:t>specializovaný systém na podporu příjmu, evidence, zpracování, oběhu a ukládání dokumentů v klasické „listinné" podobě a také v podobě elektronické (e-podatelna, datová schránka)</a:t>
            </a:r>
          </a:p>
          <a:p>
            <a:pPr marL="219456" indent="-219456" algn="just">
              <a:buClr>
                <a:schemeClr val="tx1"/>
              </a:buClr>
            </a:pPr>
            <a:r>
              <a:rPr lang="cs-CZ" sz="2400" dirty="0">
                <a:latin typeface="Palatino Linotype" panose="02040502050505030304" pitchFamily="18" charset="0"/>
              </a:rPr>
              <a:t>podstatou práce uživatele v systému je práce s virtuálním pracovním "stolem", na který "přicházejí" dokumenty přidělené uživateli ke zpracování</a:t>
            </a:r>
          </a:p>
          <a:p>
            <a:pPr marL="219456" indent="-219456" algn="just">
              <a:buClr>
                <a:schemeClr val="tx1"/>
              </a:buClr>
            </a:pPr>
            <a:r>
              <a:rPr lang="cs-CZ" sz="2400" dirty="0">
                <a:latin typeface="Palatino Linotype" panose="02040502050505030304" pitchFamily="18" charset="0"/>
              </a:rPr>
              <a:t>systém zajišťuje oběh dokumentů mezi jednotlivými pracovními stoly - o všech krocích zpracování dokumentu se vedou záznamy v historii, takže je možno zpětně určit kdo, kdy a jak s dokumentem pracoval</a:t>
            </a:r>
          </a:p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84318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jeho funkce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marL="219456" indent="-219456" algn="just">
              <a:buClr>
                <a:schemeClr val="tx1"/>
              </a:buClr>
            </a:pPr>
            <a:r>
              <a:rPr lang="cs-CZ" sz="2400" dirty="0">
                <a:latin typeface="Palatino Linotype" panose="02040502050505030304" pitchFamily="18" charset="0"/>
              </a:rPr>
              <a:t>systém podporuje osobní zodpovědnost za zpracování – v historii se zaznamenává nejen funkční místo, které činnost provedlo, ale i jméno konkrétního uživatele</a:t>
            </a:r>
          </a:p>
          <a:p>
            <a:pPr marL="219456" indent="-219456" algn="just">
              <a:buClr>
                <a:schemeClr val="tx1"/>
              </a:buClr>
            </a:pPr>
            <a:r>
              <a:rPr lang="cs-CZ" sz="2400" dirty="0">
                <a:latin typeface="Palatino Linotype" panose="02040502050505030304" pitchFamily="18" charset="0"/>
              </a:rPr>
              <a:t>činnosti v systému obsažené kopírují klasické postupy s listinnými </a:t>
            </a:r>
            <a:r>
              <a:rPr lang="cs-CZ" sz="2400" dirty="0" smtClean="0">
                <a:latin typeface="Palatino Linotype" panose="02040502050505030304" pitchFamily="18" charset="0"/>
              </a:rPr>
              <a:t>dokumenty</a:t>
            </a:r>
          </a:p>
          <a:p>
            <a:pPr marL="219456" indent="-219456" algn="just">
              <a:buClr>
                <a:schemeClr val="tx1"/>
              </a:buClr>
            </a:pPr>
            <a:r>
              <a:rPr lang="cs-CZ" sz="2400" dirty="0">
                <a:latin typeface="Palatino Linotype" panose="02040502050505030304" pitchFamily="18" charset="0"/>
              </a:rPr>
              <a:t>p</a:t>
            </a:r>
            <a:r>
              <a:rPr lang="cs-CZ" sz="2400" dirty="0" smtClean="0">
                <a:latin typeface="Palatino Linotype" panose="02040502050505030304" pitchFamily="18" charset="0"/>
              </a:rPr>
              <a:t>říklady ERMS: GINIS, </a:t>
            </a:r>
            <a:r>
              <a:rPr lang="cs-CZ" sz="2400" dirty="0" err="1" smtClean="0">
                <a:latin typeface="Palatino Linotype" panose="02040502050505030304" pitchFamily="18" charset="0"/>
              </a:rPr>
              <a:t>eSpis</a:t>
            </a:r>
            <a:r>
              <a:rPr lang="cs-CZ" sz="2400" dirty="0" smtClean="0">
                <a:latin typeface="Palatino Linotype" panose="02040502050505030304" pitchFamily="18" charset="0"/>
              </a:rPr>
              <a:t>, ATHENA, WISPI, VERA, GEOVAP, KEO, TRIADA, OPÁL</a:t>
            </a:r>
            <a:endParaRPr lang="cs-CZ" sz="2400" dirty="0">
              <a:latin typeface="Palatino Linotype" panose="02040502050505030304" pitchFamily="18" charset="0"/>
            </a:endParaRPr>
          </a:p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96556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příjem dokumentů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umožňuje přijímat a odesílat </a:t>
            </a:r>
            <a:r>
              <a:rPr lang="cs-CZ" sz="2400" dirty="0" smtClean="0">
                <a:latin typeface="Palatino Linotype" panose="02040502050505030304" pitchFamily="18" charset="0"/>
              </a:rPr>
              <a:t>datové zprávy </a:t>
            </a:r>
            <a:r>
              <a:rPr lang="cs-CZ" sz="2400" dirty="0" smtClean="0">
                <a:latin typeface="Palatino Linotype" panose="02040502050505030304" pitchFamily="18" charset="0"/>
              </a:rPr>
              <a:t>prostřednictvím </a:t>
            </a:r>
            <a:r>
              <a:rPr lang="cs-CZ" sz="2400" dirty="0" smtClean="0">
                <a:latin typeface="Palatino Linotype" panose="02040502050505030304" pitchFamily="18" charset="0"/>
              </a:rPr>
              <a:t>ISDS (informační systém datových schránek)</a:t>
            </a:r>
            <a:endParaRPr lang="cs-CZ" sz="2400" dirty="0" smtClean="0">
              <a:latin typeface="Palatino Linotype" panose="02040502050505030304" pitchFamily="18" charset="0"/>
            </a:endParaRP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automaticky zajistí stažení a uložení informace o dodání/doručení datové zprávy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podporuje automatickou podporu při příjmu příchozích a odchozích  e-mailových zpráv do ERMS vč. příloh s automatickým vyjmutím těchto </a:t>
            </a:r>
            <a:r>
              <a:rPr lang="cs-CZ" sz="24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400" dirty="0" smtClean="0">
                <a:latin typeface="Palatino Linotype" panose="02040502050505030304" pitchFamily="18" charset="0"/>
              </a:rPr>
              <a:t>:</a:t>
            </a:r>
          </a:p>
          <a:p>
            <a:pPr lvl="2" algn="just"/>
            <a:r>
              <a:rPr lang="cs-CZ" sz="2200" dirty="0">
                <a:latin typeface="Palatino Linotype" panose="02040502050505030304" pitchFamily="18" charset="0"/>
              </a:rPr>
              <a:t>d</a:t>
            </a:r>
            <a:r>
              <a:rPr lang="cs-CZ" sz="2200" dirty="0" smtClean="0">
                <a:latin typeface="Palatino Linotype" panose="02040502050505030304" pitchFamily="18" charset="0"/>
              </a:rPr>
              <a:t>atum a čas odeslání e-mailu, adresát, předmět, odesílatel e-mailu, připojený podpis, značka, razítko – poskytovatel certifikačních služeb</a:t>
            </a:r>
            <a:endParaRPr lang="cs-CZ" sz="2200" dirty="0">
              <a:latin typeface="Palatino Linotype" panose="02040502050505030304" pitchFamily="18" charset="0"/>
            </a:endParaRPr>
          </a:p>
          <a:p>
            <a:pPr lvl="1"/>
            <a:endParaRPr lang="cs-CZ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55518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příjem dokumentů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pokud </a:t>
            </a:r>
            <a:r>
              <a:rPr lang="cs-CZ" sz="2400" dirty="0">
                <a:latin typeface="Palatino Linotype" panose="02040502050505030304" pitchFamily="18" charset="0"/>
              </a:rPr>
              <a:t>je přijat dokument </a:t>
            </a:r>
            <a:r>
              <a:rPr lang="cs-CZ" sz="2400" dirty="0" smtClean="0">
                <a:latin typeface="Palatino Linotype" panose="02040502050505030304" pitchFamily="18" charset="0"/>
              </a:rPr>
              <a:t>složený z </a:t>
            </a:r>
            <a:r>
              <a:rPr lang="cs-CZ" sz="2400" dirty="0">
                <a:latin typeface="Palatino Linotype" panose="02040502050505030304" pitchFamily="18" charset="0"/>
              </a:rPr>
              <a:t>několika komponent, ERMS přijme všechny jeho </a:t>
            </a:r>
            <a:r>
              <a:rPr lang="cs-CZ" sz="2400" dirty="0" smtClean="0">
                <a:latin typeface="Palatino Linotype" panose="02040502050505030304" pitchFamily="18" charset="0"/>
              </a:rPr>
              <a:t>komponenty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obsahuje nebo je konfigurován ke spolupráci s počítačovými programy zajišťujícími bezpečnost systému </a:t>
            </a:r>
          </a:p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u</a:t>
            </a:r>
            <a:r>
              <a:rPr lang="cs-CZ" sz="2400" dirty="0" smtClean="0">
                <a:latin typeface="Palatino Linotype" panose="02040502050505030304" pitchFamily="18" charset="0"/>
              </a:rPr>
              <a:t> doručené datové zprávy </a:t>
            </a:r>
            <a:r>
              <a:rPr lang="cs-CZ" sz="2400" dirty="0" smtClean="0">
                <a:latin typeface="Palatino Linotype" panose="02040502050505030304" pitchFamily="18" charset="0"/>
              </a:rPr>
              <a:t>se zjišťuje</a:t>
            </a:r>
            <a:r>
              <a:rPr lang="cs-CZ" sz="2400" dirty="0" smtClean="0">
                <a:latin typeface="Palatino Linotype" panose="02040502050505030304" pitchFamily="18" charset="0"/>
              </a:rPr>
              <a:t>, zda </a:t>
            </a:r>
            <a:r>
              <a:rPr lang="cs-CZ" sz="2400" dirty="0" smtClean="0">
                <a:latin typeface="Palatino Linotype" panose="02040502050505030304" pitchFamily="18" charset="0"/>
              </a:rPr>
              <a:t>je podepsána </a:t>
            </a:r>
            <a:r>
              <a:rPr lang="cs-CZ" sz="2400" dirty="0" smtClean="0">
                <a:latin typeface="Palatino Linotype" panose="02040502050505030304" pitchFamily="18" charset="0"/>
              </a:rPr>
              <a:t>nebo označena elektronickou značkou/pečetí a časovým razítkem, tyto údaje ověřuje – záznam o ověření je součásti záznamu o přijatém dokumentu v ERMS</a:t>
            </a: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1461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16632"/>
            <a:ext cx="10016104" cy="136815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dirty="0" smtClean="0">
                <a:latin typeface="Palatino Linotype"/>
              </a:rPr>
              <a:t>Plán 1. části kurzu digitálního archivnictví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485900" y="1484784"/>
            <a:ext cx="9396534" cy="4984576"/>
          </a:xfrm>
        </p:spPr>
        <p:txBody>
          <a:bodyPr anchor="t">
            <a:normAutofit/>
          </a:bodyPr>
          <a:lstStyle/>
          <a:p>
            <a:pPr lvl="0"/>
            <a:r>
              <a:rPr lang="cs-CZ" sz="2400" b="1" dirty="0" smtClean="0">
                <a:latin typeface="Palatino Linotype" panose="02040502050505030304" pitchFamily="18" charset="0"/>
              </a:rPr>
              <a:t>28. 2. 2017 </a:t>
            </a:r>
            <a:r>
              <a:rPr lang="cs-CZ" sz="2400" dirty="0" smtClean="0">
                <a:latin typeface="Palatino Linotype" panose="02040502050505030304" pitchFamily="18" charset="0"/>
              </a:rPr>
              <a:t>- legislativní </a:t>
            </a:r>
            <a:r>
              <a:rPr lang="cs-CZ" sz="2400" dirty="0">
                <a:latin typeface="Palatino Linotype" panose="02040502050505030304" pitchFamily="18" charset="0"/>
              </a:rPr>
              <a:t>východiska pro digitální archivnictví</a:t>
            </a:r>
          </a:p>
          <a:p>
            <a:pPr lvl="0" algn="just"/>
            <a:r>
              <a:rPr lang="cs-CZ" sz="2400" b="1" dirty="0" smtClean="0">
                <a:latin typeface="Palatino Linotype" panose="02040502050505030304" pitchFamily="18" charset="0"/>
              </a:rPr>
              <a:t>7. 3. 2017 </a:t>
            </a:r>
            <a:r>
              <a:rPr lang="cs-CZ" sz="2400" dirty="0">
                <a:latin typeface="Palatino Linotype" panose="02040502050505030304" pitchFamily="18" charset="0"/>
              </a:rPr>
              <a:t>(</a:t>
            </a:r>
            <a:r>
              <a:rPr lang="cs-CZ" sz="2400" dirty="0" smtClean="0">
                <a:latin typeface="Palatino Linotype" panose="02040502050505030304" pitchFamily="18" charset="0"/>
              </a:rPr>
              <a:t>9:00-11:00</a:t>
            </a:r>
            <a:r>
              <a:rPr lang="cs-CZ" sz="2400" dirty="0">
                <a:latin typeface="Palatino Linotype" panose="02040502050505030304" pitchFamily="18" charset="0"/>
              </a:rPr>
              <a:t>) </a:t>
            </a:r>
            <a:r>
              <a:rPr lang="cs-CZ" sz="2400" dirty="0" smtClean="0">
                <a:latin typeface="Palatino Linotype" panose="02040502050505030304" pitchFamily="18" charset="0"/>
              </a:rPr>
              <a:t>- KÚ </a:t>
            </a:r>
            <a:r>
              <a:rPr lang="cs-CZ" sz="2400" dirty="0" err="1" smtClean="0">
                <a:latin typeface="Palatino Linotype" panose="02040502050505030304" pitchFamily="18" charset="0"/>
              </a:rPr>
              <a:t>JmK</a:t>
            </a:r>
            <a:r>
              <a:rPr lang="cs-CZ" sz="2400" dirty="0" smtClean="0">
                <a:latin typeface="Palatino Linotype" panose="02040502050505030304" pitchFamily="18" charset="0"/>
              </a:rPr>
              <a:t>– </a:t>
            </a:r>
            <a:r>
              <a:rPr lang="cs-CZ" sz="2400" dirty="0">
                <a:latin typeface="Palatino Linotype" panose="02040502050505030304" pitchFamily="18" charset="0"/>
              </a:rPr>
              <a:t>výkon spisové služby v elektronické podobě v elektronickém systému spisové </a:t>
            </a:r>
            <a:r>
              <a:rPr lang="cs-CZ" sz="2400" dirty="0" smtClean="0">
                <a:latin typeface="Palatino Linotype" panose="02040502050505030304" pitchFamily="18" charset="0"/>
              </a:rPr>
              <a:t>služby -  praxe na úřadě</a:t>
            </a:r>
            <a:endParaRPr lang="cs-CZ" sz="2400" dirty="0">
              <a:latin typeface="Palatino Linotype" panose="02040502050505030304" pitchFamily="18" charset="0"/>
            </a:endParaRPr>
          </a:p>
          <a:p>
            <a:pPr lvl="0" algn="just"/>
            <a:r>
              <a:rPr lang="cs-CZ" sz="2400" b="1" dirty="0" smtClean="0">
                <a:latin typeface="Palatino Linotype" panose="02040502050505030304" pitchFamily="18" charset="0"/>
              </a:rPr>
              <a:t>14. 3. 2017 </a:t>
            </a:r>
            <a:r>
              <a:rPr lang="cs-CZ" sz="2400" dirty="0">
                <a:latin typeface="Palatino Linotype" panose="02040502050505030304" pitchFamily="18" charset="0"/>
              </a:rPr>
              <a:t>(</a:t>
            </a:r>
            <a:r>
              <a:rPr lang="cs-CZ" sz="2400" dirty="0" smtClean="0">
                <a:latin typeface="Palatino Linotype" panose="02040502050505030304" pitchFamily="18" charset="0"/>
              </a:rPr>
              <a:t>8:30-10:00</a:t>
            </a:r>
            <a:r>
              <a:rPr lang="cs-CZ" sz="2400" dirty="0">
                <a:latin typeface="Palatino Linotype" panose="02040502050505030304" pitchFamily="18" charset="0"/>
              </a:rPr>
              <a:t>)</a:t>
            </a:r>
            <a:r>
              <a:rPr lang="cs-CZ" sz="2400" dirty="0" smtClean="0">
                <a:latin typeface="Palatino Linotype" panose="02040502050505030304" pitchFamily="18" charset="0"/>
              </a:rPr>
              <a:t> - MZA– </a:t>
            </a:r>
            <a:r>
              <a:rPr lang="cs-CZ" sz="2400" dirty="0">
                <a:latin typeface="Palatino Linotype" panose="02040502050505030304" pitchFamily="18" charset="0"/>
              </a:rPr>
              <a:t>práce se systémem </a:t>
            </a:r>
            <a:r>
              <a:rPr lang="cs-CZ" sz="2400" dirty="0" smtClean="0">
                <a:latin typeface="Palatino Linotype" panose="02040502050505030304" pitchFamily="18" charset="0"/>
              </a:rPr>
              <a:t>GINIS </a:t>
            </a:r>
            <a:r>
              <a:rPr lang="cs-CZ" sz="2400" dirty="0">
                <a:latin typeface="Palatino Linotype" panose="02040502050505030304" pitchFamily="18" charset="0"/>
              </a:rPr>
              <a:t>- tvorba a popis dokumentů v elektronickém systému spisové služby</a:t>
            </a:r>
          </a:p>
          <a:p>
            <a:pPr lvl="0" algn="just"/>
            <a:r>
              <a:rPr lang="cs-CZ" sz="2400" b="1" dirty="0" smtClean="0">
                <a:latin typeface="Palatino Linotype" panose="02040502050505030304" pitchFamily="18" charset="0"/>
              </a:rPr>
              <a:t>28. 3. 2017 </a:t>
            </a:r>
            <a:r>
              <a:rPr lang="cs-CZ" sz="2400" dirty="0">
                <a:latin typeface="Palatino Linotype" panose="02040502050505030304" pitchFamily="18" charset="0"/>
              </a:rPr>
              <a:t>(</a:t>
            </a:r>
            <a:r>
              <a:rPr lang="cs-CZ" sz="2400" dirty="0" smtClean="0">
                <a:latin typeface="Palatino Linotype" panose="02040502050505030304" pitchFamily="18" charset="0"/>
              </a:rPr>
              <a:t>8:30-10:00</a:t>
            </a:r>
            <a:r>
              <a:rPr lang="cs-CZ" sz="2400" dirty="0">
                <a:latin typeface="Palatino Linotype" panose="02040502050505030304" pitchFamily="18" charset="0"/>
              </a:rPr>
              <a:t>) </a:t>
            </a:r>
            <a:r>
              <a:rPr lang="cs-CZ" sz="2400" dirty="0" smtClean="0">
                <a:latin typeface="Palatino Linotype" panose="02040502050505030304" pitchFamily="18" charset="0"/>
              </a:rPr>
              <a:t> – MZA – </a:t>
            </a:r>
            <a:r>
              <a:rPr lang="cs-CZ" sz="2400" dirty="0">
                <a:latin typeface="Palatino Linotype" panose="02040502050505030304" pitchFamily="18" charset="0"/>
              </a:rPr>
              <a:t>práce se systémem GINIS – ukládání dokumentů a příprava skartačního řízení</a:t>
            </a:r>
          </a:p>
          <a:p>
            <a:pPr marL="498538" lvl="1" indent="-219456" algn="just">
              <a:spcBef>
                <a:spcPts val="1800"/>
              </a:spcBef>
              <a:buClr>
                <a:schemeClr val="tx1"/>
              </a:buClr>
            </a:pPr>
            <a:endParaRPr lang="cs-CZ" sz="1900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24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evidence dokumentů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628800"/>
            <a:ext cx="9977615" cy="4824536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dokumenty jsou v ERMS označovány jednoznačným identifikátorem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v ERMS jsou o dokumenty vedeny povinné údaje </a:t>
            </a:r>
            <a:r>
              <a:rPr lang="cs-CZ" sz="2400" dirty="0" smtClean="0">
                <a:latin typeface="Palatino Linotype" panose="02040502050505030304" pitchFamily="18" charset="0"/>
              </a:rPr>
              <a:t>(</a:t>
            </a:r>
            <a:r>
              <a:rPr lang="cs-CZ" sz="2400" dirty="0" err="1" smtClean="0">
                <a:latin typeface="Palatino Linotype" panose="02040502050505030304" pitchFamily="18" charset="0"/>
              </a:rPr>
              <a:t>metadata</a:t>
            </a:r>
            <a:r>
              <a:rPr lang="cs-CZ" sz="2400" dirty="0" smtClean="0">
                <a:latin typeface="Palatino Linotype" panose="02040502050505030304" pitchFamily="18" charset="0"/>
              </a:rPr>
              <a:t>)</a:t>
            </a:r>
            <a:endParaRPr lang="cs-CZ" sz="2400" dirty="0" smtClean="0">
              <a:latin typeface="Palatino Linotype" panose="02040502050505030304" pitchFamily="18" charset="0"/>
            </a:endParaRP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pořadové číslo dokumentu, datum doručení/vzniku dokumentu, údaje o odesílateli, identifikace </a:t>
            </a:r>
            <a:r>
              <a:rPr lang="cs-CZ" sz="2200" dirty="0" smtClean="0">
                <a:latin typeface="Palatino Linotype" panose="02040502050505030304" pitchFamily="18" charset="0"/>
              </a:rPr>
              <a:t>dokumentu </a:t>
            </a:r>
            <a:r>
              <a:rPr lang="cs-CZ" sz="2200" dirty="0" smtClean="0">
                <a:latin typeface="Palatino Linotype" panose="02040502050505030304" pitchFamily="18" charset="0"/>
              </a:rPr>
              <a:t>z evidence odesílatele, údaje o kvantitě dokumentu, stručný obsah, označení organizační jednotky/fyzické osoby, které je dokument přidělen k vyřízení, údaje o vyřízení dokumentu, spisový znak  a skartační režim, forma dokumentu, zařazení do výběru archiválií, identifikátor přidělený digitálním archivem</a:t>
            </a: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33471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rozdělování a oběh dokumentů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2132856"/>
            <a:ext cx="9977615" cy="4320480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umožňuje sledovat veškeré úkony s dokumenty a změny jejich přidělení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zaznamenává historii všech provedených úkonů</a:t>
            </a:r>
            <a:endParaRPr lang="cs-CZ" sz="22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71624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vyřizování a uzavírání dokumentů/spisů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umí ztvárnit odesílaný dokument do výstupního datového formátu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umí připojit k dokumentu autentizační prvky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umí spojit dokumenty do spisu, který umí znázornit a exportovat ve formátu XML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v ERMS jsou o spisech vedeny povinné údaje</a:t>
            </a:r>
          </a:p>
          <a:p>
            <a:pPr lvl="2" algn="just"/>
            <a:r>
              <a:rPr lang="cs-CZ" sz="2000" dirty="0">
                <a:latin typeface="Palatino Linotype" panose="02040502050505030304" pitchFamily="18" charset="0"/>
              </a:rPr>
              <a:t>j</a:t>
            </a:r>
            <a:r>
              <a:rPr lang="cs-CZ" sz="2000" dirty="0" smtClean="0">
                <a:latin typeface="Palatino Linotype" panose="02040502050505030304" pitchFamily="18" charset="0"/>
              </a:rPr>
              <a:t>ednoznačný identifikátor, stručný obsah, spisová značka </a:t>
            </a:r>
            <a:r>
              <a:rPr lang="cs-CZ" sz="2000" dirty="0" smtClean="0">
                <a:latin typeface="Palatino Linotype" panose="02040502050505030304" pitchFamily="18" charset="0"/>
              </a:rPr>
              <a:t>spisu, </a:t>
            </a:r>
            <a:r>
              <a:rPr lang="cs-CZ" sz="2000" dirty="0" smtClean="0">
                <a:latin typeface="Palatino Linotype" panose="02040502050505030304" pitchFamily="18" charset="0"/>
              </a:rPr>
              <a:t>datum založení/uzavření spisu, spisový znak a skartační režim, údaje o uložení spisu, zda obsahuje dokumenty v digitální nebo analogové podobě, fyzické umístění, informace o výběru archiválií</a:t>
            </a: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42921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vyřizování a uzavírání dokumentů/spisů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umožňuje vést typové spisy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umožňuje přidělit dokumentu/spisu odpovídající spisový znak a skartační režim podle platného spisového a skartačního plánu</a:t>
            </a:r>
          </a:p>
          <a:p>
            <a:pPr lvl="2" algn="just"/>
            <a:r>
              <a:rPr lang="cs-CZ" sz="1800" dirty="0">
                <a:latin typeface="Palatino Linotype" panose="02040502050505030304" pitchFamily="18" charset="0"/>
              </a:rPr>
              <a:t>n</a:t>
            </a:r>
            <a:r>
              <a:rPr lang="cs-CZ" sz="1800" dirty="0" smtClean="0">
                <a:latin typeface="Palatino Linotype" panose="02040502050505030304" pitchFamily="18" charset="0"/>
              </a:rPr>
              <a:t>ejpozději při vyřízení</a:t>
            </a:r>
          </a:p>
          <a:p>
            <a:pPr lvl="2" algn="just"/>
            <a:r>
              <a:rPr lang="cs-CZ" sz="1800" dirty="0">
                <a:latin typeface="Palatino Linotype" panose="02040502050505030304" pitchFamily="18" charset="0"/>
              </a:rPr>
              <a:t>u</a:t>
            </a:r>
            <a:r>
              <a:rPr lang="cs-CZ" sz="1800" dirty="0" smtClean="0">
                <a:latin typeface="Palatino Linotype" panose="02040502050505030304" pitchFamily="18" charset="0"/>
              </a:rPr>
              <a:t>zavřením spisu jsou současně vyřízeny všechny vložené dokumenty, které současně po spisu dědí spisový znak</a:t>
            </a:r>
          </a:p>
          <a:p>
            <a:pPr lvl="2" algn="just"/>
            <a:r>
              <a:rPr lang="cs-CZ" sz="1800" dirty="0">
                <a:latin typeface="Palatino Linotype" panose="02040502050505030304" pitchFamily="18" charset="0"/>
              </a:rPr>
              <a:t>s</a:t>
            </a:r>
            <a:r>
              <a:rPr lang="cs-CZ" sz="1800" dirty="0" smtClean="0">
                <a:latin typeface="Palatino Linotype" panose="02040502050505030304" pitchFamily="18" charset="0"/>
              </a:rPr>
              <a:t>kartační </a:t>
            </a:r>
            <a:r>
              <a:rPr lang="cs-CZ" sz="1800" dirty="0" smtClean="0">
                <a:latin typeface="Palatino Linotype" panose="02040502050505030304" pitchFamily="18" charset="0"/>
              </a:rPr>
              <a:t>režim spisu se řídí nejzávažnějším skartačním znakem v pořadí A-V-S </a:t>
            </a:r>
          </a:p>
          <a:p>
            <a:pPr lvl="1" algn="just"/>
            <a:r>
              <a:rPr lang="cs-CZ" sz="2400" dirty="0">
                <a:latin typeface="Palatino Linotype" panose="02040502050505030304" pitchFamily="18" charset="0"/>
              </a:rPr>
              <a:t>nejpozději při vyřízení </a:t>
            </a:r>
            <a:r>
              <a:rPr lang="cs-CZ" sz="2400" dirty="0" smtClean="0">
                <a:latin typeface="Palatino Linotype" panose="02040502050505030304" pitchFamily="18" charset="0"/>
              </a:rPr>
              <a:t>jsou dokumenty převedeny </a:t>
            </a:r>
            <a:r>
              <a:rPr lang="cs-CZ" sz="2400" dirty="0">
                <a:latin typeface="Palatino Linotype" panose="02040502050505030304" pitchFamily="18" charset="0"/>
              </a:rPr>
              <a:t>do výstupních datových formátů</a:t>
            </a: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98735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zálohování, obnova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pravidelně zálohuje nebo umožňuje zálohování dokumentů a </a:t>
            </a:r>
            <a:r>
              <a:rPr lang="cs-CZ" sz="24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400" dirty="0" smtClean="0">
                <a:latin typeface="Palatino Linotype" panose="02040502050505030304" pitchFamily="18" charset="0"/>
              </a:rPr>
              <a:t> tak, aby byly neprodleně obnovitelné v případě jejich ztráty, při poruše systému, nepředvídatelné události nebo narušené bezpečnosti systému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zajišťuje, že při obnově informací ze zálohy je zachována plná integrita dat, vč. transakčního protokolu</a:t>
            </a:r>
          </a:p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1734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transakční protokol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automaticky sleduje prováděné operace s dokumenty, informace o nich ukládá do transakčního protokolu, ve kterém nemůže správce nebo uživatel provádět změny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v protokolu se ukládají údaje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o operacích prováděných s dokumenty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o uživateli, který operaci provádí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o času a datu operace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denní obsah transakčního protokolu automaticky na konci kalendářního dne uloží jako ztvárnění dokumentu ve formátu PDF/A</a:t>
            </a:r>
          </a:p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8548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ERMS – vyřazování dokumentů a jejich předávání k trvalému uložení archivu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ERMS umožňuje 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export XML pro skartační řízení (SIP balíčky podle přílohy č. 2 a 3 národního standardu)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import </a:t>
            </a:r>
            <a:r>
              <a:rPr lang="cs-CZ" sz="22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200" dirty="0" smtClean="0">
                <a:latin typeface="Palatino Linotype" panose="02040502050505030304" pitchFamily="18" charset="0"/>
              </a:rPr>
              <a:t> obsahujících informace o rozhodnutí ve skartačním řízení (XML podle přílohy č. 4) </a:t>
            </a: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export nebo přenos dokumentů a jejich </a:t>
            </a:r>
            <a:r>
              <a:rPr lang="cs-CZ" sz="22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200" dirty="0" smtClean="0">
                <a:latin typeface="Palatino Linotype" panose="02040502050505030304" pitchFamily="18" charset="0"/>
              </a:rPr>
              <a:t> do </a:t>
            </a:r>
            <a:r>
              <a:rPr lang="cs-CZ" sz="2200" dirty="0">
                <a:latin typeface="Palatino Linotype" panose="02040502050505030304" pitchFamily="18" charset="0"/>
              </a:rPr>
              <a:t>archivu (SIP balíčky podle přílohy č. 2 a 3 národního standardu)</a:t>
            </a:r>
            <a:endParaRPr lang="cs-CZ" sz="2200" dirty="0" smtClean="0">
              <a:latin typeface="Palatino Linotype" panose="02040502050505030304" pitchFamily="18" charset="0"/>
            </a:endParaRPr>
          </a:p>
          <a:p>
            <a:pPr lvl="2" algn="just"/>
            <a:r>
              <a:rPr lang="cs-CZ" sz="2200" dirty="0" smtClean="0">
                <a:latin typeface="Palatino Linotype" panose="02040502050505030304" pitchFamily="18" charset="0"/>
              </a:rPr>
              <a:t>import </a:t>
            </a:r>
            <a:r>
              <a:rPr lang="cs-CZ" sz="2200" dirty="0" err="1" smtClean="0">
                <a:latin typeface="Palatino Linotype" panose="02040502050505030304" pitchFamily="18" charset="0"/>
              </a:rPr>
              <a:t>metadat</a:t>
            </a:r>
            <a:r>
              <a:rPr lang="cs-CZ" sz="2200" dirty="0" smtClean="0">
                <a:latin typeface="Palatino Linotype" panose="02040502050505030304" pitchFamily="18" charset="0"/>
              </a:rPr>
              <a:t> obsahujících informace o uložení archiválií v archivu a zničení jejich replik v ERMS na základě potvrzení přenosu do archivu</a:t>
            </a:r>
          </a:p>
          <a:p>
            <a:pPr lvl="1" algn="r"/>
            <a:endParaRPr lang="cs-CZ" sz="2400" dirty="0">
              <a:latin typeface="Palatino Linotype" panose="02040502050505030304" pitchFamily="18" charset="0"/>
            </a:endParaRPr>
          </a:p>
          <a:p>
            <a:pPr marL="914126" lvl="2" indent="0" algn="just">
              <a:buNone/>
            </a:pPr>
            <a:endParaRPr lang="cs-CZ" sz="1800" dirty="0" smtClean="0">
              <a:latin typeface="Palatino Linotype" panose="02040502050505030304" pitchFamily="18" charset="0"/>
            </a:endParaRPr>
          </a:p>
          <a:p>
            <a:pPr lvl="1" algn="just"/>
            <a:endParaRPr lang="cs-CZ" sz="2400" dirty="0">
              <a:latin typeface="Palatino Linotype" panose="02040502050505030304" pitchFamily="18" charset="0"/>
            </a:endParaRPr>
          </a:p>
          <a:p>
            <a:endParaRPr lang="cs-CZ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19192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685801"/>
            <a:ext cx="10016104" cy="87099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4" y="1828800"/>
            <a:ext cx="9396534" cy="44085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2200" dirty="0" smtClean="0"/>
          </a:p>
          <a:p>
            <a:pPr marL="0" indent="0" algn="ctr">
              <a:buNone/>
            </a:pPr>
            <a:r>
              <a:rPr lang="cs-CZ" sz="9600" dirty="0" smtClean="0">
                <a:latin typeface="Palatino Linotype" pitchFamily="18" charset="0"/>
              </a:rPr>
              <a:t>A to je vše.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083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16632"/>
            <a:ext cx="10016104" cy="136815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Legislativní východiska digitálního archivnictví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485900" y="1484784"/>
            <a:ext cx="9396534" cy="4984576"/>
          </a:xfrm>
        </p:spPr>
        <p:txBody>
          <a:bodyPr anchor="t">
            <a:normAutofit/>
          </a:bodyPr>
          <a:lstStyle/>
          <a:p>
            <a:pPr marL="0" indent="0" algn="just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None/>
            </a:pPr>
            <a:r>
              <a:rPr lang="cs-CZ" sz="2600" b="1" i="0" dirty="0" smtClean="0">
                <a:solidFill>
                  <a:schemeClr val="tx1"/>
                </a:solidFill>
                <a:latin typeface="Palatino Linotype"/>
                <a:ea typeface="+mn-ea"/>
                <a:cs typeface="+mn-cs"/>
              </a:rPr>
              <a:t>1. Elektronická komunikace (</a:t>
            </a:r>
            <a:r>
              <a:rPr lang="cs-CZ" sz="2600" b="1" i="0" dirty="0" err="1" smtClean="0">
                <a:solidFill>
                  <a:schemeClr val="tx1"/>
                </a:solidFill>
                <a:latin typeface="Palatino Linotype"/>
                <a:ea typeface="+mn-ea"/>
                <a:cs typeface="+mn-cs"/>
              </a:rPr>
              <a:t>eGovernment</a:t>
            </a:r>
            <a:r>
              <a:rPr lang="cs-CZ" sz="2600" b="1" i="0" dirty="0" smtClean="0">
                <a:solidFill>
                  <a:schemeClr val="tx1"/>
                </a:solidFill>
                <a:latin typeface="Palatino Linotype"/>
                <a:ea typeface="+mn-ea"/>
                <a:cs typeface="+mn-cs"/>
              </a:rPr>
              <a:t>)</a:t>
            </a:r>
          </a:p>
          <a:p>
            <a:pPr algn="just"/>
            <a:r>
              <a:rPr lang="cs-CZ" sz="2400" dirty="0">
                <a:latin typeface="Palatino Linotype" panose="02040502050505030304" pitchFamily="18" charset="0"/>
              </a:rPr>
              <a:t>Zákon č. 300/2008 Sb.,  o elektronických úkonech a autorizované konverzi, v platném </a:t>
            </a:r>
            <a:r>
              <a:rPr lang="cs-CZ" sz="2400" dirty="0" smtClean="0">
                <a:latin typeface="Palatino Linotype" panose="02040502050505030304" pitchFamily="18" charset="0"/>
              </a:rPr>
              <a:t>znění</a:t>
            </a:r>
          </a:p>
          <a:p>
            <a:pPr algn="just"/>
            <a:r>
              <a:rPr lang="cs-CZ" sz="2400" dirty="0" smtClean="0">
                <a:latin typeface="Palatino Linotype" panose="02040502050505030304" pitchFamily="18" charset="0"/>
              </a:rPr>
              <a:t>Zákon č. 111/2009 Sb., o základních registrech, v platném znění</a:t>
            </a:r>
          </a:p>
          <a:p>
            <a:pPr algn="just"/>
            <a:r>
              <a:rPr lang="cs-CZ" sz="2400" dirty="0">
                <a:latin typeface="Palatino Linotype" panose="02040502050505030304" pitchFamily="18" charset="0"/>
              </a:rPr>
              <a:t>Vyhláška č. </a:t>
            </a:r>
            <a:r>
              <a:rPr lang="cs-CZ" sz="2400" dirty="0" smtClean="0">
                <a:latin typeface="Palatino Linotype" panose="02040502050505030304" pitchFamily="18" charset="0"/>
              </a:rPr>
              <a:t>259/2012 Sb., </a:t>
            </a:r>
            <a:r>
              <a:rPr lang="cs-CZ" sz="2400" dirty="0">
                <a:latin typeface="Palatino Linotype" panose="02040502050505030304" pitchFamily="18" charset="0"/>
              </a:rPr>
              <a:t>o podrobnostech výkonu spisové služby, v platném znění</a:t>
            </a:r>
          </a:p>
          <a:p>
            <a:pPr marL="0" indent="0">
              <a:buNone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cs-CZ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25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16632"/>
            <a:ext cx="10016104" cy="136815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Legislativní východiska digitálního archivnictví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485900" y="1484784"/>
            <a:ext cx="9396534" cy="4984576"/>
          </a:xfrm>
        </p:spPr>
        <p:txBody>
          <a:bodyPr anchor="t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cs-CZ" sz="2600" b="1" i="0" dirty="0" smtClean="0">
                <a:solidFill>
                  <a:schemeClr val="tx1"/>
                </a:solidFill>
                <a:latin typeface="Palatino Linotype"/>
              </a:rPr>
              <a:t>2. Náležitosti digitálních dokumentů a systémů, ve kterých jsou zpracovávány</a:t>
            </a:r>
            <a:endParaRPr lang="cs-CZ" sz="2600" b="1" dirty="0" smtClean="0">
              <a:latin typeface="Palatino Linotype"/>
            </a:endParaRPr>
          </a:p>
          <a:p>
            <a:pPr marL="285664" lvl="1" algn="just"/>
            <a:r>
              <a:rPr lang="cs-CZ" sz="2400" dirty="0">
                <a:latin typeface="Palatino Linotype" panose="02040502050505030304" pitchFamily="18" charset="0"/>
              </a:rPr>
              <a:t>Zákon č. 499/2004 Sb., o archivnictví a spisové službě a o změně některých zákonů, v platném </a:t>
            </a:r>
            <a:r>
              <a:rPr lang="cs-CZ" sz="2400" dirty="0" smtClean="0">
                <a:latin typeface="Palatino Linotype" panose="02040502050505030304" pitchFamily="18" charset="0"/>
              </a:rPr>
              <a:t>znění</a:t>
            </a:r>
          </a:p>
          <a:p>
            <a:pPr marL="285664" lvl="1" algn="just"/>
            <a:r>
              <a:rPr lang="cs-CZ" sz="2400" dirty="0">
                <a:latin typeface="Palatino Linotype" panose="02040502050505030304" pitchFamily="18" charset="0"/>
              </a:rPr>
              <a:t>Zákon č. 297/2016 Sb., o službách vytvářejících důvěru pro elektronické transakce</a:t>
            </a:r>
          </a:p>
          <a:p>
            <a:pPr marL="285664" lvl="1" algn="just"/>
            <a:r>
              <a:rPr lang="cs-CZ" sz="2400" dirty="0" smtClean="0">
                <a:latin typeface="Palatino Linotype" panose="02040502050505030304" pitchFamily="18" charset="0"/>
              </a:rPr>
              <a:t>Vyhláška </a:t>
            </a:r>
            <a:r>
              <a:rPr lang="cs-CZ" sz="2400" dirty="0">
                <a:latin typeface="Palatino Linotype" panose="02040502050505030304" pitchFamily="18" charset="0"/>
              </a:rPr>
              <a:t>č. </a:t>
            </a:r>
            <a:r>
              <a:rPr lang="cs-CZ" sz="2400" dirty="0" smtClean="0">
                <a:latin typeface="Palatino Linotype" panose="02040502050505030304" pitchFamily="18" charset="0"/>
              </a:rPr>
              <a:t>259/2012 Sb., </a:t>
            </a:r>
            <a:r>
              <a:rPr lang="cs-CZ" sz="2400" dirty="0">
                <a:latin typeface="Palatino Linotype" panose="02040502050505030304" pitchFamily="18" charset="0"/>
              </a:rPr>
              <a:t>o podrobnostech výkonu spisové služby, </a:t>
            </a:r>
            <a:r>
              <a:rPr lang="cs-CZ" sz="2400" dirty="0" smtClean="0">
                <a:latin typeface="Palatino Linotype" panose="02040502050505030304" pitchFamily="18" charset="0"/>
              </a:rPr>
              <a:t>v platném znění</a:t>
            </a:r>
          </a:p>
          <a:p>
            <a:pPr marL="285664" lvl="1" algn="just"/>
            <a:r>
              <a:rPr lang="cs-CZ" sz="2400" dirty="0">
                <a:latin typeface="Palatino Linotype" panose="02040502050505030304" pitchFamily="18" charset="0"/>
              </a:rPr>
              <a:t>Národní standard pro elektronické systémy spisových služeb (Věstník </a:t>
            </a:r>
            <a:r>
              <a:rPr lang="cs-CZ" sz="2400" dirty="0" smtClean="0">
                <a:latin typeface="Palatino Linotype" panose="02040502050505030304" pitchFamily="18" charset="0"/>
              </a:rPr>
              <a:t>MV, částka </a:t>
            </a:r>
            <a:r>
              <a:rPr lang="cs-CZ" sz="2400" dirty="0">
                <a:latin typeface="Palatino Linotype" panose="02040502050505030304" pitchFamily="18" charset="0"/>
              </a:rPr>
              <a:t>64/2012)</a:t>
            </a:r>
          </a:p>
          <a:p>
            <a:pPr marL="285664" lvl="1"/>
            <a:endParaRPr lang="cs-CZ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16632"/>
            <a:ext cx="10016104" cy="136815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Digitální vs. digitalizované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485900" y="1484784"/>
            <a:ext cx="9396534" cy="4984576"/>
          </a:xfrm>
        </p:spPr>
        <p:txBody>
          <a:bodyPr anchor="t">
            <a:normAutofit/>
          </a:bodyPr>
          <a:lstStyle/>
          <a:p>
            <a:pPr marL="41475" indent="-219456" algn="just">
              <a:spcBef>
                <a:spcPts val="1800"/>
              </a:spcBef>
              <a:buClr>
                <a:schemeClr val="tx1"/>
              </a:buClr>
            </a:pPr>
            <a:r>
              <a:rPr lang="cs-CZ" sz="2600" b="1" dirty="0">
                <a:latin typeface="Palatino Linotype"/>
              </a:rPr>
              <a:t>Digitální </a:t>
            </a:r>
            <a:r>
              <a:rPr lang="cs-CZ" sz="2600" b="1" dirty="0" smtClean="0">
                <a:latin typeface="Palatino Linotype"/>
              </a:rPr>
              <a:t>dokument </a:t>
            </a:r>
            <a:r>
              <a:rPr lang="cs-CZ" sz="2400" dirty="0">
                <a:latin typeface="Palatino Linotype" panose="02040502050505030304" pitchFamily="18" charset="0"/>
              </a:rPr>
              <a:t>- dokument tvořený jedním nebo více záznamy a </a:t>
            </a:r>
            <a:r>
              <a:rPr lang="cs-CZ" sz="2400" dirty="0" err="1">
                <a:latin typeface="Palatino Linotype" panose="02040502050505030304" pitchFamily="18" charset="0"/>
              </a:rPr>
              <a:t>metadaty</a:t>
            </a:r>
            <a:r>
              <a:rPr lang="cs-CZ" sz="2400" dirty="0">
                <a:latin typeface="Palatino Linotype" panose="02040502050505030304" pitchFamily="18" charset="0"/>
              </a:rPr>
              <a:t>, uchovávaný v libovolném datovém formátu na médiu pro uchovávání dokumentů v digitální podobě.</a:t>
            </a:r>
          </a:p>
          <a:p>
            <a:pPr algn="just"/>
            <a:r>
              <a:rPr lang="cs-CZ" sz="2600" b="1" dirty="0" smtClean="0">
                <a:latin typeface="Palatino Linotype"/>
              </a:rPr>
              <a:t>Digitalizovaný dokument - </a:t>
            </a:r>
            <a:r>
              <a:rPr lang="pl-PL" sz="2400" dirty="0">
                <a:latin typeface="Palatino Linotype" panose="02040502050505030304" pitchFamily="18" charset="0"/>
              </a:rPr>
              <a:t>výstup převodu dokumentu v analogové podobě </a:t>
            </a:r>
            <a:r>
              <a:rPr lang="pl-PL" sz="2400" dirty="0" smtClean="0">
                <a:latin typeface="Palatino Linotype" panose="02040502050505030304" pitchFamily="18" charset="0"/>
              </a:rPr>
              <a:t>do </a:t>
            </a:r>
            <a:r>
              <a:rPr lang="cs-CZ" sz="2400" dirty="0" smtClean="0">
                <a:latin typeface="Palatino Linotype" panose="02040502050505030304" pitchFamily="18" charset="0"/>
              </a:rPr>
              <a:t>podoby </a:t>
            </a:r>
            <a:r>
              <a:rPr lang="cs-CZ" sz="2400" dirty="0">
                <a:latin typeface="Palatino Linotype" panose="02040502050505030304" pitchFamily="18" charset="0"/>
              </a:rPr>
              <a:t>digitální způsobem zajišťujícím shodu mezi oběma </a:t>
            </a:r>
            <a:r>
              <a:rPr lang="cs-CZ" sz="2400" dirty="0" smtClean="0">
                <a:latin typeface="Palatino Linotype" panose="02040502050505030304" pitchFamily="18" charset="0"/>
              </a:rPr>
              <a:t>dokumenty a </a:t>
            </a:r>
            <a:r>
              <a:rPr lang="cs-CZ" sz="2400" dirty="0">
                <a:latin typeface="Palatino Linotype" panose="02040502050505030304" pitchFamily="18" charset="0"/>
              </a:rPr>
              <a:t>jejich věrohodnost, aniž by integrita vzniklého dokumentu </a:t>
            </a:r>
            <a:r>
              <a:rPr lang="cs-CZ" sz="2400" dirty="0" smtClean="0">
                <a:latin typeface="Palatino Linotype" panose="02040502050505030304" pitchFamily="18" charset="0"/>
              </a:rPr>
              <a:t>byla garantována </a:t>
            </a:r>
            <a:r>
              <a:rPr lang="cs-CZ" sz="2400" dirty="0">
                <a:latin typeface="Palatino Linotype" panose="02040502050505030304" pitchFamily="18" charset="0"/>
              </a:rPr>
              <a:t>zvláštními technologickými </a:t>
            </a:r>
            <a:r>
              <a:rPr lang="cs-CZ" sz="2400" dirty="0" smtClean="0">
                <a:latin typeface="Palatino Linotype" panose="02040502050505030304" pitchFamily="18" charset="0"/>
              </a:rPr>
              <a:t>prostředky.</a:t>
            </a:r>
            <a:endParaRPr lang="cs-CZ" sz="2400" dirty="0" smtClean="0">
              <a:latin typeface="Palatino Linotype" panose="02040502050505030304" pitchFamily="18" charset="0"/>
            </a:endParaRPr>
          </a:p>
          <a:p>
            <a:pPr algn="just"/>
            <a:r>
              <a:rPr lang="cs-CZ" sz="2600" b="1" dirty="0" smtClean="0">
                <a:latin typeface="Palatino Linotype"/>
              </a:rPr>
              <a:t>Analogový dokument </a:t>
            </a:r>
            <a:r>
              <a:rPr lang="cs-CZ" sz="2400" dirty="0">
                <a:latin typeface="Palatino Linotype" panose="02040502050505030304" pitchFamily="18" charset="0"/>
              </a:rPr>
              <a:t>- dokument vytvořený a pevně spojený s papírovým nebo jiným hmotným nosičem.</a:t>
            </a:r>
          </a:p>
          <a:p>
            <a:endParaRPr lang="cs-CZ" sz="2600" b="1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63503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772815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</a:pPr>
            <a:r>
              <a:rPr lang="cs-CZ" sz="3200" b="1" dirty="0">
                <a:latin typeface="Palatino Linotype"/>
              </a:rPr>
              <a:t>Původci a jejich povinnosti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83925" y="2310606"/>
            <a:ext cx="4893781" cy="57626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b="1" dirty="0" smtClean="0">
                <a:latin typeface="Palatino Linotype" pitchFamily="18" charset="0"/>
              </a:rPr>
              <a:t>Veřejnoprávní původci	</a:t>
            </a:r>
            <a:endParaRPr lang="cs-CZ" b="1" dirty="0">
              <a:latin typeface="Palatino Linotype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83925" y="2886868"/>
            <a:ext cx="4893781" cy="290433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Palatino Linotype" panose="02040502050505030304" pitchFamily="18" charset="0"/>
            </a:endParaRPr>
          </a:p>
          <a:p>
            <a:r>
              <a:rPr lang="cs-CZ" sz="1800" dirty="0" smtClean="0">
                <a:latin typeface="Palatino Linotype" panose="02040502050505030304" pitchFamily="18" charset="0"/>
              </a:rPr>
              <a:t>§ 3 odst. 1 archivního zákona </a:t>
            </a:r>
          </a:p>
          <a:p>
            <a:r>
              <a:rPr lang="cs-CZ" sz="1800" dirty="0" smtClean="0">
                <a:latin typeface="Palatino Linotype" panose="02040502050505030304" pitchFamily="18" charset="0"/>
              </a:rPr>
              <a:t>povinnost </a:t>
            </a:r>
            <a:r>
              <a:rPr lang="cs-CZ" sz="1800" dirty="0">
                <a:latin typeface="Palatino Linotype" panose="02040502050505030304" pitchFamily="18" charset="0"/>
              </a:rPr>
              <a:t>uchovávat dokumenty a umožnit výběr archiválií </a:t>
            </a:r>
            <a:endParaRPr lang="cs-CZ" sz="1800" dirty="0" smtClean="0">
              <a:latin typeface="Palatino Linotype" panose="02040502050505030304" pitchFamily="18" charset="0"/>
            </a:endParaRPr>
          </a:p>
          <a:p>
            <a:endParaRPr lang="cs-CZ" sz="1800" dirty="0">
              <a:latin typeface="Palatino Linotype" panose="02040502050505030304" pitchFamily="18" charset="0"/>
            </a:endParaRPr>
          </a:p>
          <a:p>
            <a:r>
              <a:rPr lang="cs-CZ" sz="1800" dirty="0" smtClean="0">
                <a:latin typeface="Palatino Linotype" panose="02040502050505030304" pitchFamily="18" charset="0"/>
              </a:rPr>
              <a:t>povinnost výkonu spisové služby</a:t>
            </a:r>
            <a:endParaRPr lang="cs-CZ" sz="1800" dirty="0">
              <a:latin typeface="Palatino Linotype" panose="0204050205050503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98468" y="2276872"/>
            <a:ext cx="4893783" cy="57626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b="1" dirty="0" smtClean="0"/>
              <a:t>Soukro</a:t>
            </a:r>
            <a:r>
              <a:rPr lang="cs-CZ" b="1" dirty="0" smtClean="0">
                <a:latin typeface="Palatino Linotype" pitchFamily="18" charset="0"/>
              </a:rPr>
              <a:t>moprávní původci</a:t>
            </a:r>
            <a:endParaRPr lang="cs-CZ" b="1" dirty="0">
              <a:latin typeface="Palatino Linotyp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46" y="2886868"/>
            <a:ext cx="4893781" cy="290433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>
              <a:latin typeface="Palatino Linotype" panose="02040502050505030304" pitchFamily="18" charset="0"/>
            </a:endParaRPr>
          </a:p>
          <a:p>
            <a:r>
              <a:rPr lang="cs-CZ" dirty="0" smtClean="0">
                <a:latin typeface="Palatino Linotype" panose="02040502050505030304" pitchFamily="18" charset="0"/>
              </a:rPr>
              <a:t>§ </a:t>
            </a:r>
            <a:r>
              <a:rPr lang="cs-CZ" dirty="0">
                <a:latin typeface="Palatino Linotype" panose="02040502050505030304" pitchFamily="18" charset="0"/>
              </a:rPr>
              <a:t>3 odst. 2 archivního zákona</a:t>
            </a:r>
          </a:p>
          <a:p>
            <a:r>
              <a:rPr lang="cs-CZ" dirty="0">
                <a:latin typeface="Palatino Linotype" panose="02040502050505030304" pitchFamily="18" charset="0"/>
              </a:rPr>
              <a:t>povinnost uchovávat dokumenty a umožnit výběr archiválií za podmínek stanovených archivním zákonem </a:t>
            </a:r>
          </a:p>
        </p:txBody>
      </p:sp>
    </p:spTree>
    <p:extLst>
      <p:ext uri="{BB962C8B-B14F-4D97-AF65-F5344CB8AC3E}">
        <p14:creationId xmlns:p14="http://schemas.microsoft.com/office/powerpoint/2010/main" val="53397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Co je to spisová služba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628800"/>
            <a:ext cx="9977615" cy="4824536"/>
          </a:xfrm>
        </p:spPr>
        <p:txBody>
          <a:bodyPr anchor="t">
            <a:normAutofit/>
          </a:bodyPr>
          <a:lstStyle/>
          <a:p>
            <a:pPr algn="just"/>
            <a:r>
              <a:rPr lang="cs-CZ" dirty="0" smtClean="0">
                <a:latin typeface="Palatino Linotype" panose="02040502050505030304" pitchFamily="18" charset="0"/>
              </a:rPr>
              <a:t>životní cyklus dokumentů zahrnující příjem, označování, evidenci, rozdělování, oběh, vyřizování, vyhotovování, podepisování, odesílání, ukládání a vyřazování </a:t>
            </a:r>
          </a:p>
          <a:p>
            <a:r>
              <a:rPr lang="cs-CZ" dirty="0" smtClean="0">
                <a:latin typeface="Palatino Linotype" panose="02040502050505030304" pitchFamily="18" charset="0"/>
              </a:rPr>
              <a:t>formy:</a:t>
            </a:r>
          </a:p>
          <a:p>
            <a:pPr lvl="1" algn="just"/>
            <a:r>
              <a:rPr lang="cs-CZ" dirty="0">
                <a:latin typeface="Palatino Linotype" panose="02040502050505030304" pitchFamily="18" charset="0"/>
              </a:rPr>
              <a:t>l</a:t>
            </a:r>
            <a:r>
              <a:rPr lang="cs-CZ" dirty="0" smtClean="0">
                <a:latin typeface="Palatino Linotype" panose="02040502050505030304" pitchFamily="18" charset="0"/>
              </a:rPr>
              <a:t>istinná – listinné evidence, doručené/vlastní dokumenty v digitální podobě  původce pro účely uchování převádí do listinné formy</a:t>
            </a:r>
          </a:p>
          <a:p>
            <a:pPr lvl="1" algn="just"/>
            <a:r>
              <a:rPr lang="cs-CZ" dirty="0">
                <a:latin typeface="Palatino Linotype" panose="02040502050505030304" pitchFamily="18" charset="0"/>
              </a:rPr>
              <a:t>e</a:t>
            </a:r>
            <a:r>
              <a:rPr lang="cs-CZ" dirty="0" smtClean="0">
                <a:latin typeface="Palatino Linotype" panose="02040502050505030304" pitchFamily="18" charset="0"/>
              </a:rPr>
              <a:t>lektronická – doručené/vlastní dokumenty v listinné podobě původce </a:t>
            </a:r>
            <a:r>
              <a:rPr lang="cs-CZ" b="1" dirty="0" smtClean="0">
                <a:latin typeface="Palatino Linotype" panose="02040502050505030304" pitchFamily="18" charset="0"/>
              </a:rPr>
              <a:t>zpravidla</a:t>
            </a:r>
            <a:r>
              <a:rPr lang="cs-CZ" dirty="0" smtClean="0">
                <a:latin typeface="Palatino Linotype" panose="02040502050505030304" pitchFamily="18" charset="0"/>
              </a:rPr>
              <a:t> převádí do „digitální“ formy, digitální/digitalizované dokumenty jsou zpracovávány prostřednictvím elektronického systému spisové služby, v něm jsou evidovány i listinné dokumenty</a:t>
            </a:r>
            <a:endParaRPr lang="cs-CZ" dirty="0">
              <a:latin typeface="Palatino Linotype" panose="02040502050505030304" pitchFamily="18" charset="0"/>
            </a:endParaRPr>
          </a:p>
          <a:p>
            <a:pPr marL="457063" lvl="1" indent="0" algn="just">
              <a:buClr>
                <a:schemeClr val="tx1"/>
              </a:buClr>
              <a:buNone/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48816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288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cs-CZ" sz="3200" b="1" dirty="0">
                <a:latin typeface="Palatino Linotype"/>
              </a:rPr>
              <a:t>Veřejnoprávní</a:t>
            </a:r>
            <a:r>
              <a:rPr lang="cs-CZ" b="1" dirty="0" smtClean="0"/>
              <a:t> </a:t>
            </a:r>
            <a:r>
              <a:rPr lang="cs-CZ" sz="3200" b="1" dirty="0">
                <a:latin typeface="Palatino Linotype"/>
              </a:rPr>
              <a:t>původci a výkon spisové služby</a:t>
            </a: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0195558"/>
              </p:ext>
            </p:extLst>
          </p:nvPr>
        </p:nvGraphicFramePr>
        <p:xfrm>
          <a:off x="1701924" y="1628801"/>
          <a:ext cx="9721079" cy="4581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205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</a:rPr>
                        <a:t>Plný rozsah</a:t>
                      </a:r>
                      <a:endParaRPr lang="cs-CZ" sz="2800" noProof="0" dirty="0">
                        <a:solidFill>
                          <a:srgbClr val="C00000"/>
                        </a:solidFill>
                        <a:latin typeface="Palatino Linotype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noProof="0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</a:rPr>
                        <a:t>Omezeně</a:t>
                      </a:r>
                      <a:endParaRPr lang="cs-CZ" sz="2800" noProof="0" dirty="0">
                        <a:solidFill>
                          <a:srgbClr val="C00000"/>
                        </a:solidFill>
                        <a:latin typeface="Palatino Linotype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noProof="0" dirty="0" smtClean="0">
                          <a:solidFill>
                            <a:srgbClr val="C00000"/>
                          </a:solidFill>
                          <a:latin typeface="Palatino Linotype" pitchFamily="18" charset="0"/>
                        </a:rPr>
                        <a:t>V ERMS</a:t>
                      </a:r>
                      <a:endParaRPr lang="cs-CZ" sz="2800" noProof="0" dirty="0">
                        <a:solidFill>
                          <a:srgbClr val="C00000"/>
                        </a:solidFill>
                        <a:latin typeface="Palatino Linotype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5282">
                <a:tc>
                  <a:txBody>
                    <a:bodyPr/>
                    <a:lstStyle/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§ 3 odst. 1 s výjimkou původců uvedených ve sloupci „Omezeně“</a:t>
                      </a:r>
                      <a:endParaRPr lang="cs-CZ" sz="1800" kern="1200" cap="none" noProof="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§ 3 odst. 1 písm. g), h), j)</a:t>
                      </a:r>
                      <a:endParaRPr lang="cs-CZ" sz="1800" kern="1200" cap="none" noProof="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  <a:p>
                      <a:pPr marL="285664" lvl="0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obce bez pověřeného obecního úřadu, bez stavebního nebo matričního úřadu, městská část nebo městský obvod územně členěného statutárního města, na něž nebyla přenesena alespoň část působnosti obce s pověřeným obecním úřadem nebo působnosti obce se stavebním nebo matričním úřadem</a:t>
                      </a:r>
                      <a:endParaRPr lang="cs-CZ" sz="1800" kern="1200" cap="none" noProof="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organizační složky státu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ozbrojené síly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bezpečnostní sbory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státní příspěvkové organizace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vysoké školy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zdravotní pojišťovny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právnické osoby zřízené zákonem</a:t>
                      </a:r>
                    </a:p>
                    <a:p>
                      <a:pPr marL="285664" indent="-285664" algn="l" defTabSz="457063" rtl="0" eaLnBrk="1" latinLnBrk="0" hangingPunct="1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75000"/>
                          </a:schemeClr>
                        </a:buClr>
                        <a:buSzPct val="145000"/>
                        <a:buFont typeface="Arial"/>
                        <a:buChar char="•"/>
                      </a:pPr>
                      <a:r>
                        <a:rPr lang="cs-CZ" sz="1800" kern="1200" cap="none" noProof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kraje a hlavní město Praha</a:t>
                      </a:r>
                      <a:endParaRPr lang="cs-CZ" sz="1800" kern="1200" cap="none" noProof="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7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483925" y="1"/>
            <a:ext cx="10016104" cy="1844823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200" b="1" i="0" dirty="0" smtClean="0">
                <a:solidFill>
                  <a:schemeClr val="tx1"/>
                </a:solidFill>
                <a:latin typeface="Palatino Linotype"/>
                <a:ea typeface="+mj-ea"/>
                <a:cs typeface="+mj-cs"/>
              </a:rPr>
              <a:t>Společná povinnost původců při uchování digitálních  dokumentů</a:t>
            </a:r>
            <a:endParaRPr lang="cs-CZ" sz="3200" b="1" i="0" dirty="0">
              <a:solidFill>
                <a:schemeClr val="tx1"/>
              </a:solidFill>
              <a:latin typeface="Palatino Linotype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22413" y="1844824"/>
            <a:ext cx="9977615" cy="4608512"/>
          </a:xfrm>
        </p:spPr>
        <p:txBody>
          <a:bodyPr anchor="t">
            <a:normAutofit/>
          </a:bodyPr>
          <a:lstStyle/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§ 3 odst. 5 archivního zákona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v </a:t>
            </a:r>
            <a:r>
              <a:rPr lang="cs-CZ" sz="2400" dirty="0">
                <a:latin typeface="Palatino Linotype" panose="02040502050505030304" pitchFamily="18" charset="0"/>
              </a:rPr>
              <a:t>případě dokumentů v digitální podobě se jejich uchováváním rozumí rovněž zajištění </a:t>
            </a:r>
            <a:endParaRPr lang="cs-CZ" sz="2400" dirty="0" smtClean="0">
              <a:latin typeface="Palatino Linotype" panose="02040502050505030304" pitchFamily="18" charset="0"/>
            </a:endParaRP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věrohodnosti </a:t>
            </a:r>
            <a:r>
              <a:rPr lang="cs-CZ" sz="2200" dirty="0">
                <a:latin typeface="Palatino Linotype" panose="02040502050505030304" pitchFamily="18" charset="0"/>
              </a:rPr>
              <a:t>původu </a:t>
            </a:r>
            <a:r>
              <a:rPr lang="cs-CZ" sz="2200" dirty="0" smtClean="0">
                <a:latin typeface="Palatino Linotype" panose="02040502050505030304" pitchFamily="18" charset="0"/>
              </a:rPr>
              <a:t>dokumentů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neporušitelnosti </a:t>
            </a:r>
            <a:r>
              <a:rPr lang="cs-CZ" sz="2200" dirty="0">
                <a:latin typeface="Palatino Linotype" panose="02040502050505030304" pitchFamily="18" charset="0"/>
              </a:rPr>
              <a:t>jejich obsahu a </a:t>
            </a:r>
            <a:r>
              <a:rPr lang="cs-CZ" sz="2200" dirty="0" smtClean="0">
                <a:latin typeface="Palatino Linotype" panose="02040502050505030304" pitchFamily="18" charset="0"/>
              </a:rPr>
              <a:t>čitelnosti 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tvorba </a:t>
            </a:r>
            <a:r>
              <a:rPr lang="cs-CZ" sz="2200" dirty="0">
                <a:latin typeface="Palatino Linotype" panose="02040502050505030304" pitchFamily="18" charset="0"/>
              </a:rPr>
              <a:t>a správa </a:t>
            </a:r>
            <a:r>
              <a:rPr lang="cs-CZ" sz="2200" dirty="0" err="1">
                <a:latin typeface="Palatino Linotype" panose="02040502050505030304" pitchFamily="18" charset="0"/>
              </a:rPr>
              <a:t>metadat</a:t>
            </a:r>
            <a:r>
              <a:rPr lang="cs-CZ" sz="2200" dirty="0">
                <a:latin typeface="Palatino Linotype" panose="02040502050505030304" pitchFamily="18" charset="0"/>
              </a:rPr>
              <a:t> náležejících k těmto dokumentům v souladu </a:t>
            </a:r>
            <a:r>
              <a:rPr lang="cs-CZ" sz="2200" dirty="0" smtClean="0">
                <a:latin typeface="Palatino Linotype" panose="02040502050505030304" pitchFamily="18" charset="0"/>
              </a:rPr>
              <a:t>archivním zákonem</a:t>
            </a:r>
          </a:p>
          <a:p>
            <a:pPr lvl="2"/>
            <a:r>
              <a:rPr lang="cs-CZ" sz="2200" dirty="0" smtClean="0">
                <a:latin typeface="Palatino Linotype" panose="02040502050505030304" pitchFamily="18" charset="0"/>
              </a:rPr>
              <a:t>připojení </a:t>
            </a:r>
            <a:r>
              <a:rPr lang="cs-CZ" sz="2200" dirty="0">
                <a:latin typeface="Palatino Linotype" panose="02040502050505030304" pitchFamily="18" charset="0"/>
              </a:rPr>
              <a:t>údajů prokazujících existenci dokumentu v </a:t>
            </a:r>
            <a:r>
              <a:rPr lang="cs-CZ" sz="2200" dirty="0" smtClean="0">
                <a:latin typeface="Palatino Linotype" panose="02040502050505030304" pitchFamily="18" charset="0"/>
              </a:rPr>
              <a:t>čase </a:t>
            </a:r>
          </a:p>
          <a:p>
            <a:pPr lvl="1" algn="just"/>
            <a:r>
              <a:rPr lang="cs-CZ" sz="2400" dirty="0" smtClean="0">
                <a:latin typeface="Palatino Linotype" panose="02040502050505030304" pitchFamily="18" charset="0"/>
              </a:rPr>
              <a:t>tyto </a:t>
            </a:r>
            <a:r>
              <a:rPr lang="cs-CZ" sz="2400" dirty="0">
                <a:latin typeface="Palatino Linotype" panose="02040502050505030304" pitchFamily="18" charset="0"/>
              </a:rPr>
              <a:t>vlastnosti musí být zachovány do doby provedení výběru </a:t>
            </a:r>
            <a:r>
              <a:rPr lang="cs-CZ" sz="2400" dirty="0" smtClean="0">
                <a:latin typeface="Palatino Linotype" panose="02040502050505030304" pitchFamily="18" charset="0"/>
              </a:rPr>
              <a:t>archiválií</a:t>
            </a:r>
            <a:endParaRPr lang="cs-CZ" sz="2400" dirty="0">
              <a:latin typeface="Palatino Linotype" panose="02040502050505030304" pitchFamily="18" charset="0"/>
            </a:endParaRPr>
          </a:p>
          <a:p>
            <a:endParaRPr lang="cs-CZ" sz="2400" dirty="0">
              <a:latin typeface="Palatino Linotype" panose="02040502050505030304" pitchFamily="18" charset="0"/>
            </a:endParaRPr>
          </a:p>
          <a:p>
            <a:pPr marL="676519" lvl="1" indent="-219456" algn="just">
              <a:buClr>
                <a:schemeClr val="tx1"/>
              </a:buClr>
            </a:pPr>
            <a:endParaRPr lang="cs-CZ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1145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x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694E43C-5CC5-49A7-869E-36B201FEC4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0</TotalTime>
  <Words>1432</Words>
  <Application>Microsoft Office PowerPoint</Application>
  <PresentationFormat>Vlastní</PresentationFormat>
  <Paragraphs>205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Corbel</vt:lpstr>
      <vt:lpstr>Palatino Linotype</vt:lpstr>
      <vt:lpstr>Paralaxa</vt:lpstr>
      <vt:lpstr>  Digitální dokumenty a elektronické systémy spisových služeb</vt:lpstr>
      <vt:lpstr>Plán 1. části kurzu digitálního archivnictví</vt:lpstr>
      <vt:lpstr>Legislativní východiska digitálního archivnictví</vt:lpstr>
      <vt:lpstr>Legislativní východiska digitálního archivnictví</vt:lpstr>
      <vt:lpstr>Digitální vs. digitalizované</vt:lpstr>
      <vt:lpstr>Původci a jejich povinnosti </vt:lpstr>
      <vt:lpstr>Co je to spisová služba</vt:lpstr>
      <vt:lpstr>Veřejnoprávní původci a výkon spisové služby</vt:lpstr>
      <vt:lpstr>Společná povinnost původců při uchování digitálních  dokumentů</vt:lpstr>
      <vt:lpstr>Zajištění věrohodnost původu dokumentů</vt:lpstr>
      <vt:lpstr>Zajištění neporušitelnosti obsahu dokumentů</vt:lpstr>
      <vt:lpstr>Zajištění čitelnosti dokumentů</vt:lpstr>
      <vt:lpstr>Tvorba a správa metadat dokumentů</vt:lpstr>
      <vt:lpstr>Údaje prokazující existenci dokumentu v čase</vt:lpstr>
      <vt:lpstr>Národní standard pro elektronické systémy spisových služeb</vt:lpstr>
      <vt:lpstr>ERMS – jeho funkce</vt:lpstr>
      <vt:lpstr>ERMS – jeho funkce</vt:lpstr>
      <vt:lpstr>ERMS – příjem dokumentů</vt:lpstr>
      <vt:lpstr>ERMS – příjem dokumentů</vt:lpstr>
      <vt:lpstr>ERMS – evidence dokumentů</vt:lpstr>
      <vt:lpstr>ERMS – rozdělování a oběh dokumentů</vt:lpstr>
      <vt:lpstr>ERMS – vyřizování a uzavírání dokumentů/spisů</vt:lpstr>
      <vt:lpstr>ERMS – vyřizování a uzavírání dokumentů/spisů</vt:lpstr>
      <vt:lpstr>ERMS – zálohování, obnova</vt:lpstr>
      <vt:lpstr>ERMS – transakční protokol</vt:lpstr>
      <vt:lpstr>ERMS – vyřazování dokumentů a jejich předávání k trvalému uložení archivu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2016-11-04T14:46:56Z</dcterms:created>
  <dcterms:modified xsi:type="dcterms:W3CDTF">2017-04-10T07:41:46Z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TC028866379991</vt:lpwstr>
  </property>
</Properties>
</file>