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761163" cy="99425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181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4735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0674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628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619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670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73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240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8148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3046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0304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3F995-476C-4E6E-BFE7-9A449AB70098}" type="datetimeFigureOut">
              <a:rPr lang="cs-CZ" smtClean="0"/>
              <a:t>22. 3. 2017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09A4C-4F38-4C05-8253-0C70C4B142F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54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Lotyština v 19. století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dirty="0" smtClean="0"/>
              <a:t>Směrodatné kontexty pro pochopení situace:</a:t>
            </a:r>
          </a:p>
          <a:p>
            <a:pPr marL="514350" indent="-514350">
              <a:buAutoNum type="alphaLcParenR"/>
            </a:pPr>
            <a:r>
              <a:rPr lang="cs-CZ" dirty="0" smtClean="0"/>
              <a:t>Původní </a:t>
            </a:r>
            <a:r>
              <a:rPr lang="cs-CZ" dirty="0" err="1" smtClean="0"/>
              <a:t>Livonsko</a:t>
            </a:r>
            <a:r>
              <a:rPr lang="cs-CZ" dirty="0"/>
              <a:t> </a:t>
            </a:r>
            <a:r>
              <a:rPr lang="cs-CZ" dirty="0" smtClean="0"/>
              <a:t>(tzn. dnešní Lotyšsko a Estonsko) je součástí Ruské říše.</a:t>
            </a:r>
          </a:p>
          <a:p>
            <a:pPr marL="514350" indent="-514350">
              <a:buAutoNum type="alphaLcParenR"/>
            </a:pPr>
            <a:r>
              <a:rPr lang="cs-CZ" dirty="0" smtClean="0"/>
              <a:t>Mocenská a kulturní dominance místních Němců (tzv. </a:t>
            </a:r>
            <a:r>
              <a:rPr lang="cs-CZ" dirty="0" err="1" smtClean="0"/>
              <a:t>die</a:t>
            </a:r>
            <a:r>
              <a:rPr lang="cs-CZ" dirty="0" smtClean="0"/>
              <a:t> </a:t>
            </a:r>
            <a:r>
              <a:rPr lang="cs-CZ" dirty="0" err="1" smtClean="0"/>
              <a:t>Baltisch-Deutschen</a:t>
            </a:r>
            <a:r>
              <a:rPr lang="cs-CZ" dirty="0" smtClean="0"/>
              <a:t>). </a:t>
            </a:r>
          </a:p>
          <a:p>
            <a:pPr marL="514350" indent="-514350">
              <a:buAutoNum type="alphaLcParenR"/>
            </a:pPr>
            <a:r>
              <a:rPr lang="cs-CZ" dirty="0" smtClean="0"/>
              <a:t>Vzestup zájmu o lidovou kulturu a zejména zpěvný folklor v Evropě.</a:t>
            </a:r>
          </a:p>
          <a:p>
            <a:pPr marL="0" indent="0">
              <a:buNone/>
            </a:pPr>
            <a:r>
              <a:rPr lang="cs-CZ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806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093" y="1825625"/>
            <a:ext cx="11044707" cy="4351338"/>
          </a:xfrm>
        </p:spPr>
        <p:txBody>
          <a:bodyPr/>
          <a:lstStyle/>
          <a:p>
            <a:r>
              <a:rPr lang="cs-CZ" dirty="0" smtClean="0"/>
              <a:t>Iniciovali sbírání lotyšského folkloru, zejména lidových písní.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Ústřední postava lotyšské folkloristiky: </a:t>
            </a:r>
            <a:r>
              <a:rPr lang="cs-CZ" dirty="0" err="1" smtClean="0"/>
              <a:t>Krišjānis</a:t>
            </a:r>
            <a:r>
              <a:rPr lang="cs-CZ" dirty="0" smtClean="0"/>
              <a:t> </a:t>
            </a:r>
            <a:r>
              <a:rPr lang="cs-CZ" dirty="0" err="1" smtClean="0"/>
              <a:t>Barons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Výsledek: ohromné sbírky folkloru, čítající více než 200 000 textů.</a:t>
            </a:r>
          </a:p>
        </p:txBody>
      </p:sp>
    </p:spTree>
    <p:extLst>
      <p:ext uri="{BB962C8B-B14F-4D97-AF65-F5344CB8AC3E}">
        <p14:creationId xmlns:p14="http://schemas.microsoft.com/office/powerpoint/2010/main" val="8506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62163" y="1364266"/>
            <a:ext cx="5615189" cy="3156219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Skříň s písněmi</a:t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Od r. 2001 památka UNESCO</a:t>
            </a:r>
            <a:br>
              <a:rPr lang="cs-CZ" dirty="0" smtClean="0"/>
            </a:br>
            <a:r>
              <a:rPr lang="cs-CZ" dirty="0" smtClean="0"/>
              <a:t>(</a:t>
            </a:r>
            <a:r>
              <a:rPr lang="cs-CZ" dirty="0" err="1" smtClean="0"/>
              <a:t>Memory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World</a:t>
            </a:r>
            <a:r>
              <a:rPr lang="cs-CZ" dirty="0" smtClean="0"/>
              <a:t>)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81" y="42326"/>
            <a:ext cx="5112912" cy="6817218"/>
          </a:xfrm>
        </p:spPr>
      </p:pic>
    </p:spTree>
    <p:extLst>
      <p:ext uri="{BB962C8B-B14F-4D97-AF65-F5344CB8AC3E}">
        <p14:creationId xmlns:p14="http://schemas.microsoft.com/office/powerpoint/2010/main" val="347900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98490"/>
          </a:xfrm>
        </p:spPr>
        <p:txBody>
          <a:bodyPr/>
          <a:lstStyle/>
          <a:p>
            <a:pPr algn="ctr"/>
            <a:r>
              <a:rPr lang="cs-CZ" dirty="0" smtClean="0"/>
              <a:t>Skříň s písněmi: památka UNESCO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43" y="810360"/>
            <a:ext cx="11509713" cy="6047640"/>
          </a:xfrm>
        </p:spPr>
      </p:pic>
    </p:spTree>
    <p:extLst>
      <p:ext uri="{BB962C8B-B14F-4D97-AF65-F5344CB8AC3E}">
        <p14:creationId xmlns:p14="http://schemas.microsoft.com/office/powerpoint/2010/main" val="25565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953037"/>
          </a:xfrm>
        </p:spPr>
        <p:txBody>
          <a:bodyPr/>
          <a:lstStyle/>
          <a:p>
            <a:pPr algn="ctr"/>
            <a:r>
              <a:rPr lang="cs-CZ" dirty="0" smtClean="0"/>
              <a:t>Lotyšské národní obrození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25038" y="1825625"/>
            <a:ext cx="5828762" cy="4351338"/>
          </a:xfrm>
        </p:spPr>
        <p:txBody>
          <a:bodyPr/>
          <a:lstStyle/>
          <a:p>
            <a:r>
              <a:rPr lang="cs-CZ" dirty="0" smtClean="0"/>
              <a:t>Sbírka písní </a:t>
            </a:r>
            <a:r>
              <a:rPr lang="cs-CZ" i="1" dirty="0" err="1" smtClean="0"/>
              <a:t>Latvju</a:t>
            </a:r>
            <a:r>
              <a:rPr lang="cs-CZ" i="1" dirty="0" smtClean="0"/>
              <a:t> </a:t>
            </a:r>
            <a:r>
              <a:rPr lang="cs-CZ" i="1" dirty="0" err="1" smtClean="0"/>
              <a:t>dainas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(1. vydání 1894 – 1915)</a:t>
            </a:r>
          </a:p>
          <a:p>
            <a:pPr marL="0" indent="0">
              <a:buNone/>
            </a:pPr>
            <a:r>
              <a:rPr lang="cs-CZ" dirty="0" smtClean="0"/>
              <a:t>Knižní edice „skříně s písněmi“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317" y="1143794"/>
            <a:ext cx="36449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0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953037"/>
          </a:xfrm>
        </p:spPr>
        <p:txBody>
          <a:bodyPr/>
          <a:lstStyle/>
          <a:p>
            <a:pPr algn="ctr"/>
            <a:r>
              <a:rPr lang="cs-CZ" dirty="0" smtClean="0"/>
              <a:t>Lotyšské národní obrození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680361" y="1786988"/>
            <a:ext cx="3511638" cy="4351338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Lotyšské svátky písní.</a:t>
            </a:r>
          </a:p>
          <a:p>
            <a:pPr marL="0" indent="0">
              <a:buNone/>
            </a:pPr>
            <a:r>
              <a:rPr lang="cs-CZ" dirty="0" smtClean="0"/>
              <a:t>Poprvé se konaly 1873, konají se dodnes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7" y="1343507"/>
            <a:ext cx="8445294" cy="4988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953037"/>
          </a:xfrm>
        </p:spPr>
        <p:txBody>
          <a:bodyPr>
            <a:normAutofit fontScale="90000"/>
          </a:bodyPr>
          <a:lstStyle/>
          <a:p>
            <a:pPr algn="ctr"/>
            <a:r>
              <a:rPr lang="cs-CZ" dirty="0" err="1" smtClean="0"/>
              <a:t>Andrejs</a:t>
            </a:r>
            <a:r>
              <a:rPr lang="cs-CZ" dirty="0" smtClean="0"/>
              <a:t> </a:t>
            </a:r>
            <a:r>
              <a:rPr lang="cs-CZ" dirty="0" err="1" smtClean="0"/>
              <a:t>Pumpurs</a:t>
            </a:r>
            <a:r>
              <a:rPr lang="cs-CZ" dirty="0" smtClean="0"/>
              <a:t> a národní epos </a:t>
            </a:r>
            <a:r>
              <a:rPr lang="lv-LV" b="1" i="1" dirty="0" smtClean="0"/>
              <a:t>Lāčplēsis</a:t>
            </a:r>
            <a:r>
              <a:rPr lang="cs-CZ" b="1" i="1" dirty="0" smtClean="0"/>
              <a:t> </a:t>
            </a:r>
            <a:r>
              <a:rPr lang="cs-CZ" dirty="0" smtClean="0"/>
              <a:t>(1888)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265" y="940160"/>
            <a:ext cx="8980296" cy="5962917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94" y="953036"/>
            <a:ext cx="3718571" cy="5769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99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mtClean="0"/>
              <a:t>Spisovná lotyština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b="1" i="1" dirty="0" err="1"/>
              <a:t>Rīgas</a:t>
            </a:r>
            <a:r>
              <a:rPr lang="cs-CZ" b="1" i="1" dirty="0"/>
              <a:t> </a:t>
            </a:r>
            <a:r>
              <a:rPr lang="cs-CZ" b="1" i="1" dirty="0" err="1"/>
              <a:t>latviešu</a:t>
            </a:r>
            <a:r>
              <a:rPr lang="cs-CZ" b="1" i="1" dirty="0"/>
              <a:t> </a:t>
            </a:r>
            <a:r>
              <a:rPr lang="cs-CZ" b="1" i="1" dirty="0" err="1" smtClean="0"/>
              <a:t>biedrība</a:t>
            </a:r>
            <a:r>
              <a:rPr lang="cs-CZ" i="1" dirty="0" smtClean="0"/>
              <a:t> – </a:t>
            </a:r>
            <a:r>
              <a:rPr lang="cs-CZ" dirty="0" smtClean="0"/>
              <a:t>Rižská lotyšská společnost, založena r. 1868</a:t>
            </a:r>
          </a:p>
          <a:p>
            <a:pPr marL="0" indent="0">
              <a:buNone/>
            </a:pPr>
            <a:r>
              <a:rPr lang="cs-CZ" dirty="0" smtClean="0"/>
              <a:t>	</a:t>
            </a:r>
            <a:r>
              <a:rPr lang="cs-CZ" i="1" dirty="0" err="1" smtClean="0"/>
              <a:t>Zinību</a:t>
            </a:r>
            <a:r>
              <a:rPr lang="cs-CZ" i="1" dirty="0" smtClean="0"/>
              <a:t> </a:t>
            </a:r>
            <a:r>
              <a:rPr lang="cs-CZ" i="1" dirty="0" err="1" smtClean="0"/>
              <a:t>komisija</a:t>
            </a:r>
            <a:r>
              <a:rPr lang="cs-CZ" i="1" dirty="0" smtClean="0"/>
              <a:t> </a:t>
            </a:r>
            <a:r>
              <a:rPr lang="cs-CZ" dirty="0" smtClean="0"/>
              <a:t>(1869) – Komise pro vědu: organizovala výzkum lotyšských dějin a kultury, popularizovala lotyšskou literaturu a jazyk</a:t>
            </a:r>
          </a:p>
          <a:p>
            <a:pPr marL="0" indent="0">
              <a:buNone/>
            </a:pPr>
            <a:r>
              <a:rPr lang="cs-CZ" dirty="0"/>
              <a:t>	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lv-LV" i="1" dirty="0" smtClean="0"/>
              <a:t>Valodniecības nodaļa</a:t>
            </a:r>
            <a:r>
              <a:rPr lang="cs-CZ" i="1" dirty="0" smtClean="0"/>
              <a:t> </a:t>
            </a:r>
            <a:r>
              <a:rPr lang="cs-CZ" dirty="0" smtClean="0"/>
              <a:t>(1904) – Oddělení jazykovědy: výzkum lotyštiny, vytváření jazykových norem a nové terminologie. Toto oddělení vytvořilo pravidla moderní lotyšské ortografie.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00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Spisovná lotyština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22006" y="1825625"/>
            <a:ext cx="5931794" cy="4351338"/>
          </a:xfrm>
        </p:spPr>
        <p:txBody>
          <a:bodyPr>
            <a:normAutofit fontScale="92500" lnSpcReduction="10000"/>
          </a:bodyPr>
          <a:lstStyle/>
          <a:p>
            <a:r>
              <a:rPr lang="lv-LV" b="1" dirty="0" smtClean="0"/>
              <a:t>Kārlis Mīlenbahs</a:t>
            </a:r>
            <a:r>
              <a:rPr lang="cs-CZ" dirty="0" smtClean="0"/>
              <a:t> (1853 – 1916). Jazykovědec.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mtClean="0"/>
              <a:t>Zavedl </a:t>
            </a:r>
            <a:r>
              <a:rPr lang="cs-CZ" dirty="0" smtClean="0"/>
              <a:t>moderní </a:t>
            </a:r>
            <a:r>
              <a:rPr lang="cs-CZ" smtClean="0"/>
              <a:t>lotyšskou </a:t>
            </a:r>
            <a:r>
              <a:rPr lang="cs-CZ" smtClean="0"/>
              <a:t>ortografii (1908)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Spoluautor </a:t>
            </a:r>
            <a:r>
              <a:rPr lang="cs-CZ" i="1" dirty="0" smtClean="0"/>
              <a:t>Lotyšské gramatiky pro školy </a:t>
            </a:r>
            <a:r>
              <a:rPr lang="cs-CZ" dirty="0" smtClean="0"/>
              <a:t>(1907)</a:t>
            </a:r>
            <a:endParaRPr lang="cs-CZ" i="1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Připravil velký výkladový slovník lotyštiny – nejdůležitější lotyšské lexikologické dílo</a:t>
            </a:r>
            <a:endParaRPr lang="lv-LV" dirty="0" smtClean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111" y="1531770"/>
            <a:ext cx="4779724" cy="493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56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6327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Spisovná lotyština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22006" y="1825625"/>
            <a:ext cx="5931794" cy="4351338"/>
          </a:xfrm>
        </p:spPr>
        <p:txBody>
          <a:bodyPr/>
          <a:lstStyle/>
          <a:p>
            <a:r>
              <a:rPr lang="lv-LV" b="1" dirty="0" smtClean="0"/>
              <a:t>Jānis Endzelīns</a:t>
            </a:r>
            <a:r>
              <a:rPr lang="cs-CZ" b="1" dirty="0" smtClean="0"/>
              <a:t> </a:t>
            </a:r>
            <a:r>
              <a:rPr lang="cs-CZ" dirty="0" smtClean="0"/>
              <a:t>(1873 – 1961). Nejznámější lotyšský a baltský jazykovědec</a:t>
            </a:r>
          </a:p>
          <a:p>
            <a:pPr marL="0" indent="0">
              <a:buNone/>
            </a:pPr>
            <a:r>
              <a:rPr lang="cs-CZ" dirty="0" smtClean="0"/>
              <a:t>Založil </a:t>
            </a:r>
            <a:r>
              <a:rPr lang="cs-CZ" i="1" dirty="0" smtClean="0"/>
              <a:t>Oddělení baltské filologie </a:t>
            </a:r>
            <a:r>
              <a:rPr lang="cs-CZ" dirty="0" smtClean="0"/>
              <a:t>na Lotyšské univerzitě (1920, </a:t>
            </a:r>
            <a:r>
              <a:rPr lang="cs-CZ" u="sng" dirty="0" smtClean="0"/>
              <a:t>první ve světě</a:t>
            </a:r>
            <a:r>
              <a:rPr lang="cs-CZ" dirty="0" smtClean="0"/>
              <a:t>).</a:t>
            </a:r>
          </a:p>
          <a:p>
            <a:pPr marL="0" indent="0">
              <a:buNone/>
            </a:pPr>
            <a:r>
              <a:rPr lang="cs-CZ" dirty="0" smtClean="0"/>
              <a:t>„</a:t>
            </a:r>
            <a:r>
              <a:rPr lang="cs-CZ" dirty="0" err="1" smtClean="0"/>
              <a:t>Lettische</a:t>
            </a:r>
            <a:r>
              <a:rPr lang="cs-CZ" dirty="0" smtClean="0"/>
              <a:t> </a:t>
            </a:r>
            <a:r>
              <a:rPr lang="cs-CZ" dirty="0" err="1" smtClean="0"/>
              <a:t>Grammatik</a:t>
            </a:r>
            <a:r>
              <a:rPr lang="cs-CZ" dirty="0" smtClean="0"/>
              <a:t>“ (1922) – nejdůležitější dílo z lotyšské historické gramatiky.</a:t>
            </a:r>
          </a:p>
          <a:p>
            <a:pPr marL="0" indent="0">
              <a:buNone/>
            </a:pPr>
            <a:r>
              <a:rPr lang="cs-CZ" dirty="0" smtClean="0"/>
              <a:t>Dokončil a vydal M</a:t>
            </a:r>
            <a:r>
              <a:rPr lang="lv-LV" dirty="0" smtClean="0"/>
              <a:t>ī</a:t>
            </a:r>
            <a:r>
              <a:rPr lang="cs-CZ" dirty="0" err="1" smtClean="0"/>
              <a:t>lenbachův</a:t>
            </a:r>
            <a:r>
              <a:rPr lang="cs-CZ" dirty="0" smtClean="0"/>
              <a:t> slovník.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31890"/>
            <a:ext cx="3670479" cy="5526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6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40158"/>
          </a:xfrm>
        </p:spPr>
        <p:txBody>
          <a:bodyPr/>
          <a:lstStyle/>
          <a:p>
            <a:pPr algn="ctr"/>
            <a:r>
              <a:rPr lang="cs-CZ" dirty="0" smtClean="0"/>
              <a:t>Lotyština v 19. </a:t>
            </a:r>
            <a:r>
              <a:rPr lang="cs-CZ" dirty="0" smtClean="0"/>
              <a:t>století: </a:t>
            </a:r>
            <a:r>
              <a:rPr lang="cs-CZ" dirty="0" err="1" smtClean="0"/>
              <a:t>starolotyši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" y="940159"/>
            <a:ext cx="12192000" cy="5795492"/>
          </a:xfrm>
        </p:spPr>
        <p:txBody>
          <a:bodyPr>
            <a:normAutofit/>
          </a:bodyPr>
          <a:lstStyle/>
          <a:p>
            <a:pPr algn="l"/>
            <a:r>
              <a:rPr lang="cs-CZ" sz="3200" dirty="0"/>
              <a:t>Jako „</a:t>
            </a:r>
            <a:r>
              <a:rPr lang="cs-CZ" sz="3200" b="1" dirty="0" err="1"/>
              <a:t>starolotyše</a:t>
            </a:r>
            <a:r>
              <a:rPr lang="cs-CZ" sz="3200" dirty="0"/>
              <a:t>“ označujeme badatele lotyštiny a lotyšského folkloru z doby před vlastním národním obrozením (do 1. poloviny </a:t>
            </a:r>
            <a:r>
              <a:rPr lang="cs-CZ" sz="3200" dirty="0" smtClean="0"/>
              <a:t>19</a:t>
            </a:r>
            <a:r>
              <a:rPr lang="cs-CZ" sz="3200" dirty="0"/>
              <a:t>. st.). Většinou to byli baltští Němci, zpravidla kněží</a:t>
            </a:r>
            <a:r>
              <a:rPr lang="cs-CZ" sz="3200" dirty="0" smtClean="0"/>
              <a:t>.</a:t>
            </a:r>
            <a:endParaRPr lang="cs-CZ" sz="3200" dirty="0" smtClean="0"/>
          </a:p>
          <a:p>
            <a:pPr algn="l"/>
            <a:r>
              <a:rPr lang="cs-CZ" sz="3200" dirty="0" smtClean="0"/>
              <a:t>Die </a:t>
            </a:r>
            <a:r>
              <a:rPr lang="cs-CZ" sz="3200" b="1" dirty="0" err="1" smtClean="0"/>
              <a:t>Lettisch-Literärische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Gesellschaft</a:t>
            </a:r>
            <a:r>
              <a:rPr lang="cs-CZ" sz="3200" dirty="0" smtClean="0"/>
              <a:t> – Lotyšská literární společnost, založena 1824.  </a:t>
            </a:r>
          </a:p>
          <a:p>
            <a:pPr algn="l"/>
            <a:r>
              <a:rPr lang="cs-CZ" sz="3200" dirty="0" smtClean="0"/>
              <a:t>Cíl sdružení: studium lotyšského jazyka a folkloru.</a:t>
            </a:r>
          </a:p>
          <a:p>
            <a:pPr algn="l"/>
            <a:r>
              <a:rPr lang="cs-CZ" sz="3200" dirty="0" smtClean="0"/>
              <a:t>Sdružovala především baltské Němce (převážně kněze), později do ni vstupovali také etničtí Lotyši.</a:t>
            </a:r>
          </a:p>
          <a:p>
            <a:pPr algn="l"/>
            <a:r>
              <a:rPr lang="cs-CZ" sz="3200" dirty="0" smtClean="0"/>
              <a:t>1828 – 1905 vydávala čtvrtletník </a:t>
            </a:r>
            <a:r>
              <a:rPr lang="cs-CZ" sz="3200" b="1" dirty="0" err="1" smtClean="0"/>
              <a:t>Magazin</a:t>
            </a:r>
            <a:r>
              <a:rPr lang="cs-CZ" sz="3200" b="1" dirty="0" smtClean="0"/>
              <a:t> der </a:t>
            </a:r>
            <a:r>
              <a:rPr lang="cs-CZ" sz="3200" b="1" dirty="0" err="1" smtClean="0"/>
              <a:t>Lettisch-Literärischen</a:t>
            </a:r>
            <a:r>
              <a:rPr lang="cs-CZ" sz="3200" b="1" dirty="0" smtClean="0"/>
              <a:t> </a:t>
            </a:r>
            <a:r>
              <a:rPr lang="cs-CZ" sz="3200" b="1" dirty="0" err="1" smtClean="0"/>
              <a:t>Gesellschaft</a:t>
            </a:r>
            <a:r>
              <a:rPr lang="cs-CZ" sz="3200" dirty="0" smtClean="0"/>
              <a:t>. Zde vycházela pojednání o lotyšském folkloru, dějinách a gramatice lotyštiny.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77116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1079" y="26719"/>
            <a:ext cx="10515600" cy="1325563"/>
          </a:xfrm>
        </p:spPr>
        <p:txBody>
          <a:bodyPr/>
          <a:lstStyle/>
          <a:p>
            <a:pPr algn="ctr"/>
            <a:r>
              <a:rPr lang="cs-CZ" b="1" dirty="0" smtClean="0"/>
              <a:t>„</a:t>
            </a:r>
            <a:r>
              <a:rPr lang="lv-LV" b="1" dirty="0" smtClean="0"/>
              <a:t>Latviešu Avīzes</a:t>
            </a:r>
            <a:r>
              <a:rPr lang="cs-CZ" b="1" dirty="0" smtClean="0"/>
              <a:t>“ – „Lotyšské noviny“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31" y="1184856"/>
            <a:ext cx="4350312" cy="5460643"/>
          </a:xfrm>
        </p:spPr>
      </p:pic>
      <p:sp>
        <p:nvSpPr>
          <p:cNvPr id="5" name="TextovéPole 4"/>
          <p:cNvSpPr txBox="1"/>
          <p:nvPr/>
        </p:nvSpPr>
        <p:spPr>
          <a:xfrm>
            <a:off x="5447763" y="1687132"/>
            <a:ext cx="6310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Nejvlivnější lotyšské periodikum </a:t>
            </a:r>
            <a:r>
              <a:rPr lang="cs-CZ" sz="3600" u="sng" dirty="0" smtClean="0"/>
              <a:t>první </a:t>
            </a:r>
            <a:r>
              <a:rPr lang="cs-CZ" sz="3600" dirty="0" smtClean="0"/>
              <a:t>poloviny 19. st.</a:t>
            </a:r>
          </a:p>
          <a:p>
            <a:endParaRPr lang="cs-CZ" sz="3600" dirty="0"/>
          </a:p>
          <a:p>
            <a:r>
              <a:rPr lang="cs-CZ" sz="3600" dirty="0" smtClean="0"/>
              <a:t>1822 – 1915, </a:t>
            </a:r>
            <a:r>
              <a:rPr lang="cs-CZ" sz="3600" dirty="0" err="1" smtClean="0"/>
              <a:t>Jēlgava</a:t>
            </a:r>
            <a:endParaRPr lang="cs-CZ" sz="3600" dirty="0" smtClean="0"/>
          </a:p>
          <a:p>
            <a:endParaRPr lang="cs-CZ" sz="3600" dirty="0"/>
          </a:p>
          <a:p>
            <a:r>
              <a:rPr lang="cs-CZ" sz="3600" dirty="0" smtClean="0"/>
              <a:t>Zakladatel: </a:t>
            </a:r>
            <a:r>
              <a:rPr lang="de-DE" sz="3600" i="1" dirty="0" smtClean="0"/>
              <a:t>Carl Friedrich Watson</a:t>
            </a:r>
            <a:r>
              <a:rPr lang="cs-CZ" sz="3600" i="1" dirty="0" smtClean="0"/>
              <a:t> – </a:t>
            </a:r>
            <a:r>
              <a:rPr lang="cs-CZ" sz="3600" dirty="0" smtClean="0"/>
              <a:t>kněz v </a:t>
            </a:r>
            <a:r>
              <a:rPr lang="cs-CZ" sz="3600" dirty="0" err="1" smtClean="0"/>
              <a:t>Kuronsku</a:t>
            </a:r>
            <a:endParaRPr lang="cs-CZ" sz="3600" dirty="0" smtClean="0"/>
          </a:p>
        </p:txBody>
      </p:sp>
    </p:spTree>
    <p:extLst>
      <p:ext uri="{BB962C8B-B14F-4D97-AF65-F5344CB8AC3E}">
        <p14:creationId xmlns:p14="http://schemas.microsoft.com/office/powerpoint/2010/main" val="15206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cs-CZ" dirty="0" smtClean="0"/>
              <a:t>Vzdělání v Lotyšsku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Solidní tradice vzdělání po bývalém Livonsku: katedrální škola v Rize, univerzita v </a:t>
            </a:r>
            <a:r>
              <a:rPr lang="cs-CZ" dirty="0" err="1" smtClean="0"/>
              <a:t>Tartu</a:t>
            </a:r>
            <a:r>
              <a:rPr lang="cs-CZ" dirty="0" smtClean="0"/>
              <a:t> aj.</a:t>
            </a:r>
          </a:p>
          <a:p>
            <a:r>
              <a:rPr lang="cs-CZ" dirty="0" smtClean="0"/>
              <a:t>V 19. st. – nejhustší síť základních a farních škol v celém carském Rusku</a:t>
            </a:r>
          </a:p>
          <a:p>
            <a:r>
              <a:rPr lang="cs-CZ" dirty="0" smtClean="0"/>
              <a:t>Nejvyšší gramotnost mezi sedláky v carském Rusku</a:t>
            </a:r>
          </a:p>
          <a:p>
            <a:pPr marL="0" indent="0">
              <a:buNone/>
            </a:pPr>
            <a:r>
              <a:rPr lang="cs-CZ" b="1" dirty="0" smtClean="0"/>
              <a:t>Problematické aspekty</a:t>
            </a:r>
            <a:r>
              <a:rPr lang="cs-CZ" dirty="0" smtClean="0"/>
              <a:t>:</a:t>
            </a:r>
          </a:p>
          <a:p>
            <a:r>
              <a:rPr lang="cs-CZ" dirty="0" smtClean="0"/>
              <a:t>Školy byly určeny především pro baltské Němce; pro děti lotyšských sedláků až do 19. století téměř nepřístupné.</a:t>
            </a:r>
          </a:p>
          <a:p>
            <a:r>
              <a:rPr lang="cs-CZ" dirty="0" smtClean="0"/>
              <a:t>Výuka v němčině, resp. v ruštině; výuka lotyštiny nesystematická.</a:t>
            </a:r>
          </a:p>
          <a:p>
            <a:r>
              <a:rPr lang="cs-CZ" dirty="0" smtClean="0"/>
              <a:t>Systém vzdělání orientovaný buď na germanizaci nebo na rusifikaci Lotyšů.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5978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„</a:t>
            </a:r>
            <a:r>
              <a:rPr lang="cs-CZ" dirty="0" err="1" smtClean="0"/>
              <a:t>Mladolotyši</a:t>
            </a:r>
            <a:r>
              <a:rPr lang="cs-CZ" dirty="0" smtClean="0"/>
              <a:t>“ byly etničtí Lotyši, zakladatelé lotyšského národního obrození. </a:t>
            </a:r>
          </a:p>
          <a:p>
            <a:r>
              <a:rPr lang="cs-CZ" dirty="0" smtClean="0"/>
              <a:t>„</a:t>
            </a:r>
            <a:r>
              <a:rPr lang="cs-CZ" dirty="0" err="1" smtClean="0"/>
              <a:t>Mladolotyši</a:t>
            </a:r>
            <a:r>
              <a:rPr lang="cs-CZ" dirty="0" smtClean="0"/>
              <a:t>“ své aktivity započali v polovině 19. st. na univerzitě v </a:t>
            </a:r>
            <a:r>
              <a:rPr lang="cs-CZ" dirty="0" err="1" smtClean="0"/>
              <a:t>Tartu</a:t>
            </a:r>
            <a:r>
              <a:rPr lang="cs-CZ" dirty="0" smtClean="0"/>
              <a:t>, kde se začaly konat neformální „lotyšské večery“.  </a:t>
            </a:r>
          </a:p>
        </p:txBody>
      </p:sp>
    </p:spTree>
    <p:extLst>
      <p:ext uri="{BB962C8B-B14F-4D97-AF65-F5344CB8AC3E}">
        <p14:creationId xmlns:p14="http://schemas.microsoft.com/office/powerpoint/2010/main" val="2024394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37926" y="1825625"/>
            <a:ext cx="4115873" cy="4351338"/>
          </a:xfrm>
        </p:spPr>
        <p:txBody>
          <a:bodyPr/>
          <a:lstStyle/>
          <a:p>
            <a:r>
              <a:rPr lang="cs-CZ" dirty="0" err="1" smtClean="0"/>
              <a:t>Valdemārs</a:t>
            </a:r>
            <a:r>
              <a:rPr lang="cs-CZ" dirty="0" smtClean="0"/>
              <a:t> </a:t>
            </a:r>
            <a:r>
              <a:rPr lang="cs-CZ" dirty="0" err="1" smtClean="0"/>
              <a:t>Krišjānis</a:t>
            </a:r>
            <a:r>
              <a:rPr lang="cs-CZ" dirty="0"/>
              <a:t> </a:t>
            </a:r>
            <a:r>
              <a:rPr lang="cs-CZ" dirty="0" smtClean="0"/>
              <a:t>(1825 – 1891), publicista, ekonom, zakladatel námořnické školy.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286" y="1366137"/>
            <a:ext cx="3543207" cy="565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8665" y="1825625"/>
            <a:ext cx="7065135" cy="4351338"/>
          </a:xfrm>
        </p:spPr>
        <p:txBody>
          <a:bodyPr/>
          <a:lstStyle/>
          <a:p>
            <a:r>
              <a:rPr lang="lv-LV" dirty="0" smtClean="0"/>
              <a:t>Juris Alunāns</a:t>
            </a:r>
            <a:r>
              <a:rPr lang="cs-CZ" dirty="0" smtClean="0"/>
              <a:t> (1832 – 1864), publicista, filolog, jeden z tvůrců spisovné lotyštiny</a:t>
            </a:r>
          </a:p>
          <a:p>
            <a:r>
              <a:rPr lang="cs-CZ" dirty="0" smtClean="0"/>
              <a:t>Připravil první lotyšskou sbírku básní (překladů): </a:t>
            </a:r>
            <a:r>
              <a:rPr lang="lv-LV" i="1" dirty="0" smtClean="0"/>
              <a:t>Dziesmiņas</a:t>
            </a:r>
            <a:r>
              <a:rPr lang="cs-CZ" i="1" dirty="0" smtClean="0"/>
              <a:t> </a:t>
            </a:r>
            <a:r>
              <a:rPr lang="cs-CZ" dirty="0" smtClean="0"/>
              <a:t>(Písníčky), 1856</a:t>
            </a:r>
          </a:p>
          <a:p>
            <a:r>
              <a:rPr lang="cs-CZ" dirty="0" smtClean="0"/>
              <a:t>Navrhnul dnešní tvary pro názvy měsíců, pojmenování států atd.</a:t>
            </a:r>
            <a:endParaRPr lang="lv-LV" dirty="0" smtClean="0"/>
          </a:p>
          <a:p>
            <a:endParaRPr lang="cs-CZ" dirty="0" smtClean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913" y="1650451"/>
            <a:ext cx="3322749" cy="4701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8665" y="1825625"/>
            <a:ext cx="7065135" cy="4351338"/>
          </a:xfrm>
        </p:spPr>
        <p:txBody>
          <a:bodyPr/>
          <a:lstStyle/>
          <a:p>
            <a:r>
              <a:rPr lang="cs-CZ" dirty="0" err="1" smtClean="0"/>
              <a:t>Krišjānis</a:t>
            </a:r>
            <a:r>
              <a:rPr lang="cs-CZ" dirty="0" smtClean="0"/>
              <a:t> </a:t>
            </a:r>
            <a:r>
              <a:rPr lang="cs-CZ" dirty="0" err="1" smtClean="0"/>
              <a:t>Barons</a:t>
            </a:r>
            <a:r>
              <a:rPr lang="cs-CZ" dirty="0" smtClean="0"/>
              <a:t> (1835 – 1923): folklorista, publicista. Hlavní editor sbírky „Lotyšských písní“ (</a:t>
            </a:r>
            <a:r>
              <a:rPr lang="cs-CZ" dirty="0" err="1" smtClean="0"/>
              <a:t>Latvju</a:t>
            </a:r>
            <a:r>
              <a:rPr lang="cs-CZ" dirty="0" smtClean="0"/>
              <a:t> </a:t>
            </a:r>
            <a:r>
              <a:rPr lang="cs-CZ" dirty="0" err="1" smtClean="0"/>
              <a:t>dainas</a:t>
            </a:r>
            <a:r>
              <a:rPr lang="cs-CZ" dirty="0" smtClean="0"/>
              <a:t>)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45" y="1289518"/>
            <a:ext cx="3491902" cy="556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3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i="1" dirty="0" err="1" smtClean="0"/>
              <a:t>Jaunlatvieši</a:t>
            </a:r>
            <a:r>
              <a:rPr lang="cs-CZ" i="1" dirty="0"/>
              <a:t> </a:t>
            </a:r>
            <a:r>
              <a:rPr lang="cs-CZ" dirty="0" smtClean="0"/>
              <a:t>– </a:t>
            </a:r>
            <a:r>
              <a:rPr lang="cs-CZ" dirty="0" err="1" smtClean="0"/>
              <a:t>Mladolotyši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9093" y="1825625"/>
            <a:ext cx="11044707" cy="4351338"/>
          </a:xfrm>
        </p:spPr>
        <p:txBody>
          <a:bodyPr/>
          <a:lstStyle/>
          <a:p>
            <a:r>
              <a:rPr lang="cs-CZ" dirty="0" smtClean="0"/>
              <a:t>Založili obrozenecké lotyšské časopisy:</a:t>
            </a:r>
          </a:p>
          <a:p>
            <a:pPr marL="0" indent="0">
              <a:buNone/>
            </a:pPr>
            <a:r>
              <a:rPr lang="cs-CZ" b="1" dirty="0" smtClean="0"/>
              <a:t>	</a:t>
            </a:r>
            <a:r>
              <a:rPr lang="lv-LV" b="1" dirty="0" smtClean="0"/>
              <a:t>Mājas Viesis</a:t>
            </a:r>
            <a:r>
              <a:rPr lang="cs-CZ" dirty="0" smtClean="0"/>
              <a:t>, 1856 – 1910 (</a:t>
            </a:r>
            <a:r>
              <a:rPr lang="cs-CZ" i="1" dirty="0" smtClean="0"/>
              <a:t>Host domu</a:t>
            </a:r>
            <a:r>
              <a:rPr lang="cs-CZ" dirty="0" smtClean="0"/>
              <a:t>)</a:t>
            </a:r>
            <a:endParaRPr lang="lv-LV" dirty="0" smtClean="0"/>
          </a:p>
          <a:p>
            <a:pPr marL="0" indent="0">
              <a:buNone/>
            </a:pPr>
            <a:r>
              <a:rPr lang="cs-CZ" b="1" dirty="0" smtClean="0"/>
              <a:t>	</a:t>
            </a:r>
            <a:r>
              <a:rPr lang="de-DE" b="1" dirty="0" err="1" smtClean="0"/>
              <a:t>Pēterburgas</a:t>
            </a:r>
            <a:r>
              <a:rPr lang="de-DE" b="1" dirty="0" smtClean="0"/>
              <a:t> </a:t>
            </a:r>
            <a:r>
              <a:rPr lang="de-DE" b="1" dirty="0" err="1" smtClean="0"/>
              <a:t>Avīzes</a:t>
            </a:r>
            <a:r>
              <a:rPr lang="cs-CZ" b="1" dirty="0" smtClean="0"/>
              <a:t> </a:t>
            </a:r>
            <a:r>
              <a:rPr lang="cs-CZ" dirty="0" smtClean="0"/>
              <a:t>1862 – 1865 (</a:t>
            </a:r>
            <a:r>
              <a:rPr lang="cs-CZ" i="1" dirty="0" smtClean="0"/>
              <a:t>Petěrburské noviny</a:t>
            </a:r>
            <a:r>
              <a:rPr lang="cs-CZ" dirty="0" smtClean="0"/>
              <a:t>)</a:t>
            </a:r>
            <a:endParaRPr lang="de-DE" dirty="0" smtClean="0"/>
          </a:p>
          <a:p>
            <a:pPr marL="0" indent="0">
              <a:buNone/>
            </a:pPr>
            <a:r>
              <a:rPr lang="cs-CZ" dirty="0" smtClean="0"/>
              <a:t>Tyto časopisy do značné míry přispěly k stabilizaci norem spisovné lotyštiny</a:t>
            </a:r>
          </a:p>
        </p:txBody>
      </p:sp>
    </p:spTree>
    <p:extLst>
      <p:ext uri="{BB962C8B-B14F-4D97-AF65-F5344CB8AC3E}">
        <p14:creationId xmlns:p14="http://schemas.microsoft.com/office/powerpoint/2010/main" val="42060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595</Words>
  <Application>Microsoft Office PowerPoint</Application>
  <PresentationFormat>Širokoúhlá obrazovka</PresentationFormat>
  <Paragraphs>76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Motiv Office</vt:lpstr>
      <vt:lpstr>Lotyština v 19. století</vt:lpstr>
      <vt:lpstr>Lotyština v 19. století: starolotyši</vt:lpstr>
      <vt:lpstr>„Latviešu Avīzes“ – „Lotyšské noviny“</vt:lpstr>
      <vt:lpstr>Vzdělání v Lotyšsku</vt:lpstr>
      <vt:lpstr>Jaunlatvieši – Mladolotyši</vt:lpstr>
      <vt:lpstr>Jaunlatvieši – Mladolotyši</vt:lpstr>
      <vt:lpstr>Jaunlatvieši – Mladolotyši</vt:lpstr>
      <vt:lpstr>Jaunlatvieši – Mladolotyši</vt:lpstr>
      <vt:lpstr>Jaunlatvieši – Mladolotyši</vt:lpstr>
      <vt:lpstr>Jaunlatvieši – Mladolotyši</vt:lpstr>
      <vt:lpstr>Skříň s písněmi  Od r. 2001 památka UNESCO (Memory of the World)</vt:lpstr>
      <vt:lpstr>Skříň s písněmi: památka UNESCO</vt:lpstr>
      <vt:lpstr>Lotyšské národní obrození</vt:lpstr>
      <vt:lpstr>Lotyšské národní obrození</vt:lpstr>
      <vt:lpstr>Andrejs Pumpurs a národní epos Lāčplēsis (1888)</vt:lpstr>
      <vt:lpstr>Spisovná lotyština</vt:lpstr>
      <vt:lpstr>Spisovná lotyština</vt:lpstr>
      <vt:lpstr>Spisovná lotyština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Vaidas Šeferis</cp:lastModifiedBy>
  <cp:revision>49</cp:revision>
  <cp:lastPrinted>2017-03-22T15:15:40Z</cp:lastPrinted>
  <dcterms:created xsi:type="dcterms:W3CDTF">2017-03-19T09:55:12Z</dcterms:created>
  <dcterms:modified xsi:type="dcterms:W3CDTF">2017-03-22T15:49:16Z</dcterms:modified>
</cp:coreProperties>
</file>