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1" r:id="rId4"/>
    <p:sldId id="263" r:id="rId5"/>
    <p:sldId id="264" r:id="rId6"/>
    <p:sldId id="262" r:id="rId7"/>
    <p:sldId id="265" r:id="rId8"/>
    <p:sldId id="260" r:id="rId9"/>
    <p:sldId id="266" r:id="rId10"/>
    <p:sldId id="259" r:id="rId11"/>
    <p:sldId id="267" r:id="rId12"/>
    <p:sldId id="268" r:id="rId13"/>
    <p:sldId id="269" r:id="rId14"/>
    <p:sldId id="270" r:id="rId15"/>
    <p:sldId id="271" r:id="rId16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9BE70-28CC-4468-99E2-6A5333259A69}" type="datetimeFigureOut">
              <a:rPr lang="cs-CZ" smtClean="0"/>
              <a:t>14. 5. 2017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5318F-50B9-4BE7-9852-1651FDA802B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808233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9BE70-28CC-4468-99E2-6A5333259A69}" type="datetimeFigureOut">
              <a:rPr lang="cs-CZ" smtClean="0"/>
              <a:t>14. 5. 2017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5318F-50B9-4BE7-9852-1651FDA802B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928438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9BE70-28CC-4468-99E2-6A5333259A69}" type="datetimeFigureOut">
              <a:rPr lang="cs-CZ" smtClean="0"/>
              <a:t>14. 5. 2017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5318F-50B9-4BE7-9852-1651FDA802B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39241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9BE70-28CC-4468-99E2-6A5333259A69}" type="datetimeFigureOut">
              <a:rPr lang="cs-CZ" smtClean="0"/>
              <a:t>14. 5. 2017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5318F-50B9-4BE7-9852-1651FDA802B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713168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9BE70-28CC-4468-99E2-6A5333259A69}" type="datetimeFigureOut">
              <a:rPr lang="cs-CZ" smtClean="0"/>
              <a:t>14. 5. 2017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5318F-50B9-4BE7-9852-1651FDA802B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100040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9BE70-28CC-4468-99E2-6A5333259A69}" type="datetimeFigureOut">
              <a:rPr lang="cs-CZ" smtClean="0"/>
              <a:t>14. 5. 2017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5318F-50B9-4BE7-9852-1651FDA802B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4033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9BE70-28CC-4468-99E2-6A5333259A69}" type="datetimeFigureOut">
              <a:rPr lang="cs-CZ" smtClean="0"/>
              <a:t>14. 5. 2017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5318F-50B9-4BE7-9852-1651FDA802B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973053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9BE70-28CC-4468-99E2-6A5333259A69}" type="datetimeFigureOut">
              <a:rPr lang="cs-CZ" smtClean="0"/>
              <a:t>14. 5. 2017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5318F-50B9-4BE7-9852-1651FDA802B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550196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9BE70-28CC-4468-99E2-6A5333259A69}" type="datetimeFigureOut">
              <a:rPr lang="cs-CZ" smtClean="0"/>
              <a:t>14. 5. 2017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5318F-50B9-4BE7-9852-1651FDA802B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72118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9BE70-28CC-4468-99E2-6A5333259A69}" type="datetimeFigureOut">
              <a:rPr lang="cs-CZ" smtClean="0"/>
              <a:t>14. 5. 2017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5318F-50B9-4BE7-9852-1651FDA802B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07713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9BE70-28CC-4468-99E2-6A5333259A69}" type="datetimeFigureOut">
              <a:rPr lang="cs-CZ" smtClean="0"/>
              <a:t>14. 5. 2017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5318F-50B9-4BE7-9852-1651FDA802B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556468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69BE70-28CC-4468-99E2-6A5333259A69}" type="datetimeFigureOut">
              <a:rPr lang="cs-CZ" smtClean="0"/>
              <a:t>14. 5. 2017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55318F-50B9-4BE7-9852-1651FDA802B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20292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Proto-baltština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Obecné úvahy ke koncepci „prajazyků“:</a:t>
            </a:r>
          </a:p>
          <a:p>
            <a:pPr marL="0" indent="0">
              <a:buNone/>
            </a:pPr>
            <a:r>
              <a:rPr lang="cs-CZ" dirty="0" smtClean="0"/>
              <a:t>              a) Silné a slabé stránky konceptu „prajazyka“.</a:t>
            </a:r>
          </a:p>
          <a:p>
            <a:pPr marL="0" indent="0">
              <a:buNone/>
            </a:pPr>
            <a:r>
              <a:rPr lang="cs-CZ" dirty="0" smtClean="0"/>
              <a:t>              b) Alternativní pohledy na vývoj jazyků (společné izoglosy;    			alternativní vysvětlení vývoje evropských jazyků).</a:t>
            </a:r>
          </a:p>
          <a:p>
            <a:pPr marL="0" indent="0">
              <a:buNone/>
            </a:pPr>
            <a:endParaRPr lang="cs-CZ" dirty="0" smtClean="0"/>
          </a:p>
          <a:p>
            <a:r>
              <a:rPr lang="cs-CZ" dirty="0" smtClean="0"/>
              <a:t>Obecný pohled na otázku původní </a:t>
            </a:r>
            <a:r>
              <a:rPr lang="cs-CZ" dirty="0"/>
              <a:t>(</a:t>
            </a:r>
            <a:r>
              <a:rPr lang="cs-CZ" dirty="0" smtClean="0"/>
              <a:t>jednotné) baltštiny:</a:t>
            </a:r>
          </a:p>
          <a:p>
            <a:pPr marL="0" indent="0">
              <a:buNone/>
            </a:pPr>
            <a:r>
              <a:rPr lang="cs-CZ" dirty="0"/>
              <a:t>	</a:t>
            </a:r>
            <a:r>
              <a:rPr lang="cs-CZ" dirty="0" smtClean="0"/>
              <a:t>- původ ze skupiny severních IE dialektů?</a:t>
            </a:r>
          </a:p>
          <a:p>
            <a:pPr marL="0" indent="0">
              <a:buNone/>
            </a:pPr>
            <a:r>
              <a:rPr lang="cs-CZ" dirty="0"/>
              <a:t>	</a:t>
            </a:r>
            <a:r>
              <a:rPr lang="cs-CZ" dirty="0" smtClean="0"/>
              <a:t>- původní baltština jako jednotný jazyk nebo skupina dialektů?</a:t>
            </a:r>
          </a:p>
        </p:txBody>
      </p:sp>
    </p:spTree>
    <p:extLst>
      <p:ext uri="{BB962C8B-B14F-4D97-AF65-F5344CB8AC3E}">
        <p14:creationId xmlns:p14="http://schemas.microsoft.com/office/powerpoint/2010/main" val="1859514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84571"/>
            <a:ext cx="10515600" cy="1325563"/>
          </a:xfrm>
        </p:spPr>
        <p:txBody>
          <a:bodyPr/>
          <a:lstStyle/>
          <a:p>
            <a:pPr algn="ctr"/>
            <a:r>
              <a:rPr lang="cs-CZ" dirty="0" smtClean="0"/>
              <a:t>Proto-baltština: některé společné rysy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049482"/>
            <a:ext cx="10515600" cy="553835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dirty="0" smtClean="0"/>
              <a:t>● Pohyblivý přízvuk</a:t>
            </a:r>
          </a:p>
          <a:p>
            <a:pPr marL="0" indent="0">
              <a:buNone/>
            </a:pPr>
            <a:r>
              <a:rPr lang="cs-CZ" dirty="0" smtClean="0"/>
              <a:t>● </a:t>
            </a:r>
            <a:r>
              <a:rPr lang="en-US" dirty="0" smtClean="0"/>
              <a:t>IE </a:t>
            </a:r>
            <a:r>
              <a:rPr lang="en-US" dirty="0"/>
              <a:t>*</a:t>
            </a:r>
            <a:r>
              <a:rPr lang="en-US" i="1" dirty="0"/>
              <a:t>ŏ</a:t>
            </a:r>
            <a:r>
              <a:rPr lang="en-US" dirty="0"/>
              <a:t>, *</a:t>
            </a:r>
            <a:r>
              <a:rPr lang="en-US" i="1" dirty="0"/>
              <a:t>ă </a:t>
            </a:r>
            <a:r>
              <a:rPr lang="en-US" dirty="0"/>
              <a:t>&gt; </a:t>
            </a:r>
            <a:r>
              <a:rPr lang="cs-CZ" dirty="0" smtClean="0"/>
              <a:t>b</a:t>
            </a:r>
            <a:r>
              <a:rPr lang="en-US" dirty="0" smtClean="0"/>
              <a:t>alt</a:t>
            </a:r>
            <a:r>
              <a:rPr lang="cs-CZ" dirty="0" err="1" smtClean="0"/>
              <a:t>ské</a:t>
            </a:r>
            <a:r>
              <a:rPr lang="en-US" dirty="0" smtClean="0"/>
              <a:t> </a:t>
            </a:r>
            <a:r>
              <a:rPr lang="en-US" dirty="0"/>
              <a:t>*</a:t>
            </a:r>
            <a:r>
              <a:rPr lang="en-US" i="1" dirty="0" smtClean="0"/>
              <a:t>ă</a:t>
            </a:r>
            <a:r>
              <a:rPr lang="cs-CZ" i="1" dirty="0" smtClean="0"/>
              <a:t>:</a:t>
            </a:r>
          </a:p>
          <a:p>
            <a:pPr marL="0" indent="0">
              <a:buNone/>
            </a:pPr>
            <a:r>
              <a:rPr lang="cs-CZ" dirty="0" smtClean="0"/>
              <a:t>	l</a:t>
            </a:r>
            <a:r>
              <a:rPr lang="en-US" dirty="0" smtClean="0"/>
              <a:t>it.</a:t>
            </a:r>
            <a:r>
              <a:rPr lang="cs-CZ" dirty="0" smtClean="0"/>
              <a:t> </a:t>
            </a:r>
            <a:r>
              <a:rPr lang="cs-CZ" b="1" i="1" dirty="0" err="1" smtClean="0"/>
              <a:t>a</a:t>
            </a:r>
            <a:r>
              <a:rPr lang="cs-CZ" i="1" dirty="0" err="1" smtClean="0"/>
              <a:t>vìs</a:t>
            </a:r>
            <a:r>
              <a:rPr lang="cs-CZ" i="1" dirty="0" smtClean="0"/>
              <a:t> </a:t>
            </a:r>
            <a:r>
              <a:rPr lang="cs-CZ" dirty="0" smtClean="0"/>
              <a:t>(ovce), lot. </a:t>
            </a:r>
            <a:r>
              <a:rPr lang="cs-CZ" b="1" i="1" dirty="0" smtClean="0"/>
              <a:t>a</a:t>
            </a:r>
            <a:r>
              <a:rPr lang="cs-CZ" i="1" dirty="0" smtClean="0"/>
              <a:t>vis</a:t>
            </a:r>
            <a:r>
              <a:rPr lang="cs-CZ" dirty="0"/>
              <a:t>, </a:t>
            </a:r>
            <a:r>
              <a:rPr lang="cs-CZ" dirty="0" smtClean="0"/>
              <a:t>srov. lat. </a:t>
            </a:r>
            <a:r>
              <a:rPr lang="cs-CZ" b="1" i="1" dirty="0" err="1" smtClean="0"/>
              <a:t>o</a:t>
            </a:r>
            <a:r>
              <a:rPr lang="cs-CZ" i="1" dirty="0" err="1" smtClean="0"/>
              <a:t>vis</a:t>
            </a:r>
            <a:endParaRPr lang="cs-CZ" dirty="0"/>
          </a:p>
          <a:p>
            <a:pPr marL="0" indent="0">
              <a:buNone/>
            </a:pPr>
            <a:r>
              <a:rPr lang="cs-CZ" dirty="0" smtClean="0"/>
              <a:t>	lit. </a:t>
            </a:r>
            <a:r>
              <a:rPr lang="cs-CZ" b="1" i="1" dirty="0" err="1" smtClean="0"/>
              <a:t>a</a:t>
            </a:r>
            <a:r>
              <a:rPr lang="cs-CZ" i="1" dirty="0" err="1" smtClean="0"/>
              <a:t>šìs</a:t>
            </a:r>
            <a:r>
              <a:rPr lang="cs-CZ" i="1" dirty="0" smtClean="0"/>
              <a:t> </a:t>
            </a:r>
            <a:r>
              <a:rPr lang="cs-CZ" dirty="0" smtClean="0"/>
              <a:t>(osa)</a:t>
            </a:r>
            <a:r>
              <a:rPr lang="en-US" dirty="0" smtClean="0"/>
              <a:t>, </a:t>
            </a:r>
            <a:r>
              <a:rPr lang="cs-CZ" dirty="0" smtClean="0"/>
              <a:t>lot</a:t>
            </a:r>
            <a:r>
              <a:rPr lang="en-US" dirty="0" smtClean="0"/>
              <a:t>. </a:t>
            </a:r>
            <a:r>
              <a:rPr lang="en-US" b="1" i="1" dirty="0"/>
              <a:t>a</a:t>
            </a:r>
            <a:r>
              <a:rPr lang="en-US" i="1" dirty="0"/>
              <a:t>ss</a:t>
            </a:r>
            <a:r>
              <a:rPr lang="en-US" dirty="0"/>
              <a:t>, </a:t>
            </a:r>
            <a:r>
              <a:rPr lang="cs-CZ" dirty="0" err="1" smtClean="0"/>
              <a:t>srov</a:t>
            </a:r>
            <a:r>
              <a:rPr lang="en-US" dirty="0" smtClean="0"/>
              <a:t>. </a:t>
            </a:r>
            <a:r>
              <a:rPr lang="cs-CZ" dirty="0" smtClean="0"/>
              <a:t>l</a:t>
            </a:r>
            <a:r>
              <a:rPr lang="en-US" dirty="0" smtClean="0"/>
              <a:t>at</a:t>
            </a:r>
            <a:r>
              <a:rPr lang="cs-CZ" dirty="0" smtClean="0"/>
              <a:t>.</a:t>
            </a:r>
            <a:r>
              <a:rPr lang="en-US" dirty="0" smtClean="0"/>
              <a:t> </a:t>
            </a:r>
            <a:r>
              <a:rPr lang="lt-LT" b="1" i="1" dirty="0"/>
              <a:t>a</a:t>
            </a:r>
            <a:r>
              <a:rPr lang="en-US" i="1" dirty="0" err="1" smtClean="0"/>
              <a:t>xis</a:t>
            </a:r>
            <a:endParaRPr lang="cs-CZ" i="1" dirty="0" smtClean="0"/>
          </a:p>
          <a:p>
            <a:pPr marL="0" indent="0">
              <a:buNone/>
            </a:pPr>
            <a:r>
              <a:rPr lang="cs-CZ" dirty="0" smtClean="0"/>
              <a:t>● Nerozlišování </a:t>
            </a:r>
            <a:r>
              <a:rPr lang="cs-CZ" dirty="0" err="1" smtClean="0"/>
              <a:t>sg</a:t>
            </a:r>
            <a:r>
              <a:rPr lang="cs-CZ" dirty="0" smtClean="0"/>
              <a:t>. a </a:t>
            </a:r>
            <a:r>
              <a:rPr lang="cs-CZ" dirty="0" err="1" smtClean="0"/>
              <a:t>pl</a:t>
            </a:r>
            <a:r>
              <a:rPr lang="cs-CZ" dirty="0" smtClean="0"/>
              <a:t>. u sloves v 3. osobě:</a:t>
            </a:r>
          </a:p>
          <a:p>
            <a:pPr marL="0" indent="0">
              <a:buNone/>
            </a:pPr>
            <a:r>
              <a:rPr lang="cs-CZ" dirty="0"/>
              <a:t>	</a:t>
            </a:r>
            <a:r>
              <a:rPr lang="cs-CZ" dirty="0" smtClean="0"/>
              <a:t>lit. </a:t>
            </a:r>
            <a:r>
              <a:rPr lang="cs-CZ" i="1" dirty="0" err="1" smtClean="0"/>
              <a:t>jis</a:t>
            </a:r>
            <a:r>
              <a:rPr lang="cs-CZ" i="1" dirty="0" smtClean="0"/>
              <a:t> </a:t>
            </a:r>
            <a:r>
              <a:rPr lang="cs-CZ" b="1" i="1" dirty="0" err="1" smtClean="0"/>
              <a:t>eina</a:t>
            </a:r>
            <a:r>
              <a:rPr lang="cs-CZ" b="1" i="1" dirty="0" smtClean="0"/>
              <a:t> </a:t>
            </a:r>
            <a:r>
              <a:rPr lang="cs-CZ" i="1" dirty="0" smtClean="0"/>
              <a:t>– </a:t>
            </a:r>
            <a:r>
              <a:rPr lang="cs-CZ" i="1" dirty="0" err="1" smtClean="0"/>
              <a:t>jie</a:t>
            </a:r>
            <a:r>
              <a:rPr lang="cs-CZ" i="1" dirty="0" smtClean="0"/>
              <a:t> </a:t>
            </a:r>
            <a:r>
              <a:rPr lang="cs-CZ" b="1" i="1" dirty="0" err="1" smtClean="0"/>
              <a:t>eina</a:t>
            </a:r>
            <a:r>
              <a:rPr lang="cs-CZ" i="1" dirty="0" smtClean="0"/>
              <a:t> </a:t>
            </a:r>
            <a:r>
              <a:rPr lang="cs-CZ" dirty="0" smtClean="0"/>
              <a:t>(on jde – oni jdou)</a:t>
            </a:r>
          </a:p>
          <a:p>
            <a:pPr marL="0" indent="0">
              <a:buNone/>
            </a:pPr>
            <a:r>
              <a:rPr lang="cs-CZ" dirty="0"/>
              <a:t>	</a:t>
            </a:r>
            <a:r>
              <a:rPr lang="cs-CZ" dirty="0" smtClean="0"/>
              <a:t>lot. </a:t>
            </a:r>
            <a:r>
              <a:rPr lang="cs-CZ" dirty="0" err="1" smtClean="0"/>
              <a:t>vi</a:t>
            </a:r>
            <a:r>
              <a:rPr lang="lv-LV" dirty="0" smtClean="0"/>
              <a:t>ņ</a:t>
            </a:r>
            <a:r>
              <a:rPr lang="cs-CZ" dirty="0" smtClean="0"/>
              <a:t>a </a:t>
            </a:r>
            <a:r>
              <a:rPr lang="cs-CZ" b="1" dirty="0" err="1" smtClean="0"/>
              <a:t>dzer</a:t>
            </a:r>
            <a:r>
              <a:rPr lang="cs-CZ" b="1" dirty="0" smtClean="0"/>
              <a:t> </a:t>
            </a:r>
            <a:r>
              <a:rPr lang="cs-CZ" dirty="0" smtClean="0"/>
              <a:t>– </a:t>
            </a:r>
            <a:r>
              <a:rPr lang="cs-CZ" dirty="0" err="1" smtClean="0"/>
              <a:t>vi</a:t>
            </a:r>
            <a:r>
              <a:rPr lang="lv-LV" dirty="0" smtClean="0"/>
              <a:t>ņ</a:t>
            </a:r>
            <a:r>
              <a:rPr lang="cs-CZ" dirty="0" smtClean="0"/>
              <a:t>as </a:t>
            </a:r>
            <a:r>
              <a:rPr lang="cs-CZ" b="1" dirty="0" err="1" smtClean="0"/>
              <a:t>dzer</a:t>
            </a:r>
            <a:r>
              <a:rPr lang="cs-CZ" b="1" dirty="0" smtClean="0"/>
              <a:t> </a:t>
            </a:r>
            <a:r>
              <a:rPr lang="cs-CZ" dirty="0" smtClean="0"/>
              <a:t>(ona pije – ony pijí) </a:t>
            </a:r>
          </a:p>
          <a:p>
            <a:pPr marL="0" indent="0">
              <a:buNone/>
            </a:pPr>
            <a:r>
              <a:rPr lang="cs-CZ" dirty="0" smtClean="0"/>
              <a:t>● Préterit sloves tvořen formanty </a:t>
            </a:r>
            <a:r>
              <a:rPr lang="en-US" dirty="0"/>
              <a:t>*-</a:t>
            </a:r>
            <a:r>
              <a:rPr lang="en-US" i="1" dirty="0"/>
              <a:t>ā</a:t>
            </a:r>
            <a:r>
              <a:rPr lang="en-US" dirty="0"/>
              <a:t>- </a:t>
            </a:r>
            <a:r>
              <a:rPr lang="cs-CZ" dirty="0" smtClean="0"/>
              <a:t>nebo</a:t>
            </a:r>
            <a:r>
              <a:rPr lang="en-US" dirty="0" smtClean="0"/>
              <a:t> </a:t>
            </a:r>
            <a:r>
              <a:rPr lang="en-US" dirty="0"/>
              <a:t>*-</a:t>
            </a:r>
            <a:r>
              <a:rPr lang="en-US" i="1" dirty="0" smtClean="0"/>
              <a:t>ē</a:t>
            </a:r>
            <a:r>
              <a:rPr lang="en-US" dirty="0" smtClean="0"/>
              <a:t>-</a:t>
            </a:r>
            <a:r>
              <a:rPr lang="cs-CZ" dirty="0" smtClean="0"/>
              <a:t> :</a:t>
            </a:r>
          </a:p>
          <a:p>
            <a:pPr marL="0" indent="0">
              <a:buNone/>
            </a:pPr>
            <a:r>
              <a:rPr lang="cs-CZ" dirty="0" smtClean="0"/>
              <a:t>	</a:t>
            </a:r>
            <a:r>
              <a:rPr lang="cs-CZ" dirty="0" err="1" smtClean="0"/>
              <a:t>prus</a:t>
            </a:r>
            <a:r>
              <a:rPr lang="cs-CZ" dirty="0" smtClean="0"/>
              <a:t>.</a:t>
            </a:r>
            <a:r>
              <a:rPr lang="en-US" dirty="0" smtClean="0"/>
              <a:t> </a:t>
            </a:r>
            <a:r>
              <a:rPr lang="en-US" i="1" dirty="0" err="1" smtClean="0"/>
              <a:t>wedd</a:t>
            </a:r>
            <a:r>
              <a:rPr lang="en-US" b="1" i="1" dirty="0" err="1" smtClean="0"/>
              <a:t>ē</a:t>
            </a:r>
            <a:r>
              <a:rPr lang="en-US" dirty="0" smtClean="0"/>
              <a:t> </a:t>
            </a:r>
            <a:r>
              <a:rPr lang="cs-CZ" dirty="0" smtClean="0"/>
              <a:t>(on nesl)</a:t>
            </a:r>
            <a:r>
              <a:rPr lang="en-US" dirty="0" smtClean="0"/>
              <a:t>, </a:t>
            </a:r>
            <a:r>
              <a:rPr lang="en-US" i="1" dirty="0" err="1"/>
              <a:t>kūr</a:t>
            </a:r>
            <a:r>
              <a:rPr lang="en-US" b="1" i="1" dirty="0" err="1"/>
              <a:t>a</a:t>
            </a:r>
            <a:r>
              <a:rPr lang="en-US" i="1" dirty="0"/>
              <a:t> </a:t>
            </a:r>
            <a:r>
              <a:rPr lang="cs-CZ" dirty="0" smtClean="0"/>
              <a:t>(on </a:t>
            </a:r>
            <a:r>
              <a:rPr lang="lt-LT" dirty="0" err="1" smtClean="0"/>
              <a:t>stav</a:t>
            </a:r>
            <a:r>
              <a:rPr lang="cs-CZ" dirty="0" smtClean="0"/>
              <a:t>ě</a:t>
            </a:r>
            <a:r>
              <a:rPr lang="lt-LT" dirty="0" smtClean="0"/>
              <a:t>l</a:t>
            </a:r>
            <a:r>
              <a:rPr lang="cs-CZ" dirty="0" smtClean="0"/>
              <a:t>)</a:t>
            </a:r>
            <a:endParaRPr lang="cs-CZ" dirty="0"/>
          </a:p>
          <a:p>
            <a:pPr marL="0" indent="0">
              <a:buNone/>
            </a:pPr>
            <a:r>
              <a:rPr lang="cs-CZ" dirty="0" smtClean="0"/>
              <a:t>	lit</a:t>
            </a:r>
            <a:r>
              <a:rPr lang="en-US" dirty="0" smtClean="0"/>
              <a:t>. </a:t>
            </a:r>
            <a:r>
              <a:rPr lang="lt-LT" dirty="0" smtClean="0"/>
              <a:t>      </a:t>
            </a:r>
            <a:r>
              <a:rPr lang="lt-LT" i="1" dirty="0" err="1" smtClean="0"/>
              <a:t>ve</a:t>
            </a:r>
            <a:r>
              <a:rPr lang="en-US" i="1" dirty="0" err="1" smtClean="0"/>
              <a:t>d</a:t>
            </a:r>
            <a:r>
              <a:rPr lang="en-US" b="1" i="1" dirty="0" err="1" smtClean="0"/>
              <a:t>ė</a:t>
            </a:r>
            <a:r>
              <a:rPr lang="lt-LT" dirty="0"/>
              <a:t> </a:t>
            </a:r>
            <a:r>
              <a:rPr lang="lt-LT" dirty="0" smtClean="0"/>
              <a:t>(</a:t>
            </a:r>
            <a:r>
              <a:rPr lang="lt-LT" dirty="0" err="1" smtClean="0"/>
              <a:t>on</a:t>
            </a:r>
            <a:r>
              <a:rPr lang="lt-LT" dirty="0" smtClean="0"/>
              <a:t> </a:t>
            </a:r>
            <a:r>
              <a:rPr lang="lt-LT" dirty="0" err="1" smtClean="0"/>
              <a:t>vedl</a:t>
            </a:r>
            <a:r>
              <a:rPr lang="lt-LT" dirty="0" smtClean="0"/>
              <a:t>)    </a:t>
            </a:r>
            <a:r>
              <a:rPr lang="en-US" i="1" dirty="0" smtClean="0"/>
              <a:t>k</a:t>
            </a:r>
            <a:r>
              <a:rPr lang="lt-LT" i="1" dirty="0" smtClean="0"/>
              <a:t>ū</a:t>
            </a:r>
            <a:r>
              <a:rPr lang="en-US" i="1" dirty="0" err="1" smtClean="0"/>
              <a:t>r</a:t>
            </a:r>
            <a:r>
              <a:rPr lang="en-US" b="1" i="1" dirty="0" err="1" smtClean="0"/>
              <a:t>ė</a:t>
            </a:r>
            <a:r>
              <a:rPr lang="cs-CZ" i="1" dirty="0" smtClean="0"/>
              <a:t> </a:t>
            </a:r>
            <a:r>
              <a:rPr lang="cs-CZ" dirty="0" smtClean="0"/>
              <a:t>(on tvořil)</a:t>
            </a:r>
          </a:p>
        </p:txBody>
      </p:sp>
    </p:spTree>
    <p:extLst>
      <p:ext uri="{BB962C8B-B14F-4D97-AF65-F5344CB8AC3E}">
        <p14:creationId xmlns:p14="http://schemas.microsoft.com/office/powerpoint/2010/main" val="3260786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Příklady společných baltských lexémů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t-LT" dirty="0" smtClean="0"/>
              <a:t>l</a:t>
            </a:r>
            <a:r>
              <a:rPr lang="cs-CZ" dirty="0" err="1" smtClean="0"/>
              <a:t>it</a:t>
            </a:r>
            <a:r>
              <a:rPr lang="cs-CZ" dirty="0" smtClean="0"/>
              <a:t>. </a:t>
            </a:r>
            <a:r>
              <a:rPr lang="lt-LT" i="1" dirty="0" smtClean="0"/>
              <a:t>ąžuolas</a:t>
            </a:r>
            <a:r>
              <a:rPr lang="lt-LT" dirty="0" smtClean="0"/>
              <a:t>, </a:t>
            </a:r>
            <a:r>
              <a:rPr lang="lt-LT" dirty="0" err="1" smtClean="0"/>
              <a:t>lot</a:t>
            </a:r>
            <a:r>
              <a:rPr lang="lt-LT" dirty="0" smtClean="0"/>
              <a:t>. </a:t>
            </a:r>
            <a:r>
              <a:rPr lang="lt-LT" i="1" dirty="0" err="1" smtClean="0"/>
              <a:t>ozols</a:t>
            </a:r>
            <a:r>
              <a:rPr lang="lt-LT" dirty="0" smtClean="0"/>
              <a:t>, prus. </a:t>
            </a:r>
            <a:r>
              <a:rPr lang="lt-LT" i="1" dirty="0" err="1" smtClean="0"/>
              <a:t>ansonis</a:t>
            </a:r>
            <a:r>
              <a:rPr lang="lt-LT" i="1" dirty="0" smtClean="0"/>
              <a:t> </a:t>
            </a:r>
            <a:r>
              <a:rPr lang="lt-LT" b="1" dirty="0" smtClean="0"/>
              <a:t>- </a:t>
            </a:r>
            <a:r>
              <a:rPr lang="lt-LT" b="1" dirty="0" err="1" smtClean="0"/>
              <a:t>dub</a:t>
            </a:r>
            <a:r>
              <a:rPr lang="lt-LT" i="1" dirty="0" smtClean="0"/>
              <a:t> </a:t>
            </a:r>
          </a:p>
          <a:p>
            <a:r>
              <a:rPr lang="lt-LT" dirty="0" smtClean="0"/>
              <a:t>lit. </a:t>
            </a:r>
            <a:r>
              <a:rPr lang="lt-LT" i="1" dirty="0" smtClean="0"/>
              <a:t>langas</a:t>
            </a:r>
            <a:r>
              <a:rPr lang="lt-LT" dirty="0" smtClean="0"/>
              <a:t>, </a:t>
            </a:r>
            <a:r>
              <a:rPr lang="lt-LT" dirty="0" err="1" smtClean="0"/>
              <a:t>lot</a:t>
            </a:r>
            <a:r>
              <a:rPr lang="lt-LT" dirty="0" smtClean="0"/>
              <a:t>. </a:t>
            </a:r>
            <a:r>
              <a:rPr lang="lt-LT" i="1" dirty="0" err="1" smtClean="0"/>
              <a:t>logs</a:t>
            </a:r>
            <a:r>
              <a:rPr lang="lt-LT" dirty="0" smtClean="0"/>
              <a:t>, prus. </a:t>
            </a:r>
            <a:r>
              <a:rPr lang="lt-LT" i="1" dirty="0" err="1" smtClean="0"/>
              <a:t>lanxto</a:t>
            </a:r>
            <a:r>
              <a:rPr lang="lt-LT" i="1" dirty="0" smtClean="0"/>
              <a:t> </a:t>
            </a:r>
            <a:r>
              <a:rPr lang="lt-LT" b="1" dirty="0" smtClean="0"/>
              <a:t>- </a:t>
            </a:r>
            <a:r>
              <a:rPr lang="lt-LT" b="1" dirty="0" err="1" smtClean="0"/>
              <a:t>okno</a:t>
            </a:r>
            <a:endParaRPr lang="lt-LT" b="1" dirty="0" smtClean="0"/>
          </a:p>
          <a:p>
            <a:r>
              <a:rPr lang="cs-CZ" dirty="0" smtClean="0"/>
              <a:t>l</a:t>
            </a:r>
            <a:r>
              <a:rPr lang="lt-LT" dirty="0" smtClean="0"/>
              <a:t>it. </a:t>
            </a:r>
            <a:r>
              <a:rPr lang="cs-CZ" i="1" dirty="0" smtClean="0"/>
              <a:t>l</a:t>
            </a:r>
            <a:r>
              <a:rPr lang="lt-LT" i="1" dirty="0" err="1" smtClean="0"/>
              <a:t>okys</a:t>
            </a:r>
            <a:r>
              <a:rPr lang="lt-LT" dirty="0" smtClean="0"/>
              <a:t>, </a:t>
            </a:r>
            <a:r>
              <a:rPr lang="lt-LT" dirty="0" err="1" smtClean="0"/>
              <a:t>lot</a:t>
            </a:r>
            <a:r>
              <a:rPr lang="lt-LT" dirty="0" smtClean="0"/>
              <a:t>. </a:t>
            </a:r>
            <a:r>
              <a:rPr lang="lt-LT" i="1" dirty="0" err="1" smtClean="0"/>
              <a:t>lācis</a:t>
            </a:r>
            <a:r>
              <a:rPr lang="lt-LT" dirty="0" smtClean="0"/>
              <a:t>, prus. </a:t>
            </a:r>
            <a:r>
              <a:rPr lang="cs-CZ" i="1" dirty="0" smtClean="0"/>
              <a:t>c</a:t>
            </a:r>
            <a:r>
              <a:rPr lang="lt-LT" i="1" dirty="0" smtClean="0"/>
              <a:t>lokis</a:t>
            </a:r>
            <a:r>
              <a:rPr lang="lt-LT" dirty="0" smtClean="0"/>
              <a:t> - </a:t>
            </a:r>
            <a:r>
              <a:rPr lang="lt-LT" b="1" dirty="0" err="1" smtClean="0"/>
              <a:t>medv</a:t>
            </a:r>
            <a:r>
              <a:rPr lang="cs-CZ" b="1" dirty="0" err="1" smtClean="0"/>
              <a:t>ěd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556806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675409"/>
          </a:xfrm>
        </p:spPr>
        <p:txBody>
          <a:bodyPr>
            <a:normAutofit fontScale="90000"/>
          </a:bodyPr>
          <a:lstStyle/>
          <a:p>
            <a:pPr algn="ctr"/>
            <a:r>
              <a:rPr lang="cs-CZ" dirty="0" err="1" smtClean="0"/>
              <a:t>Západo</a:t>
            </a:r>
            <a:r>
              <a:rPr lang="cs-CZ" dirty="0" smtClean="0"/>
              <a:t>- a </a:t>
            </a:r>
            <a:r>
              <a:rPr lang="cs-CZ" dirty="0" err="1" smtClean="0"/>
              <a:t>východobaltské</a:t>
            </a:r>
            <a:r>
              <a:rPr lang="cs-CZ" dirty="0" smtClean="0"/>
              <a:t> jazyky (1)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838200" y="1171976"/>
            <a:ext cx="10515600" cy="4843062"/>
          </a:xfrm>
        </p:spPr>
        <p:txBody>
          <a:bodyPr/>
          <a:lstStyle/>
          <a:p>
            <a:pPr marL="0" indent="0" algn="ctr">
              <a:buNone/>
            </a:pPr>
            <a:r>
              <a:rPr lang="cs-CZ" b="1" dirty="0" smtClean="0"/>
              <a:t>Proto-baltština</a:t>
            </a:r>
          </a:p>
          <a:p>
            <a:pPr marL="0" indent="0" algn="ctr">
              <a:buNone/>
            </a:pPr>
            <a:endParaRPr lang="cs-CZ" dirty="0" smtClean="0"/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cs-CZ" dirty="0" err="1" smtClean="0"/>
              <a:t>Západo</a:t>
            </a:r>
            <a:r>
              <a:rPr lang="cs-CZ" dirty="0" smtClean="0"/>
              <a:t>-               </a:t>
            </a:r>
            <a:r>
              <a:rPr lang="cs-CZ" dirty="0" err="1" smtClean="0"/>
              <a:t>Východo</a:t>
            </a:r>
            <a:r>
              <a:rPr lang="cs-CZ" dirty="0" smtClean="0"/>
              <a:t>-</a:t>
            </a:r>
            <a:endParaRPr lang="cs-CZ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dirty="0" smtClean="0"/>
              <a:t>                                         baltské                  </a:t>
            </a:r>
            <a:r>
              <a:rPr lang="cs-CZ" dirty="0" err="1" smtClean="0"/>
              <a:t>baltské</a:t>
            </a:r>
            <a:endParaRPr lang="cs-CZ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dirty="0" smtClean="0"/>
              <a:t>             baltské </a:t>
            </a:r>
            <a:r>
              <a:rPr lang="cs-CZ" b="1" dirty="0" smtClean="0"/>
              <a:t>*</a:t>
            </a:r>
            <a:r>
              <a:rPr lang="cs-CZ" b="1" i="1" dirty="0" err="1" smtClean="0"/>
              <a:t>ei</a:t>
            </a:r>
            <a:r>
              <a:rPr lang="cs-CZ" i="1" dirty="0" smtClean="0"/>
              <a:t> →     </a:t>
            </a:r>
            <a:r>
              <a:rPr lang="cs-CZ" dirty="0"/>
              <a:t> </a:t>
            </a:r>
            <a:r>
              <a:rPr lang="cs-CZ" dirty="0" smtClean="0"/>
              <a:t> </a:t>
            </a:r>
            <a:r>
              <a:rPr lang="cs-CZ" b="1" i="1" dirty="0" err="1" smtClean="0"/>
              <a:t>ei</a:t>
            </a:r>
            <a:r>
              <a:rPr lang="cs-CZ" b="1" i="1" dirty="0" smtClean="0"/>
              <a:t>                           </a:t>
            </a:r>
            <a:r>
              <a:rPr lang="lt-LT" b="1" i="1" dirty="0" err="1" smtClean="0"/>
              <a:t>ie</a:t>
            </a:r>
            <a:r>
              <a:rPr lang="lt-LT" b="1" dirty="0" smtClean="0"/>
              <a:t>/</a:t>
            </a:r>
            <a:r>
              <a:rPr lang="lt-LT" b="1" i="1" dirty="0" smtClean="0"/>
              <a:t>ei</a:t>
            </a:r>
            <a:endParaRPr lang="cs-CZ" b="1" i="1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lt-LT" i="1" dirty="0" smtClean="0"/>
              <a:t> </a:t>
            </a:r>
            <a:endParaRPr lang="cs-CZ" i="1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dirty="0" smtClean="0"/>
              <a:t>                                </a:t>
            </a:r>
            <a:r>
              <a:rPr lang="cs-CZ" dirty="0" err="1" smtClean="0"/>
              <a:t>prus</a:t>
            </a:r>
            <a:r>
              <a:rPr lang="cs-CZ" dirty="0" smtClean="0"/>
              <a:t>. </a:t>
            </a:r>
            <a:r>
              <a:rPr lang="cs-CZ" i="1" dirty="0" err="1" smtClean="0"/>
              <a:t>d</a:t>
            </a:r>
            <a:r>
              <a:rPr lang="cs-CZ" b="1" i="1" dirty="0" err="1" smtClean="0"/>
              <a:t>ei</a:t>
            </a:r>
            <a:r>
              <a:rPr lang="cs-CZ" i="1" dirty="0" err="1" smtClean="0"/>
              <a:t>w</a:t>
            </a:r>
            <a:r>
              <a:rPr lang="cs-CZ" dirty="0" smtClean="0"/>
              <a:t>(</a:t>
            </a:r>
            <a:r>
              <a:rPr lang="cs-CZ" i="1" dirty="0" smtClean="0"/>
              <a:t>a</a:t>
            </a:r>
            <a:r>
              <a:rPr lang="cs-CZ" dirty="0" smtClean="0"/>
              <a:t>)</a:t>
            </a:r>
            <a:r>
              <a:rPr lang="cs-CZ" i="1" dirty="0" smtClean="0"/>
              <a:t>s             </a:t>
            </a:r>
            <a:r>
              <a:rPr lang="cs-CZ" dirty="0" smtClean="0"/>
              <a:t>lit. </a:t>
            </a:r>
            <a:r>
              <a:rPr lang="cs-CZ" i="1" dirty="0" smtClean="0"/>
              <a:t>d</a:t>
            </a:r>
            <a:r>
              <a:rPr lang="lt-LT" b="1" i="1" dirty="0" smtClean="0"/>
              <a:t>ie</a:t>
            </a:r>
            <a:r>
              <a:rPr lang="lt-LT" i="1" dirty="0" smtClean="0"/>
              <a:t>vas</a:t>
            </a:r>
            <a:r>
              <a:rPr lang="cs-CZ" i="1" dirty="0" smtClean="0"/>
              <a:t> / </a:t>
            </a:r>
            <a:r>
              <a:rPr lang="cs-CZ" i="1" dirty="0" err="1" smtClean="0"/>
              <a:t>d</a:t>
            </a:r>
            <a:r>
              <a:rPr lang="cs-CZ" b="1" i="1" dirty="0" err="1" smtClean="0"/>
              <a:t>ei</a:t>
            </a:r>
            <a:r>
              <a:rPr lang="cs-CZ" i="1" dirty="0" err="1" smtClean="0"/>
              <a:t>v</a:t>
            </a:r>
            <a:r>
              <a:rPr lang="lt-LT" i="1" dirty="0" smtClean="0"/>
              <a:t>ė</a:t>
            </a:r>
            <a:endParaRPr lang="cs-CZ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dirty="0" smtClean="0"/>
              <a:t>					              lot</a:t>
            </a:r>
            <a:r>
              <a:rPr lang="lt-LT" dirty="0" smtClean="0"/>
              <a:t>. </a:t>
            </a:r>
            <a:r>
              <a:rPr lang="lt-LT" i="1" dirty="0" err="1" smtClean="0"/>
              <a:t>d</a:t>
            </a:r>
            <a:r>
              <a:rPr lang="lt-LT" b="1" i="1" dirty="0" err="1" smtClean="0"/>
              <a:t>ie</a:t>
            </a:r>
            <a:r>
              <a:rPr lang="lt-LT" i="1" dirty="0" err="1" smtClean="0"/>
              <a:t>vs</a:t>
            </a:r>
            <a:endParaRPr lang="cs-CZ" dirty="0"/>
          </a:p>
        </p:txBody>
      </p:sp>
      <p:cxnSp>
        <p:nvCxnSpPr>
          <p:cNvPr id="22" name="Přímá spojnice se šipkou 21"/>
          <p:cNvCxnSpPr/>
          <p:nvPr/>
        </p:nvCxnSpPr>
        <p:spPr>
          <a:xfrm flipH="1">
            <a:off x="5186363" y="1600200"/>
            <a:ext cx="314325" cy="460420"/>
          </a:xfrm>
          <a:prstGeom prst="straightConnector1">
            <a:avLst/>
          </a:prstGeom>
          <a:ln w="603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Přímá spojnice se šipkou 26"/>
          <p:cNvCxnSpPr/>
          <p:nvPr/>
        </p:nvCxnSpPr>
        <p:spPr>
          <a:xfrm>
            <a:off x="6943725" y="1600200"/>
            <a:ext cx="228600" cy="46042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5189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675409"/>
          </a:xfrm>
        </p:spPr>
        <p:txBody>
          <a:bodyPr>
            <a:normAutofit fontScale="90000"/>
          </a:bodyPr>
          <a:lstStyle/>
          <a:p>
            <a:pPr algn="ctr"/>
            <a:r>
              <a:rPr lang="cs-CZ" dirty="0" err="1"/>
              <a:t>Západo</a:t>
            </a:r>
            <a:r>
              <a:rPr lang="cs-CZ" dirty="0"/>
              <a:t>- a </a:t>
            </a:r>
            <a:r>
              <a:rPr lang="cs-CZ" dirty="0" err="1"/>
              <a:t>východobaltské</a:t>
            </a:r>
            <a:r>
              <a:rPr lang="cs-CZ" dirty="0"/>
              <a:t> </a:t>
            </a:r>
            <a:r>
              <a:rPr lang="cs-CZ" dirty="0" smtClean="0"/>
              <a:t>jazyky (2)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838200" y="1107580"/>
            <a:ext cx="10515600" cy="5576555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cs-CZ" b="1" dirty="0" smtClean="0"/>
              <a:t>Proto-baltština</a:t>
            </a:r>
          </a:p>
          <a:p>
            <a:pPr marL="0" indent="0" algn="ctr">
              <a:buNone/>
            </a:pPr>
            <a:endParaRPr lang="cs-CZ" dirty="0" smtClean="0"/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cs-CZ" dirty="0" err="1" smtClean="0"/>
              <a:t>Západo</a:t>
            </a:r>
            <a:r>
              <a:rPr lang="cs-CZ" dirty="0" smtClean="0"/>
              <a:t>-               </a:t>
            </a:r>
            <a:r>
              <a:rPr lang="cs-CZ" dirty="0" err="1" smtClean="0"/>
              <a:t>Východo</a:t>
            </a:r>
            <a:r>
              <a:rPr lang="cs-CZ" dirty="0" smtClean="0"/>
              <a:t>-</a:t>
            </a:r>
            <a:endParaRPr lang="cs-CZ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dirty="0" smtClean="0"/>
              <a:t>                                         baltské                  </a:t>
            </a:r>
            <a:r>
              <a:rPr lang="cs-CZ" dirty="0" err="1" smtClean="0"/>
              <a:t>baltské</a:t>
            </a:r>
            <a:endParaRPr lang="cs-CZ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i="1" dirty="0" smtClean="0"/>
              <a:t>                              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i="1" dirty="0"/>
              <a:t> </a:t>
            </a:r>
            <a:r>
              <a:rPr lang="cs-CZ" i="1" dirty="0" smtClean="0"/>
              <a:t>    </a:t>
            </a:r>
            <a:r>
              <a:rPr lang="cs-CZ" b="1" dirty="0" smtClean="0"/>
              <a:t>Posesivní zájmena   </a:t>
            </a:r>
            <a:r>
              <a:rPr lang="cs-CZ" i="1" dirty="0" err="1" smtClean="0"/>
              <a:t>mais</a:t>
            </a:r>
            <a:r>
              <a:rPr lang="cs-CZ" i="1" dirty="0" smtClean="0"/>
              <a:t> </a:t>
            </a:r>
            <a:r>
              <a:rPr lang="cs-CZ" dirty="0" smtClean="0"/>
              <a:t>(můj)              </a:t>
            </a:r>
            <a:r>
              <a:rPr lang="cs-CZ" i="1" dirty="0" smtClean="0"/>
              <a:t>mano</a:t>
            </a:r>
            <a:endParaRPr lang="cs-CZ" i="1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i="1" dirty="0" smtClean="0"/>
              <a:t>                                        </a:t>
            </a:r>
            <a:r>
              <a:rPr lang="cs-CZ" i="1" dirty="0" err="1" smtClean="0"/>
              <a:t>twais</a:t>
            </a:r>
            <a:r>
              <a:rPr lang="cs-CZ" i="1" dirty="0" smtClean="0"/>
              <a:t> </a:t>
            </a:r>
            <a:r>
              <a:rPr lang="cs-CZ" dirty="0" smtClean="0"/>
              <a:t>(tvůj)               </a:t>
            </a:r>
            <a:r>
              <a:rPr lang="cs-CZ" i="1" dirty="0" err="1" smtClean="0"/>
              <a:t>tavo</a:t>
            </a:r>
            <a:endParaRPr lang="cs-CZ" i="1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i="1" dirty="0" smtClean="0"/>
              <a:t>                                       </a:t>
            </a:r>
            <a:r>
              <a:rPr lang="cs-CZ" i="1" dirty="0" err="1" smtClean="0"/>
              <a:t>swais</a:t>
            </a:r>
            <a:r>
              <a:rPr lang="cs-CZ" i="1" dirty="0" smtClean="0"/>
              <a:t> </a:t>
            </a:r>
            <a:r>
              <a:rPr lang="cs-CZ" dirty="0" smtClean="0"/>
              <a:t>(svůj)               </a:t>
            </a:r>
            <a:r>
              <a:rPr lang="cs-CZ" i="1" dirty="0" err="1" smtClean="0"/>
              <a:t>savo</a:t>
            </a:r>
            <a:endParaRPr lang="lt-LT" i="1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cs-CZ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dirty="0" smtClean="0"/>
              <a:t>	        </a:t>
            </a:r>
            <a:r>
              <a:rPr lang="cs-CZ" b="1" dirty="0" smtClean="0"/>
              <a:t>Préterit</a:t>
            </a:r>
            <a:r>
              <a:rPr lang="cs-CZ" dirty="0" smtClean="0"/>
              <a:t>        </a:t>
            </a:r>
            <a:r>
              <a:rPr lang="cs-CZ" i="1" dirty="0" err="1" smtClean="0"/>
              <a:t>bēi</a:t>
            </a:r>
            <a:r>
              <a:rPr lang="cs-CZ" dirty="0"/>
              <a:t>, </a:t>
            </a:r>
            <a:r>
              <a:rPr lang="cs-CZ" i="1" dirty="0" err="1" smtClean="0"/>
              <a:t>bē</a:t>
            </a:r>
            <a:r>
              <a:rPr lang="cs-CZ" i="1" dirty="0" smtClean="0"/>
              <a:t>                      </a:t>
            </a:r>
            <a:r>
              <a:rPr lang="cs-CZ" i="1" dirty="0" err="1" smtClean="0"/>
              <a:t>buv</a:t>
            </a:r>
            <a:r>
              <a:rPr lang="cs-CZ" i="1" dirty="0" smtClean="0"/>
              <a:t>-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cs-CZ" b="1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b="1" dirty="0" smtClean="0"/>
              <a:t>Střední </a:t>
            </a:r>
            <a:r>
              <a:rPr lang="cs-CZ" b="1" dirty="0"/>
              <a:t>rod </a:t>
            </a:r>
            <a:r>
              <a:rPr lang="cs-CZ" b="1" dirty="0" err="1"/>
              <a:t>subst</a:t>
            </a:r>
            <a:r>
              <a:rPr lang="cs-CZ" b="1" dirty="0"/>
              <a:t>.:         </a:t>
            </a:r>
            <a:r>
              <a:rPr lang="cs-CZ" sz="6000" dirty="0" smtClean="0"/>
              <a:t>+</a:t>
            </a:r>
            <a:r>
              <a:rPr lang="cs-CZ" dirty="0" smtClean="0"/>
              <a:t>                                </a:t>
            </a:r>
            <a:r>
              <a:rPr lang="cs-CZ" sz="6000" dirty="0" smtClean="0"/>
              <a:t>-</a:t>
            </a:r>
            <a:endParaRPr lang="cs-CZ" sz="60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cs-CZ" i="1" dirty="0" smtClean="0"/>
          </a:p>
        </p:txBody>
      </p:sp>
      <p:cxnSp>
        <p:nvCxnSpPr>
          <p:cNvPr id="22" name="Přímá spojnice se šipkou 21"/>
          <p:cNvCxnSpPr/>
          <p:nvPr/>
        </p:nvCxnSpPr>
        <p:spPr>
          <a:xfrm flipH="1">
            <a:off x="5186363" y="1600200"/>
            <a:ext cx="314325" cy="460420"/>
          </a:xfrm>
          <a:prstGeom prst="straightConnector1">
            <a:avLst/>
          </a:prstGeom>
          <a:ln w="603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Přímá spojnice se šipkou 26"/>
          <p:cNvCxnSpPr/>
          <p:nvPr/>
        </p:nvCxnSpPr>
        <p:spPr>
          <a:xfrm>
            <a:off x="6943725" y="1600200"/>
            <a:ext cx="228600" cy="46042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6232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675409"/>
          </a:xfrm>
        </p:spPr>
        <p:txBody>
          <a:bodyPr>
            <a:normAutofit fontScale="90000"/>
          </a:bodyPr>
          <a:lstStyle/>
          <a:p>
            <a:pPr algn="ctr"/>
            <a:r>
              <a:rPr lang="lt-LT" dirty="0" smtClean="0"/>
              <a:t>V</a:t>
            </a:r>
            <a:r>
              <a:rPr lang="cs-CZ" dirty="0" err="1" smtClean="0"/>
              <a:t>ýchodobaltské</a:t>
            </a:r>
            <a:r>
              <a:rPr lang="cs-CZ" dirty="0" smtClean="0"/>
              <a:t> jazyky</a:t>
            </a:r>
            <a:r>
              <a:rPr lang="lt-LT" dirty="0" smtClean="0"/>
              <a:t>: </a:t>
            </a:r>
            <a:r>
              <a:rPr lang="lt-LT" dirty="0" err="1" smtClean="0"/>
              <a:t>litev</a:t>
            </a:r>
            <a:r>
              <a:rPr lang="cs-CZ" dirty="0" err="1" smtClean="0"/>
              <a:t>ština</a:t>
            </a:r>
            <a:r>
              <a:rPr lang="cs-CZ" dirty="0" smtClean="0"/>
              <a:t> a lotyština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838200" y="1107580"/>
            <a:ext cx="10515600" cy="5576555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cs-CZ" b="1" dirty="0" err="1" smtClean="0"/>
              <a:t>Východo</a:t>
            </a:r>
            <a:r>
              <a:rPr lang="cs-CZ" b="1" dirty="0" smtClean="0"/>
              <a:t>-baltština</a:t>
            </a:r>
          </a:p>
          <a:p>
            <a:pPr marL="0" indent="0" algn="ctr">
              <a:buNone/>
            </a:pPr>
            <a:endParaRPr lang="cs-CZ" dirty="0" smtClean="0"/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cs-CZ" dirty="0" smtClean="0"/>
              <a:t>Litevština               Lotyština</a:t>
            </a:r>
            <a:endParaRPr lang="cs-CZ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dirty="0" smtClean="0"/>
              <a:t>                                        </a:t>
            </a:r>
            <a:r>
              <a:rPr lang="cs-CZ" i="1" dirty="0" smtClean="0"/>
              <a:t>                    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i="1" dirty="0"/>
              <a:t> </a:t>
            </a:r>
            <a:r>
              <a:rPr lang="cs-CZ" i="1" dirty="0" smtClean="0"/>
              <a:t>    </a:t>
            </a:r>
            <a:r>
              <a:rPr lang="cs-CZ" b="1" dirty="0" smtClean="0"/>
              <a:t>Přízvuk                      </a:t>
            </a:r>
            <a:r>
              <a:rPr lang="cs-CZ" i="1" dirty="0" smtClean="0"/>
              <a:t>pohyblivý</a:t>
            </a:r>
            <a:r>
              <a:rPr lang="cs-CZ" dirty="0" smtClean="0"/>
              <a:t>              </a:t>
            </a:r>
            <a:r>
              <a:rPr lang="cs-CZ" i="1" dirty="0" smtClean="0"/>
              <a:t>pevný (na 1. slabice)</a:t>
            </a:r>
            <a:endParaRPr lang="cs-CZ" i="1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i="1" dirty="0" smtClean="0"/>
              <a:t>                                      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b="1" dirty="0" smtClean="0"/>
              <a:t>Původní k', g</a:t>
            </a:r>
            <a:r>
              <a:rPr lang="cs-CZ" b="1" dirty="0"/>
              <a:t>'</a:t>
            </a:r>
            <a:r>
              <a:rPr lang="cs-CZ" b="1" dirty="0" smtClean="0"/>
              <a:t>:</a:t>
            </a:r>
            <a:r>
              <a:rPr lang="cs-CZ" dirty="0" smtClean="0"/>
              <a:t>                </a:t>
            </a:r>
            <a:r>
              <a:rPr lang="cs-CZ" b="1" dirty="0" smtClean="0"/>
              <a:t>k</a:t>
            </a:r>
            <a:r>
              <a:rPr lang="cs-CZ" b="1" dirty="0"/>
              <a:t>', g'</a:t>
            </a:r>
            <a:r>
              <a:rPr lang="cs-CZ" dirty="0" smtClean="0"/>
              <a:t>                      → </a:t>
            </a:r>
            <a:r>
              <a:rPr lang="cs-CZ" b="1" i="1" dirty="0" smtClean="0"/>
              <a:t>c, </a:t>
            </a:r>
            <a:r>
              <a:rPr lang="cs-CZ" b="1" i="1" dirty="0" err="1" smtClean="0"/>
              <a:t>dz</a:t>
            </a:r>
            <a:endParaRPr lang="cs-CZ" b="1" i="1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i="1" dirty="0" smtClean="0"/>
              <a:t>                                          </a:t>
            </a:r>
            <a:r>
              <a:rPr lang="cs-CZ" b="1" i="1" dirty="0" err="1" smtClean="0"/>
              <a:t>k</a:t>
            </a:r>
            <a:r>
              <a:rPr lang="cs-CZ" i="1" dirty="0" err="1" smtClean="0"/>
              <a:t>elti</a:t>
            </a:r>
            <a:r>
              <a:rPr lang="cs-CZ" i="1" dirty="0" smtClean="0"/>
              <a:t>         </a:t>
            </a:r>
            <a:r>
              <a:rPr lang="cs-CZ" dirty="0" smtClean="0"/>
              <a:t>(zvedat)      </a:t>
            </a:r>
            <a:r>
              <a:rPr lang="cs-CZ" b="1" i="1" dirty="0" smtClean="0"/>
              <a:t>c</a:t>
            </a:r>
            <a:r>
              <a:rPr lang="cs-CZ" i="1" dirty="0" smtClean="0"/>
              <a:t>elt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i="1" dirty="0"/>
              <a:t> </a:t>
            </a:r>
            <a:r>
              <a:rPr lang="cs-CZ" i="1" dirty="0" smtClean="0"/>
              <a:t>                                        </a:t>
            </a:r>
            <a:r>
              <a:rPr lang="cs-CZ" b="1" i="1" dirty="0" err="1" smtClean="0"/>
              <a:t>g</a:t>
            </a:r>
            <a:r>
              <a:rPr lang="cs-CZ" i="1" dirty="0" err="1" smtClean="0"/>
              <a:t>erti</a:t>
            </a:r>
            <a:r>
              <a:rPr lang="cs-CZ" i="1" dirty="0" smtClean="0"/>
              <a:t>         </a:t>
            </a:r>
            <a:r>
              <a:rPr lang="cs-CZ" dirty="0" smtClean="0"/>
              <a:t>(pít)             </a:t>
            </a:r>
            <a:r>
              <a:rPr lang="cs-CZ" b="1" dirty="0" err="1" smtClean="0"/>
              <a:t>dz</a:t>
            </a:r>
            <a:r>
              <a:rPr lang="cs-CZ" dirty="0" err="1" smtClean="0"/>
              <a:t>ert</a:t>
            </a:r>
            <a:endParaRPr lang="cs-CZ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cs-CZ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b="1" dirty="0" smtClean="0"/>
              <a:t>Krácení koncovek:</a:t>
            </a:r>
            <a:r>
              <a:rPr lang="cs-CZ" dirty="0" smtClean="0"/>
              <a:t>          NE                                ANO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dirty="0" smtClean="0"/>
              <a:t>                                         </a:t>
            </a:r>
            <a:r>
              <a:rPr lang="cs-CZ" dirty="0" err="1" smtClean="0"/>
              <a:t>vyr</a:t>
            </a:r>
            <a:r>
              <a:rPr lang="cs-CZ" b="1" dirty="0" err="1" smtClean="0"/>
              <a:t>as</a:t>
            </a:r>
            <a:r>
              <a:rPr lang="cs-CZ" dirty="0" smtClean="0"/>
              <a:t>       </a:t>
            </a:r>
            <a:r>
              <a:rPr lang="lt-LT" dirty="0" smtClean="0"/>
              <a:t>(</a:t>
            </a:r>
            <a:r>
              <a:rPr lang="cs-CZ" dirty="0" smtClean="0"/>
              <a:t>muž)             </a:t>
            </a:r>
            <a:r>
              <a:rPr lang="cs-CZ" dirty="0" err="1" smtClean="0"/>
              <a:t>vīr</a:t>
            </a:r>
            <a:r>
              <a:rPr lang="cs-CZ" b="1" dirty="0" err="1" smtClean="0"/>
              <a:t>s</a:t>
            </a:r>
            <a:endParaRPr lang="cs-CZ" b="1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b="1" dirty="0"/>
              <a:t>	</a:t>
            </a:r>
            <a:r>
              <a:rPr lang="cs-CZ" b="1" dirty="0" smtClean="0"/>
              <a:t>		       </a:t>
            </a:r>
            <a:r>
              <a:rPr lang="cs-CZ" dirty="0" err="1" smtClean="0"/>
              <a:t>egl</a:t>
            </a:r>
            <a:r>
              <a:rPr lang="lt-LT" b="1" dirty="0" smtClean="0"/>
              <a:t>ė</a:t>
            </a:r>
            <a:r>
              <a:rPr lang="lt-LT" dirty="0" smtClean="0"/>
              <a:t>          </a:t>
            </a:r>
            <a:r>
              <a:rPr lang="cs-CZ" dirty="0" smtClean="0"/>
              <a:t>(smrk)</a:t>
            </a:r>
            <a:r>
              <a:rPr lang="lt-LT" dirty="0" smtClean="0"/>
              <a:t>           egl</a:t>
            </a:r>
            <a:r>
              <a:rPr lang="lt-LT" b="1" dirty="0" smtClean="0"/>
              <a:t>e</a:t>
            </a:r>
            <a:endParaRPr lang="cs-CZ" b="1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lt-LT" dirty="0" smtClean="0"/>
              <a:t>                                      aš dar</a:t>
            </a:r>
            <a:r>
              <a:rPr lang="lt-LT" b="1" dirty="0" smtClean="0"/>
              <a:t>au</a:t>
            </a:r>
            <a:r>
              <a:rPr lang="lt-LT" dirty="0" smtClean="0"/>
              <a:t> </a:t>
            </a:r>
            <a:r>
              <a:rPr lang="cs-CZ" dirty="0" smtClean="0"/>
              <a:t>  </a:t>
            </a:r>
            <a:r>
              <a:rPr lang="lt-LT" dirty="0" smtClean="0"/>
              <a:t>(</a:t>
            </a:r>
            <a:r>
              <a:rPr lang="cs-CZ" dirty="0" smtClean="0"/>
              <a:t>já dělám)     es dar</a:t>
            </a:r>
            <a:r>
              <a:rPr lang="cs-CZ" b="1" dirty="0" smtClean="0"/>
              <a:t>u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cs-CZ" i="1" dirty="0" smtClean="0"/>
          </a:p>
        </p:txBody>
      </p:sp>
      <p:cxnSp>
        <p:nvCxnSpPr>
          <p:cNvPr id="22" name="Přímá spojnice se šipkou 21"/>
          <p:cNvCxnSpPr/>
          <p:nvPr/>
        </p:nvCxnSpPr>
        <p:spPr>
          <a:xfrm flipH="1">
            <a:off x="5186363" y="1600200"/>
            <a:ext cx="314325" cy="460420"/>
          </a:xfrm>
          <a:prstGeom prst="straightConnector1">
            <a:avLst/>
          </a:prstGeom>
          <a:ln w="603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Přímá spojnice se šipkou 26"/>
          <p:cNvCxnSpPr/>
          <p:nvPr/>
        </p:nvCxnSpPr>
        <p:spPr>
          <a:xfrm>
            <a:off x="6943725" y="1600200"/>
            <a:ext cx="228600" cy="46042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3372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675409"/>
          </a:xfrm>
        </p:spPr>
        <p:txBody>
          <a:bodyPr>
            <a:normAutofit fontScale="90000"/>
          </a:bodyPr>
          <a:lstStyle/>
          <a:p>
            <a:pPr algn="ctr"/>
            <a:r>
              <a:rPr lang="lt-LT" dirty="0" smtClean="0"/>
              <a:t>V</a:t>
            </a:r>
            <a:r>
              <a:rPr lang="cs-CZ" dirty="0" err="1" smtClean="0"/>
              <a:t>ýchodobaltské</a:t>
            </a:r>
            <a:r>
              <a:rPr lang="cs-CZ" dirty="0" smtClean="0"/>
              <a:t> jazyky</a:t>
            </a:r>
            <a:r>
              <a:rPr lang="lt-LT" dirty="0" smtClean="0"/>
              <a:t>: </a:t>
            </a:r>
            <a:r>
              <a:rPr lang="lt-LT" dirty="0" err="1" smtClean="0"/>
              <a:t>litev</a:t>
            </a:r>
            <a:r>
              <a:rPr lang="cs-CZ" dirty="0" err="1" smtClean="0"/>
              <a:t>ština</a:t>
            </a:r>
            <a:r>
              <a:rPr lang="cs-CZ" dirty="0" smtClean="0"/>
              <a:t> a lotyština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352022" y="1184853"/>
            <a:ext cx="11625329" cy="557655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cs-CZ" b="1" dirty="0" err="1" smtClean="0"/>
              <a:t>Východo</a:t>
            </a:r>
            <a:r>
              <a:rPr lang="cs-CZ" b="1" dirty="0" smtClean="0"/>
              <a:t>-baltština</a:t>
            </a:r>
          </a:p>
          <a:p>
            <a:pPr marL="0" indent="0" algn="ctr">
              <a:buNone/>
            </a:pPr>
            <a:endParaRPr lang="cs-CZ" dirty="0" smtClean="0"/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cs-CZ" dirty="0" smtClean="0"/>
              <a:t>Litevština               Lotyština</a:t>
            </a:r>
            <a:endParaRPr lang="cs-CZ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dirty="0" smtClean="0"/>
              <a:t>                                        </a:t>
            </a:r>
            <a:r>
              <a:rPr lang="cs-CZ" i="1" dirty="0" smtClean="0"/>
              <a:t>                    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dirty="0" smtClean="0"/>
              <a:t>Posesivní konstrukce:</a:t>
            </a:r>
            <a:r>
              <a:rPr lang="lt-LT" dirty="0" smtClean="0"/>
              <a:t> </a:t>
            </a:r>
            <a:r>
              <a:rPr lang="lt-LT" i="1" dirty="0" smtClean="0"/>
              <a:t>Aš turiu brolį            Man ir </a:t>
            </a:r>
            <a:r>
              <a:rPr lang="lt-LT" i="1" dirty="0" err="1" smtClean="0"/>
              <a:t>brālis</a:t>
            </a:r>
            <a:r>
              <a:rPr lang="lt-LT" i="1" dirty="0" smtClean="0"/>
              <a:t> </a:t>
            </a:r>
            <a:endParaRPr lang="cs-CZ" i="1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i="1" dirty="0"/>
              <a:t> </a:t>
            </a:r>
            <a:r>
              <a:rPr lang="cs-CZ" i="1" dirty="0" smtClean="0"/>
              <a:t>                                    </a:t>
            </a:r>
            <a:r>
              <a:rPr lang="cs-CZ" dirty="0" smtClean="0"/>
              <a:t>(Já mám bratra)          </a:t>
            </a:r>
            <a:r>
              <a:rPr lang="lt-LT" dirty="0" smtClean="0"/>
              <a:t>(</a:t>
            </a:r>
            <a:r>
              <a:rPr lang="cs-CZ" dirty="0" smtClean="0"/>
              <a:t>Mně je bratr)</a:t>
            </a:r>
            <a:endParaRPr lang="cs-CZ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cs-CZ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dirty="0" err="1" smtClean="0"/>
              <a:t>Debitiv</a:t>
            </a:r>
            <a:r>
              <a:rPr lang="cs-CZ" dirty="0" smtClean="0"/>
              <a:t>:                            </a:t>
            </a:r>
            <a:r>
              <a:rPr lang="lt-LT" dirty="0" smtClean="0"/>
              <a:t>[Ne</a:t>
            </a:r>
            <a:r>
              <a:rPr lang="cs-CZ" dirty="0" smtClean="0"/>
              <a:t>ní</a:t>
            </a:r>
            <a:r>
              <a:rPr lang="lt-LT" dirty="0" smtClean="0"/>
              <a:t>]</a:t>
            </a:r>
            <a:r>
              <a:rPr lang="cs-CZ" dirty="0" smtClean="0"/>
              <a:t>                 </a:t>
            </a:r>
            <a:r>
              <a:rPr lang="cs-CZ" i="1" dirty="0" smtClean="0"/>
              <a:t>Man </a:t>
            </a:r>
            <a:r>
              <a:rPr lang="cs-CZ" i="1" dirty="0" err="1" smtClean="0"/>
              <a:t>ir</a:t>
            </a:r>
            <a:r>
              <a:rPr lang="cs-CZ" i="1" dirty="0" smtClean="0"/>
              <a:t> </a:t>
            </a:r>
            <a:r>
              <a:rPr lang="cs-CZ" b="1" i="1" dirty="0" smtClean="0"/>
              <a:t>j</a:t>
            </a:r>
            <a:r>
              <a:rPr lang="lt-LT" b="1" i="1" dirty="0" smtClean="0"/>
              <a:t>ā</a:t>
            </a:r>
            <a:r>
              <a:rPr lang="cs-CZ" b="1" i="1" dirty="0" err="1" smtClean="0"/>
              <a:t>iet</a:t>
            </a:r>
            <a:r>
              <a:rPr lang="cs-CZ" i="1" dirty="0" smtClean="0"/>
              <a:t> m</a:t>
            </a:r>
            <a:r>
              <a:rPr lang="lt-LT" i="1" dirty="0" smtClean="0"/>
              <a:t>ā</a:t>
            </a:r>
            <a:r>
              <a:rPr lang="cs-CZ" i="1" dirty="0" smtClean="0"/>
              <a:t>j</a:t>
            </a:r>
            <a:r>
              <a:rPr lang="lt-LT" i="1" dirty="0" smtClean="0"/>
              <a:t>ā</a:t>
            </a:r>
            <a:r>
              <a:rPr lang="cs-CZ" i="1" dirty="0" smtClean="0"/>
              <a:t>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i="1" dirty="0"/>
              <a:t> </a:t>
            </a:r>
            <a:r>
              <a:rPr lang="cs-CZ" i="1" dirty="0" smtClean="0"/>
              <a:t>                                                              </a:t>
            </a:r>
            <a:r>
              <a:rPr lang="cs-CZ" dirty="0" smtClean="0"/>
              <a:t>(Mně je jít domů, tzn. </a:t>
            </a:r>
            <a:r>
              <a:rPr lang="cs-CZ" smtClean="0"/>
              <a:t>musím </a:t>
            </a:r>
            <a:r>
              <a:rPr lang="cs-CZ" dirty="0" smtClean="0"/>
              <a:t>jít domů)</a:t>
            </a:r>
            <a:r>
              <a:rPr lang="cs-CZ" i="1" dirty="0" smtClean="0"/>
              <a:t> </a:t>
            </a:r>
            <a:r>
              <a:rPr lang="cs-CZ" dirty="0" smtClean="0"/>
              <a:t>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cs-CZ" i="1" dirty="0" smtClean="0"/>
          </a:p>
        </p:txBody>
      </p:sp>
      <p:cxnSp>
        <p:nvCxnSpPr>
          <p:cNvPr id="22" name="Přímá spojnice se šipkou 21"/>
          <p:cNvCxnSpPr/>
          <p:nvPr/>
        </p:nvCxnSpPr>
        <p:spPr>
          <a:xfrm flipH="1">
            <a:off x="5186363" y="1600200"/>
            <a:ext cx="314325" cy="460420"/>
          </a:xfrm>
          <a:prstGeom prst="straightConnector1">
            <a:avLst/>
          </a:prstGeom>
          <a:ln w="603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Přímá spojnice se šipkou 26"/>
          <p:cNvCxnSpPr/>
          <p:nvPr/>
        </p:nvCxnSpPr>
        <p:spPr>
          <a:xfrm>
            <a:off x="6943725" y="1600200"/>
            <a:ext cx="228600" cy="46042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7417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675409"/>
          </a:xfrm>
        </p:spPr>
        <p:txBody>
          <a:bodyPr>
            <a:normAutofit fontScale="90000"/>
          </a:bodyPr>
          <a:lstStyle/>
          <a:p>
            <a:pPr algn="ctr"/>
            <a:r>
              <a:rPr lang="cs-CZ" dirty="0" smtClean="0"/>
              <a:t>Geografický rozsah baltských jazyků (1)</a:t>
            </a:r>
            <a:endParaRPr lang="cs-CZ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6555" y="675410"/>
            <a:ext cx="7795984" cy="6077184"/>
          </a:xfrm>
        </p:spPr>
      </p:pic>
    </p:spTree>
    <p:extLst>
      <p:ext uri="{BB962C8B-B14F-4D97-AF65-F5344CB8AC3E}">
        <p14:creationId xmlns:p14="http://schemas.microsoft.com/office/powerpoint/2010/main" val="3002320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675409"/>
          </a:xfrm>
        </p:spPr>
        <p:txBody>
          <a:bodyPr>
            <a:normAutofit fontScale="90000"/>
          </a:bodyPr>
          <a:lstStyle/>
          <a:p>
            <a:pPr algn="ctr"/>
            <a:r>
              <a:rPr lang="cs-CZ" dirty="0" smtClean="0"/>
              <a:t>Geografický rozsah baltských jazyků (2)</a:t>
            </a:r>
            <a:endParaRPr lang="cs-CZ" dirty="0"/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2715" y="765476"/>
            <a:ext cx="7908716" cy="5931537"/>
          </a:xfrm>
        </p:spPr>
      </p:pic>
    </p:spTree>
    <p:extLst>
      <p:ext uri="{BB962C8B-B14F-4D97-AF65-F5344CB8AC3E}">
        <p14:creationId xmlns:p14="http://schemas.microsoft.com/office/powerpoint/2010/main" val="268370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675409"/>
          </a:xfrm>
        </p:spPr>
        <p:txBody>
          <a:bodyPr>
            <a:normAutofit fontScale="90000"/>
          </a:bodyPr>
          <a:lstStyle/>
          <a:p>
            <a:pPr algn="ctr"/>
            <a:r>
              <a:rPr lang="cs-CZ" dirty="0" smtClean="0"/>
              <a:t>Dněperští </a:t>
            </a:r>
            <a:r>
              <a:rPr lang="cs-CZ" dirty="0" err="1" smtClean="0"/>
              <a:t>Baltové</a:t>
            </a:r>
            <a:endParaRPr lang="cs-CZ" dirty="0"/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0894" y="675408"/>
            <a:ext cx="7931202" cy="6182591"/>
          </a:xfrm>
        </p:spPr>
      </p:pic>
    </p:spTree>
    <p:extLst>
      <p:ext uri="{BB962C8B-B14F-4D97-AF65-F5344CB8AC3E}">
        <p14:creationId xmlns:p14="http://schemas.microsoft.com/office/powerpoint/2010/main" val="1154857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675409"/>
          </a:xfrm>
        </p:spPr>
        <p:txBody>
          <a:bodyPr>
            <a:normAutofit fontScale="90000"/>
          </a:bodyPr>
          <a:lstStyle/>
          <a:p>
            <a:pPr algn="ctr"/>
            <a:r>
              <a:rPr lang="cs-CZ" dirty="0" err="1" smtClean="0"/>
              <a:t>Pomeranští</a:t>
            </a:r>
            <a:r>
              <a:rPr lang="cs-CZ" dirty="0" smtClean="0"/>
              <a:t> </a:t>
            </a:r>
            <a:r>
              <a:rPr lang="cs-CZ" dirty="0" err="1" smtClean="0"/>
              <a:t>Baltové</a:t>
            </a:r>
            <a:endParaRPr lang="cs-CZ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5181" y="675409"/>
            <a:ext cx="8101637" cy="6076228"/>
          </a:xfrm>
        </p:spPr>
      </p:pic>
    </p:spTree>
    <p:extLst>
      <p:ext uri="{BB962C8B-B14F-4D97-AF65-F5344CB8AC3E}">
        <p14:creationId xmlns:p14="http://schemas.microsoft.com/office/powerpoint/2010/main" val="1491438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675409"/>
          </a:xfrm>
        </p:spPr>
        <p:txBody>
          <a:bodyPr>
            <a:normAutofit fontScale="90000"/>
          </a:bodyPr>
          <a:lstStyle/>
          <a:p>
            <a:pPr algn="ctr"/>
            <a:r>
              <a:rPr lang="cs-CZ" dirty="0" smtClean="0"/>
              <a:t>Třídění baltských jazyků (1): maximální rozsah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838200" y="1171976"/>
            <a:ext cx="10515600" cy="4843062"/>
          </a:xfrm>
        </p:spPr>
        <p:txBody>
          <a:bodyPr/>
          <a:lstStyle/>
          <a:p>
            <a:pPr marL="0" indent="0" algn="ctr">
              <a:buNone/>
            </a:pPr>
            <a:r>
              <a:rPr lang="cs-CZ" b="1" dirty="0" smtClean="0"/>
              <a:t>Proto-baltština</a:t>
            </a:r>
          </a:p>
          <a:p>
            <a:pPr marL="0" indent="0" algn="ctr">
              <a:buNone/>
            </a:pPr>
            <a:endParaRPr lang="cs-CZ" dirty="0" smtClean="0"/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cs-CZ" dirty="0" err="1" smtClean="0"/>
              <a:t>Pomeranské</a:t>
            </a:r>
            <a:r>
              <a:rPr lang="cs-CZ" dirty="0" smtClean="0"/>
              <a:t>               </a:t>
            </a:r>
            <a:r>
              <a:rPr lang="cs-CZ" dirty="0" err="1" smtClean="0"/>
              <a:t>Západo</a:t>
            </a:r>
            <a:r>
              <a:rPr lang="cs-CZ" dirty="0" smtClean="0"/>
              <a:t>-               </a:t>
            </a:r>
            <a:r>
              <a:rPr lang="cs-CZ" dirty="0" err="1" smtClean="0"/>
              <a:t>Východo</a:t>
            </a:r>
            <a:r>
              <a:rPr lang="cs-CZ" dirty="0" smtClean="0"/>
              <a:t>-               Dněperské</a:t>
            </a:r>
            <a:endParaRPr lang="cs-CZ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dirty="0"/>
              <a:t> </a:t>
            </a:r>
            <a:r>
              <a:rPr lang="cs-CZ" dirty="0" smtClean="0"/>
              <a:t>        baltské                     </a:t>
            </a:r>
            <a:r>
              <a:rPr lang="cs-CZ" dirty="0" err="1" smtClean="0"/>
              <a:t>baltské</a:t>
            </a:r>
            <a:r>
              <a:rPr lang="cs-CZ" dirty="0" smtClean="0"/>
              <a:t>                  </a:t>
            </a:r>
            <a:r>
              <a:rPr lang="cs-CZ" dirty="0" err="1" smtClean="0"/>
              <a:t>baltské</a:t>
            </a:r>
            <a:r>
              <a:rPr lang="cs-CZ" dirty="0" smtClean="0"/>
              <a:t>                     </a:t>
            </a:r>
            <a:r>
              <a:rPr lang="cs-CZ" dirty="0" err="1" smtClean="0"/>
              <a:t>baltské</a:t>
            </a:r>
            <a:endParaRPr lang="cs-CZ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dirty="0" smtClean="0"/>
              <a:t>              ?                                                                                                 ? </a:t>
            </a:r>
          </a:p>
        </p:txBody>
      </p:sp>
      <p:cxnSp>
        <p:nvCxnSpPr>
          <p:cNvPr id="16" name="Přímá spojnice se šipkou 15"/>
          <p:cNvCxnSpPr/>
          <p:nvPr/>
        </p:nvCxnSpPr>
        <p:spPr>
          <a:xfrm flipH="1">
            <a:off x="3348507" y="1442434"/>
            <a:ext cx="1416676" cy="618186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Přímá spojnice se šipkou 21"/>
          <p:cNvCxnSpPr/>
          <p:nvPr/>
        </p:nvCxnSpPr>
        <p:spPr>
          <a:xfrm flipH="1">
            <a:off x="5186363" y="1600200"/>
            <a:ext cx="314325" cy="460420"/>
          </a:xfrm>
          <a:prstGeom prst="straightConnector1">
            <a:avLst/>
          </a:prstGeom>
          <a:ln w="603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Přímá spojnice se šipkou 26"/>
          <p:cNvCxnSpPr/>
          <p:nvPr/>
        </p:nvCxnSpPr>
        <p:spPr>
          <a:xfrm>
            <a:off x="6943725" y="1600200"/>
            <a:ext cx="228600" cy="46042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Přímá spojnice se šipkou 31"/>
          <p:cNvCxnSpPr/>
          <p:nvPr/>
        </p:nvCxnSpPr>
        <p:spPr>
          <a:xfrm>
            <a:off x="7577439" y="1442434"/>
            <a:ext cx="1437974" cy="618186"/>
          </a:xfrm>
          <a:prstGeom prst="straightConnector1">
            <a:avLst/>
          </a:prstGeom>
          <a:ln w="603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0761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675409"/>
          </a:xfrm>
        </p:spPr>
        <p:txBody>
          <a:bodyPr>
            <a:normAutofit fontScale="90000"/>
          </a:bodyPr>
          <a:lstStyle/>
          <a:p>
            <a:pPr algn="ctr"/>
            <a:r>
              <a:rPr lang="cs-CZ" dirty="0" smtClean="0"/>
              <a:t>Třídění baltských jazyků (2): minimální rozsah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838200" y="1171976"/>
            <a:ext cx="10515600" cy="4843062"/>
          </a:xfrm>
        </p:spPr>
        <p:txBody>
          <a:bodyPr/>
          <a:lstStyle/>
          <a:p>
            <a:pPr marL="0" indent="0" algn="ctr">
              <a:buNone/>
            </a:pPr>
            <a:r>
              <a:rPr lang="cs-CZ" b="1" dirty="0" smtClean="0"/>
              <a:t>Proto-baltština</a:t>
            </a:r>
          </a:p>
          <a:p>
            <a:pPr marL="0" indent="0" algn="ctr">
              <a:buNone/>
            </a:pPr>
            <a:endParaRPr lang="cs-CZ" dirty="0" smtClean="0"/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cs-CZ" dirty="0" err="1" smtClean="0"/>
              <a:t>Západo</a:t>
            </a:r>
            <a:r>
              <a:rPr lang="cs-CZ" dirty="0" smtClean="0"/>
              <a:t>-               </a:t>
            </a:r>
            <a:r>
              <a:rPr lang="cs-CZ" dirty="0" err="1" smtClean="0"/>
              <a:t>Východo</a:t>
            </a:r>
            <a:r>
              <a:rPr lang="cs-CZ" dirty="0" smtClean="0"/>
              <a:t>-</a:t>
            </a:r>
            <a:endParaRPr lang="cs-CZ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dirty="0" smtClean="0"/>
              <a:t>                                         baltské                  </a:t>
            </a:r>
            <a:r>
              <a:rPr lang="cs-CZ" dirty="0" err="1" smtClean="0"/>
              <a:t>baltské</a:t>
            </a:r>
            <a:endParaRPr lang="cs-CZ" dirty="0"/>
          </a:p>
        </p:txBody>
      </p:sp>
      <p:cxnSp>
        <p:nvCxnSpPr>
          <p:cNvPr id="22" name="Přímá spojnice se šipkou 21"/>
          <p:cNvCxnSpPr/>
          <p:nvPr/>
        </p:nvCxnSpPr>
        <p:spPr>
          <a:xfrm flipH="1">
            <a:off x="5186363" y="1600200"/>
            <a:ext cx="314325" cy="460420"/>
          </a:xfrm>
          <a:prstGeom prst="straightConnector1">
            <a:avLst/>
          </a:prstGeom>
          <a:ln w="603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Přímá spojnice se šipkou 26"/>
          <p:cNvCxnSpPr/>
          <p:nvPr/>
        </p:nvCxnSpPr>
        <p:spPr>
          <a:xfrm>
            <a:off x="6943725" y="1600200"/>
            <a:ext cx="228600" cy="46042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8862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675409"/>
          </a:xfrm>
        </p:spPr>
        <p:txBody>
          <a:bodyPr>
            <a:normAutofit fontScale="90000"/>
          </a:bodyPr>
          <a:lstStyle/>
          <a:p>
            <a:pPr algn="ctr"/>
            <a:r>
              <a:rPr lang="cs-CZ" dirty="0" smtClean="0"/>
              <a:t>Hypotetická chronologie vývoje </a:t>
            </a:r>
            <a:br>
              <a:rPr lang="cs-CZ" dirty="0" smtClean="0"/>
            </a:br>
            <a:r>
              <a:rPr lang="cs-CZ" sz="2200" dirty="0" err="1" smtClean="0"/>
              <a:t>Girdenis</a:t>
            </a:r>
            <a:r>
              <a:rPr lang="cs-CZ" sz="2200" dirty="0" smtClean="0"/>
              <a:t>, </a:t>
            </a:r>
            <a:r>
              <a:rPr lang="cs-CZ" sz="2200" dirty="0" err="1" smtClean="0"/>
              <a:t>Mažiulis</a:t>
            </a:r>
            <a:r>
              <a:rPr lang="cs-CZ" sz="2200" dirty="0" smtClean="0"/>
              <a:t>, </a:t>
            </a:r>
            <a:r>
              <a:rPr lang="cs-CZ" sz="2200" dirty="0" err="1" smtClean="0"/>
              <a:t>Urbutis</a:t>
            </a:r>
            <a:r>
              <a:rPr lang="cs-CZ" sz="2200" dirty="0" smtClean="0"/>
              <a:t>, </a:t>
            </a:r>
            <a:r>
              <a:rPr lang="cs-CZ" sz="2200" dirty="0" err="1" smtClean="0"/>
              <a:t>Dini</a:t>
            </a:r>
            <a:r>
              <a:rPr lang="cs-CZ" sz="2200" dirty="0" smtClean="0"/>
              <a:t>, </a:t>
            </a:r>
            <a:r>
              <a:rPr lang="cs-CZ" sz="2200" dirty="0" err="1" smtClean="0"/>
              <a:t>Bojtar</a:t>
            </a:r>
            <a:endParaRPr lang="cs-CZ" sz="2200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72" y="1018309"/>
            <a:ext cx="6687428" cy="5278582"/>
          </a:xfrm>
        </p:spPr>
      </p:pic>
      <p:sp>
        <p:nvSpPr>
          <p:cNvPr id="3" name="TextovéPole 2"/>
          <p:cNvSpPr txBox="1"/>
          <p:nvPr/>
        </p:nvSpPr>
        <p:spPr>
          <a:xfrm>
            <a:off x="6886575" y="1641663"/>
            <a:ext cx="46101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dirty="0" smtClean="0"/>
              <a:t>Začátek štěpení </a:t>
            </a:r>
            <a:r>
              <a:rPr lang="cs-CZ" sz="3200" dirty="0" err="1" smtClean="0"/>
              <a:t>dialektní</a:t>
            </a:r>
            <a:r>
              <a:rPr lang="cs-CZ" sz="3200" dirty="0" smtClean="0"/>
              <a:t> zóny proto-ba</a:t>
            </a:r>
            <a:r>
              <a:rPr lang="lt-LT" sz="3200" dirty="0"/>
              <a:t>l</a:t>
            </a:r>
            <a:r>
              <a:rPr lang="cs-CZ" sz="3200" dirty="0" err="1"/>
              <a:t>tského</a:t>
            </a:r>
            <a:r>
              <a:rPr lang="cs-CZ" sz="3200" dirty="0"/>
              <a:t> areálu </a:t>
            </a:r>
            <a:r>
              <a:rPr lang="cs-CZ" sz="3200" dirty="0" smtClean="0"/>
              <a:t>2000 – 1000 př. n. l.</a:t>
            </a:r>
          </a:p>
          <a:p>
            <a:endParaRPr lang="cs-CZ" sz="3200" dirty="0" smtClean="0"/>
          </a:p>
          <a:p>
            <a:r>
              <a:rPr lang="cs-CZ" sz="3200" dirty="0" smtClean="0"/>
              <a:t>Rozpad na </a:t>
            </a:r>
            <a:r>
              <a:rPr lang="cs-CZ" sz="3200" dirty="0" err="1" smtClean="0"/>
              <a:t>západobaltskou</a:t>
            </a:r>
            <a:r>
              <a:rPr lang="cs-CZ" sz="3200" dirty="0" smtClean="0"/>
              <a:t> a </a:t>
            </a:r>
            <a:r>
              <a:rPr lang="cs-CZ" sz="3200" dirty="0" err="1" smtClean="0"/>
              <a:t>východobaltskou</a:t>
            </a:r>
            <a:r>
              <a:rPr lang="cs-CZ" sz="3200" dirty="0" smtClean="0"/>
              <a:t> skupinu: 500-400 př. n. l.</a:t>
            </a:r>
          </a:p>
          <a:p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3131406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675409"/>
          </a:xfrm>
        </p:spPr>
        <p:txBody>
          <a:bodyPr>
            <a:normAutofit fontScale="90000"/>
          </a:bodyPr>
          <a:lstStyle/>
          <a:p>
            <a:pPr algn="ctr"/>
            <a:r>
              <a:rPr lang="cs-CZ" dirty="0" smtClean="0"/>
              <a:t>Hypotetická chronologie vývoje </a:t>
            </a:r>
            <a:br>
              <a:rPr lang="cs-CZ" dirty="0" smtClean="0"/>
            </a:br>
            <a:r>
              <a:rPr lang="cs-CZ" sz="2200" dirty="0" err="1" smtClean="0"/>
              <a:t>Girdenis</a:t>
            </a:r>
            <a:r>
              <a:rPr lang="cs-CZ" sz="2200" dirty="0" smtClean="0"/>
              <a:t>, </a:t>
            </a:r>
            <a:r>
              <a:rPr lang="cs-CZ" sz="2200" dirty="0" err="1" smtClean="0"/>
              <a:t>Mažiulis</a:t>
            </a:r>
            <a:r>
              <a:rPr lang="cs-CZ" sz="2200" dirty="0" smtClean="0"/>
              <a:t>, </a:t>
            </a:r>
            <a:r>
              <a:rPr lang="cs-CZ" sz="2200" dirty="0" err="1" smtClean="0"/>
              <a:t>Urbutis</a:t>
            </a:r>
            <a:r>
              <a:rPr lang="cs-CZ" sz="2200" dirty="0" smtClean="0"/>
              <a:t>, </a:t>
            </a:r>
            <a:r>
              <a:rPr lang="cs-CZ" sz="2200" dirty="0" err="1" smtClean="0"/>
              <a:t>Dini</a:t>
            </a:r>
            <a:r>
              <a:rPr lang="cs-CZ" sz="2200" dirty="0" smtClean="0"/>
              <a:t>, </a:t>
            </a:r>
            <a:r>
              <a:rPr lang="cs-CZ" sz="2200" dirty="0" err="1" smtClean="0"/>
              <a:t>Bojtar</a:t>
            </a:r>
            <a:endParaRPr lang="cs-CZ" sz="2200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72" y="1018309"/>
            <a:ext cx="6687428" cy="5278582"/>
          </a:xfrm>
        </p:spPr>
      </p:pic>
      <p:sp>
        <p:nvSpPr>
          <p:cNvPr id="3" name="TextovéPole 2"/>
          <p:cNvSpPr txBox="1"/>
          <p:nvPr/>
        </p:nvSpPr>
        <p:spPr>
          <a:xfrm>
            <a:off x="6743700" y="809049"/>
            <a:ext cx="46101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dirty="0" smtClean="0"/>
              <a:t>Rozpad </a:t>
            </a:r>
            <a:r>
              <a:rPr lang="cs-CZ" sz="3200" dirty="0" err="1" smtClean="0"/>
              <a:t>západobaltské</a:t>
            </a:r>
            <a:r>
              <a:rPr lang="cs-CZ" sz="3200" dirty="0" smtClean="0"/>
              <a:t> skupiny na pruštinu, </a:t>
            </a:r>
            <a:r>
              <a:rPr lang="lt-LT" sz="3200" dirty="0"/>
              <a:t>[</a:t>
            </a:r>
            <a:r>
              <a:rPr lang="cs-CZ" sz="3200" dirty="0" err="1" smtClean="0"/>
              <a:t>jotvinštinu</a:t>
            </a:r>
            <a:r>
              <a:rPr lang="cs-CZ" sz="3200" dirty="0" smtClean="0"/>
              <a:t> a </a:t>
            </a:r>
            <a:r>
              <a:rPr lang="cs-CZ" sz="3200" dirty="0" err="1" smtClean="0"/>
              <a:t>kuronštinu</a:t>
            </a:r>
            <a:r>
              <a:rPr lang="lt-LT" sz="3200" dirty="0" smtClean="0"/>
              <a:t>]</a:t>
            </a:r>
            <a:r>
              <a:rPr lang="cs-CZ" sz="3200" dirty="0" smtClean="0"/>
              <a:t>: na začátku našeho letopočtu</a:t>
            </a:r>
          </a:p>
          <a:p>
            <a:endParaRPr lang="cs-CZ" sz="3200" dirty="0"/>
          </a:p>
          <a:p>
            <a:r>
              <a:rPr lang="cs-CZ" sz="3200" dirty="0" smtClean="0"/>
              <a:t>Rozpad </a:t>
            </a:r>
            <a:r>
              <a:rPr lang="cs-CZ" sz="3200" dirty="0" err="1" smtClean="0"/>
              <a:t>východobaltské</a:t>
            </a:r>
            <a:r>
              <a:rPr lang="cs-CZ" sz="3200" dirty="0" smtClean="0"/>
              <a:t> skupiny na litevštinu, lotyštinu, </a:t>
            </a:r>
            <a:r>
              <a:rPr lang="lt-LT" sz="3200" dirty="0" smtClean="0"/>
              <a:t>[</a:t>
            </a:r>
            <a:r>
              <a:rPr lang="cs-CZ" sz="3200" dirty="0" err="1" smtClean="0"/>
              <a:t>sélštinu</a:t>
            </a:r>
            <a:r>
              <a:rPr lang="cs-CZ" sz="3200" dirty="0" smtClean="0"/>
              <a:t>, </a:t>
            </a:r>
            <a:r>
              <a:rPr lang="cs-CZ" sz="3200" dirty="0" err="1" smtClean="0"/>
              <a:t>semgalštinu</a:t>
            </a:r>
            <a:r>
              <a:rPr lang="lt-LT" sz="3200" dirty="0" smtClean="0"/>
              <a:t>]</a:t>
            </a:r>
            <a:r>
              <a:rPr lang="cs-CZ" sz="3200" dirty="0" smtClean="0"/>
              <a:t>: přelom 6.-7. století  n. l.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1423811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451</TotalTime>
  <Words>417</Words>
  <Application>Microsoft Office PowerPoint</Application>
  <PresentationFormat>Širokoúhlá obrazovka</PresentationFormat>
  <Paragraphs>93</Paragraphs>
  <Slides>15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Motiv Office</vt:lpstr>
      <vt:lpstr>Proto-baltština</vt:lpstr>
      <vt:lpstr>Geografický rozsah baltských jazyků (1)</vt:lpstr>
      <vt:lpstr>Geografický rozsah baltských jazyků (2)</vt:lpstr>
      <vt:lpstr>Dněperští Baltové</vt:lpstr>
      <vt:lpstr>Pomeranští Baltové</vt:lpstr>
      <vt:lpstr>Třídění baltských jazyků (1): maximální rozsah</vt:lpstr>
      <vt:lpstr>Třídění baltských jazyků (2): minimální rozsah</vt:lpstr>
      <vt:lpstr>Hypotetická chronologie vývoje  Girdenis, Mažiulis, Urbutis, Dini, Bojtar</vt:lpstr>
      <vt:lpstr>Hypotetická chronologie vývoje  Girdenis, Mažiulis, Urbutis, Dini, Bojtar</vt:lpstr>
      <vt:lpstr>Proto-baltština: některé společné rysy</vt:lpstr>
      <vt:lpstr>Příklady společných baltských lexémů</vt:lpstr>
      <vt:lpstr>Západo- a východobaltské jazyky (1)</vt:lpstr>
      <vt:lpstr>Západo- a východobaltské jazyky (2)</vt:lpstr>
      <vt:lpstr>Východobaltské jazyky: litevština a lotyština</vt:lpstr>
      <vt:lpstr>Východobaltské jazyky: litevština a lotyština</vt:lpstr>
    </vt:vector>
  </TitlesOfParts>
  <Company>FFMU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Baltština</dc:title>
  <dc:creator>Vaidas Šeferis</dc:creator>
  <cp:lastModifiedBy>Vaidas Šeferis</cp:lastModifiedBy>
  <cp:revision>53</cp:revision>
  <dcterms:created xsi:type="dcterms:W3CDTF">2017-05-05T14:20:48Z</dcterms:created>
  <dcterms:modified xsi:type="dcterms:W3CDTF">2017-05-14T09:06:56Z</dcterms:modified>
</cp:coreProperties>
</file>