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1" r:id="rId3"/>
    <p:sldId id="272" r:id="rId4"/>
    <p:sldId id="258" r:id="rId5"/>
    <p:sldId id="259" r:id="rId6"/>
    <p:sldId id="260" r:id="rId7"/>
    <p:sldId id="262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196DD-F574-4B5B-8AFD-D625CA7A8FEA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5E32-97A0-441F-869B-EB25DDD32A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2424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196DD-F574-4B5B-8AFD-D625CA7A8FEA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5E32-97A0-441F-869B-EB25DDD32A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1316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196DD-F574-4B5B-8AFD-D625CA7A8FEA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5E32-97A0-441F-869B-EB25DDD32A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0715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196DD-F574-4B5B-8AFD-D625CA7A8FEA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5E32-97A0-441F-869B-EB25DDD32A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7801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196DD-F574-4B5B-8AFD-D625CA7A8FEA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5E32-97A0-441F-869B-EB25DDD32A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1017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196DD-F574-4B5B-8AFD-D625CA7A8FEA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5E32-97A0-441F-869B-EB25DDD32A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6313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196DD-F574-4B5B-8AFD-D625CA7A8FEA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5E32-97A0-441F-869B-EB25DDD32A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2162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196DD-F574-4B5B-8AFD-D625CA7A8FEA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5E32-97A0-441F-869B-EB25DDD32A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6303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196DD-F574-4B5B-8AFD-D625CA7A8FEA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5E32-97A0-441F-869B-EB25DDD32A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7784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196DD-F574-4B5B-8AFD-D625CA7A8FEA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5E32-97A0-441F-869B-EB25DDD32A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5744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196DD-F574-4B5B-8AFD-D625CA7A8FEA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5E32-97A0-441F-869B-EB25DDD32A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6402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196DD-F574-4B5B-8AFD-D625CA7A8FEA}" type="datetimeFigureOut">
              <a:rPr lang="cs-CZ" smtClean="0"/>
              <a:t>14. 5. 2017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35E32-97A0-441F-869B-EB25DDD32AB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5506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537" y="476518"/>
            <a:ext cx="8600925" cy="6235671"/>
          </a:xfrm>
        </p:spPr>
      </p:pic>
    </p:spTree>
    <p:extLst>
      <p:ext uri="{BB962C8B-B14F-4D97-AF65-F5344CB8AC3E}">
        <p14:creationId xmlns:p14="http://schemas.microsoft.com/office/powerpoint/2010/main" val="310969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 err="1" smtClean="0"/>
              <a:t>Antoine</a:t>
            </a:r>
            <a:r>
              <a:rPr lang="lt-LT" dirty="0" smtClean="0"/>
              <a:t> </a:t>
            </a:r>
            <a:r>
              <a:rPr lang="lt-LT" dirty="0" err="1" smtClean="0"/>
              <a:t>MEILLET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943" y="1690688"/>
            <a:ext cx="3284113" cy="4627614"/>
          </a:xfrm>
        </p:spPr>
      </p:pic>
    </p:spTree>
    <p:extLst>
      <p:ext uri="{BB962C8B-B14F-4D97-AF65-F5344CB8AC3E}">
        <p14:creationId xmlns:p14="http://schemas.microsoft.com/office/powerpoint/2010/main" val="2811623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Josef Zubatý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723" y="1390919"/>
            <a:ext cx="3444553" cy="5166829"/>
          </a:xfrm>
        </p:spPr>
      </p:pic>
    </p:spTree>
    <p:extLst>
      <p:ext uri="{BB962C8B-B14F-4D97-AF65-F5344CB8AC3E}">
        <p14:creationId xmlns:p14="http://schemas.microsoft.com/office/powerpoint/2010/main" val="355980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89716" y="139602"/>
            <a:ext cx="10515600" cy="1325563"/>
          </a:xfrm>
        </p:spPr>
        <p:txBody>
          <a:bodyPr/>
          <a:lstStyle/>
          <a:p>
            <a:pPr algn="ctr"/>
            <a:r>
              <a:rPr lang="lt-LT" dirty="0" smtClean="0"/>
              <a:t>Kazimieras </a:t>
            </a:r>
            <a:r>
              <a:rPr lang="lt-LT" dirty="0" err="1" smtClean="0"/>
              <a:t>BŪGA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24" y="1465165"/>
            <a:ext cx="3708042" cy="5207925"/>
          </a:xfrm>
        </p:spPr>
      </p:pic>
      <p:sp>
        <p:nvSpPr>
          <p:cNvPr id="8" name="TextovéPole 7"/>
          <p:cNvSpPr txBox="1"/>
          <p:nvPr/>
        </p:nvSpPr>
        <p:spPr>
          <a:xfrm>
            <a:off x="5396248" y="2382591"/>
            <a:ext cx="636216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Nejvlivnější litevský </a:t>
            </a:r>
            <a:r>
              <a:rPr lang="cs-CZ" sz="3200" dirty="0" err="1" smtClean="0"/>
              <a:t>jazykověděc</a:t>
            </a:r>
            <a:r>
              <a:rPr lang="cs-CZ" sz="3200" dirty="0" smtClean="0"/>
              <a:t> 20. století</a:t>
            </a:r>
          </a:p>
          <a:p>
            <a:endParaRPr lang="cs-CZ" sz="3200" dirty="0" smtClean="0"/>
          </a:p>
          <a:p>
            <a:r>
              <a:rPr lang="cs-CZ" sz="3200" dirty="0" smtClean="0"/>
              <a:t>Významný etymolog</a:t>
            </a:r>
            <a:endParaRPr lang="cs-CZ" sz="3200" dirty="0"/>
          </a:p>
          <a:p>
            <a:endParaRPr lang="cs-CZ" sz="3200" dirty="0" smtClean="0"/>
          </a:p>
          <a:p>
            <a:r>
              <a:rPr lang="cs-CZ" sz="3200" dirty="0" smtClean="0"/>
              <a:t>Iniciátor vzniku velkého Slovníku litevštiny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92452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Jonas </a:t>
            </a:r>
            <a:r>
              <a:rPr lang="cs-CZ" dirty="0" err="1" smtClean="0"/>
              <a:t>JABLONSKIS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28" y="1038028"/>
            <a:ext cx="3648202" cy="5948663"/>
          </a:xfrm>
        </p:spPr>
      </p:pic>
      <p:sp>
        <p:nvSpPr>
          <p:cNvPr id="6" name="TextovéPole 5"/>
          <p:cNvSpPr txBox="1"/>
          <p:nvPr/>
        </p:nvSpPr>
        <p:spPr>
          <a:xfrm>
            <a:off x="4752304" y="1690688"/>
            <a:ext cx="640831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Významný litevský lingvista</a:t>
            </a:r>
          </a:p>
          <a:p>
            <a:r>
              <a:rPr lang="cs-CZ" sz="2800" dirty="0" smtClean="0"/>
              <a:t> </a:t>
            </a:r>
          </a:p>
          <a:p>
            <a:r>
              <a:rPr lang="cs-CZ" sz="2800" dirty="0" smtClean="0"/>
              <a:t>Tvůrce současné spisovné litevštiny:</a:t>
            </a:r>
          </a:p>
          <a:p>
            <a:r>
              <a:rPr lang="cs-CZ" sz="2800" dirty="0"/>
              <a:t> </a:t>
            </a:r>
            <a:r>
              <a:rPr lang="cs-CZ" sz="2800" dirty="0" smtClean="0"/>
              <a:t>    </a:t>
            </a:r>
            <a:r>
              <a:rPr lang="cs-CZ" sz="2800" i="1" dirty="0" err="1" smtClean="0"/>
              <a:t>Lietuviškos</a:t>
            </a:r>
            <a:r>
              <a:rPr lang="cs-CZ" sz="2800" i="1" dirty="0" smtClean="0"/>
              <a:t> </a:t>
            </a:r>
            <a:r>
              <a:rPr lang="cs-CZ" sz="2800" i="1" dirty="0" err="1" smtClean="0"/>
              <a:t>kalbos</a:t>
            </a:r>
            <a:r>
              <a:rPr lang="cs-CZ" sz="2800" i="1" dirty="0" smtClean="0"/>
              <a:t> gramatika</a:t>
            </a:r>
            <a:r>
              <a:rPr lang="cs-CZ" sz="2800" dirty="0" smtClean="0"/>
              <a:t>, 1901</a:t>
            </a: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66716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Vznik spisovné litevštiny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Hlavní tvůrci</a:t>
            </a:r>
          </a:p>
          <a:p>
            <a:r>
              <a:rPr lang="cs-CZ" dirty="0" smtClean="0"/>
              <a:t>Jonas </a:t>
            </a:r>
            <a:r>
              <a:rPr lang="cs-CZ" dirty="0" err="1" smtClean="0"/>
              <a:t>JABLONSKIS</a:t>
            </a:r>
            <a:r>
              <a:rPr lang="cs-CZ" dirty="0" smtClean="0"/>
              <a:t>, „</a:t>
            </a:r>
            <a:r>
              <a:rPr lang="lt-LT" dirty="0" smtClean="0"/>
              <a:t>Lietuviškos kalbos gramatika“, </a:t>
            </a:r>
            <a:r>
              <a:rPr lang="cs-CZ" dirty="0" smtClean="0"/>
              <a:t>1901</a:t>
            </a:r>
          </a:p>
          <a:p>
            <a:r>
              <a:rPr lang="cs-CZ" dirty="0" err="1" smtClean="0"/>
              <a:t>Kazimieras</a:t>
            </a:r>
            <a:r>
              <a:rPr lang="cs-CZ" dirty="0" smtClean="0"/>
              <a:t> </a:t>
            </a:r>
            <a:r>
              <a:rPr lang="lt-LT" dirty="0" err="1" smtClean="0"/>
              <a:t>BŪGA</a:t>
            </a:r>
            <a:r>
              <a:rPr lang="lt-LT" dirty="0" smtClean="0"/>
              <a:t> </a:t>
            </a:r>
            <a:r>
              <a:rPr lang="cs-CZ" dirty="0" smtClean="0"/>
              <a:t>jeho četné práce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7992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cs-CZ" dirty="0" smtClean="0"/>
              <a:t>Základ spisovné litevštiny:  </a:t>
            </a:r>
            <a:r>
              <a:rPr lang="cs-CZ" dirty="0" err="1" smtClean="0"/>
              <a:t>jiho</a:t>
            </a:r>
            <a:r>
              <a:rPr lang="cs-CZ" dirty="0" smtClean="0"/>
              <a:t>-západní </a:t>
            </a:r>
            <a:r>
              <a:rPr lang="cs-CZ" dirty="0" err="1" smtClean="0"/>
              <a:t>aukštaiské</a:t>
            </a:r>
            <a:r>
              <a:rPr lang="cs-CZ" dirty="0" smtClean="0"/>
              <a:t> nářečí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502" y="1566942"/>
            <a:ext cx="6197499" cy="4949768"/>
          </a:xfrm>
        </p:spPr>
      </p:pic>
    </p:spTree>
    <p:extLst>
      <p:ext uri="{BB962C8B-B14F-4D97-AF65-F5344CB8AC3E}">
        <p14:creationId xmlns:p14="http://schemas.microsoft.com/office/powerpoint/2010/main" val="317408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61"/>
            <a:ext cx="10515600" cy="1325563"/>
          </a:xfrm>
        </p:spPr>
        <p:txBody>
          <a:bodyPr/>
          <a:lstStyle/>
          <a:p>
            <a:r>
              <a:rPr lang="lt-LT" dirty="0" smtClean="0"/>
              <a:t>„</a:t>
            </a:r>
            <a:r>
              <a:rPr lang="cs-CZ" dirty="0" smtClean="0"/>
              <a:t>Malá“ a „Velká“ Litva / </a:t>
            </a:r>
            <a:r>
              <a:rPr lang="cs-CZ" dirty="0" err="1" smtClean="0"/>
              <a:t>Preussisch</a:t>
            </a:r>
            <a:r>
              <a:rPr lang="cs-CZ" dirty="0" smtClean="0"/>
              <a:t> </a:t>
            </a:r>
            <a:r>
              <a:rPr lang="cs-CZ" dirty="0" err="1" smtClean="0"/>
              <a:t>Lithauen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665" y="1326524"/>
            <a:ext cx="7089491" cy="5531476"/>
          </a:xfrm>
        </p:spPr>
      </p:pic>
    </p:spTree>
    <p:extLst>
      <p:ext uri="{BB962C8B-B14F-4D97-AF65-F5344CB8AC3E}">
        <p14:creationId xmlns:p14="http://schemas.microsoft.com/office/powerpoint/2010/main" val="82960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/>
              <a:t>Kristijonas DONELAITIS, </a:t>
            </a:r>
            <a:r>
              <a:rPr lang="de-DE" i="1" dirty="0" err="1" smtClean="0"/>
              <a:t>Metai</a:t>
            </a:r>
            <a:r>
              <a:rPr lang="cs-CZ" i="1" dirty="0" smtClean="0"/>
              <a:t> </a:t>
            </a:r>
            <a:r>
              <a:rPr lang="cs-CZ" dirty="0" smtClean="0"/>
              <a:t>(Roční doby)</a:t>
            </a: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1818, </a:t>
            </a:r>
            <a:r>
              <a:rPr lang="cs-CZ" dirty="0" err="1" smtClean="0"/>
              <a:t>Königsberg</a:t>
            </a:r>
            <a:r>
              <a:rPr lang="cs-CZ" i="1" dirty="0" smtClean="0"/>
              <a:t> </a:t>
            </a:r>
            <a:endParaRPr lang="cs-CZ" i="1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28" y="1836889"/>
            <a:ext cx="3374265" cy="5407477"/>
          </a:xfrm>
        </p:spPr>
      </p:pic>
      <p:sp>
        <p:nvSpPr>
          <p:cNvPr id="6" name="TextovéPole 5"/>
          <p:cNvSpPr txBox="1"/>
          <p:nvPr/>
        </p:nvSpPr>
        <p:spPr>
          <a:xfrm>
            <a:off x="5383369" y="3052293"/>
            <a:ext cx="6490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Nejdůležitější literární dílo v litevštině v 18.-19. století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689417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7539"/>
            <a:ext cx="5898523" cy="8812537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lt-LT" dirty="0" smtClean="0"/>
              <a:t>Motiejus VALANČIUS (</a:t>
            </a:r>
            <a:r>
              <a:rPr lang="lt-LT" dirty="0" err="1" smtClean="0"/>
              <a:t>Žemaitsk</a:t>
            </a:r>
            <a:r>
              <a:rPr lang="cs-CZ" dirty="0" smtClean="0"/>
              <a:t>ý biskup), 1801 – 1875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Zákaz tisku latinkou 1864-1904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lt-LT" b="1" i="1" dirty="0" err="1" smtClean="0"/>
              <a:t>Knygnešystė</a:t>
            </a:r>
            <a:r>
              <a:rPr lang="lt-LT" b="1" i="1" dirty="0" smtClean="0"/>
              <a:t> </a:t>
            </a:r>
            <a:r>
              <a:rPr lang="lt-LT" dirty="0" smtClean="0"/>
              <a:t>– </a:t>
            </a:r>
            <a:r>
              <a:rPr lang="cs-CZ" dirty="0" smtClean="0"/>
              <a:t>pašování knih</a:t>
            </a:r>
          </a:p>
          <a:p>
            <a:pPr marL="0" indent="0">
              <a:buNone/>
            </a:pPr>
            <a:endParaRPr lang="lt-LT" dirty="0" smtClean="0"/>
          </a:p>
        </p:txBody>
      </p:sp>
    </p:spTree>
    <p:extLst>
      <p:ext uri="{BB962C8B-B14F-4D97-AF65-F5344CB8AC3E}">
        <p14:creationId xmlns:p14="http://schemas.microsoft.com/office/powerpoint/2010/main" val="185528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7978"/>
            <a:ext cx="4716886" cy="7249314"/>
          </a:xfrm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b="1" dirty="0" smtClean="0"/>
              <a:t>Jonas </a:t>
            </a:r>
            <a:r>
              <a:rPr lang="cs-CZ" b="1" dirty="0" err="1" smtClean="0"/>
              <a:t>BASANAVIČIUS</a:t>
            </a:r>
            <a:r>
              <a:rPr lang="cs-CZ" dirty="0" smtClean="0"/>
              <a:t>, 1851 – 1927</a:t>
            </a:r>
            <a:endParaRPr lang="lt-LT" dirty="0" smtClean="0"/>
          </a:p>
          <a:p>
            <a:pPr marL="0" indent="0">
              <a:buNone/>
            </a:pPr>
            <a:r>
              <a:rPr lang="lt-LT" dirty="0" err="1" smtClean="0"/>
              <a:t>Zakladatel</a:t>
            </a:r>
            <a:r>
              <a:rPr lang="lt-LT" dirty="0" smtClean="0"/>
              <a:t> </a:t>
            </a:r>
            <a:r>
              <a:rPr lang="cs-CZ" dirty="0" smtClean="0"/>
              <a:t>časopisu </a:t>
            </a:r>
            <a:r>
              <a:rPr lang="cs-CZ" dirty="0" err="1" smtClean="0"/>
              <a:t>Auszra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075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572" y="196858"/>
            <a:ext cx="4623516" cy="6956144"/>
          </a:xfrm>
        </p:spPr>
      </p:pic>
    </p:spTree>
    <p:extLst>
      <p:ext uri="{BB962C8B-B14F-4D97-AF65-F5344CB8AC3E}">
        <p14:creationId xmlns:p14="http://schemas.microsoft.com/office/powerpoint/2010/main" val="135426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676" y="493913"/>
            <a:ext cx="9113485" cy="6078623"/>
          </a:xfrm>
        </p:spPr>
      </p:pic>
    </p:spTree>
    <p:extLst>
      <p:ext uri="{BB962C8B-B14F-4D97-AF65-F5344CB8AC3E}">
        <p14:creationId xmlns:p14="http://schemas.microsoft.com/office/powerpoint/2010/main" val="354176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32188"/>
            <a:ext cx="5177053" cy="6525812"/>
          </a:xfr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486" y="828384"/>
            <a:ext cx="3780252" cy="5720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4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dirty="0" err="1" smtClean="0"/>
              <a:t>August</a:t>
            </a:r>
            <a:r>
              <a:rPr lang="lt-LT" dirty="0" smtClean="0"/>
              <a:t> </a:t>
            </a:r>
            <a:r>
              <a:rPr lang="lt-LT" dirty="0" err="1" smtClean="0"/>
              <a:t>SCHLEICHER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299" y="1495280"/>
            <a:ext cx="4198512" cy="5248141"/>
          </a:xfrm>
        </p:spPr>
      </p:pic>
    </p:spTree>
    <p:extLst>
      <p:ext uri="{BB962C8B-B14F-4D97-AF65-F5344CB8AC3E}">
        <p14:creationId xmlns:p14="http://schemas.microsoft.com/office/powerpoint/2010/main" val="306018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121</Words>
  <Application>Microsoft Office PowerPoint</Application>
  <PresentationFormat>Širokoúhlá obrazovka</PresentationFormat>
  <Paragraphs>29</Paragraphs>
  <Slides>15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Motiv Office</vt:lpstr>
      <vt:lpstr>Prezentace aplikace PowerPoint</vt:lpstr>
      <vt:lpstr>„Malá“ a „Velká“ Litva / Preussisch Lithauen</vt:lpstr>
      <vt:lpstr>Kristijonas DONELAITIS, Metai (Roční doby) 1818, Königsberg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August SCHLEICHER</vt:lpstr>
      <vt:lpstr>Antoine MEILLET</vt:lpstr>
      <vt:lpstr>Josef Zubatý</vt:lpstr>
      <vt:lpstr>Kazimieras BŪGA</vt:lpstr>
      <vt:lpstr>Jonas JABLONSKIS</vt:lpstr>
      <vt:lpstr>Vznik spisovné litevštiny</vt:lpstr>
      <vt:lpstr>Základ spisovné litevštiny:  jiho-západní aukštaiské nářečí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Vaidas Šeferis</dc:creator>
  <cp:lastModifiedBy>Vaidas Šeferis</cp:lastModifiedBy>
  <cp:revision>12</cp:revision>
  <dcterms:created xsi:type="dcterms:W3CDTF">2017-03-15T14:28:18Z</dcterms:created>
  <dcterms:modified xsi:type="dcterms:W3CDTF">2017-05-14T08:59:55Z</dcterms:modified>
</cp:coreProperties>
</file>