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2" r:id="rId12"/>
    <p:sldId id="271" r:id="rId13"/>
    <p:sldId id="273" r:id="rId14"/>
    <p:sldId id="274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523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380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218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Nadpis a obsah nad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8B17E2F-0E3F-4B24-A117-4A5102C7404A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5275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249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3593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342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6135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2162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27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87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191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0580D-2931-4125-83E6-EA821A96C490}" type="datetimeFigureOut">
              <a:rPr lang="cs-CZ" smtClean="0"/>
              <a:t>26. 4. 2017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3152-6646-4F79-A678-5FF68CDC596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206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usistika.flf.vu.lt/tekstai/paieska/?saltinis=I&amp;puslapis=5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usistika.flf.vu.lt/tekstai/paieska/?saltinis=I&amp;puslapis=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usistika.flf.vu.lt/tekstai/paieska/?saltinis=III&amp;puslapis=17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usistika.flf.vu.lt/tekstai/paieska/?saltinis=E&amp;puslapis=175&amp;zodzio_id=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usistika.flf.vu.lt/tekstai/paieska/?saltinis=G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2594" y="1"/>
            <a:ext cx="10515600" cy="64394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err="1" smtClean="0"/>
              <a:t>Východobaltské</a:t>
            </a:r>
            <a:r>
              <a:rPr lang="cs-CZ" b="1" dirty="0" smtClean="0"/>
              <a:t> a </a:t>
            </a:r>
            <a:r>
              <a:rPr lang="cs-CZ" b="1" dirty="0" err="1" smtClean="0"/>
              <a:t>západobaltské</a:t>
            </a:r>
            <a:r>
              <a:rPr lang="cs-CZ" b="1" dirty="0" smtClean="0"/>
              <a:t> jazyky</a:t>
            </a:r>
            <a:endParaRPr lang="cs-CZ" b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9" y="643945"/>
            <a:ext cx="6156100" cy="6122214"/>
          </a:xfrm>
        </p:spPr>
      </p:pic>
      <p:sp>
        <p:nvSpPr>
          <p:cNvPr id="12" name="TextovéPole 11"/>
          <p:cNvSpPr txBox="1"/>
          <p:nvPr/>
        </p:nvSpPr>
        <p:spPr>
          <a:xfrm>
            <a:off x="7804597" y="1996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7044744" y="1105195"/>
            <a:ext cx="437345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 smtClean="0"/>
              <a:t>Východobaltské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Litevština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Lotyština</a:t>
            </a:r>
          </a:p>
          <a:p>
            <a:r>
              <a:rPr lang="lt-LT" sz="3200" dirty="0" smtClean="0"/>
              <a:t>    </a:t>
            </a:r>
            <a:r>
              <a:rPr lang="cs-CZ" sz="3200" dirty="0" err="1" smtClean="0"/>
              <a:t>Latgalština</a:t>
            </a:r>
            <a:endParaRPr lang="cs-CZ" sz="3200" dirty="0" smtClean="0"/>
          </a:p>
          <a:p>
            <a:r>
              <a:rPr lang="lt-LT" sz="3200" dirty="0" smtClean="0"/>
              <a:t>         [Z</a:t>
            </a:r>
            <a:r>
              <a:rPr lang="cs-CZ" sz="3200" dirty="0" err="1" smtClean="0"/>
              <a:t>emgalština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[S</a:t>
            </a:r>
            <a:r>
              <a:rPr lang="cs-CZ" sz="3200" dirty="0" err="1" smtClean="0"/>
              <a:t>élština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endParaRPr lang="cs-CZ" sz="3200" dirty="0"/>
          </a:p>
          <a:p>
            <a:r>
              <a:rPr lang="cs-CZ" sz="3200" b="1" dirty="0" err="1" smtClean="0"/>
              <a:t>Západobaltské</a:t>
            </a:r>
            <a:r>
              <a:rPr lang="cs-CZ" sz="3200" b="1" dirty="0" smtClean="0"/>
              <a:t>:</a:t>
            </a:r>
          </a:p>
          <a:p>
            <a:r>
              <a:rPr lang="lt-LT" sz="3200" dirty="0" smtClean="0"/>
              <a:t>    </a:t>
            </a:r>
            <a:r>
              <a:rPr lang="cs-CZ" sz="3200" dirty="0" smtClean="0"/>
              <a:t>Pruština</a:t>
            </a:r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Kuron</a:t>
            </a:r>
            <a:r>
              <a:rPr lang="cs-CZ" sz="3200" dirty="0" smtClean="0"/>
              <a:t>š</a:t>
            </a:r>
            <a:r>
              <a:rPr lang="lt-LT" sz="3200" dirty="0" err="1" smtClean="0"/>
              <a:t>tina</a:t>
            </a:r>
            <a:r>
              <a:rPr lang="lt-LT" sz="3200" dirty="0" smtClean="0"/>
              <a:t>]</a:t>
            </a:r>
            <a:endParaRPr lang="cs-CZ" sz="3200" dirty="0" smtClean="0"/>
          </a:p>
          <a:p>
            <a:r>
              <a:rPr lang="lt-LT" sz="3200" dirty="0" smtClean="0"/>
              <a:t>         [</a:t>
            </a:r>
            <a:r>
              <a:rPr lang="lt-LT" sz="3200" dirty="0" err="1" smtClean="0"/>
              <a:t>Jotviština</a:t>
            </a:r>
            <a:r>
              <a:rPr lang="lt-LT" sz="3200" dirty="0" smtClean="0"/>
              <a:t>]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195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1981200" y="377667"/>
            <a:ext cx="8229600" cy="588247"/>
          </a:xfrm>
        </p:spPr>
        <p:txBody>
          <a:bodyPr>
            <a:normAutofit fontScale="90000"/>
          </a:bodyPr>
          <a:lstStyle/>
          <a:p>
            <a:pPr algn="ctr"/>
            <a:r>
              <a:rPr lang="cs-CZ" altLang="cs-CZ" sz="4000" b="1" dirty="0" smtClean="0"/>
              <a:t>Basilejský epigraf</a:t>
            </a:r>
            <a:endParaRPr lang="cs-CZ" altLang="cs-CZ" sz="4000" b="1" dirty="0"/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38011" y="4984124"/>
            <a:ext cx="8229600" cy="1416676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cs-CZ" altLang="cs-CZ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dirty="0" err="1"/>
              <a:t>Kayle</a:t>
            </a:r>
            <a:r>
              <a:rPr lang="cs-CZ" altLang="cs-CZ" dirty="0"/>
              <a:t> </a:t>
            </a:r>
            <a:r>
              <a:rPr lang="cs-CZ" altLang="cs-CZ" dirty="0" err="1"/>
              <a:t>rekyse</a:t>
            </a:r>
            <a:r>
              <a:rPr lang="cs-CZ" altLang="cs-CZ" dirty="0"/>
              <a:t> </a:t>
            </a:r>
            <a:r>
              <a:rPr lang="cs-CZ" altLang="cs-CZ" dirty="0" err="1"/>
              <a:t>thoneaw</a:t>
            </a:r>
            <a:r>
              <a:rPr lang="cs-CZ" altLang="cs-CZ" dirty="0"/>
              <a:t> </a:t>
            </a:r>
            <a:r>
              <a:rPr lang="cs-CZ" altLang="cs-CZ" dirty="0" err="1"/>
              <a:t>labonache</a:t>
            </a:r>
            <a:r>
              <a:rPr lang="cs-CZ" altLang="cs-CZ" dirty="0"/>
              <a:t> </a:t>
            </a:r>
            <a:r>
              <a:rPr lang="cs-CZ" altLang="cs-CZ" dirty="0" err="1"/>
              <a:t>thewelys</a:t>
            </a:r>
            <a:endParaRPr lang="cs-CZ" altLang="cs-CZ" dirty="0"/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dirty="0"/>
              <a:t> Eg </a:t>
            </a:r>
            <a:r>
              <a:rPr lang="cs-CZ" altLang="cs-CZ" dirty="0" err="1"/>
              <a:t>koyte</a:t>
            </a:r>
            <a:r>
              <a:rPr lang="cs-CZ" altLang="cs-CZ" dirty="0"/>
              <a:t> </a:t>
            </a:r>
            <a:r>
              <a:rPr lang="cs-CZ" altLang="cs-CZ" dirty="0" err="1"/>
              <a:t>poyte</a:t>
            </a:r>
            <a:r>
              <a:rPr lang="cs-CZ" altLang="cs-CZ" dirty="0"/>
              <a:t> </a:t>
            </a:r>
            <a:r>
              <a:rPr lang="cs-CZ" altLang="cs-CZ" dirty="0" err="1"/>
              <a:t>nykoyte</a:t>
            </a:r>
            <a:r>
              <a:rPr lang="cs-CZ" altLang="cs-CZ" dirty="0"/>
              <a:t> </a:t>
            </a:r>
            <a:r>
              <a:rPr lang="cs-CZ" altLang="cs-CZ" dirty="0" err="1"/>
              <a:t>penega</a:t>
            </a:r>
            <a:r>
              <a:rPr lang="cs-CZ" altLang="cs-CZ" dirty="0"/>
              <a:t> </a:t>
            </a:r>
            <a:r>
              <a:rPr lang="cs-CZ" altLang="cs-CZ" dirty="0" err="1"/>
              <a:t>doyte</a:t>
            </a:r>
            <a:r>
              <a:rPr lang="cs-CZ" altLang="cs-CZ" dirty="0"/>
              <a:t> 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8242479" y="1970468"/>
            <a:ext cx="359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Datace: 14. století</a:t>
            </a:r>
            <a:endParaRPr lang="cs-CZ" sz="3600" dirty="0"/>
          </a:p>
        </p:txBody>
      </p:sp>
      <p:pic>
        <p:nvPicPr>
          <p:cNvPr id="7" name="Zástupný symbol pro obsah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12" y="1141747"/>
            <a:ext cx="7032463" cy="4125712"/>
          </a:xfrm>
        </p:spPr>
      </p:pic>
    </p:spTree>
    <p:extLst>
      <p:ext uri="{BB962C8B-B14F-4D97-AF65-F5344CB8AC3E}">
        <p14:creationId xmlns:p14="http://schemas.microsoft.com/office/powerpoint/2010/main" val="252739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endParaRPr lang="cs-CZ" b="1" dirty="0" smtClean="0"/>
          </a:p>
          <a:p>
            <a:r>
              <a:rPr lang="cs-CZ" b="1" dirty="0" smtClean="0"/>
              <a:t>1. pruský katechismus, 1545, Královec</a:t>
            </a:r>
            <a:endParaRPr lang="cs-CZ" dirty="0" smtClean="0"/>
          </a:p>
          <a:p>
            <a:pPr marL="0" indent="0">
              <a:buNone/>
            </a:pPr>
            <a:r>
              <a:rPr lang="cs-CZ" sz="1200" dirty="0">
                <a:hlinkClick r:id="rId2"/>
              </a:rPr>
              <a:t>http://www.prusistika.flf.vu.lt/tekstai/paieska/?</a:t>
            </a:r>
            <a:r>
              <a:rPr lang="cs-CZ" sz="1200" dirty="0" smtClean="0">
                <a:hlinkClick r:id="rId2"/>
              </a:rPr>
              <a:t>saltinis=I&amp;puslapis=5</a:t>
            </a:r>
            <a:endParaRPr lang="cs-CZ" sz="1200" dirty="0" smtClean="0"/>
          </a:p>
          <a:p>
            <a:pPr marL="0" indent="0">
              <a:buNone/>
            </a:pPr>
            <a:endParaRPr lang="cs-CZ" i="1" dirty="0" smtClean="0"/>
          </a:p>
          <a:p>
            <a:r>
              <a:rPr lang="cs-CZ" i="1" dirty="0" smtClean="0"/>
              <a:t>Rozsah: </a:t>
            </a:r>
            <a:r>
              <a:rPr lang="cs-CZ" dirty="0" smtClean="0"/>
              <a:t>cca 19 řádků</a:t>
            </a:r>
          </a:p>
          <a:p>
            <a:endParaRPr lang="cs-CZ" dirty="0"/>
          </a:p>
          <a:p>
            <a:r>
              <a:rPr lang="cs-CZ" dirty="0" smtClean="0"/>
              <a:t>Otrocký překlad z němčiny, </a:t>
            </a:r>
            <a:r>
              <a:rPr lang="cs-CZ" dirty="0"/>
              <a:t>č</a:t>
            </a:r>
            <a:r>
              <a:rPr lang="cs-CZ" dirty="0" smtClean="0"/>
              <a:t>etné chyby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35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endParaRPr lang="cs-CZ" b="1" dirty="0" smtClean="0"/>
          </a:p>
          <a:p>
            <a:r>
              <a:rPr lang="cs-CZ" b="1" dirty="0" smtClean="0"/>
              <a:t>2. pruský katechismus, 1545, Královec</a:t>
            </a:r>
            <a:endParaRPr lang="cs-CZ" dirty="0" smtClean="0"/>
          </a:p>
          <a:p>
            <a:pPr marL="0" indent="0">
              <a:buNone/>
            </a:pPr>
            <a:r>
              <a:rPr lang="cs-CZ" sz="1200" dirty="0">
                <a:hlinkClick r:id="rId2"/>
              </a:rPr>
              <a:t>http://www.prusistika.flf.vu.lt/tekstai/paieska/?</a:t>
            </a:r>
            <a:r>
              <a:rPr lang="cs-CZ" sz="1200" dirty="0" smtClean="0">
                <a:hlinkClick r:id="rId2"/>
              </a:rPr>
              <a:t>saltinis=I&amp;puslapis=5</a:t>
            </a:r>
            <a:endParaRPr lang="cs-CZ" sz="1200" dirty="0" smtClean="0"/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dirty="0" smtClean="0"/>
              <a:t>Jedná se o opravenou verzi 1. katechismu, pruština však vykazuje některé nářeční odlišnosti od 1. katechismu. Proto se 2. katechismus pokládá za samostatný zdroj pruštiny.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347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endParaRPr lang="cs-CZ" b="1" dirty="0" smtClean="0"/>
          </a:p>
          <a:p>
            <a:r>
              <a:rPr lang="cs-CZ" b="1" dirty="0" smtClean="0"/>
              <a:t>3. pruský katechismus</a:t>
            </a:r>
            <a:r>
              <a:rPr lang="cs-CZ" dirty="0" smtClean="0"/>
              <a:t>, také nazýván</a:t>
            </a:r>
            <a:r>
              <a:rPr lang="cs-CZ" b="1" dirty="0" smtClean="0"/>
              <a:t> </a:t>
            </a:r>
            <a:r>
              <a:rPr lang="cs-CZ" b="1" i="1" dirty="0" err="1" smtClean="0"/>
              <a:t>Enchiridion</a:t>
            </a:r>
            <a:r>
              <a:rPr lang="cs-CZ" b="1" dirty="0"/>
              <a:t> </a:t>
            </a:r>
            <a:r>
              <a:rPr lang="cs-CZ" dirty="0" smtClean="0"/>
              <a:t>nebo</a:t>
            </a:r>
            <a:r>
              <a:rPr lang="cs-CZ" b="1" dirty="0" smtClean="0"/>
              <a:t> katechismus Martina Luthera</a:t>
            </a:r>
            <a:r>
              <a:rPr lang="cs-CZ" dirty="0" smtClean="0"/>
              <a:t>, 1561, Královec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r>
              <a:rPr lang="cs-CZ" i="1" dirty="0" err="1" smtClean="0"/>
              <a:t>Prekladatel</a:t>
            </a:r>
            <a:r>
              <a:rPr lang="cs-CZ" b="1" dirty="0" smtClean="0"/>
              <a:t>: </a:t>
            </a:r>
            <a:r>
              <a:rPr lang="cs-CZ" dirty="0" smtClean="0"/>
              <a:t>kněz Abel </a:t>
            </a:r>
            <a:r>
              <a:rPr lang="cs-CZ" dirty="0" err="1" smtClean="0"/>
              <a:t>Will</a:t>
            </a:r>
            <a:r>
              <a:rPr lang="cs-CZ" dirty="0" smtClean="0"/>
              <a:t>, pomocníkem mu byl rodilý mluvčí </a:t>
            </a:r>
            <a:r>
              <a:rPr lang="cs-CZ" i="1" dirty="0" smtClean="0"/>
              <a:t>M</a:t>
            </a:r>
            <a:r>
              <a:rPr lang="lt-LT" i="1" dirty="0" err="1" smtClean="0"/>
              <a:t>ėgott</a:t>
            </a:r>
            <a:r>
              <a:rPr lang="cs-CZ" b="1" dirty="0" smtClean="0"/>
              <a:t> </a:t>
            </a:r>
            <a:endParaRPr lang="cs-CZ" dirty="0" smtClean="0"/>
          </a:p>
          <a:p>
            <a:pPr marL="0" indent="0">
              <a:buNone/>
            </a:pPr>
            <a:r>
              <a:rPr lang="cs-CZ" sz="1200" dirty="0">
                <a:hlinkClick r:id="rId2"/>
              </a:rPr>
              <a:t>http://www.prusistika.flf.vu.lt/tekstai/paieska/?</a:t>
            </a:r>
            <a:r>
              <a:rPr lang="cs-CZ" sz="1200" dirty="0" smtClean="0">
                <a:hlinkClick r:id="rId2"/>
              </a:rPr>
              <a:t>saltinis=III&amp;puslapis=17</a:t>
            </a:r>
            <a:endParaRPr lang="cs-CZ" sz="1200" dirty="0" smtClean="0"/>
          </a:p>
          <a:p>
            <a:pPr marL="0" indent="0">
              <a:buNone/>
            </a:pPr>
            <a:endParaRPr lang="cs-CZ" i="1" dirty="0" smtClean="0"/>
          </a:p>
          <a:p>
            <a:r>
              <a:rPr lang="cs-CZ" i="1" dirty="0" smtClean="0"/>
              <a:t>Rozsah: </a:t>
            </a:r>
            <a:r>
              <a:rPr lang="cs-CZ" dirty="0" smtClean="0"/>
              <a:t>54 stran pruského textu. Nejrozsáhlejší památka pruštiny.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0210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endParaRPr lang="cs-CZ" b="1" dirty="0" smtClean="0"/>
          </a:p>
          <a:p>
            <a:pPr marL="0" indent="0" algn="ctr">
              <a:buNone/>
            </a:pPr>
            <a:r>
              <a:rPr lang="cs-CZ" i="1" dirty="0" smtClean="0"/>
              <a:t>Celkový rozsah:</a:t>
            </a:r>
          </a:p>
          <a:p>
            <a:pPr marL="0" indent="0">
              <a:buNone/>
            </a:pPr>
            <a:r>
              <a:rPr lang="cs-CZ" dirty="0" smtClean="0"/>
              <a:t>Několik desítek jednotlivých rukopisných záznamů (jmen, toponym apod.)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902 slova (</a:t>
            </a:r>
            <a:r>
              <a:rPr lang="cs-CZ" dirty="0" err="1" smtClean="0"/>
              <a:t>Elbinský</a:t>
            </a:r>
            <a:r>
              <a:rPr lang="cs-CZ" dirty="0" smtClean="0"/>
              <a:t> slovníček + Slovníček </a:t>
            </a:r>
            <a:r>
              <a:rPr lang="cs-CZ" dirty="0" err="1" smtClean="0"/>
              <a:t>Grunau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Několik glos (Basilejský epigraf a další)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Celkem 64 strany tištěného textu (1., 2., 3. katechismy)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302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86978"/>
            <a:ext cx="10515600" cy="724392"/>
          </a:xfrm>
        </p:spPr>
        <p:txBody>
          <a:bodyPr/>
          <a:lstStyle/>
          <a:p>
            <a:pPr algn="ctr"/>
            <a:r>
              <a:rPr lang="cs-CZ" b="1" dirty="0" smtClean="0"/>
              <a:t>PRUSKÉ KMENY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749" y="811370"/>
            <a:ext cx="8694350" cy="5898523"/>
          </a:xfrm>
        </p:spPr>
      </p:pic>
    </p:spTree>
    <p:extLst>
      <p:ext uri="{BB962C8B-B14F-4D97-AF65-F5344CB8AC3E}">
        <p14:creationId xmlns:p14="http://schemas.microsoft.com/office/powerpoint/2010/main" val="317969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5336"/>
          </a:xfrm>
        </p:spPr>
        <p:txBody>
          <a:bodyPr/>
          <a:lstStyle/>
          <a:p>
            <a:pPr algn="ctr"/>
            <a:r>
              <a:rPr lang="lt-LT" b="1" dirty="0" err="1" smtClean="0"/>
              <a:t>PRUSOV</a:t>
            </a:r>
            <a:r>
              <a:rPr lang="cs-CZ" b="1" dirty="0" smtClean="0"/>
              <a:t>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58954"/>
            <a:ext cx="10515600" cy="5103209"/>
          </a:xfrm>
        </p:spPr>
        <p:txBody>
          <a:bodyPr/>
          <a:lstStyle/>
          <a:p>
            <a:pPr marL="0" indent="0">
              <a:buNone/>
            </a:pPr>
            <a:r>
              <a:rPr lang="cs-CZ" b="1" dirty="0" smtClean="0"/>
              <a:t>První zmínky v historických pramenech – 9. století:</a:t>
            </a:r>
          </a:p>
          <a:p>
            <a:pPr marL="0" indent="0" algn="ctr">
              <a:buNone/>
            </a:pPr>
            <a:r>
              <a:rPr lang="cs-CZ" i="1" dirty="0" err="1" smtClean="0"/>
              <a:t>Bruzi</a:t>
            </a:r>
            <a:endParaRPr lang="cs-CZ" i="1" dirty="0" smtClean="0"/>
          </a:p>
          <a:p>
            <a:pPr marL="0" indent="0" algn="ctr">
              <a:buNone/>
            </a:pPr>
            <a:r>
              <a:rPr lang="cs-CZ" i="1" dirty="0" err="1" smtClean="0"/>
              <a:t>Burūs</a:t>
            </a:r>
            <a:endParaRPr lang="cs-CZ" i="1" dirty="0" smtClean="0"/>
          </a:p>
          <a:p>
            <a:pPr marL="0" indent="0">
              <a:buNone/>
            </a:pPr>
            <a:r>
              <a:rPr lang="cs-CZ" b="1" dirty="0" smtClean="0"/>
              <a:t>Pozdější zmínky:</a:t>
            </a:r>
          </a:p>
          <a:p>
            <a:pPr marL="0" indent="0" algn="ctr">
              <a:buNone/>
            </a:pPr>
            <a:r>
              <a:rPr lang="cs-CZ" i="1" dirty="0" err="1" smtClean="0"/>
              <a:t>Pruzze</a:t>
            </a:r>
            <a:r>
              <a:rPr lang="cs-CZ" i="1" dirty="0" smtClean="0"/>
              <a:t>, </a:t>
            </a:r>
            <a:r>
              <a:rPr lang="cs-CZ" i="1" dirty="0" err="1" smtClean="0"/>
              <a:t>Pruze</a:t>
            </a:r>
            <a:r>
              <a:rPr lang="cs-CZ" dirty="0"/>
              <a:t>, </a:t>
            </a:r>
            <a:r>
              <a:rPr lang="cs-CZ" i="1" dirty="0" err="1" smtClean="0"/>
              <a:t>Pruzzorum</a:t>
            </a:r>
            <a:r>
              <a:rPr lang="cs-CZ" dirty="0" smtClean="0"/>
              <a:t>, </a:t>
            </a:r>
            <a:r>
              <a:rPr lang="cs-CZ" i="1" dirty="0" err="1" smtClean="0"/>
              <a:t>Prucorum</a:t>
            </a:r>
            <a:r>
              <a:rPr lang="cs-CZ" dirty="0"/>
              <a:t>, </a:t>
            </a:r>
            <a:r>
              <a:rPr lang="cs-CZ" i="1" dirty="0" err="1" smtClean="0"/>
              <a:t>Pruciam</a:t>
            </a:r>
            <a:endParaRPr lang="cs-CZ" i="1" dirty="0" smtClean="0"/>
          </a:p>
          <a:p>
            <a:pPr marL="0" indent="0" algn="ctr">
              <a:buNone/>
            </a:pPr>
            <a:r>
              <a:rPr lang="lt-LT" i="1" dirty="0" smtClean="0"/>
              <a:t>[</a:t>
            </a:r>
            <a:r>
              <a:rPr lang="cs-CZ" i="1" dirty="0" err="1" smtClean="0"/>
              <a:t>Borussi</a:t>
            </a:r>
            <a:r>
              <a:rPr lang="cs-CZ" dirty="0"/>
              <a:t>, </a:t>
            </a:r>
            <a:r>
              <a:rPr lang="cs-CZ" i="1" dirty="0" err="1" smtClean="0"/>
              <a:t>Prutheni</a:t>
            </a:r>
            <a:r>
              <a:rPr lang="lt-LT" i="1" dirty="0" smtClean="0"/>
              <a:t>]</a:t>
            </a:r>
            <a:endParaRPr lang="cs-CZ" i="1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Jediné autentické tvary z pruských pramenů:</a:t>
            </a:r>
          </a:p>
          <a:p>
            <a:pPr marL="0" indent="0" algn="ctr">
              <a:buNone/>
            </a:pPr>
            <a:r>
              <a:rPr lang="cs-CZ" i="1" dirty="0" err="1" smtClean="0"/>
              <a:t>prūsiskan</a:t>
            </a:r>
            <a:r>
              <a:rPr lang="cs-CZ" i="1" dirty="0" smtClean="0"/>
              <a:t> – </a:t>
            </a:r>
            <a:r>
              <a:rPr lang="cs-CZ" dirty="0" smtClean="0"/>
              <a:t>adjektivum „pruský“</a:t>
            </a:r>
          </a:p>
          <a:p>
            <a:pPr marL="0" indent="0" algn="ctr">
              <a:buNone/>
            </a:pPr>
            <a:r>
              <a:rPr lang="cs-CZ" i="1" dirty="0" err="1" smtClean="0"/>
              <a:t>prūsiskai</a:t>
            </a:r>
            <a:r>
              <a:rPr lang="cs-CZ" i="1" dirty="0" smtClean="0"/>
              <a:t> – </a:t>
            </a:r>
            <a:r>
              <a:rPr lang="cs-CZ" dirty="0" smtClean="0"/>
              <a:t>adverbium „</a:t>
            </a:r>
            <a:r>
              <a:rPr lang="cs-CZ" dirty="0" err="1" smtClean="0"/>
              <a:t>prusky</a:t>
            </a:r>
            <a:r>
              <a:rPr lang="cs-CZ" dirty="0" smtClean="0"/>
              <a:t>“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12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095"/>
          </a:xfrm>
        </p:spPr>
        <p:txBody>
          <a:bodyPr/>
          <a:lstStyle/>
          <a:p>
            <a:pPr algn="ctr"/>
            <a:r>
              <a:rPr lang="cs-CZ" dirty="0" smtClean="0"/>
              <a:t>Prusové a svatý Vojtěch (Adalbert)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90" y="1234343"/>
            <a:ext cx="3469097" cy="5200198"/>
          </a:xfrm>
        </p:spPr>
      </p:pic>
      <p:sp>
        <p:nvSpPr>
          <p:cNvPr id="3" name="TextovéPole 2"/>
          <p:cNvSpPr txBox="1"/>
          <p:nvPr/>
        </p:nvSpPr>
        <p:spPr>
          <a:xfrm>
            <a:off x="4893972" y="2421228"/>
            <a:ext cx="68644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Sv. Vojtěch (Adalbert), cca. 956 - 997</a:t>
            </a:r>
          </a:p>
          <a:p>
            <a:endParaRPr lang="cs-CZ" sz="3200" dirty="0"/>
          </a:p>
          <a:p>
            <a:r>
              <a:rPr lang="cs-CZ" sz="3200" dirty="0" smtClean="0"/>
              <a:t>Slavníkovec, druhý pražský biskup, zakladatel Břevnovského kláštera v Praze</a:t>
            </a:r>
          </a:p>
          <a:p>
            <a:endParaRPr lang="cs-CZ" sz="3200" dirty="0"/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990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095"/>
          </a:xfrm>
        </p:spPr>
        <p:txBody>
          <a:bodyPr/>
          <a:lstStyle/>
          <a:p>
            <a:pPr algn="ctr"/>
            <a:r>
              <a:rPr lang="cs-CZ" dirty="0" smtClean="0"/>
              <a:t>Prusové a svatý Vojtěch (Adalbert)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87" y="2024000"/>
            <a:ext cx="6140538" cy="4289440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290" y="2024000"/>
            <a:ext cx="4816699" cy="31275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dirty="0" smtClean="0"/>
              <a:t>V době vládnutí Boleslava </a:t>
            </a:r>
            <a:r>
              <a:rPr lang="cs-CZ" dirty="0" err="1" smtClean="0"/>
              <a:t>Charbrého</a:t>
            </a:r>
            <a:r>
              <a:rPr lang="cs-CZ" dirty="0" smtClean="0"/>
              <a:t> se přes Polsko vydal na misijní cestu do pohanských Prus.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Zavražděn 23. dubna 997 Prusem jménem Siko v posvátném </a:t>
            </a:r>
            <a:r>
              <a:rPr lang="cs-CZ" dirty="0" smtClean="0"/>
              <a:t>dubovém </a:t>
            </a:r>
            <a:r>
              <a:rPr lang="cs-CZ" dirty="0" smtClean="0"/>
              <a:t>háji nedaleko místa </a:t>
            </a:r>
            <a:r>
              <a:rPr lang="cs-CZ" dirty="0" err="1" smtClean="0"/>
              <a:t>Druso</a:t>
            </a:r>
            <a:r>
              <a:rPr lang="cs-CZ" dirty="0" smtClean="0"/>
              <a:t> v Prusku.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07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DOBYTÍ PRUSKA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Mazovský kníže Konrad pozval roku 1226 Řád německých rytířů (křižáků) na boj s pohanskými Prusy. </a:t>
            </a:r>
          </a:p>
          <a:p>
            <a:endParaRPr lang="cs-CZ" sz="3200" dirty="0" smtClean="0"/>
          </a:p>
          <a:p>
            <a:r>
              <a:rPr lang="cs-CZ" sz="3200" dirty="0" smtClean="0"/>
              <a:t>Mezi lety 1226 – 1283 křižáci dobyli všechny Pruské kmeny. </a:t>
            </a:r>
          </a:p>
          <a:p>
            <a:endParaRPr lang="cs-CZ" sz="3200" dirty="0" smtClean="0"/>
          </a:p>
          <a:p>
            <a:r>
              <a:rPr lang="cs-CZ" sz="3200" dirty="0" smtClean="0"/>
              <a:t>Největší povstání Prusů</a:t>
            </a:r>
            <a:r>
              <a:rPr lang="cs-CZ" sz="3200" dirty="0"/>
              <a:t> </a:t>
            </a:r>
            <a:r>
              <a:rPr lang="cs-CZ" sz="3200" dirty="0" smtClean="0"/>
              <a:t>probíhalo 1260 – 1274, nejznámější vůdce byl </a:t>
            </a:r>
            <a:r>
              <a:rPr lang="cs-CZ" sz="3200" i="1" dirty="0" err="1" smtClean="0"/>
              <a:t>Herkus</a:t>
            </a:r>
            <a:r>
              <a:rPr lang="cs-CZ" sz="3200" i="1" dirty="0" smtClean="0"/>
              <a:t> </a:t>
            </a:r>
            <a:r>
              <a:rPr lang="cs-CZ" sz="3200" i="1" dirty="0" err="1" smtClean="0"/>
              <a:t>Mantas</a:t>
            </a:r>
            <a:r>
              <a:rPr lang="cs-CZ" sz="3200" i="1" dirty="0" smtClean="0"/>
              <a:t> </a:t>
            </a:r>
            <a:r>
              <a:rPr lang="cs-CZ" sz="3200" dirty="0" smtClean="0"/>
              <a:t>z </a:t>
            </a:r>
            <a:r>
              <a:rPr lang="cs-CZ" sz="3200" dirty="0" err="1" smtClean="0"/>
              <a:t>Notangy</a:t>
            </a:r>
            <a:r>
              <a:rPr lang="cs-CZ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6435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err="1" smtClean="0"/>
              <a:t>PRUŠTINA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Z období od 9. do 16. století máme jednotlivá slova (většinou názvy míst, jména osob a bohů), resp. fráze (Basilejský epigraf).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Po dobytí Prusů Německým řádem nastupuje postupný rozpad jazyka.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Ze 16. století máme největší textové památky pruštiny – katechizmy.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V 17. století pruština definitivně vymírá.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0026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r>
              <a:rPr lang="cs-CZ" b="1" dirty="0" err="1" smtClean="0"/>
              <a:t>Elbinský</a:t>
            </a:r>
            <a:r>
              <a:rPr lang="cs-CZ" b="1" dirty="0" smtClean="0"/>
              <a:t> slovníček </a:t>
            </a:r>
            <a:r>
              <a:rPr lang="cs-CZ" dirty="0" smtClean="0"/>
              <a:t>(originál se ztratil během Druhé světové války). Teno slovníček sám o sobě byl kopií staršího zdroje.</a:t>
            </a:r>
          </a:p>
          <a:p>
            <a:pPr marL="0" indent="0">
              <a:buNone/>
            </a:pPr>
            <a:r>
              <a:rPr lang="cs-CZ" sz="1200" dirty="0">
                <a:hlinkClick r:id="rId2"/>
              </a:rPr>
              <a:t>http://www.prusistika.flf.vu.lt/tekstai/paieska/?</a:t>
            </a:r>
            <a:r>
              <a:rPr lang="cs-CZ" sz="1200" dirty="0" smtClean="0">
                <a:hlinkClick r:id="rId2"/>
              </a:rPr>
              <a:t>saltinis=E&amp;puslapis=175&amp;zodzio_id=1</a:t>
            </a:r>
            <a:endParaRPr lang="cs-CZ" dirty="0" smtClean="0"/>
          </a:p>
          <a:p>
            <a:r>
              <a:rPr lang="cs-CZ" i="1" dirty="0" smtClean="0"/>
              <a:t>Obsah</a:t>
            </a:r>
            <a:r>
              <a:rPr lang="cs-CZ" dirty="0" smtClean="0"/>
              <a:t>: </a:t>
            </a:r>
            <a:r>
              <a:rPr lang="cs-CZ" dirty="0"/>
              <a:t>802 slova (pouze substantiva a adjektiva</a:t>
            </a:r>
            <a:r>
              <a:rPr lang="cs-CZ" dirty="0" smtClean="0"/>
              <a:t>)</a:t>
            </a:r>
          </a:p>
          <a:p>
            <a:r>
              <a:rPr lang="cs-CZ" i="1" dirty="0" smtClean="0"/>
              <a:t>Datace: </a:t>
            </a:r>
          </a:p>
          <a:p>
            <a:pPr lvl="1"/>
            <a:r>
              <a:rPr lang="cs-CZ" sz="2800" dirty="0" smtClean="0"/>
              <a:t>původní zdroj: konec 13. st. nebo počátek 14. století</a:t>
            </a:r>
          </a:p>
          <a:p>
            <a:pPr lvl="1"/>
            <a:r>
              <a:rPr lang="cs-CZ" sz="2800" dirty="0" err="1" smtClean="0"/>
              <a:t>Elbinský</a:t>
            </a:r>
            <a:r>
              <a:rPr lang="cs-CZ" sz="2800" dirty="0" smtClean="0"/>
              <a:t> slovníček: konec 14. st. nebo počátek 15. st.</a:t>
            </a:r>
          </a:p>
          <a:p>
            <a:pPr marL="0" indent="0">
              <a:buNone/>
            </a:pPr>
            <a:r>
              <a:rPr lang="cs-CZ" i="1" dirty="0" smtClean="0"/>
              <a:t>Autor </a:t>
            </a:r>
            <a:r>
              <a:rPr lang="cs-CZ" dirty="0" smtClean="0"/>
              <a:t>původního zdroje neznámý. </a:t>
            </a:r>
          </a:p>
          <a:p>
            <a:pPr marL="0" indent="0">
              <a:buNone/>
            </a:pPr>
            <a:r>
              <a:rPr lang="cs-CZ" dirty="0" smtClean="0"/>
              <a:t>Opis (tzn. </a:t>
            </a:r>
            <a:r>
              <a:rPr lang="cs-CZ" dirty="0" err="1" smtClean="0"/>
              <a:t>Elbinský</a:t>
            </a:r>
            <a:r>
              <a:rPr lang="cs-CZ" dirty="0" smtClean="0"/>
              <a:t> slovníček) pořídil jistý </a:t>
            </a:r>
            <a:r>
              <a:rPr lang="de-DE" dirty="0" smtClean="0"/>
              <a:t>Petr </a:t>
            </a:r>
            <a:r>
              <a:rPr lang="de-DE" dirty="0" err="1"/>
              <a:t>Holczwesscher</a:t>
            </a:r>
            <a:r>
              <a:rPr lang="de-DE" dirty="0"/>
              <a:t> </a:t>
            </a:r>
            <a:r>
              <a:rPr lang="cs-CZ" dirty="0" smtClean="0"/>
              <a:t>z </a:t>
            </a:r>
            <a:r>
              <a:rPr lang="cs-CZ" dirty="0" err="1" smtClean="0"/>
              <a:t>Marienburgu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i="1" smtClean="0"/>
              <a:t>Důvod </a:t>
            </a:r>
            <a:r>
              <a:rPr lang="cs-CZ" i="1" dirty="0" smtClean="0"/>
              <a:t>vzniku</a:t>
            </a:r>
            <a:r>
              <a:rPr lang="cs-CZ" dirty="0" smtClean="0"/>
              <a:t>: slovník pro právní účely? Nebo čistě komunikativní účel, něco jako jazykový „průvodce“ pro Němce?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791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703821"/>
          </a:xfrm>
        </p:spPr>
        <p:txBody>
          <a:bodyPr/>
          <a:lstStyle/>
          <a:p>
            <a:pPr algn="ctr"/>
            <a:r>
              <a:rPr lang="cs-CZ" dirty="0" smtClean="0"/>
              <a:t>PRUSKÉ JAZYKOVÉ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862884"/>
            <a:ext cx="10515600" cy="5512159"/>
          </a:xfrm>
        </p:spPr>
        <p:txBody>
          <a:bodyPr>
            <a:normAutofit/>
          </a:bodyPr>
          <a:lstStyle/>
          <a:p>
            <a:endParaRPr lang="cs-CZ" b="1" dirty="0" smtClean="0"/>
          </a:p>
          <a:p>
            <a:r>
              <a:rPr lang="cs-CZ" b="1" dirty="0" smtClean="0"/>
              <a:t>Slovníček Simona </a:t>
            </a:r>
            <a:r>
              <a:rPr lang="cs-CZ" b="1" dirty="0" err="1" smtClean="0"/>
              <a:t>Grunau</a:t>
            </a:r>
            <a:r>
              <a:rPr lang="cs-CZ" b="1" dirty="0" smtClean="0"/>
              <a:t>. </a:t>
            </a:r>
            <a:r>
              <a:rPr lang="cs-CZ" dirty="0" smtClean="0"/>
              <a:t>Je součástí kroniky tohoto autora „</a:t>
            </a:r>
            <a:r>
              <a:rPr lang="cs-CZ" dirty="0" err="1" smtClean="0"/>
              <a:t>Preussische</a:t>
            </a:r>
            <a:r>
              <a:rPr lang="cs-CZ" dirty="0" smtClean="0"/>
              <a:t> Chronik“, kterou napsal </a:t>
            </a:r>
            <a:r>
              <a:rPr lang="cs-CZ" dirty="0"/>
              <a:t>1517 – </a:t>
            </a:r>
            <a:r>
              <a:rPr lang="cs-CZ" dirty="0" smtClean="0"/>
              <a:t>1526</a:t>
            </a:r>
          </a:p>
          <a:p>
            <a:pPr marL="0" indent="0">
              <a:buNone/>
            </a:pPr>
            <a:r>
              <a:rPr lang="cs-CZ" sz="1200" dirty="0">
                <a:hlinkClick r:id="rId2"/>
              </a:rPr>
              <a:t>http://www.prusistika.flf.vu.lt/tekstai/paieska/?</a:t>
            </a:r>
            <a:r>
              <a:rPr lang="cs-CZ" sz="1200" dirty="0" smtClean="0">
                <a:hlinkClick r:id="rId2"/>
              </a:rPr>
              <a:t>saltinis=GrG</a:t>
            </a:r>
            <a:endParaRPr lang="cs-CZ" sz="1200" dirty="0" smtClean="0"/>
          </a:p>
          <a:p>
            <a:endParaRPr lang="cs-CZ" i="1" dirty="0" smtClean="0"/>
          </a:p>
          <a:p>
            <a:r>
              <a:rPr lang="cs-CZ" i="1" dirty="0" smtClean="0"/>
              <a:t>Obsah</a:t>
            </a:r>
            <a:r>
              <a:rPr lang="cs-CZ" dirty="0" smtClean="0"/>
              <a:t>: 100 slov</a:t>
            </a:r>
          </a:p>
          <a:p>
            <a:endParaRPr lang="cs-CZ" i="1" dirty="0" smtClean="0"/>
          </a:p>
          <a:p>
            <a:r>
              <a:rPr lang="cs-CZ" i="1" dirty="0" smtClean="0"/>
              <a:t>Datace: </a:t>
            </a:r>
            <a:r>
              <a:rPr lang="cs-CZ" dirty="0" smtClean="0"/>
              <a:t>1517 – 1526</a:t>
            </a:r>
          </a:p>
          <a:p>
            <a:pPr marL="0" indent="0">
              <a:buNone/>
            </a:pPr>
            <a:endParaRPr lang="cs-CZ" i="1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06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599</Words>
  <Application>Microsoft Office PowerPoint</Application>
  <PresentationFormat>Širokoúhlá obrazovka</PresentationFormat>
  <Paragraphs>104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Motiv Office</vt:lpstr>
      <vt:lpstr>Východobaltské a západobaltské jazyky</vt:lpstr>
      <vt:lpstr>PRUSKÉ KMENY</vt:lpstr>
      <vt:lpstr>PRUSOVÉ</vt:lpstr>
      <vt:lpstr>Prusové a svatý Vojtěch (Adalbert)</vt:lpstr>
      <vt:lpstr>Prusové a svatý Vojtěch (Adalbert)</vt:lpstr>
      <vt:lpstr>DOBYTÍ PRUSKA</vt:lpstr>
      <vt:lpstr>PRUŠTINA</vt:lpstr>
      <vt:lpstr>PRUSKÉ JAZYKOVÉ PAMÁTKY</vt:lpstr>
      <vt:lpstr>PRUSKÉ JAZYKOVÉ PAMÁTKY</vt:lpstr>
      <vt:lpstr>Basilejský epigraf</vt:lpstr>
      <vt:lpstr>PRUSKÉ JAZYKOVÉ PAMÁTKY</vt:lpstr>
      <vt:lpstr>PRUSKÉ JAZYKOVÉ PAMÁTKY</vt:lpstr>
      <vt:lpstr>PRUSKÉ JAZYKOVÉ PAMÁTKY</vt:lpstr>
      <vt:lpstr>PRUSKÉ JAZYKOVÉ PAMÁTKY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Vaidas Šeferis</cp:lastModifiedBy>
  <cp:revision>30</cp:revision>
  <dcterms:created xsi:type="dcterms:W3CDTF">2017-04-26T08:43:22Z</dcterms:created>
  <dcterms:modified xsi:type="dcterms:W3CDTF">2017-04-26T15:11:30Z</dcterms:modified>
</cp:coreProperties>
</file>