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  <p:sldId id="266" r:id="rId10"/>
    <p:sldId id="261" r:id="rId11"/>
    <p:sldId id="267" r:id="rId12"/>
    <p:sldId id="263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8311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41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079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5237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484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108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91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15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9094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088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331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9426F-F19A-48D8-933F-CBE00DA6EBBF}" type="datetimeFigureOut">
              <a:rPr lang="cs-CZ" smtClean="0"/>
              <a:t>22. 2. 2017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2A4E0-131F-48F2-B373-9EC7FA2B51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176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H. G. F. </a:t>
            </a:r>
            <a:r>
              <a:rPr lang="cs-CZ" dirty="0" err="1" smtClean="0"/>
              <a:t>Nesselmann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r>
              <a:rPr lang="cs-CZ" b="1" dirty="0" smtClean="0"/>
              <a:t>Die </a:t>
            </a:r>
            <a:r>
              <a:rPr lang="cs-CZ" b="1" dirty="0" err="1" smtClean="0"/>
              <a:t>Sprache</a:t>
            </a:r>
            <a:r>
              <a:rPr lang="cs-CZ" b="1" dirty="0" smtClean="0"/>
              <a:t> der </a:t>
            </a:r>
            <a:r>
              <a:rPr lang="cs-CZ" b="1" dirty="0" err="1" smtClean="0"/>
              <a:t>alten</a:t>
            </a:r>
            <a:r>
              <a:rPr lang="cs-CZ" b="1" dirty="0" smtClean="0"/>
              <a:t> </a:t>
            </a:r>
            <a:r>
              <a:rPr lang="de-DE" b="1" dirty="0" smtClean="0"/>
              <a:t>Preußen an ihren Überresten erläutert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 dirty="0" err="1" smtClean="0"/>
              <a:t>Berlin</a:t>
            </a:r>
            <a:r>
              <a:rPr lang="cs-CZ" sz="3200" dirty="0" smtClean="0"/>
              <a:t>, 1845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80559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622" y="0"/>
            <a:ext cx="85867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546"/>
            <a:ext cx="8987195" cy="5683827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9206345" y="529936"/>
            <a:ext cx="298565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Lotyšsko: etnická skladba</a:t>
            </a:r>
            <a:r>
              <a:rPr lang="cs-CZ" dirty="0"/>
              <a:t> (</a:t>
            </a:r>
            <a:r>
              <a:rPr lang="cs-CZ" dirty="0" smtClean="0"/>
              <a:t>201</a:t>
            </a:r>
            <a:r>
              <a:rPr lang="cs-CZ" dirty="0"/>
              <a:t>6</a:t>
            </a:r>
            <a:r>
              <a:rPr lang="cs-CZ" dirty="0" smtClean="0"/>
              <a:t>)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Obyvatelé </a:t>
            </a:r>
            <a:r>
              <a:rPr lang="cs-CZ" dirty="0"/>
              <a:t>celkem: 1 </a:t>
            </a:r>
            <a:r>
              <a:rPr lang="cs-CZ" dirty="0" smtClean="0"/>
              <a:t>968 957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Lotyši</a:t>
            </a:r>
            <a:r>
              <a:rPr lang="cs-CZ" dirty="0"/>
              <a:t>: 1 </a:t>
            </a:r>
            <a:r>
              <a:rPr lang="cs-CZ" dirty="0" smtClean="0"/>
              <a:t>216</a:t>
            </a:r>
            <a:r>
              <a:rPr lang="cs-CZ" dirty="0"/>
              <a:t> </a:t>
            </a:r>
            <a:r>
              <a:rPr lang="cs-CZ" dirty="0" smtClean="0"/>
              <a:t>443     61,78%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Rusové</a:t>
            </a:r>
            <a:r>
              <a:rPr lang="cs-CZ" dirty="0"/>
              <a:t>: </a:t>
            </a:r>
            <a:r>
              <a:rPr lang="cs-CZ" dirty="0" smtClean="0"/>
              <a:t>504</a:t>
            </a:r>
            <a:r>
              <a:rPr lang="cs-CZ" dirty="0"/>
              <a:t> </a:t>
            </a:r>
            <a:r>
              <a:rPr lang="cs-CZ" dirty="0" smtClean="0"/>
              <a:t>370      25,62%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Bělorusové</a:t>
            </a:r>
            <a:r>
              <a:rPr lang="cs-CZ" dirty="0"/>
              <a:t>: </a:t>
            </a:r>
            <a:r>
              <a:rPr lang="cs-CZ" dirty="0" smtClean="0"/>
              <a:t>65</a:t>
            </a:r>
            <a:r>
              <a:rPr lang="cs-CZ" dirty="0"/>
              <a:t> </a:t>
            </a:r>
            <a:r>
              <a:rPr lang="cs-CZ" dirty="0" smtClean="0"/>
              <a:t>999   3,35%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Ukrajinci</a:t>
            </a:r>
            <a:r>
              <a:rPr lang="cs-CZ" dirty="0"/>
              <a:t>: </a:t>
            </a:r>
            <a:r>
              <a:rPr lang="cs-CZ" dirty="0" smtClean="0"/>
              <a:t>44</a:t>
            </a:r>
            <a:r>
              <a:rPr lang="cs-CZ" dirty="0"/>
              <a:t> </a:t>
            </a:r>
            <a:r>
              <a:rPr lang="cs-CZ" dirty="0" smtClean="0"/>
              <a:t>639     2,27%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Poláci</a:t>
            </a:r>
            <a:r>
              <a:rPr lang="cs-CZ" dirty="0"/>
              <a:t>: </a:t>
            </a:r>
            <a:r>
              <a:rPr lang="cs-CZ" dirty="0" smtClean="0"/>
              <a:t>41</a:t>
            </a:r>
            <a:r>
              <a:rPr lang="cs-CZ" dirty="0"/>
              <a:t> </a:t>
            </a:r>
            <a:r>
              <a:rPr lang="cs-CZ" dirty="0" smtClean="0"/>
              <a:t>528    2,11</a:t>
            </a:r>
            <a:r>
              <a:rPr lang="cs-CZ" dirty="0"/>
              <a:t>%</a:t>
            </a:r>
          </a:p>
          <a:p>
            <a:endParaRPr lang="cs-CZ" dirty="0" smtClean="0"/>
          </a:p>
          <a:p>
            <a:r>
              <a:rPr lang="cs-CZ" dirty="0" smtClean="0"/>
              <a:t>Litevci</a:t>
            </a:r>
            <a:r>
              <a:rPr lang="cs-CZ" dirty="0"/>
              <a:t>: </a:t>
            </a:r>
            <a:r>
              <a:rPr lang="cs-CZ" dirty="0" smtClean="0"/>
              <a:t>23</a:t>
            </a:r>
            <a:r>
              <a:rPr lang="cs-CZ" dirty="0"/>
              <a:t> </a:t>
            </a:r>
            <a:r>
              <a:rPr lang="cs-CZ" dirty="0" smtClean="0"/>
              <a:t>944    1,22%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59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608"/>
            <a:ext cx="11590986" cy="665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58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50030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167" y="-1279964"/>
            <a:ext cx="7733665" cy="8286071"/>
          </a:xfrm>
        </p:spPr>
      </p:pic>
    </p:spTree>
    <p:extLst>
      <p:ext uri="{BB962C8B-B14F-4D97-AF65-F5344CB8AC3E}">
        <p14:creationId xmlns:p14="http://schemas.microsoft.com/office/powerpoint/2010/main" val="223415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3432" y="1824059"/>
            <a:ext cx="7412822" cy="379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69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372" y="298512"/>
            <a:ext cx="9955369" cy="614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0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431" y="0"/>
            <a:ext cx="96371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8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2" y="0"/>
            <a:ext cx="1020725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79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3" y="1007918"/>
            <a:ext cx="6519373" cy="5018809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6764482" y="166255"/>
            <a:ext cx="530975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endParaRPr lang="cs-CZ" dirty="0"/>
          </a:p>
          <a:p>
            <a:r>
              <a:rPr lang="cs-CZ" b="1" dirty="0" smtClean="0"/>
              <a:t>Litva</a:t>
            </a:r>
            <a:r>
              <a:rPr lang="cs-CZ" b="1" dirty="0"/>
              <a:t>: etnická skladba obyvatelstva</a:t>
            </a:r>
            <a:r>
              <a:rPr lang="cs-CZ" dirty="0"/>
              <a:t> (2014)</a:t>
            </a:r>
          </a:p>
          <a:p>
            <a:endParaRPr lang="cs-CZ" dirty="0" smtClean="0"/>
          </a:p>
          <a:p>
            <a:r>
              <a:rPr lang="cs-CZ" dirty="0" smtClean="0"/>
              <a:t>Obyvatelé </a:t>
            </a:r>
            <a:r>
              <a:rPr lang="cs-CZ" dirty="0"/>
              <a:t>celkem: cca 2 900 000</a:t>
            </a:r>
          </a:p>
          <a:p>
            <a:endParaRPr lang="cs-CZ" dirty="0" smtClean="0"/>
          </a:p>
          <a:p>
            <a:r>
              <a:rPr lang="cs-CZ" dirty="0" smtClean="0"/>
              <a:t>Litevci</a:t>
            </a:r>
            <a:r>
              <a:rPr lang="cs-CZ" dirty="0"/>
              <a:t>: 2 539 000    86,3</a:t>
            </a:r>
            <a:r>
              <a:rPr lang="cs-CZ" dirty="0" smtClean="0"/>
              <a:t>%</a:t>
            </a:r>
            <a:endParaRPr lang="lt-LT" dirty="0" smtClean="0"/>
          </a:p>
          <a:p>
            <a:r>
              <a:rPr lang="lt-LT" dirty="0"/>
              <a:t> </a:t>
            </a:r>
            <a:r>
              <a:rPr lang="lt-LT" dirty="0" smtClean="0"/>
              <a:t>    [mimo </a:t>
            </a:r>
            <a:r>
              <a:rPr lang="lt-LT" dirty="0" err="1" smtClean="0"/>
              <a:t>Litvu</a:t>
            </a:r>
            <a:r>
              <a:rPr lang="lt-LT" dirty="0" smtClean="0"/>
              <a:t> </a:t>
            </a:r>
            <a:r>
              <a:rPr lang="lt-LT" dirty="0" err="1" smtClean="0"/>
              <a:t>cca</a:t>
            </a:r>
            <a:r>
              <a:rPr lang="lt-LT" dirty="0" smtClean="0"/>
              <a:t>. </a:t>
            </a:r>
            <a:r>
              <a:rPr lang="cs-CZ" dirty="0" smtClean="0"/>
              <a:t>870 000</a:t>
            </a:r>
            <a:r>
              <a:rPr lang="lt-LT" dirty="0" smtClean="0"/>
              <a:t>]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Poláci</a:t>
            </a:r>
            <a:r>
              <a:rPr lang="cs-CZ" dirty="0"/>
              <a:t>: 160 000        5,6%</a:t>
            </a:r>
          </a:p>
          <a:p>
            <a:endParaRPr lang="cs-CZ" dirty="0" smtClean="0"/>
          </a:p>
          <a:p>
            <a:r>
              <a:rPr lang="cs-CZ" dirty="0" smtClean="0"/>
              <a:t>Rusové</a:t>
            </a:r>
            <a:r>
              <a:rPr lang="cs-CZ" dirty="0"/>
              <a:t>: 147 000       5,02%</a:t>
            </a:r>
          </a:p>
          <a:p>
            <a:endParaRPr lang="cs-CZ" dirty="0" smtClean="0"/>
          </a:p>
          <a:p>
            <a:r>
              <a:rPr lang="cs-CZ" dirty="0" smtClean="0"/>
              <a:t>Bělorusové</a:t>
            </a:r>
            <a:r>
              <a:rPr lang="cs-CZ" dirty="0"/>
              <a:t>: 36 200  1,2%</a:t>
            </a:r>
          </a:p>
          <a:p>
            <a:endParaRPr lang="cs-CZ" dirty="0" smtClean="0"/>
          </a:p>
          <a:p>
            <a:r>
              <a:rPr lang="cs-CZ" dirty="0" smtClean="0"/>
              <a:t>Ukrajinci</a:t>
            </a:r>
            <a:r>
              <a:rPr lang="cs-CZ" dirty="0"/>
              <a:t>: 16 400    0,5% </a:t>
            </a:r>
          </a:p>
          <a:p>
            <a:endParaRPr lang="cs-CZ" dirty="0" smtClean="0"/>
          </a:p>
          <a:p>
            <a:r>
              <a:rPr lang="cs-CZ" dirty="0" smtClean="0"/>
              <a:t>Lotyši</a:t>
            </a:r>
            <a:r>
              <a:rPr lang="cs-CZ" dirty="0"/>
              <a:t>: cca 3 500    0,07%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407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72156" y="-862295"/>
            <a:ext cx="14633783" cy="823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78865" y="-552892"/>
            <a:ext cx="17457586" cy="9819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2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39</Words>
  <Application>Microsoft Office PowerPoint</Application>
  <PresentationFormat>Širokoúhlá obrazovka</PresentationFormat>
  <Paragraphs>35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Motiv Office</vt:lpstr>
      <vt:lpstr>H. G. F. Nesselmann  Die Sprache der alten Preußen an ihren Überresten erläutert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H. G. F. Nesselamann  Die Sprache der alten Preußen an ihren Überresten erläutert</dc:title>
  <dc:creator>Vaidas Šeferis</dc:creator>
  <cp:lastModifiedBy>Vaidas Šeferis</cp:lastModifiedBy>
  <cp:revision>10</cp:revision>
  <dcterms:created xsi:type="dcterms:W3CDTF">2017-02-22T13:57:30Z</dcterms:created>
  <dcterms:modified xsi:type="dcterms:W3CDTF">2017-02-22T15:52:39Z</dcterms:modified>
</cp:coreProperties>
</file>