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60" r:id="rId4"/>
    <p:sldId id="261" r:id="rId5"/>
    <p:sldId id="262" r:id="rId6"/>
    <p:sldId id="264" r:id="rId7"/>
    <p:sldId id="263" r:id="rId8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874725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201803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474766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349729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750702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49641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155803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327913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189570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410308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97007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AEABF0-AF9F-4F2D-B0E0-E3C87A926FAF}" type="datetimeFigureOut">
              <a:rPr lang="cs-CZ" smtClean="0"/>
              <a:t>15. 5. 2017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E19A36-451A-4A4F-95C6-5BCBEE7B23E6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355094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 smtClean="0"/>
              <a:t>Baltské jazyky v systému IE jazyků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b="1" dirty="0" smtClean="0"/>
              <a:t>Myšlenka </a:t>
            </a:r>
            <a:r>
              <a:rPr lang="cs-CZ" b="1" dirty="0" err="1" smtClean="0"/>
              <a:t>balto-slovano-germásnké</a:t>
            </a:r>
            <a:r>
              <a:rPr lang="cs-CZ" b="1" dirty="0" smtClean="0"/>
              <a:t> jazykové jednoty: předpokládaný kontakt těchto jazykových skupin cca 3000 př. n. l. Nikoli však společný </a:t>
            </a:r>
            <a:r>
              <a:rPr lang="cs-CZ" b="1" dirty="0" err="1" smtClean="0"/>
              <a:t>protojazyk</a:t>
            </a:r>
            <a:r>
              <a:rPr lang="cs-CZ" b="1" dirty="0" smtClean="0"/>
              <a:t>. Příklady (přebírám z </a:t>
            </a:r>
            <a:r>
              <a:rPr lang="cs-CZ" b="1" dirty="0" err="1" smtClean="0"/>
              <a:t>Dini</a:t>
            </a:r>
            <a:r>
              <a:rPr lang="cs-CZ" b="1" dirty="0" smtClean="0"/>
              <a:t>, 2014):</a:t>
            </a:r>
          </a:p>
          <a:p>
            <a:pPr lvl="1"/>
            <a:r>
              <a:rPr lang="cs-CZ" sz="2800" dirty="0" err="1" smtClean="0"/>
              <a:t>Lith</a:t>
            </a:r>
            <a:r>
              <a:rPr lang="cs-CZ" sz="2800" dirty="0" smtClean="0"/>
              <a:t>. </a:t>
            </a:r>
            <a:r>
              <a:rPr lang="cs-CZ" sz="2800" i="1" dirty="0" err="1"/>
              <a:t>liáudis</a:t>
            </a:r>
            <a:r>
              <a:rPr lang="cs-CZ" sz="2800" i="1" dirty="0"/>
              <a:t> </a:t>
            </a:r>
            <a:r>
              <a:rPr lang="cs-CZ" sz="2800" dirty="0" smtClean="0"/>
              <a:t>(</a:t>
            </a:r>
            <a:r>
              <a:rPr lang="cs-CZ" sz="2800" dirty="0" err="1" smtClean="0"/>
              <a:t>people</a:t>
            </a:r>
            <a:r>
              <a:rPr lang="cs-CZ" sz="2800" dirty="0" smtClean="0"/>
              <a:t>), </a:t>
            </a:r>
            <a:r>
              <a:rPr lang="cs-CZ" sz="2800" dirty="0" err="1"/>
              <a:t>OCS</a:t>
            </a:r>
            <a:r>
              <a:rPr lang="cs-CZ" sz="2800" dirty="0"/>
              <a:t> </a:t>
            </a:r>
            <a:r>
              <a:rPr lang="cs-CZ" sz="2800" i="1" dirty="0" err="1"/>
              <a:t>l’ud</a:t>
            </a:r>
            <a:r>
              <a:rPr lang="az-Cyrl-AZ" sz="2800" i="1" dirty="0"/>
              <a:t>ь</a:t>
            </a:r>
            <a:r>
              <a:rPr lang="cs-CZ" sz="2800" i="1" dirty="0"/>
              <a:t>je</a:t>
            </a:r>
            <a:r>
              <a:rPr lang="cs-CZ" sz="2800" dirty="0"/>
              <a:t>, </a:t>
            </a:r>
            <a:r>
              <a:rPr lang="cs-CZ" sz="2800" dirty="0" err="1"/>
              <a:t>OHG</a:t>
            </a:r>
            <a:r>
              <a:rPr lang="cs-CZ" sz="2800" dirty="0"/>
              <a:t> </a:t>
            </a:r>
            <a:r>
              <a:rPr lang="cs-CZ" sz="2800" i="1" dirty="0" err="1" smtClean="0"/>
              <a:t>liuti</a:t>
            </a:r>
            <a:endParaRPr lang="cs-CZ" sz="2800" i="1" dirty="0" smtClean="0"/>
          </a:p>
          <a:p>
            <a:pPr lvl="1"/>
            <a:endParaRPr lang="cs-CZ" sz="2800" i="1" dirty="0" smtClean="0"/>
          </a:p>
          <a:p>
            <a:pPr lvl="1"/>
            <a:r>
              <a:rPr lang="cs-CZ" sz="2800" dirty="0" err="1"/>
              <a:t>Lith</a:t>
            </a:r>
            <a:r>
              <a:rPr lang="cs-CZ" sz="2800" dirty="0"/>
              <a:t>. </a:t>
            </a:r>
            <a:r>
              <a:rPr lang="cs-CZ" sz="2800" i="1" dirty="0" err="1" smtClean="0"/>
              <a:t>Sidãbras</a:t>
            </a:r>
            <a:r>
              <a:rPr lang="cs-CZ" sz="2800" i="1" dirty="0" smtClean="0"/>
              <a:t> </a:t>
            </a:r>
            <a:r>
              <a:rPr lang="cs-CZ" sz="2800" dirty="0" smtClean="0"/>
              <a:t>(</a:t>
            </a:r>
            <a:r>
              <a:rPr lang="cs-CZ" sz="2800" dirty="0" err="1" smtClean="0"/>
              <a:t>silver</a:t>
            </a:r>
            <a:r>
              <a:rPr lang="cs-CZ" sz="2800" dirty="0"/>
              <a:t>)</a:t>
            </a:r>
            <a:r>
              <a:rPr lang="cs-CZ" sz="2800" dirty="0" smtClean="0"/>
              <a:t>, </a:t>
            </a:r>
            <a:r>
              <a:rPr lang="cs-CZ" sz="2800" dirty="0" err="1"/>
              <a:t>OCS</a:t>
            </a:r>
            <a:r>
              <a:rPr lang="cs-CZ" sz="2800" dirty="0"/>
              <a:t> </a:t>
            </a:r>
            <a:r>
              <a:rPr lang="cs-CZ" sz="2800" i="1" dirty="0"/>
              <a:t>s</a:t>
            </a:r>
            <a:r>
              <a:rPr lang="az-Cyrl-AZ" sz="2800" i="1" dirty="0"/>
              <a:t>ь</a:t>
            </a:r>
            <a:r>
              <a:rPr lang="cs-CZ" sz="2800" i="1" dirty="0" err="1"/>
              <a:t>rebro</a:t>
            </a:r>
            <a:r>
              <a:rPr lang="cs-CZ" sz="2800" dirty="0"/>
              <a:t>, </a:t>
            </a:r>
            <a:r>
              <a:rPr lang="cs-CZ" sz="2800" dirty="0" err="1"/>
              <a:t>Goth</a:t>
            </a:r>
            <a:r>
              <a:rPr lang="cs-CZ" sz="2800" dirty="0"/>
              <a:t>. </a:t>
            </a:r>
            <a:r>
              <a:rPr lang="cs-CZ" sz="2800" i="1" dirty="0" err="1" smtClean="0"/>
              <a:t>Silubr</a:t>
            </a:r>
            <a:endParaRPr lang="cs-CZ" sz="2800" i="1" dirty="0" smtClean="0"/>
          </a:p>
          <a:p>
            <a:pPr lvl="1"/>
            <a:endParaRPr lang="cs-CZ" sz="2800" dirty="0" smtClean="0"/>
          </a:p>
          <a:p>
            <a:pPr lvl="1"/>
            <a:r>
              <a:rPr lang="en-US" sz="2800" dirty="0"/>
              <a:t>nominal endings of the dat.-instr. </a:t>
            </a:r>
            <a:r>
              <a:rPr lang="en-US" sz="2800" dirty="0" err="1"/>
              <a:t>plur</a:t>
            </a:r>
            <a:r>
              <a:rPr lang="en-US" sz="2800" dirty="0"/>
              <a:t>. cases in </a:t>
            </a:r>
            <a:r>
              <a:rPr lang="en-US" sz="2800" dirty="0" smtClean="0"/>
              <a:t>–</a:t>
            </a:r>
            <a:r>
              <a:rPr lang="en-US" sz="2800" i="1" dirty="0" smtClean="0"/>
              <a:t>m</a:t>
            </a:r>
            <a:r>
              <a:rPr lang="cs-CZ" sz="2800" i="1" dirty="0" smtClean="0"/>
              <a:t> </a:t>
            </a:r>
            <a:r>
              <a:rPr lang="en-US" sz="2800" dirty="0" smtClean="0"/>
              <a:t>with</a:t>
            </a:r>
            <a:r>
              <a:rPr lang="cs-CZ" sz="2800" dirty="0" smtClean="0"/>
              <a:t> </a:t>
            </a:r>
            <a:r>
              <a:rPr lang="en-US" sz="2800" dirty="0" smtClean="0"/>
              <a:t>-</a:t>
            </a:r>
            <a:r>
              <a:rPr lang="en-US" sz="2800" i="1" dirty="0" err="1"/>
              <a:t>bh</a:t>
            </a:r>
            <a:r>
              <a:rPr lang="en-US" sz="2800" dirty="0"/>
              <a:t>- in other IE languages, cf. Lith. </a:t>
            </a:r>
            <a:r>
              <a:rPr lang="en-US" sz="2800" i="1" dirty="0" err="1"/>
              <a:t>vilkáms</a:t>
            </a:r>
            <a:r>
              <a:rPr lang="en-US" sz="2800" i="1" dirty="0"/>
              <a:t> </a:t>
            </a:r>
            <a:r>
              <a:rPr lang="en-US" sz="2800" dirty="0"/>
              <a:t>‘to the wolves’, </a:t>
            </a:r>
            <a:r>
              <a:rPr lang="en-US" sz="2800" dirty="0" smtClean="0"/>
              <a:t>OCS</a:t>
            </a:r>
            <a:r>
              <a:rPr lang="cs-CZ" sz="2800" dirty="0" smtClean="0"/>
              <a:t> </a:t>
            </a:r>
            <a:r>
              <a:rPr lang="en-US" sz="2800" i="1" dirty="0" err="1" smtClean="0"/>
              <a:t>vlьkomъ</a:t>
            </a:r>
            <a:r>
              <a:rPr lang="en-US" sz="2800" dirty="0"/>
              <a:t>, </a:t>
            </a:r>
            <a:r>
              <a:rPr lang="en-US" sz="2800" dirty="0" smtClean="0"/>
              <a:t>Goth.</a:t>
            </a:r>
            <a:r>
              <a:rPr lang="cs-CZ" sz="2800" dirty="0" smtClean="0"/>
              <a:t> </a:t>
            </a:r>
            <a:r>
              <a:rPr lang="en-US" sz="2800" i="1" dirty="0" err="1" smtClean="0"/>
              <a:t>wulf</a:t>
            </a:r>
            <a:r>
              <a:rPr lang="en-US" sz="2800" i="1" dirty="0" smtClean="0"/>
              <a:t>-am</a:t>
            </a:r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169200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 smtClean="0"/>
              <a:t>Baltské jazyky v systému IE jazyků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sz="2800" b="1" dirty="0" smtClean="0"/>
              <a:t>Výpůjčky z germánských jazyků v baltských: pár desítek lexémů</a:t>
            </a:r>
            <a:r>
              <a:rPr lang="cs-CZ" b="1" dirty="0" smtClean="0"/>
              <a:t>, např.:</a:t>
            </a:r>
            <a:endParaRPr lang="cs-CZ" sz="2800" b="1" dirty="0" smtClean="0"/>
          </a:p>
          <a:p>
            <a:r>
              <a:rPr lang="en-US" dirty="0"/>
              <a:t>Borrowings common for the entire Baltic </a:t>
            </a:r>
            <a:r>
              <a:rPr lang="en-US" dirty="0" smtClean="0"/>
              <a:t>territory</a:t>
            </a:r>
            <a:r>
              <a:rPr lang="cs-CZ" dirty="0"/>
              <a:t>:</a:t>
            </a:r>
            <a:r>
              <a:rPr lang="en-US" dirty="0" smtClean="0"/>
              <a:t> </a:t>
            </a:r>
            <a:r>
              <a:rPr lang="en-US" dirty="0" err="1"/>
              <a:t>OPr</a:t>
            </a:r>
            <a:r>
              <a:rPr lang="en-US" dirty="0"/>
              <a:t>. </a:t>
            </a:r>
            <a:r>
              <a:rPr lang="cs-CZ" i="1" dirty="0" smtClean="0"/>
              <a:t>a</a:t>
            </a:r>
            <a:r>
              <a:rPr lang="en-US" i="1" dirty="0" err="1" smtClean="0"/>
              <a:t>lu</a:t>
            </a:r>
            <a:r>
              <a:rPr lang="cs-CZ" i="1" dirty="0" smtClean="0"/>
              <a:t> </a:t>
            </a:r>
            <a:r>
              <a:rPr lang="cs-CZ" dirty="0" smtClean="0"/>
              <a:t>‘</a:t>
            </a:r>
            <a:r>
              <a:rPr lang="cs-CZ" dirty="0" err="1" smtClean="0"/>
              <a:t>mead</a:t>
            </a:r>
            <a:r>
              <a:rPr lang="cs-CZ" dirty="0"/>
              <a:t>’, </a:t>
            </a:r>
            <a:r>
              <a:rPr lang="cs-CZ" dirty="0" err="1"/>
              <a:t>Lith</a:t>
            </a:r>
            <a:r>
              <a:rPr lang="cs-CZ" dirty="0"/>
              <a:t>. </a:t>
            </a:r>
            <a:r>
              <a:rPr lang="cs-CZ" i="1" dirty="0" err="1"/>
              <a:t>alùs</a:t>
            </a:r>
            <a:r>
              <a:rPr lang="cs-CZ" dirty="0"/>
              <a:t>, </a:t>
            </a:r>
            <a:r>
              <a:rPr lang="cs-CZ" dirty="0" err="1"/>
              <a:t>Latv</a:t>
            </a:r>
            <a:r>
              <a:rPr lang="cs-CZ" dirty="0"/>
              <a:t>. </a:t>
            </a:r>
            <a:r>
              <a:rPr lang="cs-CZ" i="1" dirty="0" err="1"/>
              <a:t>alus</a:t>
            </a:r>
            <a:r>
              <a:rPr lang="cs-CZ" i="1" dirty="0"/>
              <a:t> </a:t>
            </a:r>
            <a:r>
              <a:rPr lang="cs-CZ" dirty="0"/>
              <a:t>← </a:t>
            </a:r>
            <a:r>
              <a:rPr lang="cs-CZ" dirty="0" err="1"/>
              <a:t>OIcel</a:t>
            </a:r>
            <a:r>
              <a:rPr lang="cs-CZ" dirty="0"/>
              <a:t>. </a:t>
            </a:r>
            <a:r>
              <a:rPr lang="cs-CZ" i="1" dirty="0" err="1"/>
              <a:t>ǫl</a:t>
            </a:r>
            <a:r>
              <a:rPr lang="cs-CZ" i="1" dirty="0"/>
              <a:t> </a:t>
            </a:r>
            <a:r>
              <a:rPr lang="cs-CZ" dirty="0"/>
              <a:t>‘</a:t>
            </a:r>
            <a:r>
              <a:rPr lang="cs-CZ" dirty="0" err="1"/>
              <a:t>beer</a:t>
            </a:r>
            <a:r>
              <a:rPr lang="cs-CZ" dirty="0"/>
              <a:t>’, </a:t>
            </a:r>
            <a:r>
              <a:rPr lang="cs-CZ" dirty="0" err="1"/>
              <a:t>OEngl</a:t>
            </a:r>
            <a:r>
              <a:rPr lang="cs-CZ" dirty="0"/>
              <a:t>. </a:t>
            </a:r>
            <a:r>
              <a:rPr lang="cs-CZ" i="1" dirty="0" err="1"/>
              <a:t>ealu</a:t>
            </a:r>
            <a:r>
              <a:rPr lang="cs-CZ" i="1" dirty="0"/>
              <a:t> </a:t>
            </a:r>
            <a:r>
              <a:rPr lang="cs-CZ" dirty="0"/>
              <a:t>id</a:t>
            </a:r>
            <a:r>
              <a:rPr lang="cs-CZ" dirty="0" smtClean="0"/>
              <a:t>.</a:t>
            </a:r>
          </a:p>
          <a:p>
            <a:r>
              <a:rPr lang="en-US" dirty="0"/>
              <a:t>Borrowings common to Lithuanian and Old </a:t>
            </a:r>
            <a:r>
              <a:rPr lang="en-US" dirty="0" smtClean="0"/>
              <a:t>Prussian</a:t>
            </a:r>
            <a:r>
              <a:rPr lang="cs-CZ" dirty="0"/>
              <a:t>:</a:t>
            </a:r>
            <a:r>
              <a:rPr lang="en-US" dirty="0" smtClean="0"/>
              <a:t> </a:t>
            </a:r>
            <a:r>
              <a:rPr lang="en-US" dirty="0" err="1"/>
              <a:t>OPr</a:t>
            </a:r>
            <a:r>
              <a:rPr lang="en-US" dirty="0" smtClean="0"/>
              <a:t>.</a:t>
            </a:r>
            <a:r>
              <a:rPr lang="cs-CZ" dirty="0" smtClean="0"/>
              <a:t> </a:t>
            </a:r>
            <a:r>
              <a:rPr lang="cs-CZ" i="1" dirty="0" err="1" smtClean="0"/>
              <a:t>sarwis</a:t>
            </a:r>
            <a:r>
              <a:rPr lang="cs-CZ" dirty="0"/>
              <a:t>, </a:t>
            </a:r>
            <a:r>
              <a:rPr lang="cs-CZ" dirty="0" err="1"/>
              <a:t>Lith</a:t>
            </a:r>
            <a:r>
              <a:rPr lang="cs-CZ" dirty="0"/>
              <a:t>. </a:t>
            </a:r>
            <a:r>
              <a:rPr lang="cs-CZ" i="1" dirty="0" err="1"/>
              <a:t>šárvas</a:t>
            </a:r>
            <a:r>
              <a:rPr lang="cs-CZ" i="1" dirty="0"/>
              <a:t> </a:t>
            </a:r>
            <a:r>
              <a:rPr lang="cs-CZ" dirty="0"/>
              <a:t>‘</a:t>
            </a:r>
            <a:r>
              <a:rPr lang="cs-CZ" dirty="0" err="1"/>
              <a:t>armor</a:t>
            </a:r>
            <a:r>
              <a:rPr lang="cs-CZ" dirty="0"/>
              <a:t>’ ← </a:t>
            </a:r>
            <a:r>
              <a:rPr lang="cs-CZ" dirty="0" err="1"/>
              <a:t>Goth</a:t>
            </a:r>
            <a:r>
              <a:rPr lang="cs-CZ" dirty="0"/>
              <a:t>. </a:t>
            </a:r>
            <a:r>
              <a:rPr lang="cs-CZ" i="1" dirty="0" err="1"/>
              <a:t>sarwa</a:t>
            </a:r>
            <a:r>
              <a:rPr lang="cs-CZ" i="1" dirty="0"/>
              <a:t> </a:t>
            </a:r>
            <a:r>
              <a:rPr lang="cs-CZ" dirty="0"/>
              <a:t>‘</a:t>
            </a:r>
            <a:r>
              <a:rPr lang="cs-CZ" dirty="0" err="1"/>
              <a:t>weapons</a:t>
            </a:r>
            <a:r>
              <a:rPr lang="cs-CZ" dirty="0" smtClean="0"/>
              <a:t>’</a:t>
            </a:r>
          </a:p>
          <a:p>
            <a:r>
              <a:rPr lang="en-US" dirty="0"/>
              <a:t>Borrowings appearing only in Lithuanian e.g. Lith. </a:t>
            </a:r>
            <a:r>
              <a:rPr lang="en-US" i="1" dirty="0" err="1"/>
              <a:t>midùs</a:t>
            </a:r>
            <a:r>
              <a:rPr lang="en-US" i="1" dirty="0"/>
              <a:t> </a:t>
            </a:r>
            <a:r>
              <a:rPr lang="en-US" dirty="0"/>
              <a:t>← Goth</a:t>
            </a:r>
            <a:r>
              <a:rPr lang="en-US" dirty="0" smtClean="0"/>
              <a:t>.</a:t>
            </a:r>
            <a:r>
              <a:rPr lang="cs-CZ" dirty="0" smtClean="0"/>
              <a:t> *</a:t>
            </a:r>
            <a:r>
              <a:rPr lang="cs-CZ" i="1" dirty="0" err="1"/>
              <a:t>midu</a:t>
            </a:r>
            <a:r>
              <a:rPr lang="cs-CZ" i="1" dirty="0"/>
              <a:t> </a:t>
            </a:r>
            <a:r>
              <a:rPr lang="cs-CZ" dirty="0"/>
              <a:t>‘</a:t>
            </a:r>
            <a:r>
              <a:rPr lang="cs-CZ" dirty="0" err="1"/>
              <a:t>mead</a:t>
            </a:r>
            <a:r>
              <a:rPr lang="cs-CZ" dirty="0"/>
              <a:t>’, </a:t>
            </a:r>
            <a:r>
              <a:rPr lang="cs-CZ" dirty="0" err="1"/>
              <a:t>cf</a:t>
            </a:r>
            <a:r>
              <a:rPr lang="cs-CZ" dirty="0"/>
              <a:t>. </a:t>
            </a:r>
            <a:r>
              <a:rPr lang="cs-CZ" dirty="0" err="1"/>
              <a:t>OHG</a:t>
            </a:r>
            <a:r>
              <a:rPr lang="cs-CZ" dirty="0"/>
              <a:t> </a:t>
            </a:r>
            <a:r>
              <a:rPr lang="cs-CZ" i="1" dirty="0"/>
              <a:t>metu</a:t>
            </a:r>
            <a:r>
              <a:rPr lang="cs-CZ" dirty="0"/>
              <a:t>, </a:t>
            </a:r>
            <a:r>
              <a:rPr lang="cs-CZ" i="1" dirty="0"/>
              <a:t>meto</a:t>
            </a:r>
            <a:r>
              <a:rPr lang="cs-CZ" dirty="0" smtClean="0"/>
              <a:t>.</a:t>
            </a:r>
          </a:p>
          <a:p>
            <a:pPr marL="0" indent="0">
              <a:buNone/>
            </a:pPr>
            <a:r>
              <a:rPr lang="cs-CZ" sz="2800" b="1" dirty="0" smtClean="0"/>
              <a:t>Závěr: velmi včasný jazykový kontakt Germánů a Baltů, až v druhé fázi – Germánů a Slovanů.</a:t>
            </a:r>
            <a:endParaRPr lang="cs-CZ" sz="2800" b="1" dirty="0"/>
          </a:p>
        </p:txBody>
      </p:sp>
    </p:spTree>
    <p:extLst>
      <p:ext uri="{BB962C8B-B14F-4D97-AF65-F5344CB8AC3E}">
        <p14:creationId xmlns:p14="http://schemas.microsoft.com/office/powerpoint/2010/main" val="35729286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94669"/>
            <a:ext cx="10515600" cy="793974"/>
          </a:xfrm>
        </p:spPr>
        <p:txBody>
          <a:bodyPr/>
          <a:lstStyle/>
          <a:p>
            <a:pPr algn="ctr"/>
            <a:r>
              <a:rPr lang="cs-CZ" dirty="0" smtClean="0"/>
              <a:t>Baltské a slovanské jazyky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888643"/>
            <a:ext cx="10515600" cy="5288320"/>
          </a:xfrm>
        </p:spPr>
        <p:txBody>
          <a:bodyPr>
            <a:normAutofit/>
          </a:bodyPr>
          <a:lstStyle/>
          <a:p>
            <a:r>
              <a:rPr lang="cs-CZ" dirty="0" smtClean="0"/>
              <a:t>Nejčastěji uváděné systémové paralely mezi baltskými a slovanskými jazyky:</a:t>
            </a:r>
            <a:endParaRPr lang="lt-LT" dirty="0" smtClean="0"/>
          </a:p>
          <a:p>
            <a:endParaRPr lang="cs-CZ" dirty="0" smtClean="0"/>
          </a:p>
          <a:p>
            <a:pPr lvl="1"/>
            <a:r>
              <a:rPr lang="cs-CZ" sz="2800" b="1" dirty="0" smtClean="0"/>
              <a:t>Fonologie:</a:t>
            </a:r>
          </a:p>
          <a:p>
            <a:pPr lvl="1"/>
            <a:r>
              <a:rPr lang="en-US" sz="2800" u="sng" dirty="0"/>
              <a:t>correspondences in the accentual paradigms</a:t>
            </a:r>
            <a:r>
              <a:rPr lang="en-US" sz="2800" dirty="0"/>
              <a:t>, e.g. </a:t>
            </a:r>
            <a:r>
              <a:rPr lang="en-US" sz="2800" dirty="0" smtClean="0"/>
              <a:t>Lith</a:t>
            </a:r>
            <a:r>
              <a:rPr lang="en-US" sz="2800" dirty="0"/>
              <a:t>. nom. sing</a:t>
            </a:r>
            <a:r>
              <a:rPr lang="en-US" sz="2800" dirty="0" smtClean="0"/>
              <a:t>.</a:t>
            </a:r>
            <a:r>
              <a:rPr lang="cs-CZ" sz="2800" dirty="0" smtClean="0"/>
              <a:t> </a:t>
            </a:r>
            <a:r>
              <a:rPr lang="cs-CZ" sz="2800" i="1" dirty="0" err="1" smtClean="0"/>
              <a:t>rankà</a:t>
            </a:r>
            <a:r>
              <a:rPr lang="cs-CZ" sz="2800" dirty="0"/>
              <a:t>, </a:t>
            </a:r>
            <a:r>
              <a:rPr lang="cs-CZ" sz="2800" dirty="0" err="1"/>
              <a:t>acc</a:t>
            </a:r>
            <a:r>
              <a:rPr lang="cs-CZ" sz="2800" dirty="0"/>
              <a:t>. </a:t>
            </a:r>
            <a:r>
              <a:rPr lang="cs-CZ" sz="2800" dirty="0" err="1"/>
              <a:t>sing</a:t>
            </a:r>
            <a:r>
              <a:rPr lang="cs-CZ" sz="2800" dirty="0"/>
              <a:t>. </a:t>
            </a:r>
            <a:r>
              <a:rPr lang="cs-CZ" sz="2800" i="1" dirty="0" err="1"/>
              <a:t>rañką</a:t>
            </a:r>
            <a:r>
              <a:rPr lang="cs-CZ" sz="2800" dirty="0"/>
              <a:t>, </a:t>
            </a:r>
            <a:r>
              <a:rPr lang="cs-CZ" sz="2800" dirty="0" err="1"/>
              <a:t>Russ</a:t>
            </a:r>
            <a:r>
              <a:rPr lang="cs-CZ" sz="2800" dirty="0"/>
              <a:t>. </a:t>
            </a:r>
            <a:r>
              <a:rPr lang="cs-CZ" sz="2800" dirty="0" err="1"/>
              <a:t>nom</a:t>
            </a:r>
            <a:r>
              <a:rPr lang="cs-CZ" sz="2800" dirty="0"/>
              <a:t>. </a:t>
            </a:r>
            <a:r>
              <a:rPr lang="cs-CZ" sz="2800" dirty="0" err="1"/>
              <a:t>sing</a:t>
            </a:r>
            <a:r>
              <a:rPr lang="cs-CZ" sz="2800" dirty="0"/>
              <a:t>. </a:t>
            </a:r>
            <a:r>
              <a:rPr lang="az-Cyrl-AZ" sz="2800" dirty="0"/>
              <a:t>рук</a:t>
            </a:r>
            <a:r>
              <a:rPr lang="cs-CZ" sz="2800" dirty="0"/>
              <a:t>á, </a:t>
            </a:r>
            <a:r>
              <a:rPr lang="cs-CZ" sz="2800" dirty="0" err="1"/>
              <a:t>acc</a:t>
            </a:r>
            <a:r>
              <a:rPr lang="cs-CZ" sz="2800" dirty="0"/>
              <a:t>. </a:t>
            </a:r>
            <a:r>
              <a:rPr lang="cs-CZ" sz="2800" dirty="0" err="1"/>
              <a:t>sing</a:t>
            </a:r>
            <a:r>
              <a:rPr lang="cs-CZ" sz="2800" dirty="0"/>
              <a:t>. </a:t>
            </a:r>
            <a:r>
              <a:rPr lang="lt-LT" sz="2800" dirty="0"/>
              <a:t>p</a:t>
            </a:r>
            <a:r>
              <a:rPr lang="cs-CZ" sz="2800" dirty="0" smtClean="0"/>
              <a:t>ý</a:t>
            </a:r>
            <a:r>
              <a:rPr lang="az-Cyrl-AZ" sz="2800" dirty="0" smtClean="0"/>
              <a:t>ку</a:t>
            </a:r>
            <a:r>
              <a:rPr lang="lt-LT" sz="2800" dirty="0" smtClean="0"/>
              <a:t>.</a:t>
            </a:r>
            <a:endParaRPr lang="cs-CZ" sz="2800" dirty="0" smtClean="0"/>
          </a:p>
          <a:p>
            <a:pPr lvl="1"/>
            <a:endParaRPr lang="lt-LT" sz="2800" dirty="0" smtClean="0"/>
          </a:p>
          <a:p>
            <a:pPr lvl="1"/>
            <a:r>
              <a:rPr lang="cs-CZ" sz="2800" u="sng" dirty="0"/>
              <a:t>IE *</a:t>
            </a:r>
            <a:r>
              <a:rPr lang="cs-CZ" sz="2800" u="sng" dirty="0" err="1"/>
              <a:t>eu</a:t>
            </a:r>
            <a:r>
              <a:rPr lang="cs-CZ" sz="2800" u="sng" dirty="0"/>
              <a:t> &gt; </a:t>
            </a:r>
            <a:r>
              <a:rPr lang="cs-CZ" sz="2800" u="sng" dirty="0" err="1"/>
              <a:t>Baltic</a:t>
            </a:r>
            <a:r>
              <a:rPr lang="cs-CZ" sz="2800" u="sng" dirty="0"/>
              <a:t> *</a:t>
            </a:r>
            <a:r>
              <a:rPr lang="cs-CZ" sz="2800" u="sng" dirty="0" err="1"/>
              <a:t>iau</a:t>
            </a:r>
            <a:r>
              <a:rPr lang="cs-CZ" sz="2800" u="sng" dirty="0"/>
              <a:t>, Slavic *</a:t>
            </a:r>
            <a:r>
              <a:rPr lang="cs-CZ" sz="2800" u="sng" dirty="0" err="1"/>
              <a:t>iu</a:t>
            </a:r>
            <a:r>
              <a:rPr lang="cs-CZ" sz="2800" dirty="0"/>
              <a:t>, </a:t>
            </a:r>
            <a:r>
              <a:rPr lang="cs-CZ" sz="2800" dirty="0" err="1"/>
              <a:t>e.g</a:t>
            </a:r>
            <a:r>
              <a:rPr lang="cs-CZ" sz="2800" dirty="0"/>
              <a:t>. IE *</a:t>
            </a:r>
            <a:r>
              <a:rPr lang="cs-CZ" sz="2800" i="1" dirty="0" err="1"/>
              <a:t>leudh</a:t>
            </a:r>
            <a:r>
              <a:rPr lang="cs-CZ" sz="2800" dirty="0"/>
              <a:t>- ~ </a:t>
            </a:r>
            <a:r>
              <a:rPr lang="cs-CZ" sz="2800" dirty="0" err="1"/>
              <a:t>Lith</a:t>
            </a:r>
            <a:r>
              <a:rPr lang="cs-CZ" sz="2800" dirty="0"/>
              <a:t>. </a:t>
            </a:r>
            <a:r>
              <a:rPr lang="cs-CZ" sz="2800" i="1" dirty="0" err="1"/>
              <a:t>liáudis</a:t>
            </a:r>
            <a:r>
              <a:rPr lang="cs-CZ" sz="2800" i="1" dirty="0"/>
              <a:t> </a:t>
            </a:r>
            <a:r>
              <a:rPr lang="cs-CZ" sz="2800" dirty="0" smtClean="0"/>
              <a:t>and</a:t>
            </a:r>
            <a:r>
              <a:rPr lang="lt-LT" sz="2800" dirty="0" smtClean="0"/>
              <a:t> </a:t>
            </a:r>
            <a:r>
              <a:rPr lang="lv-LV" sz="2800" i="1" dirty="0" smtClean="0"/>
              <a:t>liaudžià </a:t>
            </a:r>
            <a:r>
              <a:rPr lang="lv-LV" sz="2800" dirty="0"/>
              <a:t>‘people’, Latv. </a:t>
            </a:r>
            <a:r>
              <a:rPr lang="lv-LV" sz="2800" i="1" dirty="0"/>
              <a:t>ļàudis</a:t>
            </a:r>
            <a:r>
              <a:rPr lang="lv-LV" sz="2800" dirty="0"/>
              <a:t>, OCS </a:t>
            </a:r>
            <a:r>
              <a:rPr lang="lv-LV" sz="2800" i="1" dirty="0"/>
              <a:t>l’ud</a:t>
            </a:r>
            <a:r>
              <a:rPr lang="az-Cyrl-AZ" sz="2800" i="1" dirty="0"/>
              <a:t>ь</a:t>
            </a:r>
            <a:r>
              <a:rPr lang="lv-LV" sz="2800" i="1" dirty="0"/>
              <a:t>je</a:t>
            </a:r>
            <a:r>
              <a:rPr lang="lv-LV" sz="2800" dirty="0"/>
              <a:t>, OHG </a:t>
            </a:r>
            <a:r>
              <a:rPr lang="lv-LV" sz="2800" i="1" dirty="0"/>
              <a:t>liut </a:t>
            </a:r>
            <a:r>
              <a:rPr lang="lv-LV" sz="2800" dirty="0"/>
              <a:t>(</a:t>
            </a:r>
            <a:r>
              <a:rPr lang="lv-LV" sz="2800" i="1" dirty="0"/>
              <a:t>iu </a:t>
            </a:r>
            <a:r>
              <a:rPr lang="lv-LV" sz="2800" dirty="0"/>
              <a:t>&lt; *</a:t>
            </a:r>
            <a:r>
              <a:rPr lang="lv-LV" sz="2800" i="1" dirty="0"/>
              <a:t>eu</a:t>
            </a:r>
            <a:r>
              <a:rPr lang="lv-LV" sz="2800" dirty="0"/>
              <a:t>)</a:t>
            </a:r>
            <a:endParaRPr lang="cs-CZ" sz="2800" dirty="0" smtClean="0"/>
          </a:p>
        </p:txBody>
      </p:sp>
    </p:spTree>
    <p:extLst>
      <p:ext uri="{BB962C8B-B14F-4D97-AF65-F5344CB8AC3E}">
        <p14:creationId xmlns:p14="http://schemas.microsoft.com/office/powerpoint/2010/main" val="2862202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94669"/>
            <a:ext cx="10515600" cy="793974"/>
          </a:xfrm>
        </p:spPr>
        <p:txBody>
          <a:bodyPr/>
          <a:lstStyle/>
          <a:p>
            <a:pPr algn="ctr"/>
            <a:r>
              <a:rPr lang="cs-CZ" dirty="0" smtClean="0"/>
              <a:t>Baltské a slovanské jazyky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888643"/>
            <a:ext cx="10515600" cy="5288320"/>
          </a:xfrm>
        </p:spPr>
        <p:txBody>
          <a:bodyPr>
            <a:normAutofit/>
          </a:bodyPr>
          <a:lstStyle/>
          <a:p>
            <a:r>
              <a:rPr lang="cs-CZ" dirty="0" smtClean="0"/>
              <a:t>Nejčastěji uváděné systémové paralely mezi baltskými a slovanskými jazyky:</a:t>
            </a:r>
            <a:endParaRPr lang="lt-LT" dirty="0" smtClean="0"/>
          </a:p>
          <a:p>
            <a:pPr lvl="1"/>
            <a:r>
              <a:rPr lang="lt-LT" sz="2800" b="1" dirty="0" err="1" smtClean="0"/>
              <a:t>Morfologie</a:t>
            </a:r>
            <a:r>
              <a:rPr lang="cs-CZ" sz="2800" b="1" dirty="0" smtClean="0"/>
              <a:t>:</a:t>
            </a:r>
            <a:endParaRPr lang="lt-LT" sz="2800" b="1" dirty="0" smtClean="0"/>
          </a:p>
          <a:p>
            <a:pPr lvl="1"/>
            <a:r>
              <a:rPr lang="en-US" sz="2800" dirty="0"/>
              <a:t>The Lithuanian, Latvian and Slavic languages have an </a:t>
            </a:r>
            <a:r>
              <a:rPr lang="en-US" sz="2800" dirty="0" smtClean="0"/>
              <a:t>identical</a:t>
            </a:r>
            <a:r>
              <a:rPr lang="lt-LT" sz="2800" dirty="0" smtClean="0"/>
              <a:t> </a:t>
            </a:r>
            <a:r>
              <a:rPr lang="en-US" sz="2800" dirty="0" smtClean="0"/>
              <a:t>ending </a:t>
            </a:r>
            <a:r>
              <a:rPr lang="en-US" sz="2800" dirty="0"/>
              <a:t>for the gen. sing. of stems in *-</a:t>
            </a:r>
            <a:r>
              <a:rPr lang="en-US" sz="2800" i="1" dirty="0"/>
              <a:t>ŏ</a:t>
            </a:r>
            <a:r>
              <a:rPr lang="en-US" sz="2800" dirty="0"/>
              <a:t>, e.g. Lith. </a:t>
            </a:r>
            <a:r>
              <a:rPr lang="en-US" sz="2800" i="1" dirty="0" smtClean="0"/>
              <a:t>vi</a:t>
            </a:r>
            <a:r>
              <a:rPr lang="lt-LT" sz="2800" i="1" dirty="0" smtClean="0"/>
              <a:t>l</a:t>
            </a:r>
            <a:r>
              <a:rPr lang="en-US" sz="2800" i="1" dirty="0" err="1" smtClean="0"/>
              <a:t>ko</a:t>
            </a:r>
            <a:r>
              <a:rPr lang="en-US" sz="2800" i="1" dirty="0" smtClean="0"/>
              <a:t> </a:t>
            </a:r>
            <a:r>
              <a:rPr lang="en-US" sz="2800" dirty="0"/>
              <a:t>‘of the wolf</a:t>
            </a:r>
            <a:r>
              <a:rPr lang="en-US" sz="2800" dirty="0" smtClean="0"/>
              <a:t>’</a:t>
            </a:r>
            <a:r>
              <a:rPr lang="lt-LT" sz="2800" dirty="0" smtClean="0"/>
              <a:t> </a:t>
            </a:r>
            <a:r>
              <a:rPr lang="cs-CZ" sz="2800" dirty="0" smtClean="0"/>
              <a:t>(-</a:t>
            </a:r>
            <a:r>
              <a:rPr lang="cs-CZ" sz="2800" i="1" dirty="0"/>
              <a:t>o </a:t>
            </a:r>
            <a:r>
              <a:rPr lang="cs-CZ" sz="2800" dirty="0"/>
              <a:t>&lt; *-</a:t>
            </a:r>
            <a:r>
              <a:rPr lang="cs-CZ" sz="2800" i="1" dirty="0"/>
              <a:t>ā</a:t>
            </a:r>
            <a:r>
              <a:rPr lang="cs-CZ" sz="2800" dirty="0"/>
              <a:t>), </a:t>
            </a:r>
            <a:r>
              <a:rPr lang="cs-CZ" sz="2800" dirty="0" err="1"/>
              <a:t>Latv</a:t>
            </a:r>
            <a:r>
              <a:rPr lang="cs-CZ" sz="2800" dirty="0"/>
              <a:t>. </a:t>
            </a:r>
            <a:r>
              <a:rPr lang="cs-CZ" sz="2800" i="1" dirty="0"/>
              <a:t>vilka </a:t>
            </a:r>
            <a:r>
              <a:rPr lang="cs-CZ" sz="2800" dirty="0"/>
              <a:t>(-</a:t>
            </a:r>
            <a:r>
              <a:rPr lang="cs-CZ" sz="2800" i="1" dirty="0"/>
              <a:t>a </a:t>
            </a:r>
            <a:r>
              <a:rPr lang="cs-CZ" sz="2800" dirty="0"/>
              <a:t>&lt; *-</a:t>
            </a:r>
            <a:r>
              <a:rPr lang="cs-CZ" sz="2800" i="1" dirty="0"/>
              <a:t>ā</a:t>
            </a:r>
            <a:r>
              <a:rPr lang="cs-CZ" sz="2800" dirty="0"/>
              <a:t>), </a:t>
            </a:r>
            <a:r>
              <a:rPr lang="cs-CZ" sz="2800" dirty="0" err="1"/>
              <a:t>OCS</a:t>
            </a:r>
            <a:r>
              <a:rPr lang="cs-CZ" sz="2800" dirty="0"/>
              <a:t> </a:t>
            </a:r>
            <a:r>
              <a:rPr lang="cs-CZ" sz="2800" i="1" dirty="0" err="1"/>
              <a:t>vl</a:t>
            </a:r>
            <a:r>
              <a:rPr lang="az-Cyrl-AZ" sz="2800" i="1" dirty="0"/>
              <a:t>ь</a:t>
            </a:r>
            <a:r>
              <a:rPr lang="cs-CZ" sz="2800" i="1" dirty="0" err="1"/>
              <a:t>ka</a:t>
            </a:r>
            <a:r>
              <a:rPr lang="cs-CZ" sz="2800" dirty="0"/>
              <a:t>, </a:t>
            </a:r>
            <a:r>
              <a:rPr lang="cs-CZ" sz="2800" dirty="0" err="1"/>
              <a:t>Russ</a:t>
            </a:r>
            <a:r>
              <a:rPr lang="cs-CZ" sz="2800" dirty="0"/>
              <a:t>. </a:t>
            </a:r>
            <a:r>
              <a:rPr lang="az-Cyrl-AZ" sz="2800" dirty="0" smtClean="0"/>
              <a:t>Волка</a:t>
            </a:r>
            <a:endParaRPr lang="lt-LT" sz="2800" dirty="0" smtClean="0"/>
          </a:p>
          <a:p>
            <a:pPr lvl="1"/>
            <a:endParaRPr lang="lt-LT" sz="2800" b="1" dirty="0"/>
          </a:p>
          <a:p>
            <a:pPr lvl="1"/>
            <a:r>
              <a:rPr lang="en-US" sz="2800" dirty="0"/>
              <a:t>the formation of definite </a:t>
            </a:r>
            <a:r>
              <a:rPr lang="en-US" sz="2800" dirty="0" smtClean="0"/>
              <a:t>adjectives </a:t>
            </a:r>
            <a:r>
              <a:rPr lang="en-US" sz="2800" dirty="0"/>
              <a:t>which are formed in Baltic and Slavic similarly by means </a:t>
            </a:r>
            <a:r>
              <a:rPr lang="en-US" sz="2800" dirty="0" smtClean="0"/>
              <a:t>of</a:t>
            </a:r>
            <a:r>
              <a:rPr lang="lt-LT" sz="2800" dirty="0" smtClean="0"/>
              <a:t> </a:t>
            </a:r>
            <a:r>
              <a:rPr lang="cs-CZ" sz="2800" dirty="0" smtClean="0"/>
              <a:t>a </a:t>
            </a:r>
            <a:r>
              <a:rPr lang="cs-CZ" sz="2800" dirty="0" err="1"/>
              <a:t>pronoun</a:t>
            </a:r>
            <a:r>
              <a:rPr lang="cs-CZ" sz="2800" dirty="0"/>
              <a:t> </a:t>
            </a:r>
            <a:r>
              <a:rPr lang="cs-CZ" sz="2800" dirty="0" smtClean="0"/>
              <a:t>(</a:t>
            </a:r>
            <a:r>
              <a:rPr lang="cs-CZ" sz="2800" dirty="0" err="1" smtClean="0"/>
              <a:t>e.g</a:t>
            </a:r>
            <a:r>
              <a:rPr lang="cs-CZ" sz="2800" dirty="0"/>
              <a:t>. </a:t>
            </a:r>
            <a:r>
              <a:rPr lang="cs-CZ" sz="2800" dirty="0" err="1"/>
              <a:t>Lith</a:t>
            </a:r>
            <a:r>
              <a:rPr lang="cs-CZ" sz="2800" dirty="0"/>
              <a:t>. </a:t>
            </a:r>
            <a:r>
              <a:rPr lang="cs-CZ" sz="2800" dirty="0" err="1"/>
              <a:t>masc</a:t>
            </a:r>
            <a:r>
              <a:rPr lang="cs-CZ" sz="2800" dirty="0"/>
              <a:t>. </a:t>
            </a:r>
            <a:r>
              <a:rPr lang="cs-CZ" sz="2800" i="1" dirty="0" err="1"/>
              <a:t>geràsis</a:t>
            </a:r>
            <a:r>
              <a:rPr lang="cs-CZ" sz="2800" i="1" dirty="0"/>
              <a:t> </a:t>
            </a:r>
            <a:r>
              <a:rPr lang="cs-CZ" sz="2800" dirty="0"/>
              <a:t>‘</a:t>
            </a:r>
            <a:r>
              <a:rPr lang="cs-CZ" sz="2800" dirty="0" err="1"/>
              <a:t>good</a:t>
            </a:r>
            <a:r>
              <a:rPr lang="cs-CZ" sz="2800" dirty="0"/>
              <a:t>’ (~ </a:t>
            </a:r>
            <a:r>
              <a:rPr lang="cs-CZ" sz="2800" i="1" dirty="0" err="1"/>
              <a:t>jis</a:t>
            </a:r>
            <a:r>
              <a:rPr lang="cs-CZ" sz="2800" i="1" dirty="0"/>
              <a:t> </a:t>
            </a:r>
            <a:r>
              <a:rPr lang="cs-CZ" sz="2800" dirty="0"/>
              <a:t>‘he’), </a:t>
            </a:r>
            <a:r>
              <a:rPr lang="cs-CZ" sz="2800" dirty="0" err="1"/>
              <a:t>fem</a:t>
            </a:r>
            <a:r>
              <a:rPr lang="cs-CZ" sz="2800" dirty="0"/>
              <a:t>. </a:t>
            </a:r>
            <a:r>
              <a:rPr lang="cs-CZ" sz="2800" i="1" dirty="0" err="1" smtClean="0"/>
              <a:t>Geróji</a:t>
            </a:r>
            <a:r>
              <a:rPr lang="lt-LT" sz="2800" i="1" dirty="0" smtClean="0"/>
              <a:t> </a:t>
            </a:r>
            <a:r>
              <a:rPr lang="cs-CZ" sz="2800" dirty="0" smtClean="0"/>
              <a:t>‘</a:t>
            </a:r>
            <a:r>
              <a:rPr lang="cs-CZ" sz="2800" dirty="0" err="1"/>
              <a:t>good</a:t>
            </a:r>
            <a:r>
              <a:rPr lang="cs-CZ" sz="2800" dirty="0"/>
              <a:t>’ (~ </a:t>
            </a:r>
            <a:r>
              <a:rPr lang="cs-CZ" sz="2800" i="1" dirty="0"/>
              <a:t>ji </a:t>
            </a:r>
            <a:r>
              <a:rPr lang="cs-CZ" sz="2800" dirty="0"/>
              <a:t>‘</a:t>
            </a:r>
            <a:r>
              <a:rPr lang="cs-CZ" sz="2800" dirty="0" err="1"/>
              <a:t>she</a:t>
            </a:r>
            <a:r>
              <a:rPr lang="cs-CZ" sz="2800" dirty="0"/>
              <a:t>’), </a:t>
            </a:r>
            <a:r>
              <a:rPr lang="cs-CZ" sz="2800" dirty="0" err="1"/>
              <a:t>Latv</a:t>
            </a:r>
            <a:r>
              <a:rPr lang="cs-CZ" sz="2800" dirty="0"/>
              <a:t>. </a:t>
            </a:r>
            <a:r>
              <a:rPr lang="cs-CZ" sz="2800" dirty="0" err="1"/>
              <a:t>masc</a:t>
            </a:r>
            <a:r>
              <a:rPr lang="cs-CZ" sz="2800" dirty="0"/>
              <a:t>. </a:t>
            </a:r>
            <a:r>
              <a:rPr lang="cs-CZ" sz="2800" i="1" dirty="0" err="1"/>
              <a:t>labais</a:t>
            </a:r>
            <a:r>
              <a:rPr lang="cs-CZ" sz="2800" dirty="0"/>
              <a:t>, </a:t>
            </a:r>
            <a:r>
              <a:rPr lang="cs-CZ" sz="2800" dirty="0" err="1"/>
              <a:t>fem</a:t>
            </a:r>
            <a:r>
              <a:rPr lang="cs-CZ" sz="2800" dirty="0"/>
              <a:t>. </a:t>
            </a:r>
            <a:r>
              <a:rPr lang="cs-CZ" sz="2800" i="1" dirty="0" err="1"/>
              <a:t>labā</a:t>
            </a:r>
            <a:r>
              <a:rPr lang="cs-CZ" sz="2800" i="1" dirty="0"/>
              <a:t> </a:t>
            </a:r>
            <a:r>
              <a:rPr lang="cs-CZ" sz="2800" dirty="0"/>
              <a:t>(&lt; *</a:t>
            </a:r>
            <a:r>
              <a:rPr lang="cs-CZ" sz="2800" i="1" dirty="0" err="1"/>
              <a:t>labaji</a:t>
            </a:r>
            <a:r>
              <a:rPr lang="cs-CZ" sz="2800" dirty="0"/>
              <a:t>), </a:t>
            </a:r>
            <a:r>
              <a:rPr lang="cs-CZ" sz="2800" dirty="0" err="1"/>
              <a:t>OPr</a:t>
            </a:r>
            <a:r>
              <a:rPr lang="cs-CZ" sz="2800" dirty="0"/>
              <a:t>. </a:t>
            </a:r>
            <a:r>
              <a:rPr lang="cs-CZ" sz="2800" dirty="0" err="1"/>
              <a:t>masc</a:t>
            </a:r>
            <a:r>
              <a:rPr lang="cs-CZ" sz="2800" dirty="0" smtClean="0"/>
              <a:t>.</a:t>
            </a:r>
            <a:r>
              <a:rPr lang="lt-LT" sz="2800" dirty="0" smtClean="0"/>
              <a:t> </a:t>
            </a:r>
            <a:r>
              <a:rPr lang="cs-CZ" sz="2800" i="1" dirty="0" err="1" smtClean="0"/>
              <a:t>pirmois</a:t>
            </a:r>
            <a:r>
              <a:rPr lang="cs-CZ" sz="2800" dirty="0"/>
              <a:t>, </a:t>
            </a:r>
            <a:r>
              <a:rPr lang="cs-CZ" sz="2800" dirty="0" err="1"/>
              <a:t>fem</a:t>
            </a:r>
            <a:r>
              <a:rPr lang="cs-CZ" sz="2800" dirty="0"/>
              <a:t>. </a:t>
            </a:r>
            <a:r>
              <a:rPr lang="cs-CZ" sz="2800" i="1" dirty="0" err="1"/>
              <a:t>pirmoi</a:t>
            </a:r>
            <a:r>
              <a:rPr lang="cs-CZ" sz="2800" i="1" dirty="0"/>
              <a:t> </a:t>
            </a:r>
            <a:r>
              <a:rPr lang="cs-CZ" sz="2800" dirty="0"/>
              <a:t>‘</a:t>
            </a:r>
            <a:r>
              <a:rPr lang="cs-CZ" sz="2800" dirty="0" err="1"/>
              <a:t>first</a:t>
            </a:r>
            <a:r>
              <a:rPr lang="cs-CZ" sz="2800" dirty="0"/>
              <a:t>’, </a:t>
            </a:r>
            <a:r>
              <a:rPr lang="cs-CZ" sz="2800" dirty="0" err="1"/>
              <a:t>OCS</a:t>
            </a:r>
            <a:r>
              <a:rPr lang="cs-CZ" sz="2800" dirty="0"/>
              <a:t> </a:t>
            </a:r>
            <a:r>
              <a:rPr lang="cs-CZ" sz="2800" i="1" dirty="0"/>
              <a:t>nov</a:t>
            </a:r>
            <a:r>
              <a:rPr lang="az-Cyrl-AZ" sz="2800" i="1" dirty="0"/>
              <a:t>ъ</a:t>
            </a:r>
            <a:r>
              <a:rPr lang="cs-CZ" sz="2800" i="1" dirty="0"/>
              <a:t>j</a:t>
            </a:r>
            <a:r>
              <a:rPr lang="az-Cyrl-AZ" sz="2800" i="1" dirty="0"/>
              <a:t>ь, </a:t>
            </a:r>
            <a:r>
              <a:rPr lang="cs-CZ" sz="2800" i="1" dirty="0" err="1"/>
              <a:t>novaja</a:t>
            </a:r>
            <a:r>
              <a:rPr lang="cs-CZ" sz="2800" i="1" dirty="0"/>
              <a:t>, nov</a:t>
            </a:r>
            <a:r>
              <a:rPr lang="az-Cyrl-AZ" sz="2800" i="1" dirty="0"/>
              <a:t>ъ</a:t>
            </a:r>
            <a:r>
              <a:rPr lang="cs-CZ" sz="2800" i="1" dirty="0"/>
              <a:t>je </a:t>
            </a:r>
            <a:r>
              <a:rPr lang="cs-CZ" sz="2800" dirty="0"/>
              <a:t>‘</a:t>
            </a:r>
            <a:r>
              <a:rPr lang="cs-CZ" sz="2800" dirty="0" err="1"/>
              <a:t>new</a:t>
            </a:r>
            <a:r>
              <a:rPr lang="cs-CZ" sz="2800" dirty="0"/>
              <a:t>’, </a:t>
            </a:r>
            <a:r>
              <a:rPr lang="cs-CZ" sz="2800" dirty="0" err="1"/>
              <a:t>Russ</a:t>
            </a:r>
            <a:r>
              <a:rPr lang="cs-CZ" sz="2800" dirty="0" smtClean="0"/>
              <a:t>.</a:t>
            </a:r>
            <a:r>
              <a:rPr lang="lt-LT" sz="2800" dirty="0" smtClean="0"/>
              <a:t> </a:t>
            </a:r>
            <a:r>
              <a:rPr lang="az-Cyrl-AZ" sz="2800" dirty="0" smtClean="0"/>
              <a:t>новый</a:t>
            </a:r>
            <a:r>
              <a:rPr lang="az-Cyrl-AZ" sz="2800" dirty="0"/>
              <a:t>, новая, новое</a:t>
            </a:r>
            <a:endParaRPr lang="lt-LT" sz="2800" dirty="0" smtClean="0"/>
          </a:p>
        </p:txBody>
      </p:sp>
    </p:spTree>
    <p:extLst>
      <p:ext uri="{BB962C8B-B14F-4D97-AF65-F5344CB8AC3E}">
        <p14:creationId xmlns:p14="http://schemas.microsoft.com/office/powerpoint/2010/main" val="1037371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94669"/>
            <a:ext cx="10515600" cy="793974"/>
          </a:xfrm>
        </p:spPr>
        <p:txBody>
          <a:bodyPr/>
          <a:lstStyle/>
          <a:p>
            <a:pPr algn="ctr"/>
            <a:r>
              <a:rPr lang="cs-CZ" dirty="0" smtClean="0"/>
              <a:t>Baltské a slovanské jazyky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888643"/>
            <a:ext cx="10515600" cy="5795492"/>
          </a:xfrm>
        </p:spPr>
        <p:txBody>
          <a:bodyPr>
            <a:normAutofit/>
          </a:bodyPr>
          <a:lstStyle/>
          <a:p>
            <a:r>
              <a:rPr lang="cs-CZ" dirty="0" smtClean="0"/>
              <a:t>Nejčastěji uváděné systémové paralely mezi baltskými a slovanskými jazyky:</a:t>
            </a:r>
            <a:endParaRPr lang="lt-LT" dirty="0" smtClean="0"/>
          </a:p>
          <a:p>
            <a:pPr lvl="1"/>
            <a:r>
              <a:rPr lang="lt-LT" sz="2800" b="1" dirty="0" err="1" smtClean="0"/>
              <a:t>Syntax</a:t>
            </a:r>
            <a:r>
              <a:rPr lang="cs-CZ" sz="2800" b="1" dirty="0" smtClean="0"/>
              <a:t>:</a:t>
            </a:r>
            <a:endParaRPr lang="lt-LT" sz="2800" b="1" dirty="0" smtClean="0"/>
          </a:p>
          <a:p>
            <a:pPr lvl="1"/>
            <a:r>
              <a:rPr lang="en-US" sz="2800" u="sng" dirty="0" smtClean="0"/>
              <a:t>Double </a:t>
            </a:r>
            <a:r>
              <a:rPr lang="en-US" sz="2800" u="sng" dirty="0"/>
              <a:t>negation</a:t>
            </a:r>
            <a:r>
              <a:rPr lang="en-US" sz="2800" dirty="0"/>
              <a:t>, e.g. Lith. </a:t>
            </a:r>
            <a:r>
              <a:rPr lang="en-US" sz="2800" i="1" dirty="0" err="1"/>
              <a:t>jis</a:t>
            </a:r>
            <a:r>
              <a:rPr lang="en-US" sz="2800" i="1" dirty="0"/>
              <a:t> </a:t>
            </a:r>
            <a:r>
              <a:rPr lang="en-US" sz="2800" i="1" dirty="0" err="1"/>
              <a:t>nieko</a:t>
            </a:r>
            <a:r>
              <a:rPr lang="en-US" sz="2800" i="1" dirty="0"/>
              <a:t> </a:t>
            </a:r>
            <a:r>
              <a:rPr lang="en-US" sz="2800" i="1" dirty="0" err="1"/>
              <a:t>nežino</a:t>
            </a:r>
            <a:r>
              <a:rPr lang="en-US" sz="2800" i="1" dirty="0"/>
              <a:t> </a:t>
            </a:r>
            <a:r>
              <a:rPr lang="en-US" sz="2800" dirty="0"/>
              <a:t>‘he knows nothing’, </a:t>
            </a:r>
            <a:r>
              <a:rPr lang="en-US" sz="2800" dirty="0" err="1" smtClean="0"/>
              <a:t>Latv</a:t>
            </a:r>
            <a:r>
              <a:rPr lang="en-US" sz="2800" dirty="0" smtClean="0"/>
              <a:t>.</a:t>
            </a:r>
            <a:r>
              <a:rPr lang="lt-LT" sz="2800" dirty="0" smtClean="0"/>
              <a:t> </a:t>
            </a:r>
            <a:r>
              <a:rPr lang="ru-RU" sz="2800" i="1" dirty="0" smtClean="0"/>
              <a:t>viņš </a:t>
            </a:r>
            <a:r>
              <a:rPr lang="ru-RU" sz="2800" i="1" dirty="0"/>
              <a:t>nekā nezin </a:t>
            </a:r>
            <a:r>
              <a:rPr lang="ru-RU" sz="2800" dirty="0"/>
              <a:t>id., Russ. он ничего не </a:t>
            </a:r>
            <a:r>
              <a:rPr lang="ru-RU" sz="2800" dirty="0" smtClean="0"/>
              <a:t>знает</a:t>
            </a:r>
            <a:endParaRPr lang="lt-LT" sz="2800" dirty="0" smtClean="0"/>
          </a:p>
          <a:p>
            <a:pPr lvl="1"/>
            <a:r>
              <a:rPr lang="en-US" sz="2800" u="sng" dirty="0" smtClean="0"/>
              <a:t>The </a:t>
            </a:r>
            <a:r>
              <a:rPr lang="en-US" sz="2800" u="sng" dirty="0"/>
              <a:t>use of the genitive </a:t>
            </a:r>
            <a:r>
              <a:rPr lang="en-US" sz="2800" dirty="0"/>
              <a:t>in place of the accusative to express the </a:t>
            </a:r>
            <a:r>
              <a:rPr lang="en-US" sz="2800" dirty="0" smtClean="0"/>
              <a:t>direct</a:t>
            </a:r>
            <a:r>
              <a:rPr lang="lt-LT" sz="2800" dirty="0" smtClean="0"/>
              <a:t> </a:t>
            </a:r>
            <a:r>
              <a:rPr lang="cs-CZ" sz="2800" dirty="0" err="1" smtClean="0"/>
              <a:t>object</a:t>
            </a:r>
            <a:r>
              <a:rPr lang="cs-CZ" sz="2800" dirty="0" smtClean="0"/>
              <a:t> </a:t>
            </a:r>
            <a:r>
              <a:rPr lang="cs-CZ" sz="2800" dirty="0" err="1"/>
              <a:t>after</a:t>
            </a:r>
            <a:r>
              <a:rPr lang="cs-CZ" sz="2800" dirty="0"/>
              <a:t> </a:t>
            </a:r>
            <a:r>
              <a:rPr lang="cs-CZ" sz="2800" dirty="0" err="1"/>
              <a:t>negation</a:t>
            </a:r>
            <a:r>
              <a:rPr lang="cs-CZ" sz="2800" dirty="0"/>
              <a:t>, </a:t>
            </a:r>
            <a:r>
              <a:rPr lang="cs-CZ" sz="2800" dirty="0" err="1"/>
              <a:t>e.g</a:t>
            </a:r>
            <a:r>
              <a:rPr lang="cs-CZ" sz="2800" dirty="0"/>
              <a:t>. </a:t>
            </a:r>
            <a:r>
              <a:rPr lang="cs-CZ" sz="2800" dirty="0" err="1"/>
              <a:t>Lith</a:t>
            </a:r>
            <a:r>
              <a:rPr lang="cs-CZ" sz="2800" dirty="0"/>
              <a:t>. </a:t>
            </a:r>
            <a:r>
              <a:rPr lang="cs-CZ" sz="2800" i="1" dirty="0" err="1"/>
              <a:t>jis</a:t>
            </a:r>
            <a:r>
              <a:rPr lang="cs-CZ" sz="2800" i="1" dirty="0"/>
              <a:t> </a:t>
            </a:r>
            <a:r>
              <a:rPr lang="cs-CZ" sz="2800" i="1" dirty="0" err="1"/>
              <a:t>skaito</a:t>
            </a:r>
            <a:r>
              <a:rPr lang="cs-CZ" sz="2800" i="1" dirty="0"/>
              <a:t> </a:t>
            </a:r>
            <a:r>
              <a:rPr lang="cs-CZ" sz="2800" i="1" dirty="0" err="1"/>
              <a:t>knygą</a:t>
            </a:r>
            <a:r>
              <a:rPr lang="cs-CZ" sz="2800" i="1" dirty="0"/>
              <a:t> </a:t>
            </a:r>
            <a:r>
              <a:rPr lang="cs-CZ" sz="2800" dirty="0"/>
              <a:t>~ </a:t>
            </a:r>
            <a:r>
              <a:rPr lang="cs-CZ" sz="2800" i="1" dirty="0" err="1"/>
              <a:t>jis</a:t>
            </a:r>
            <a:r>
              <a:rPr lang="cs-CZ" sz="2800" i="1" dirty="0"/>
              <a:t> </a:t>
            </a:r>
            <a:r>
              <a:rPr lang="cs-CZ" sz="2800" i="1" dirty="0" err="1"/>
              <a:t>neskaito</a:t>
            </a:r>
            <a:r>
              <a:rPr lang="cs-CZ" sz="2800" i="1" dirty="0"/>
              <a:t> </a:t>
            </a:r>
            <a:r>
              <a:rPr lang="cs-CZ" sz="2800" i="1" dirty="0" err="1"/>
              <a:t>knygos</a:t>
            </a:r>
            <a:r>
              <a:rPr lang="cs-CZ" sz="2800" dirty="0" smtClean="0"/>
              <a:t>,</a:t>
            </a:r>
            <a:r>
              <a:rPr lang="lt-LT" sz="2800" dirty="0" smtClean="0"/>
              <a:t> </a:t>
            </a:r>
            <a:r>
              <a:rPr lang="ru-RU" sz="2800" dirty="0" smtClean="0"/>
              <a:t>Russ</a:t>
            </a:r>
            <a:r>
              <a:rPr lang="ru-RU" sz="2800" dirty="0"/>
              <a:t>. он читает книгу ~ он не читает книги ‘he reads the </a:t>
            </a:r>
            <a:r>
              <a:rPr lang="ru-RU" sz="2800" dirty="0" smtClean="0"/>
              <a:t>book</a:t>
            </a:r>
            <a:r>
              <a:rPr lang="lt-LT" sz="2800" dirty="0" smtClean="0"/>
              <a:t> </a:t>
            </a:r>
            <a:r>
              <a:rPr lang="en-US" sz="2800" dirty="0" smtClean="0"/>
              <a:t>(</a:t>
            </a:r>
            <a:r>
              <a:rPr lang="en-US" sz="2800" dirty="0"/>
              <a:t>acc.) ~ he does not read the book (gen</a:t>
            </a:r>
            <a:r>
              <a:rPr lang="en-US" sz="2800" dirty="0" smtClean="0"/>
              <a:t>.)’</a:t>
            </a:r>
            <a:endParaRPr lang="en-US" sz="2800" dirty="0"/>
          </a:p>
          <a:p>
            <a:pPr lvl="1"/>
            <a:r>
              <a:rPr lang="cs-CZ" sz="2800" u="sng" dirty="0" err="1" smtClean="0"/>
              <a:t>The</a:t>
            </a:r>
            <a:r>
              <a:rPr lang="cs-CZ" sz="2800" u="sng" dirty="0" smtClean="0"/>
              <a:t> </a:t>
            </a:r>
            <a:r>
              <a:rPr lang="cs-CZ" sz="2800" u="sng" dirty="0" err="1"/>
              <a:t>instrumental</a:t>
            </a:r>
            <a:r>
              <a:rPr lang="cs-CZ" sz="2800" u="sng" dirty="0"/>
              <a:t> </a:t>
            </a:r>
            <a:r>
              <a:rPr lang="cs-CZ" sz="2800" u="sng" dirty="0" err="1"/>
              <a:t>predicate</a:t>
            </a:r>
            <a:r>
              <a:rPr lang="cs-CZ" sz="2800" u="sng" dirty="0"/>
              <a:t> </a:t>
            </a:r>
            <a:r>
              <a:rPr lang="cs-CZ" sz="2800" dirty="0"/>
              <a:t>to </a:t>
            </a:r>
            <a:r>
              <a:rPr lang="cs-CZ" sz="2800" dirty="0" err="1"/>
              <a:t>indicate</a:t>
            </a:r>
            <a:r>
              <a:rPr lang="cs-CZ" sz="2800" dirty="0"/>
              <a:t> a non-permanent </a:t>
            </a:r>
            <a:r>
              <a:rPr lang="cs-CZ" sz="2800" dirty="0" err="1" smtClean="0"/>
              <a:t>condition</a:t>
            </a:r>
            <a:r>
              <a:rPr lang="lt-LT" sz="2800" dirty="0" smtClean="0"/>
              <a:t> </a:t>
            </a:r>
            <a:r>
              <a:rPr lang="en-US" sz="2800" dirty="0" smtClean="0"/>
              <a:t>of </a:t>
            </a:r>
            <a:r>
              <a:rPr lang="en-US" sz="2800" dirty="0"/>
              <a:t>the subject, e.g. Lith. </a:t>
            </a:r>
            <a:r>
              <a:rPr lang="en-US" sz="2800" i="1" dirty="0" err="1"/>
              <a:t>jis</a:t>
            </a:r>
            <a:r>
              <a:rPr lang="en-US" sz="2800" i="1" dirty="0"/>
              <a:t> </a:t>
            </a:r>
            <a:r>
              <a:rPr lang="en-US" sz="2800" i="1" dirty="0" err="1"/>
              <a:t>buvo</a:t>
            </a:r>
            <a:r>
              <a:rPr lang="en-US" sz="2800" i="1" dirty="0"/>
              <a:t> </a:t>
            </a:r>
            <a:r>
              <a:rPr lang="en-US" sz="2800" i="1" dirty="0" err="1"/>
              <a:t>mokytoju</a:t>
            </a:r>
            <a:r>
              <a:rPr lang="en-US" sz="2800" i="1" dirty="0"/>
              <a:t> </a:t>
            </a:r>
            <a:r>
              <a:rPr lang="en-US" sz="2800" dirty="0"/>
              <a:t>‘he was a teacher’, </a:t>
            </a:r>
            <a:r>
              <a:rPr lang="en-US" sz="2800" dirty="0" smtClean="0"/>
              <a:t>Russ.</a:t>
            </a:r>
            <a:r>
              <a:rPr lang="lt-LT" sz="2800" dirty="0" smtClean="0"/>
              <a:t> </a:t>
            </a:r>
            <a:r>
              <a:rPr lang="az-Cyrl-AZ" sz="2800" dirty="0" smtClean="0"/>
              <a:t>он </a:t>
            </a:r>
            <a:r>
              <a:rPr lang="az-Cyrl-AZ" sz="2800" dirty="0"/>
              <a:t>был </a:t>
            </a:r>
            <a:r>
              <a:rPr lang="az-Cyrl-AZ" sz="2800" dirty="0" smtClean="0"/>
              <a:t>учителем</a:t>
            </a:r>
            <a:endParaRPr lang="lt-LT" sz="2800" dirty="0" smtClean="0"/>
          </a:p>
        </p:txBody>
      </p:sp>
    </p:spTree>
    <p:extLst>
      <p:ext uri="{BB962C8B-B14F-4D97-AF65-F5344CB8AC3E}">
        <p14:creationId xmlns:p14="http://schemas.microsoft.com/office/powerpoint/2010/main" val="14451909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94669"/>
            <a:ext cx="10515600" cy="793974"/>
          </a:xfrm>
        </p:spPr>
        <p:txBody>
          <a:bodyPr/>
          <a:lstStyle/>
          <a:p>
            <a:pPr algn="ctr"/>
            <a:r>
              <a:rPr lang="cs-CZ" dirty="0" smtClean="0"/>
              <a:t>Baltské a slovanské jazyky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888643"/>
            <a:ext cx="10515600" cy="5795492"/>
          </a:xfrm>
        </p:spPr>
        <p:txBody>
          <a:bodyPr>
            <a:normAutofit/>
          </a:bodyPr>
          <a:lstStyle/>
          <a:p>
            <a:r>
              <a:rPr lang="cs-CZ" dirty="0" smtClean="0"/>
              <a:t>Nejčastěji uváděné systémové paralely mezi baltskými a slovanskými jazyky:</a:t>
            </a:r>
            <a:endParaRPr lang="lt-LT" dirty="0" smtClean="0"/>
          </a:p>
          <a:p>
            <a:pPr lvl="1"/>
            <a:r>
              <a:rPr lang="cs-CZ" sz="2800" b="1" dirty="0" smtClean="0"/>
              <a:t>Společné lexikum (</a:t>
            </a:r>
            <a:r>
              <a:rPr lang="cs-CZ" sz="2800" b="1" smtClean="0"/>
              <a:t>několik příkladů)</a:t>
            </a:r>
            <a:endParaRPr lang="cs-CZ" u="sng" dirty="0" smtClean="0"/>
          </a:p>
          <a:p>
            <a:r>
              <a:rPr lang="cs-CZ" dirty="0" smtClean="0"/>
              <a:t>‘</a:t>
            </a:r>
            <a:r>
              <a:rPr lang="cs-CZ" dirty="0" err="1"/>
              <a:t>head</a:t>
            </a:r>
            <a:r>
              <a:rPr lang="cs-CZ" dirty="0"/>
              <a:t>’ – </a:t>
            </a:r>
            <a:r>
              <a:rPr lang="cs-CZ" dirty="0" err="1"/>
              <a:t>Baltic</a:t>
            </a:r>
            <a:r>
              <a:rPr lang="cs-CZ" dirty="0"/>
              <a:t>: </a:t>
            </a:r>
            <a:r>
              <a:rPr lang="cs-CZ" dirty="0" err="1"/>
              <a:t>Lith</a:t>
            </a:r>
            <a:r>
              <a:rPr lang="cs-CZ" dirty="0"/>
              <a:t>. </a:t>
            </a:r>
            <a:r>
              <a:rPr lang="cs-CZ" i="1" dirty="0" err="1"/>
              <a:t>galvà</a:t>
            </a:r>
            <a:r>
              <a:rPr lang="cs-CZ" dirty="0"/>
              <a:t>, </a:t>
            </a:r>
            <a:r>
              <a:rPr lang="cs-CZ" dirty="0" err="1"/>
              <a:t>Latv</a:t>
            </a:r>
            <a:r>
              <a:rPr lang="cs-CZ" dirty="0"/>
              <a:t>. </a:t>
            </a:r>
            <a:r>
              <a:rPr lang="cs-CZ" i="1" dirty="0" err="1"/>
              <a:t>galva</a:t>
            </a:r>
            <a:r>
              <a:rPr lang="cs-CZ" dirty="0"/>
              <a:t>, </a:t>
            </a:r>
            <a:r>
              <a:rPr lang="cs-CZ" dirty="0" err="1"/>
              <a:t>OPr</a:t>
            </a:r>
            <a:r>
              <a:rPr lang="cs-CZ" dirty="0"/>
              <a:t>. </a:t>
            </a:r>
            <a:r>
              <a:rPr lang="cs-CZ" i="1" dirty="0" err="1" smtClean="0"/>
              <a:t>Galwo</a:t>
            </a:r>
            <a:r>
              <a:rPr lang="cs-CZ" i="1" dirty="0" smtClean="0"/>
              <a:t> </a:t>
            </a:r>
            <a:r>
              <a:rPr lang="cs-CZ" dirty="0" smtClean="0"/>
              <a:t>≈Slavic</a:t>
            </a:r>
            <a:r>
              <a:rPr lang="cs-CZ" dirty="0"/>
              <a:t>: </a:t>
            </a:r>
            <a:r>
              <a:rPr lang="cs-CZ" dirty="0" err="1"/>
              <a:t>OCS</a:t>
            </a:r>
            <a:r>
              <a:rPr lang="cs-CZ" dirty="0"/>
              <a:t> </a:t>
            </a:r>
            <a:r>
              <a:rPr lang="cs-CZ" i="1" dirty="0" err="1"/>
              <a:t>glava</a:t>
            </a:r>
            <a:r>
              <a:rPr lang="cs-CZ" dirty="0"/>
              <a:t>, </a:t>
            </a:r>
            <a:r>
              <a:rPr lang="cs-CZ" dirty="0" err="1"/>
              <a:t>Russ</a:t>
            </a:r>
            <a:r>
              <a:rPr lang="cs-CZ" dirty="0"/>
              <a:t>. </a:t>
            </a:r>
            <a:r>
              <a:rPr lang="az-Cyrl-AZ" dirty="0"/>
              <a:t>голова, </a:t>
            </a:r>
            <a:r>
              <a:rPr lang="cs-CZ" dirty="0"/>
              <a:t>Pol. </a:t>
            </a:r>
            <a:r>
              <a:rPr lang="cs-CZ" i="1" dirty="0" err="1"/>
              <a:t>głowa</a:t>
            </a:r>
            <a:r>
              <a:rPr lang="cs-CZ" dirty="0"/>
              <a:t>, </a:t>
            </a:r>
            <a:r>
              <a:rPr lang="cs-CZ" dirty="0" err="1"/>
              <a:t>Bulg</a:t>
            </a:r>
            <a:r>
              <a:rPr lang="cs-CZ" dirty="0"/>
              <a:t>. </a:t>
            </a:r>
            <a:r>
              <a:rPr lang="az-Cyrl-AZ" dirty="0"/>
              <a:t>глава</a:t>
            </a:r>
            <a:r>
              <a:rPr lang="az-Cyrl-AZ" dirty="0" smtClean="0"/>
              <a:t>.</a:t>
            </a:r>
            <a:endParaRPr lang="cs-CZ" dirty="0" smtClean="0"/>
          </a:p>
          <a:p>
            <a:r>
              <a:rPr lang="cs-CZ" dirty="0" smtClean="0"/>
              <a:t>‘</a:t>
            </a:r>
            <a:r>
              <a:rPr lang="cs-CZ" dirty="0"/>
              <a:t>hand &amp; </a:t>
            </a:r>
            <a:r>
              <a:rPr lang="cs-CZ" dirty="0" err="1"/>
              <a:t>arm</a:t>
            </a:r>
            <a:r>
              <a:rPr lang="cs-CZ" dirty="0"/>
              <a:t>’ – </a:t>
            </a:r>
            <a:r>
              <a:rPr lang="cs-CZ" dirty="0" err="1"/>
              <a:t>Baltic</a:t>
            </a:r>
            <a:r>
              <a:rPr lang="cs-CZ" dirty="0"/>
              <a:t>: </a:t>
            </a:r>
            <a:r>
              <a:rPr lang="cs-CZ" dirty="0" err="1"/>
              <a:t>Lith</a:t>
            </a:r>
            <a:r>
              <a:rPr lang="cs-CZ" dirty="0"/>
              <a:t>. </a:t>
            </a:r>
            <a:r>
              <a:rPr lang="cs-CZ" i="1" dirty="0" err="1"/>
              <a:t>rankà</a:t>
            </a:r>
            <a:r>
              <a:rPr lang="cs-CZ" dirty="0"/>
              <a:t>, </a:t>
            </a:r>
            <a:r>
              <a:rPr lang="cs-CZ" dirty="0" err="1"/>
              <a:t>Latv</a:t>
            </a:r>
            <a:r>
              <a:rPr lang="cs-CZ" dirty="0"/>
              <a:t>. </a:t>
            </a:r>
            <a:r>
              <a:rPr lang="cs-CZ" i="1" dirty="0"/>
              <a:t>roka</a:t>
            </a:r>
            <a:r>
              <a:rPr lang="cs-CZ" dirty="0"/>
              <a:t>, </a:t>
            </a:r>
            <a:r>
              <a:rPr lang="cs-CZ" dirty="0" err="1" smtClean="0"/>
              <a:t>OPr</a:t>
            </a:r>
            <a:r>
              <a:rPr lang="cs-CZ" dirty="0" smtClean="0"/>
              <a:t>. </a:t>
            </a:r>
            <a:r>
              <a:rPr lang="cs-CZ" i="1" dirty="0" err="1"/>
              <a:t>R</a:t>
            </a:r>
            <a:r>
              <a:rPr lang="cs-CZ" i="1" dirty="0" err="1" smtClean="0"/>
              <a:t>ancko</a:t>
            </a:r>
            <a:r>
              <a:rPr lang="cs-CZ" i="1" dirty="0" smtClean="0"/>
              <a:t> </a:t>
            </a:r>
            <a:r>
              <a:rPr lang="cs-CZ" dirty="0"/>
              <a:t>≈ Slavic: </a:t>
            </a:r>
            <a:r>
              <a:rPr lang="cs-CZ" dirty="0" err="1"/>
              <a:t>OCS</a:t>
            </a:r>
            <a:r>
              <a:rPr lang="cs-CZ" dirty="0"/>
              <a:t> </a:t>
            </a:r>
            <a:r>
              <a:rPr lang="cs-CZ" i="1" dirty="0" err="1"/>
              <a:t>rǫka</a:t>
            </a:r>
            <a:r>
              <a:rPr lang="cs-CZ" dirty="0"/>
              <a:t>, </a:t>
            </a:r>
            <a:r>
              <a:rPr lang="cs-CZ" dirty="0" err="1"/>
              <a:t>Russ</a:t>
            </a:r>
            <a:r>
              <a:rPr lang="cs-CZ" dirty="0"/>
              <a:t>. </a:t>
            </a:r>
            <a:r>
              <a:rPr lang="az-Cyrl-AZ" dirty="0"/>
              <a:t>рука, </a:t>
            </a:r>
            <a:r>
              <a:rPr lang="cs-CZ" dirty="0"/>
              <a:t>Pol. </a:t>
            </a:r>
            <a:r>
              <a:rPr lang="cs-CZ" i="1" dirty="0" err="1"/>
              <a:t>ręka</a:t>
            </a:r>
            <a:r>
              <a:rPr lang="cs-CZ" dirty="0"/>
              <a:t>, </a:t>
            </a:r>
            <a:r>
              <a:rPr lang="cs-CZ" dirty="0" err="1"/>
              <a:t>Bulg</a:t>
            </a:r>
            <a:r>
              <a:rPr lang="cs-CZ" dirty="0"/>
              <a:t>. </a:t>
            </a:r>
            <a:r>
              <a:rPr lang="cs-CZ" dirty="0" smtClean="0"/>
              <a:t>p</a:t>
            </a:r>
            <a:r>
              <a:rPr lang="az-Cyrl-AZ" dirty="0" smtClean="0"/>
              <a:t>ъка</a:t>
            </a:r>
            <a:r>
              <a:rPr lang="cs-CZ" dirty="0"/>
              <a:t>.</a:t>
            </a:r>
            <a:r>
              <a:rPr lang="en-US" sz="1400" dirty="0" smtClean="0"/>
              <a:t> </a:t>
            </a:r>
            <a:endParaRPr lang="cs-CZ" sz="1400" dirty="0" smtClean="0"/>
          </a:p>
          <a:p>
            <a:r>
              <a:rPr lang="cs-CZ" dirty="0" smtClean="0"/>
              <a:t>‘hand, </a:t>
            </a:r>
            <a:r>
              <a:rPr lang="en-US" dirty="0" smtClean="0"/>
              <a:t>palm </a:t>
            </a:r>
            <a:r>
              <a:rPr lang="en-US" dirty="0"/>
              <a:t>of the hand’ – Baltic: Lith. </a:t>
            </a:r>
            <a:r>
              <a:rPr lang="en-US" i="1" dirty="0" err="1"/>
              <a:t>délnas</a:t>
            </a:r>
            <a:r>
              <a:rPr lang="en-US" dirty="0"/>
              <a:t>, </a:t>
            </a:r>
            <a:r>
              <a:rPr lang="en-US" dirty="0" err="1"/>
              <a:t>Latv</a:t>
            </a:r>
            <a:r>
              <a:rPr lang="en-US" dirty="0"/>
              <a:t>. </a:t>
            </a:r>
            <a:r>
              <a:rPr lang="en-US" i="1" dirty="0" err="1"/>
              <a:t>delna</a:t>
            </a:r>
            <a:r>
              <a:rPr lang="en-US" i="1" dirty="0"/>
              <a:t> </a:t>
            </a:r>
            <a:r>
              <a:rPr lang="en-US" dirty="0"/>
              <a:t>≈ Slavic: </a:t>
            </a:r>
            <a:r>
              <a:rPr lang="en-US" dirty="0" smtClean="0"/>
              <a:t>OCS</a:t>
            </a:r>
            <a:r>
              <a:rPr lang="cs-CZ" dirty="0" smtClean="0"/>
              <a:t> </a:t>
            </a:r>
            <a:r>
              <a:rPr lang="cs-CZ" i="1" dirty="0" err="1" smtClean="0"/>
              <a:t>dlan</a:t>
            </a:r>
            <a:r>
              <a:rPr lang="az-Cyrl-AZ" i="1" dirty="0"/>
              <a:t>ь</a:t>
            </a:r>
            <a:r>
              <a:rPr lang="az-Cyrl-AZ" dirty="0"/>
              <a:t>, </a:t>
            </a:r>
            <a:r>
              <a:rPr lang="cs-CZ" dirty="0" err="1"/>
              <a:t>Russ</a:t>
            </a:r>
            <a:r>
              <a:rPr lang="cs-CZ" dirty="0"/>
              <a:t>. </a:t>
            </a:r>
            <a:r>
              <a:rPr lang="az-Cyrl-AZ" dirty="0"/>
              <a:t>ладонь (&lt; *</a:t>
            </a:r>
            <a:r>
              <a:rPr lang="cs-CZ" i="1" dirty="0" err="1"/>
              <a:t>dolon</a:t>
            </a:r>
            <a:r>
              <a:rPr lang="az-Cyrl-AZ" i="1" dirty="0"/>
              <a:t>ь</a:t>
            </a:r>
            <a:r>
              <a:rPr lang="az-Cyrl-AZ" dirty="0"/>
              <a:t>), </a:t>
            </a:r>
            <a:r>
              <a:rPr lang="cs-CZ" dirty="0" err="1"/>
              <a:t>Blruss</a:t>
            </a:r>
            <a:r>
              <a:rPr lang="cs-CZ" dirty="0"/>
              <a:t>. </a:t>
            </a:r>
            <a:r>
              <a:rPr lang="az-Cyrl-AZ" dirty="0"/>
              <a:t>далонь, </a:t>
            </a:r>
            <a:r>
              <a:rPr lang="cs-CZ" dirty="0" err="1"/>
              <a:t>Ukr</a:t>
            </a:r>
            <a:r>
              <a:rPr lang="cs-CZ" dirty="0"/>
              <a:t>. </a:t>
            </a:r>
            <a:r>
              <a:rPr lang="az-Cyrl-AZ" dirty="0"/>
              <a:t>далоня, </a:t>
            </a:r>
            <a:r>
              <a:rPr lang="cs-CZ" dirty="0"/>
              <a:t>Pol</a:t>
            </a:r>
            <a:r>
              <a:rPr lang="cs-CZ" dirty="0" smtClean="0"/>
              <a:t>. </a:t>
            </a:r>
            <a:r>
              <a:rPr lang="en-US" i="1" dirty="0" err="1" smtClean="0"/>
              <a:t>dłoń</a:t>
            </a:r>
            <a:r>
              <a:rPr lang="en-US" dirty="0"/>
              <a:t>, Bulg. </a:t>
            </a:r>
            <a:r>
              <a:rPr lang="en-US" dirty="0" err="1"/>
              <a:t>длан</a:t>
            </a:r>
            <a:r>
              <a:rPr lang="en-US" dirty="0"/>
              <a:t>. </a:t>
            </a:r>
            <a:endParaRPr lang="cs-CZ" dirty="0"/>
          </a:p>
          <a:p>
            <a:r>
              <a:rPr lang="cs-CZ" dirty="0" smtClean="0"/>
              <a:t>‘</a:t>
            </a:r>
            <a:r>
              <a:rPr lang="cs-CZ" dirty="0" err="1"/>
              <a:t>finger</a:t>
            </a:r>
            <a:r>
              <a:rPr lang="cs-CZ" dirty="0"/>
              <a:t>’ – </a:t>
            </a:r>
            <a:r>
              <a:rPr lang="cs-CZ" dirty="0" err="1"/>
              <a:t>Baltic</a:t>
            </a:r>
            <a:r>
              <a:rPr lang="cs-CZ" dirty="0"/>
              <a:t>: </a:t>
            </a:r>
            <a:r>
              <a:rPr lang="cs-CZ" dirty="0" err="1"/>
              <a:t>Lith</a:t>
            </a:r>
            <a:r>
              <a:rPr lang="cs-CZ" dirty="0"/>
              <a:t>. </a:t>
            </a:r>
            <a:r>
              <a:rPr lang="cs-CZ" i="1" dirty="0" err="1" smtClean="0"/>
              <a:t>pirštas</a:t>
            </a:r>
            <a:r>
              <a:rPr lang="cs-CZ" dirty="0"/>
              <a:t>, </a:t>
            </a:r>
            <a:r>
              <a:rPr lang="cs-CZ" dirty="0" err="1"/>
              <a:t>Latv</a:t>
            </a:r>
            <a:r>
              <a:rPr lang="cs-CZ" dirty="0"/>
              <a:t>. </a:t>
            </a:r>
            <a:r>
              <a:rPr lang="cs-CZ" i="1" dirty="0" err="1"/>
              <a:t>pirksts</a:t>
            </a:r>
            <a:r>
              <a:rPr lang="cs-CZ" i="1" dirty="0"/>
              <a:t> </a:t>
            </a:r>
            <a:r>
              <a:rPr lang="cs-CZ" dirty="0"/>
              <a:t>and </a:t>
            </a:r>
            <a:r>
              <a:rPr lang="cs-CZ" i="1" dirty="0" err="1"/>
              <a:t>pirsts</a:t>
            </a:r>
            <a:r>
              <a:rPr lang="cs-CZ" dirty="0"/>
              <a:t>, </a:t>
            </a:r>
            <a:r>
              <a:rPr lang="cs-CZ" dirty="0" err="1"/>
              <a:t>OPr</a:t>
            </a:r>
            <a:r>
              <a:rPr lang="cs-CZ" dirty="0"/>
              <a:t>. </a:t>
            </a:r>
            <a:r>
              <a:rPr lang="cs-CZ" i="1" dirty="0" err="1" smtClean="0"/>
              <a:t>Pirſten</a:t>
            </a:r>
            <a:r>
              <a:rPr lang="cs-CZ" i="1" dirty="0" smtClean="0"/>
              <a:t> </a:t>
            </a:r>
            <a:r>
              <a:rPr lang="cs-CZ" dirty="0"/>
              <a:t>≈ Slavic: </a:t>
            </a:r>
            <a:r>
              <a:rPr lang="cs-CZ" dirty="0" err="1"/>
              <a:t>OCS</a:t>
            </a:r>
            <a:r>
              <a:rPr lang="cs-CZ" dirty="0"/>
              <a:t> </a:t>
            </a:r>
            <a:r>
              <a:rPr lang="cs-CZ" i="1" dirty="0" err="1"/>
              <a:t>pr</a:t>
            </a:r>
            <a:r>
              <a:rPr lang="az-Cyrl-AZ" i="1" dirty="0"/>
              <a:t>ь</a:t>
            </a:r>
            <a:r>
              <a:rPr lang="cs-CZ" i="1" dirty="0"/>
              <a:t>st</a:t>
            </a:r>
            <a:r>
              <a:rPr lang="az-Cyrl-AZ" i="1" dirty="0"/>
              <a:t>ъ</a:t>
            </a:r>
            <a:r>
              <a:rPr lang="az-Cyrl-AZ" dirty="0"/>
              <a:t>, </a:t>
            </a:r>
            <a:r>
              <a:rPr lang="cs-CZ" dirty="0" err="1"/>
              <a:t>Russ</a:t>
            </a:r>
            <a:r>
              <a:rPr lang="cs-CZ" dirty="0"/>
              <a:t>. </a:t>
            </a:r>
            <a:r>
              <a:rPr lang="az-Cyrl-AZ" dirty="0"/>
              <a:t>перст, </a:t>
            </a:r>
            <a:r>
              <a:rPr lang="cs-CZ" dirty="0" err="1"/>
              <a:t>Ukr</a:t>
            </a:r>
            <a:r>
              <a:rPr lang="cs-CZ" dirty="0"/>
              <a:t>. </a:t>
            </a:r>
            <a:r>
              <a:rPr lang="az-Cyrl-AZ" dirty="0"/>
              <a:t>перст; </a:t>
            </a:r>
            <a:r>
              <a:rPr lang="cs-CZ" dirty="0"/>
              <a:t>Pol</a:t>
            </a:r>
            <a:r>
              <a:rPr lang="cs-CZ" dirty="0" smtClean="0"/>
              <a:t>. </a:t>
            </a:r>
            <a:r>
              <a:rPr lang="cs-CZ" i="1" dirty="0" err="1" smtClean="0"/>
              <a:t>parst</a:t>
            </a:r>
            <a:r>
              <a:rPr lang="cs-CZ" dirty="0"/>
              <a:t>, </a:t>
            </a:r>
            <a:r>
              <a:rPr lang="cs-CZ" dirty="0" err="1"/>
              <a:t>Cz</a:t>
            </a:r>
            <a:r>
              <a:rPr lang="cs-CZ" dirty="0"/>
              <a:t>. and </a:t>
            </a:r>
            <a:r>
              <a:rPr lang="cs-CZ" dirty="0" err="1"/>
              <a:t>Slovak</a:t>
            </a:r>
            <a:r>
              <a:rPr lang="cs-CZ" dirty="0"/>
              <a:t> </a:t>
            </a:r>
            <a:r>
              <a:rPr lang="cs-CZ" i="1" dirty="0"/>
              <a:t>prst</a:t>
            </a:r>
            <a:r>
              <a:rPr lang="cs-CZ" dirty="0"/>
              <a:t>, </a:t>
            </a:r>
            <a:r>
              <a:rPr lang="cs-CZ" dirty="0" err="1"/>
              <a:t>Upper</a:t>
            </a:r>
            <a:r>
              <a:rPr lang="cs-CZ" dirty="0"/>
              <a:t> </a:t>
            </a:r>
            <a:r>
              <a:rPr lang="cs-CZ" dirty="0" err="1"/>
              <a:t>Sor</a:t>
            </a:r>
            <a:r>
              <a:rPr lang="cs-CZ" dirty="0"/>
              <a:t>. </a:t>
            </a:r>
            <a:r>
              <a:rPr lang="cs-CZ" i="1" dirty="0" err="1"/>
              <a:t>porst</a:t>
            </a:r>
            <a:r>
              <a:rPr lang="cs-CZ" dirty="0"/>
              <a:t>; S-</a:t>
            </a:r>
            <a:r>
              <a:rPr lang="cs-CZ" dirty="0" err="1"/>
              <a:t>Cr</a:t>
            </a:r>
            <a:r>
              <a:rPr lang="cs-CZ" dirty="0"/>
              <a:t>. </a:t>
            </a:r>
            <a:r>
              <a:rPr lang="cs-CZ" i="1" dirty="0"/>
              <a:t>prst</a:t>
            </a:r>
            <a:r>
              <a:rPr lang="cs-CZ" dirty="0"/>
              <a:t>, Slov. </a:t>
            </a:r>
            <a:r>
              <a:rPr lang="cs-CZ" i="1" dirty="0" err="1"/>
              <a:t>pȓst</a:t>
            </a:r>
            <a:r>
              <a:rPr lang="cs-CZ" dirty="0" smtClean="0"/>
              <a:t>, </a:t>
            </a:r>
            <a:r>
              <a:rPr lang="cs-CZ" dirty="0" err="1" smtClean="0"/>
              <a:t>Bulg</a:t>
            </a:r>
            <a:r>
              <a:rPr lang="cs-CZ" dirty="0"/>
              <a:t>. </a:t>
            </a:r>
            <a:r>
              <a:rPr lang="az-Cyrl-AZ" dirty="0"/>
              <a:t>пръст.</a:t>
            </a:r>
            <a:endParaRPr lang="lt-LT" sz="5400" dirty="0" smtClean="0"/>
          </a:p>
        </p:txBody>
      </p:sp>
    </p:spTree>
    <p:extLst>
      <p:ext uri="{BB962C8B-B14F-4D97-AF65-F5344CB8AC3E}">
        <p14:creationId xmlns:p14="http://schemas.microsoft.com/office/powerpoint/2010/main" val="41071659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94669"/>
            <a:ext cx="10515600" cy="793974"/>
          </a:xfrm>
        </p:spPr>
        <p:txBody>
          <a:bodyPr/>
          <a:lstStyle/>
          <a:p>
            <a:pPr algn="ctr"/>
            <a:r>
              <a:rPr lang="cs-CZ" dirty="0" smtClean="0"/>
              <a:t>Baltské a slovanské jazyky</a:t>
            </a:r>
            <a:endParaRPr lang="cs-CZ" dirty="0"/>
          </a:p>
        </p:txBody>
      </p:sp>
      <p:pic>
        <p:nvPicPr>
          <p:cNvPr id="4" name="Zástupný symbol pro obsah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2656" y="1764406"/>
            <a:ext cx="11761188" cy="4108360"/>
          </a:xfrm>
        </p:spPr>
      </p:pic>
    </p:spTree>
    <p:extLst>
      <p:ext uri="{BB962C8B-B14F-4D97-AF65-F5344CB8AC3E}">
        <p14:creationId xmlns:p14="http://schemas.microsoft.com/office/powerpoint/2010/main" val="1935386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88</TotalTime>
  <Words>828</Words>
  <Application>Microsoft Office PowerPoint</Application>
  <PresentationFormat>Širokoúhlá obrazovka</PresentationFormat>
  <Paragraphs>40</Paragraphs>
  <Slides>7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Motiv Office</vt:lpstr>
      <vt:lpstr>Baltské jazyky v systému IE jazyků</vt:lpstr>
      <vt:lpstr>Baltské jazyky v systému IE jazyků</vt:lpstr>
      <vt:lpstr>Baltské a slovanské jazyky</vt:lpstr>
      <vt:lpstr>Baltské a slovanské jazyky</vt:lpstr>
      <vt:lpstr>Baltské a slovanské jazyky</vt:lpstr>
      <vt:lpstr>Baltské a slovanské jazyky</vt:lpstr>
      <vt:lpstr>Baltské a slovanské jazyky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Vaidas Šeferis</dc:creator>
  <cp:lastModifiedBy>Jonas Kazlauskas</cp:lastModifiedBy>
  <cp:revision>17</cp:revision>
  <dcterms:created xsi:type="dcterms:W3CDTF">2017-05-15T13:24:04Z</dcterms:created>
  <dcterms:modified xsi:type="dcterms:W3CDTF">2017-05-15T14:52:41Z</dcterms:modified>
</cp:coreProperties>
</file>

<file path=docProps/thumbnail.jpeg>
</file>