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9" r:id="rId3"/>
    <p:sldId id="260" r:id="rId4"/>
    <p:sldId id="277" r:id="rId5"/>
    <p:sldId id="269" r:id="rId6"/>
    <p:sldId id="276" r:id="rId7"/>
    <p:sldId id="270" r:id="rId8"/>
    <p:sldId id="271" r:id="rId9"/>
    <p:sldId id="272" r:id="rId10"/>
    <p:sldId id="273" r:id="rId11"/>
    <p:sldId id="274" r:id="rId12"/>
    <p:sldId id="275" r:id="rId13"/>
    <p:sldId id="261" r:id="rId14"/>
    <p:sldId id="262" r:id="rId15"/>
    <p:sldId id="263" r:id="rId16"/>
    <p:sldId id="267" r:id="rId17"/>
    <p:sldId id="268" r:id="rId18"/>
    <p:sldId id="278" r:id="rId19"/>
    <p:sldId id="280" r:id="rId20"/>
    <p:sldId id="283" r:id="rId21"/>
    <p:sldId id="281" r:id="rId22"/>
    <p:sldId id="284" r:id="rId23"/>
    <p:sldId id="282" r:id="rId24"/>
    <p:sldId id="285" r:id="rId25"/>
    <p:sldId id="279" r:id="rId2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3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B3E3A-907D-4631-A608-6749A666D662}" type="datetimeFigureOut">
              <a:rPr lang="cs-CZ" smtClean="0"/>
              <a:t>11.4.2017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B1F758-F451-493B-B2AE-59350C8EE333}" type="slidenum">
              <a:rPr lang="cs-CZ" smtClean="0"/>
              <a:t>‹#›</a:t>
            </a:fld>
            <a:endParaRPr lang="cs-CZ"/>
          </a:p>
        </p:txBody>
      </p:sp>
    </p:spTree>
    <p:extLst>
      <p:ext uri="{BB962C8B-B14F-4D97-AF65-F5344CB8AC3E}">
        <p14:creationId xmlns:p14="http://schemas.microsoft.com/office/powerpoint/2010/main" val="49223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8</a:t>
            </a:fld>
            <a:endParaRPr lang="cs-CZ"/>
          </a:p>
        </p:txBody>
      </p:sp>
    </p:spTree>
    <p:extLst>
      <p:ext uri="{BB962C8B-B14F-4D97-AF65-F5344CB8AC3E}">
        <p14:creationId xmlns:p14="http://schemas.microsoft.com/office/powerpoint/2010/main" val="301570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24</a:t>
            </a:fld>
            <a:endParaRPr lang="cs-CZ"/>
          </a:p>
        </p:txBody>
      </p:sp>
    </p:spTree>
    <p:extLst>
      <p:ext uri="{BB962C8B-B14F-4D97-AF65-F5344CB8AC3E}">
        <p14:creationId xmlns:p14="http://schemas.microsoft.com/office/powerpoint/2010/main" val="25659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10</a:t>
            </a:fld>
            <a:endParaRPr lang="cs-CZ"/>
          </a:p>
        </p:txBody>
      </p:sp>
    </p:spTree>
    <p:extLst>
      <p:ext uri="{BB962C8B-B14F-4D97-AF65-F5344CB8AC3E}">
        <p14:creationId xmlns:p14="http://schemas.microsoft.com/office/powerpoint/2010/main" val="218764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11</a:t>
            </a:fld>
            <a:endParaRPr lang="cs-CZ"/>
          </a:p>
        </p:txBody>
      </p:sp>
    </p:spTree>
    <p:extLst>
      <p:ext uri="{BB962C8B-B14F-4D97-AF65-F5344CB8AC3E}">
        <p14:creationId xmlns:p14="http://schemas.microsoft.com/office/powerpoint/2010/main" val="419999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13</a:t>
            </a:fld>
            <a:endParaRPr lang="cs-CZ"/>
          </a:p>
        </p:txBody>
      </p:sp>
    </p:spTree>
    <p:extLst>
      <p:ext uri="{BB962C8B-B14F-4D97-AF65-F5344CB8AC3E}">
        <p14:creationId xmlns:p14="http://schemas.microsoft.com/office/powerpoint/2010/main" val="193423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14</a:t>
            </a:fld>
            <a:endParaRPr lang="cs-CZ"/>
          </a:p>
        </p:txBody>
      </p:sp>
    </p:spTree>
    <p:extLst>
      <p:ext uri="{BB962C8B-B14F-4D97-AF65-F5344CB8AC3E}">
        <p14:creationId xmlns:p14="http://schemas.microsoft.com/office/powerpoint/2010/main" val="1830424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15</a:t>
            </a:fld>
            <a:endParaRPr lang="cs-CZ"/>
          </a:p>
        </p:txBody>
      </p:sp>
    </p:spTree>
    <p:extLst>
      <p:ext uri="{BB962C8B-B14F-4D97-AF65-F5344CB8AC3E}">
        <p14:creationId xmlns:p14="http://schemas.microsoft.com/office/powerpoint/2010/main" val="136858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17</a:t>
            </a:fld>
            <a:endParaRPr lang="cs-CZ"/>
          </a:p>
        </p:txBody>
      </p:sp>
    </p:spTree>
    <p:extLst>
      <p:ext uri="{BB962C8B-B14F-4D97-AF65-F5344CB8AC3E}">
        <p14:creationId xmlns:p14="http://schemas.microsoft.com/office/powerpoint/2010/main" val="306825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As a </a:t>
            </a:r>
            <a:r>
              <a:rPr lang="cs-CZ" dirty="0" err="1" smtClean="0"/>
              <a:t>firts</a:t>
            </a:r>
            <a:r>
              <a:rPr lang="cs-CZ" dirty="0" smtClean="0"/>
              <a:t> </a:t>
            </a:r>
            <a:r>
              <a:rPr lang="cs-CZ" dirty="0" err="1" smtClean="0"/>
              <a:t>typical</a:t>
            </a:r>
            <a:r>
              <a:rPr lang="cs-CZ" dirty="0" smtClean="0"/>
              <a:t> </a:t>
            </a:r>
            <a:r>
              <a:rPr lang="cs-CZ" dirty="0" err="1" smtClean="0"/>
              <a:t>examples</a:t>
            </a:r>
            <a:r>
              <a:rPr lang="cs-CZ" dirty="0" smtClean="0"/>
              <a:t> </a:t>
            </a:r>
            <a:r>
              <a:rPr lang="cs-CZ" dirty="0" err="1" smtClean="0"/>
              <a:t>which</a:t>
            </a:r>
            <a:r>
              <a:rPr lang="cs-CZ" dirty="0" smtClean="0"/>
              <a:t> </a:t>
            </a:r>
            <a:r>
              <a:rPr lang="cs-CZ" dirty="0" err="1" smtClean="0"/>
              <a:t>comes</a:t>
            </a:r>
            <a:r>
              <a:rPr lang="cs-CZ" dirty="0" smtClean="0"/>
              <a:t> to </a:t>
            </a:r>
            <a:r>
              <a:rPr lang="cs-CZ" dirty="0" err="1" smtClean="0"/>
              <a:t>your</a:t>
            </a:r>
            <a:r>
              <a:rPr lang="cs-CZ" dirty="0" smtClean="0"/>
              <a:t> mind </a:t>
            </a:r>
            <a:r>
              <a:rPr lang="cs-CZ" dirty="0" err="1" smtClean="0"/>
              <a:t>will</a:t>
            </a:r>
            <a:r>
              <a:rPr lang="cs-CZ" baseline="0" dirty="0" smtClean="0"/>
              <a:t> </a:t>
            </a:r>
            <a:r>
              <a:rPr lang="cs-CZ" baseline="0" dirty="0" err="1" smtClean="0"/>
              <a:t>be</a:t>
            </a:r>
            <a:r>
              <a:rPr lang="cs-CZ" baseline="0" dirty="0" smtClean="0"/>
              <a:t> hard </a:t>
            </a:r>
            <a:r>
              <a:rPr lang="cs-CZ" baseline="0" dirty="0" err="1" smtClean="0"/>
              <a:t>sf</a:t>
            </a:r>
            <a:r>
              <a:rPr lang="cs-CZ" baseline="0" dirty="0" smtClean="0"/>
              <a:t> and </a:t>
            </a:r>
            <a:r>
              <a:rPr lang="cs-CZ" baseline="0" dirty="0" err="1" smtClean="0"/>
              <a:t>then</a:t>
            </a:r>
            <a:r>
              <a:rPr lang="cs-CZ" baseline="0" dirty="0" smtClean="0"/>
              <a:t> </a:t>
            </a:r>
            <a:r>
              <a:rPr lang="cs-CZ" baseline="0" dirty="0" err="1" smtClean="0"/>
              <a:t>alternative</a:t>
            </a:r>
            <a:r>
              <a:rPr lang="cs-CZ" baseline="0" dirty="0" smtClean="0"/>
              <a:t> </a:t>
            </a:r>
            <a:r>
              <a:rPr lang="cs-CZ" baseline="0" dirty="0" err="1" smtClean="0"/>
              <a:t>history</a:t>
            </a:r>
            <a:r>
              <a:rPr lang="cs-CZ" baseline="0" dirty="0" smtClean="0"/>
              <a:t> </a:t>
            </a:r>
            <a:r>
              <a:rPr lang="cs-CZ" baseline="0" dirty="0" err="1" smtClean="0"/>
              <a:t>based</a:t>
            </a:r>
            <a:r>
              <a:rPr lang="cs-CZ" baseline="0" dirty="0" smtClean="0"/>
              <a:t> on </a:t>
            </a:r>
            <a:r>
              <a:rPr lang="en-US" baseline="0" dirty="0" smtClean="0"/>
              <a:t>the credibility of the historical development</a:t>
            </a:r>
            <a:r>
              <a:rPr lang="cs-CZ" baseline="0" dirty="0" smtClean="0"/>
              <a:t>. I </a:t>
            </a:r>
            <a:r>
              <a:rPr lang="cs-CZ" baseline="0" dirty="0" err="1" smtClean="0"/>
              <a:t>would</a:t>
            </a:r>
            <a:r>
              <a:rPr lang="cs-CZ" baseline="0" dirty="0" smtClean="0"/>
              <a:t> </a:t>
            </a:r>
            <a:r>
              <a:rPr lang="cs-CZ" baseline="0" dirty="0" err="1" smtClean="0"/>
              <a:t>like</a:t>
            </a:r>
            <a:r>
              <a:rPr lang="cs-CZ" baseline="0" dirty="0" smtClean="0"/>
              <a:t> to </a:t>
            </a:r>
            <a:r>
              <a:rPr lang="cs-CZ" baseline="0" dirty="0" err="1" smtClean="0"/>
              <a:t>draw</a:t>
            </a:r>
            <a:r>
              <a:rPr lang="cs-CZ" baseline="0" dirty="0" smtClean="0"/>
              <a:t> </a:t>
            </a:r>
            <a:r>
              <a:rPr lang="cs-CZ" baseline="0" dirty="0" err="1" smtClean="0"/>
              <a:t>your</a:t>
            </a:r>
            <a:r>
              <a:rPr lang="cs-CZ" baseline="0" dirty="0" smtClean="0"/>
              <a:t> </a:t>
            </a:r>
            <a:r>
              <a:rPr lang="cs-CZ" baseline="0" dirty="0" err="1" smtClean="0"/>
              <a:t>attention</a:t>
            </a:r>
            <a:r>
              <a:rPr lang="cs-CZ" baseline="0" dirty="0" smtClean="0"/>
              <a:t> </a:t>
            </a:r>
            <a:r>
              <a:rPr lang="cs-CZ" baseline="0" dirty="0" err="1" smtClean="0"/>
              <a:t>towards</a:t>
            </a:r>
            <a:r>
              <a:rPr lang="cs-CZ" baseline="0" dirty="0" smtClean="0"/>
              <a:t> </a:t>
            </a:r>
            <a:r>
              <a:rPr lang="cs-CZ" baseline="0" dirty="0" err="1" smtClean="0"/>
              <a:t>the</a:t>
            </a:r>
            <a:r>
              <a:rPr lang="cs-CZ" baseline="0" dirty="0" smtClean="0"/>
              <a:t> </a:t>
            </a:r>
            <a:r>
              <a:rPr lang="cs-CZ" baseline="0" dirty="0" err="1" smtClean="0"/>
              <a:t>future</a:t>
            </a:r>
            <a:r>
              <a:rPr lang="cs-CZ" baseline="0" dirty="0" smtClean="0"/>
              <a:t> </a:t>
            </a:r>
            <a:r>
              <a:rPr lang="cs-CZ" baseline="0" dirty="0" err="1" smtClean="0"/>
              <a:t>visions</a:t>
            </a:r>
            <a:r>
              <a:rPr lang="cs-CZ" baseline="0" dirty="0" smtClean="0"/>
              <a:t> </a:t>
            </a:r>
            <a:r>
              <a:rPr lang="cs-CZ" baseline="0" dirty="0" err="1" smtClean="0"/>
              <a:t>of</a:t>
            </a:r>
            <a:r>
              <a:rPr lang="cs-CZ" baseline="0" dirty="0" smtClean="0"/>
              <a:t> society as depicted in </a:t>
            </a:r>
            <a:r>
              <a:rPr lang="cs-CZ" baseline="0" dirty="0" err="1" smtClean="0"/>
              <a:t>works</a:t>
            </a:r>
            <a:r>
              <a:rPr lang="cs-CZ" baseline="0" dirty="0" smtClean="0"/>
              <a:t> </a:t>
            </a:r>
            <a:r>
              <a:rPr lang="cs-CZ" baseline="0" dirty="0" err="1" smtClean="0"/>
              <a:t>of</a:t>
            </a:r>
            <a:r>
              <a:rPr lang="cs-CZ" baseline="0" dirty="0" smtClean="0"/>
              <a:t> Paolo </a:t>
            </a:r>
            <a:r>
              <a:rPr lang="cs-CZ" baseline="0" dirty="0" err="1" smtClean="0"/>
              <a:t>Bacigalupi</a:t>
            </a:r>
            <a:r>
              <a:rPr lang="cs-CZ" baseline="0" dirty="0" smtClean="0"/>
              <a:t> and Ian McDonald. </a:t>
            </a:r>
            <a:r>
              <a:rPr lang="cs-CZ" baseline="0" dirty="0" err="1" smtClean="0"/>
              <a:t>Their</a:t>
            </a:r>
            <a:r>
              <a:rPr lang="cs-CZ" baseline="0" dirty="0" smtClean="0"/>
              <a:t> </a:t>
            </a:r>
            <a:r>
              <a:rPr lang="cs-CZ" baseline="0" dirty="0" err="1" smtClean="0"/>
              <a:t>future</a:t>
            </a:r>
            <a:r>
              <a:rPr lang="cs-CZ" baseline="0" dirty="0" smtClean="0"/>
              <a:t> </a:t>
            </a:r>
            <a:r>
              <a:rPr lang="cs-CZ" baseline="0" dirty="0" err="1" smtClean="0"/>
              <a:t>worlds</a:t>
            </a:r>
            <a:r>
              <a:rPr lang="cs-CZ" baseline="0" dirty="0" smtClean="0"/>
              <a:t> </a:t>
            </a:r>
            <a:r>
              <a:rPr lang="cs-CZ" baseline="0" dirty="0" err="1" smtClean="0"/>
              <a:t>integrates</a:t>
            </a:r>
            <a:r>
              <a:rPr lang="cs-CZ" baseline="0" dirty="0" smtClean="0"/>
              <a:t> a </a:t>
            </a:r>
            <a:r>
              <a:rPr lang="cs-CZ" baseline="0" dirty="0" err="1" smtClean="0"/>
              <a:t>great</a:t>
            </a:r>
            <a:r>
              <a:rPr lang="cs-CZ" baseline="0" dirty="0" smtClean="0"/>
              <a:t> </a:t>
            </a:r>
            <a:r>
              <a:rPr lang="cs-CZ" baseline="0" dirty="0" err="1" smtClean="0"/>
              <a:t>understanding</a:t>
            </a:r>
            <a:r>
              <a:rPr lang="cs-CZ" baseline="0" dirty="0" smtClean="0"/>
              <a:t> </a:t>
            </a:r>
            <a:r>
              <a:rPr lang="cs-CZ" baseline="0" dirty="0" err="1" smtClean="0"/>
              <a:t>of</a:t>
            </a:r>
            <a:r>
              <a:rPr lang="cs-CZ" baseline="0" dirty="0" smtClean="0"/>
              <a:t> </a:t>
            </a:r>
            <a:r>
              <a:rPr lang="cs-CZ" baseline="0" dirty="0" err="1" smtClean="0"/>
              <a:t>today</a:t>
            </a:r>
            <a:r>
              <a:rPr lang="cs-CZ" baseline="0" dirty="0" smtClean="0"/>
              <a:t> reality in </a:t>
            </a:r>
            <a:r>
              <a:rPr lang="cs-CZ" baseline="0" dirty="0" err="1" smtClean="0"/>
              <a:t>Asia</a:t>
            </a:r>
            <a:r>
              <a:rPr lang="cs-CZ" baseline="0" dirty="0" smtClean="0"/>
              <a:t>, </a:t>
            </a:r>
            <a:r>
              <a:rPr lang="cs-CZ" baseline="0" dirty="0" err="1" smtClean="0"/>
              <a:t>which</a:t>
            </a:r>
            <a:r>
              <a:rPr lang="cs-CZ" baseline="0" dirty="0" smtClean="0"/>
              <a:t> </a:t>
            </a:r>
            <a:r>
              <a:rPr lang="cs-CZ" baseline="0" dirty="0" err="1" smtClean="0"/>
              <a:t>is</a:t>
            </a:r>
            <a:r>
              <a:rPr lang="cs-CZ" baseline="0" dirty="0" smtClean="0"/>
              <a:t> </a:t>
            </a:r>
            <a:r>
              <a:rPr lang="cs-CZ" baseline="0" dirty="0" err="1" smtClean="0"/>
              <a:t>pictured</a:t>
            </a:r>
            <a:r>
              <a:rPr lang="cs-CZ" baseline="0" dirty="0" smtClean="0"/>
              <a:t> in </a:t>
            </a:r>
            <a:r>
              <a:rPr lang="cs-CZ" baseline="0" dirty="0" err="1" smtClean="0"/>
              <a:t>vivid</a:t>
            </a:r>
            <a:r>
              <a:rPr lang="cs-CZ" baseline="0" dirty="0" smtClean="0"/>
              <a:t> </a:t>
            </a:r>
            <a:r>
              <a:rPr lang="cs-CZ" baseline="0" dirty="0" err="1" smtClean="0"/>
              <a:t>colors</a:t>
            </a:r>
            <a:r>
              <a:rPr lang="cs-CZ" baseline="0" dirty="0" smtClean="0"/>
              <a:t>, </a:t>
            </a:r>
            <a:r>
              <a:rPr lang="cs-CZ" baseline="0" dirty="0" err="1" smtClean="0"/>
              <a:t>with</a:t>
            </a:r>
            <a:r>
              <a:rPr lang="cs-CZ" baseline="0" dirty="0" smtClean="0"/>
              <a:t> </a:t>
            </a:r>
            <a:r>
              <a:rPr lang="cs-CZ" baseline="0" dirty="0" err="1" smtClean="0"/>
              <a:t>the</a:t>
            </a:r>
            <a:r>
              <a:rPr lang="cs-CZ" baseline="0" dirty="0" smtClean="0"/>
              <a:t> </a:t>
            </a:r>
            <a:r>
              <a:rPr lang="cs-CZ" baseline="0" dirty="0" err="1" smtClean="0"/>
              <a:t>fantastic</a:t>
            </a:r>
            <a:r>
              <a:rPr lang="cs-CZ" baseline="0" dirty="0" smtClean="0"/>
              <a:t> </a:t>
            </a:r>
            <a:r>
              <a:rPr lang="cs-CZ" baseline="0" dirty="0" err="1" smtClean="0"/>
              <a:t>elements</a:t>
            </a:r>
            <a:r>
              <a:rPr lang="cs-CZ" baseline="0" dirty="0" smtClean="0"/>
              <a:t> </a:t>
            </a:r>
            <a:r>
              <a:rPr lang="cs-CZ" baseline="0" dirty="0" err="1" smtClean="0"/>
              <a:t>speculating</a:t>
            </a:r>
            <a:r>
              <a:rPr lang="cs-CZ" baseline="0" dirty="0" smtClean="0"/>
              <a:t> on </a:t>
            </a:r>
            <a:r>
              <a:rPr lang="cs-CZ" baseline="0" dirty="0" err="1" smtClean="0"/>
              <a:t>possible</a:t>
            </a:r>
            <a:r>
              <a:rPr lang="cs-CZ" baseline="0" dirty="0" smtClean="0"/>
              <a:t> </a:t>
            </a:r>
            <a:r>
              <a:rPr lang="cs-CZ" baseline="0" dirty="0" err="1" smtClean="0"/>
              <a:t>future</a:t>
            </a:r>
            <a:r>
              <a:rPr lang="cs-CZ" baseline="0" dirty="0" smtClean="0"/>
              <a:t> </a:t>
            </a:r>
            <a:r>
              <a:rPr lang="cs-CZ" baseline="0" dirty="0" err="1" smtClean="0"/>
              <a:t>under</a:t>
            </a:r>
            <a:r>
              <a:rPr lang="cs-CZ" baseline="0" dirty="0" smtClean="0"/>
              <a:t> </a:t>
            </a:r>
            <a:r>
              <a:rPr lang="cs-CZ" baseline="0" dirty="0" err="1" smtClean="0"/>
              <a:t>specific</a:t>
            </a:r>
            <a:r>
              <a:rPr lang="cs-CZ" baseline="0" dirty="0" smtClean="0"/>
              <a:t> </a:t>
            </a:r>
            <a:r>
              <a:rPr lang="cs-CZ" baseline="0" dirty="0" err="1" smtClean="0"/>
              <a:t>conditions</a:t>
            </a:r>
            <a:r>
              <a:rPr lang="cs-CZ" baseline="0" dirty="0" smtClean="0"/>
              <a:t>. </a:t>
            </a:r>
            <a:r>
              <a:rPr lang="cs-CZ" baseline="0" dirty="0" err="1" smtClean="0"/>
              <a:t>Bacigalupi</a:t>
            </a:r>
            <a:r>
              <a:rPr lang="cs-CZ" baseline="0" dirty="0" smtClean="0"/>
              <a:t> </a:t>
            </a:r>
            <a:r>
              <a:rPr lang="cs-CZ" baseline="0" dirty="0" err="1" smtClean="0"/>
              <a:t>especially</a:t>
            </a:r>
            <a:r>
              <a:rPr lang="cs-CZ" baseline="0" dirty="0" smtClean="0"/>
              <a:t> </a:t>
            </a:r>
            <a:r>
              <a:rPr lang="cs-CZ" baseline="0" dirty="0" err="1" smtClean="0"/>
              <a:t>is</a:t>
            </a:r>
            <a:r>
              <a:rPr lang="cs-CZ" baseline="0" dirty="0" smtClean="0"/>
              <a:t> not </a:t>
            </a:r>
            <a:r>
              <a:rPr lang="cs-CZ" baseline="0" dirty="0" err="1" smtClean="0"/>
              <a:t>optimistic</a:t>
            </a:r>
            <a:r>
              <a:rPr lang="cs-CZ" baseline="0" dirty="0" smtClean="0"/>
              <a:t> </a:t>
            </a:r>
            <a:r>
              <a:rPr lang="cs-CZ" baseline="0" dirty="0" err="1" smtClean="0"/>
              <a:t>at</a:t>
            </a:r>
            <a:r>
              <a:rPr lang="cs-CZ" baseline="0" dirty="0" smtClean="0"/>
              <a:t> </a:t>
            </a:r>
            <a:r>
              <a:rPr lang="cs-CZ" baseline="0" dirty="0" err="1" smtClean="0"/>
              <a:t>all</a:t>
            </a:r>
            <a:r>
              <a:rPr lang="cs-CZ" baseline="0" dirty="0" smtClean="0"/>
              <a:t> </a:t>
            </a:r>
            <a:r>
              <a:rPr lang="cs-CZ" baseline="0" dirty="0" err="1" smtClean="0"/>
              <a:t>about</a:t>
            </a:r>
            <a:r>
              <a:rPr lang="cs-CZ" baseline="0" dirty="0" smtClean="0"/>
              <a:t> </a:t>
            </a:r>
            <a:r>
              <a:rPr lang="en-US" baseline="0" dirty="0" smtClean="0"/>
              <a:t>the future shape of </a:t>
            </a:r>
            <a:r>
              <a:rPr lang="cs-CZ" baseline="0" dirty="0" err="1" smtClean="0"/>
              <a:t>our</a:t>
            </a:r>
            <a:r>
              <a:rPr lang="cs-CZ" baseline="0" dirty="0" smtClean="0"/>
              <a:t> </a:t>
            </a:r>
            <a:r>
              <a:rPr lang="en-US" baseline="0" dirty="0" smtClean="0"/>
              <a:t>world</a:t>
            </a:r>
            <a:r>
              <a:rPr lang="cs-CZ" baseline="0" dirty="0" smtClean="0"/>
              <a:t>. Many </a:t>
            </a:r>
            <a:r>
              <a:rPr lang="cs-CZ" baseline="0" dirty="0" err="1" smtClean="0"/>
              <a:t>of</a:t>
            </a:r>
            <a:r>
              <a:rPr lang="cs-CZ" baseline="0" dirty="0" smtClean="0"/>
              <a:t> his </a:t>
            </a:r>
            <a:r>
              <a:rPr lang="cs-CZ" baseline="0" dirty="0" err="1" smtClean="0"/>
              <a:t>stories</a:t>
            </a:r>
            <a:r>
              <a:rPr lang="cs-CZ" baseline="0" dirty="0" smtClean="0"/>
              <a:t> </a:t>
            </a:r>
            <a:r>
              <a:rPr lang="cs-CZ" baseline="0" dirty="0" err="1" smtClean="0"/>
              <a:t>describe</a:t>
            </a:r>
            <a:r>
              <a:rPr lang="cs-CZ" baseline="0" dirty="0" smtClean="0"/>
              <a:t> a </a:t>
            </a:r>
            <a:r>
              <a:rPr lang="cs-CZ" baseline="0" dirty="0" err="1" smtClean="0"/>
              <a:t>wastelands</a:t>
            </a:r>
            <a:r>
              <a:rPr lang="cs-CZ" baseline="0" dirty="0" smtClean="0"/>
              <a:t>, </a:t>
            </a:r>
            <a:r>
              <a:rPr lang="en-US" baseline="0" dirty="0" smtClean="0"/>
              <a:t>misery and suffering following an ecological </a:t>
            </a:r>
            <a:r>
              <a:rPr lang="cs-CZ" baseline="0" dirty="0" smtClean="0"/>
              <a:t>and/</a:t>
            </a:r>
            <a:r>
              <a:rPr lang="cs-CZ" baseline="0" dirty="0" err="1" smtClean="0"/>
              <a:t>or</a:t>
            </a:r>
            <a:r>
              <a:rPr lang="cs-CZ" baseline="0" dirty="0" smtClean="0"/>
              <a:t> </a:t>
            </a:r>
            <a:r>
              <a:rPr lang="cs-CZ" baseline="0" dirty="0" err="1" smtClean="0"/>
              <a:t>social</a:t>
            </a:r>
            <a:r>
              <a:rPr lang="cs-CZ" baseline="0" dirty="0" smtClean="0"/>
              <a:t> </a:t>
            </a:r>
            <a:r>
              <a:rPr lang="en-US" baseline="0" dirty="0" smtClean="0"/>
              <a:t>disaster</a:t>
            </a:r>
            <a:r>
              <a:rPr lang="cs-CZ" baseline="0" dirty="0" smtClean="0"/>
              <a:t>. </a:t>
            </a:r>
            <a:r>
              <a:rPr lang="en-US" baseline="0" dirty="0" smtClean="0"/>
              <a:t>Realistic is the general description of life and society, however it does not seek credibility toward our world in every little detail of future inventions and conditions. It leaves more space for fantasy than hard SF.</a:t>
            </a:r>
            <a:endParaRPr lang="cs-CZ" baseline="0" dirty="0" smtClean="0"/>
          </a:p>
          <a:p>
            <a:r>
              <a:rPr lang="cs-CZ" baseline="0" dirty="0" smtClean="0"/>
              <a:t>As </a:t>
            </a:r>
            <a:r>
              <a:rPr lang="cs-CZ" baseline="0" dirty="0" err="1" smtClean="0"/>
              <a:t>for</a:t>
            </a:r>
            <a:r>
              <a:rPr lang="cs-CZ" baseline="0" dirty="0" smtClean="0"/>
              <a:t> Walter </a:t>
            </a:r>
            <a:r>
              <a:rPr lang="cs-CZ" baseline="0" dirty="0" err="1" smtClean="0"/>
              <a:t>Millers</a:t>
            </a:r>
            <a:r>
              <a:rPr lang="cs-CZ" baseline="0" dirty="0" smtClean="0"/>
              <a:t> </a:t>
            </a:r>
            <a:r>
              <a:rPr lang="cs-CZ" baseline="0" dirty="0" err="1" smtClean="0"/>
              <a:t>masterpiece</a:t>
            </a:r>
            <a:r>
              <a:rPr lang="cs-CZ" baseline="0" dirty="0" smtClean="0"/>
              <a:t>, A </a:t>
            </a:r>
            <a:r>
              <a:rPr lang="cs-CZ" baseline="0" dirty="0" err="1" smtClean="0"/>
              <a:t>canticle</a:t>
            </a:r>
            <a:r>
              <a:rPr lang="cs-CZ" baseline="0" dirty="0" smtClean="0"/>
              <a:t> </a:t>
            </a:r>
            <a:r>
              <a:rPr lang="cs-CZ" baseline="0" dirty="0" err="1" smtClean="0"/>
              <a:t>for</a:t>
            </a:r>
            <a:r>
              <a:rPr lang="cs-CZ" baseline="0" dirty="0" smtClean="0"/>
              <a:t> </a:t>
            </a:r>
            <a:r>
              <a:rPr lang="cs-CZ" baseline="0" dirty="0" err="1" smtClean="0"/>
              <a:t>Leibowitz</a:t>
            </a:r>
            <a:r>
              <a:rPr lang="cs-CZ" baseline="0" dirty="0" smtClean="0"/>
              <a:t> – I </a:t>
            </a:r>
            <a:r>
              <a:rPr lang="cs-CZ" baseline="0" dirty="0" err="1" smtClean="0"/>
              <a:t>consider</a:t>
            </a:r>
            <a:r>
              <a:rPr lang="cs-CZ" baseline="0" dirty="0" smtClean="0"/>
              <a:t> </a:t>
            </a:r>
            <a:r>
              <a:rPr lang="cs-CZ" baseline="0" dirty="0" err="1" smtClean="0"/>
              <a:t>it</a:t>
            </a:r>
            <a:r>
              <a:rPr lang="cs-CZ" baseline="0" dirty="0" smtClean="0"/>
              <a:t> as </a:t>
            </a:r>
            <a:r>
              <a:rPr lang="cs-CZ" baseline="0" dirty="0" err="1" smtClean="0"/>
              <a:t>balancing</a:t>
            </a:r>
            <a:r>
              <a:rPr lang="cs-CZ" baseline="0" dirty="0" smtClean="0"/>
              <a:t> on </a:t>
            </a:r>
            <a:r>
              <a:rPr lang="cs-CZ" baseline="0" dirty="0" err="1" smtClean="0"/>
              <a:t>the</a:t>
            </a:r>
            <a:r>
              <a:rPr lang="cs-CZ" baseline="0" dirty="0" smtClean="0"/>
              <a:t> </a:t>
            </a:r>
            <a:r>
              <a:rPr lang="cs-CZ" baseline="0" dirty="0" err="1" smtClean="0"/>
              <a:t>boundaries</a:t>
            </a:r>
            <a:r>
              <a:rPr lang="cs-CZ" baseline="0" dirty="0" smtClean="0"/>
              <a:t> </a:t>
            </a:r>
            <a:r>
              <a:rPr lang="cs-CZ" baseline="0" dirty="0" err="1" smtClean="0"/>
              <a:t>between</a:t>
            </a:r>
            <a:r>
              <a:rPr lang="cs-CZ" baseline="0" dirty="0" smtClean="0"/>
              <a:t> </a:t>
            </a:r>
            <a:r>
              <a:rPr lang="cs-CZ" baseline="0" dirty="0" err="1" smtClean="0"/>
              <a:t>realistic</a:t>
            </a:r>
            <a:r>
              <a:rPr lang="cs-CZ" baseline="0" dirty="0" smtClean="0"/>
              <a:t> </a:t>
            </a:r>
            <a:r>
              <a:rPr lang="cs-CZ" baseline="0" dirty="0" err="1" smtClean="0"/>
              <a:t>approoach</a:t>
            </a:r>
            <a:r>
              <a:rPr lang="cs-CZ" baseline="0" dirty="0" smtClean="0"/>
              <a:t> and </a:t>
            </a:r>
            <a:r>
              <a:rPr lang="cs-CZ" baseline="0" dirty="0" err="1" smtClean="0"/>
              <a:t>the</a:t>
            </a:r>
            <a:r>
              <a:rPr lang="cs-CZ" baseline="0" dirty="0" smtClean="0"/>
              <a:t> </a:t>
            </a:r>
            <a:r>
              <a:rPr lang="cs-CZ" baseline="0" dirty="0" err="1" smtClean="0"/>
              <a:t>intrisic</a:t>
            </a:r>
            <a:r>
              <a:rPr lang="cs-CZ" baseline="0" dirty="0" smtClean="0"/>
              <a:t> </a:t>
            </a:r>
            <a:r>
              <a:rPr lang="cs-CZ" baseline="0" dirty="0" err="1" smtClean="0"/>
              <a:t>coherence</a:t>
            </a:r>
            <a:r>
              <a:rPr lang="cs-CZ" baseline="0" dirty="0" smtClean="0"/>
              <a:t>.  </a:t>
            </a:r>
            <a:r>
              <a:rPr lang="cs-CZ" baseline="0" dirty="0" err="1" smtClean="0"/>
              <a:t>The</a:t>
            </a:r>
            <a:r>
              <a:rPr lang="cs-CZ" baseline="0" dirty="0" smtClean="0"/>
              <a:t> story </a:t>
            </a:r>
            <a:r>
              <a:rPr lang="cs-CZ" baseline="0" dirty="0" err="1" smtClean="0"/>
              <a:t>of</a:t>
            </a:r>
            <a:r>
              <a:rPr lang="cs-CZ" baseline="0" dirty="0" smtClean="0"/>
              <a:t> </a:t>
            </a:r>
            <a:r>
              <a:rPr lang="cs-CZ" baseline="0" dirty="0" err="1" smtClean="0"/>
              <a:t>the</a:t>
            </a:r>
            <a:r>
              <a:rPr lang="cs-CZ" baseline="0" dirty="0" smtClean="0"/>
              <a:t> </a:t>
            </a:r>
            <a:r>
              <a:rPr lang="cs-CZ" baseline="0" dirty="0" err="1" smtClean="0"/>
              <a:t>vicious</a:t>
            </a:r>
            <a:r>
              <a:rPr lang="cs-CZ" baseline="0" dirty="0" smtClean="0"/>
              <a:t> </a:t>
            </a:r>
            <a:r>
              <a:rPr lang="cs-CZ" baseline="0" dirty="0" err="1" smtClean="0"/>
              <a:t>circle</a:t>
            </a:r>
            <a:r>
              <a:rPr lang="cs-CZ" baseline="0" dirty="0" smtClean="0"/>
              <a:t> </a:t>
            </a:r>
            <a:r>
              <a:rPr lang="cs-CZ" baseline="0" dirty="0" err="1" smtClean="0"/>
              <a:t>leading</a:t>
            </a:r>
            <a:r>
              <a:rPr lang="cs-CZ" baseline="0" dirty="0" smtClean="0"/>
              <a:t> to </a:t>
            </a:r>
            <a:r>
              <a:rPr lang="cs-CZ" baseline="0" dirty="0" err="1" smtClean="0"/>
              <a:t>the</a:t>
            </a:r>
            <a:r>
              <a:rPr lang="cs-CZ" baseline="0" dirty="0" smtClean="0"/>
              <a:t> new </a:t>
            </a:r>
            <a:r>
              <a:rPr lang="cs-CZ" baseline="0" dirty="0" err="1" smtClean="0"/>
              <a:t>nuclear</a:t>
            </a:r>
            <a:r>
              <a:rPr lang="cs-CZ" baseline="0" dirty="0" smtClean="0"/>
              <a:t> </a:t>
            </a:r>
            <a:r>
              <a:rPr lang="cs-CZ" baseline="0" dirty="0" err="1" smtClean="0"/>
              <a:t>war</a:t>
            </a:r>
            <a:r>
              <a:rPr lang="cs-CZ" baseline="0" dirty="0" smtClean="0"/>
              <a:t> </a:t>
            </a:r>
            <a:r>
              <a:rPr lang="cs-CZ" baseline="0" dirty="0" err="1" smtClean="0"/>
              <a:t>is</a:t>
            </a:r>
            <a:r>
              <a:rPr lang="cs-CZ" baseline="0" dirty="0" smtClean="0"/>
              <a:t> very universal and </a:t>
            </a:r>
            <a:r>
              <a:rPr lang="cs-CZ" baseline="0" dirty="0" err="1" smtClean="0"/>
              <a:t>yet</a:t>
            </a:r>
            <a:r>
              <a:rPr lang="cs-CZ" baseline="0" dirty="0" smtClean="0"/>
              <a:t> </a:t>
            </a:r>
            <a:r>
              <a:rPr lang="cs-CZ" baseline="0" dirty="0" err="1" smtClean="0"/>
              <a:t>connected</a:t>
            </a:r>
            <a:r>
              <a:rPr lang="cs-CZ" baseline="0" dirty="0" smtClean="0"/>
              <a:t> to </a:t>
            </a:r>
            <a:r>
              <a:rPr lang="cs-CZ" baseline="0" dirty="0" err="1" smtClean="0"/>
              <a:t>our</a:t>
            </a:r>
            <a:r>
              <a:rPr lang="cs-CZ" baseline="0" dirty="0" smtClean="0"/>
              <a:t> </a:t>
            </a:r>
            <a:r>
              <a:rPr lang="cs-CZ" baseline="0" dirty="0" err="1" smtClean="0"/>
              <a:t>actual</a:t>
            </a:r>
            <a:r>
              <a:rPr lang="cs-CZ" baseline="0" dirty="0" smtClean="0"/>
              <a:t> </a:t>
            </a:r>
            <a:r>
              <a:rPr lang="cs-CZ" baseline="0" dirty="0" err="1" smtClean="0"/>
              <a:t>world</a:t>
            </a:r>
            <a:r>
              <a:rPr lang="cs-CZ" baseline="0" dirty="0" smtClean="0"/>
              <a:t> by </a:t>
            </a:r>
            <a:r>
              <a:rPr lang="cs-CZ" baseline="0" dirty="0" err="1" smtClean="0"/>
              <a:t>the</a:t>
            </a:r>
            <a:r>
              <a:rPr lang="cs-CZ" baseline="0" dirty="0" smtClean="0"/>
              <a:t> </a:t>
            </a:r>
            <a:r>
              <a:rPr lang="cs-CZ" baseline="0" dirty="0" err="1" smtClean="0"/>
              <a:t>geography</a:t>
            </a:r>
            <a:r>
              <a:rPr lang="cs-CZ" baseline="0" dirty="0" smtClean="0"/>
              <a:t> and </a:t>
            </a:r>
            <a:r>
              <a:rPr lang="cs-CZ" baseline="0" dirty="0" err="1" smtClean="0"/>
              <a:t>local</a:t>
            </a:r>
            <a:r>
              <a:rPr lang="cs-CZ" baseline="0" dirty="0" smtClean="0"/>
              <a:t> </a:t>
            </a:r>
            <a:r>
              <a:rPr lang="cs-CZ" baseline="0" dirty="0" err="1" smtClean="0"/>
              <a:t>names</a:t>
            </a:r>
            <a:r>
              <a:rPr lang="cs-CZ" baseline="0" dirty="0" smtClean="0"/>
              <a:t>, </a:t>
            </a:r>
            <a:r>
              <a:rPr lang="en-US" baseline="0" dirty="0" smtClean="0"/>
              <a:t>which reinforces the urgency of the text</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20</a:t>
            </a:fld>
            <a:endParaRPr lang="cs-CZ"/>
          </a:p>
        </p:txBody>
      </p:sp>
    </p:spTree>
    <p:extLst>
      <p:ext uri="{BB962C8B-B14F-4D97-AF65-F5344CB8AC3E}">
        <p14:creationId xmlns:p14="http://schemas.microsoft.com/office/powerpoint/2010/main" val="370631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r>
              <a:rPr lang="en-US" dirty="0" smtClean="0"/>
              <a:t>The Fantastic. A structural Approach to a Literary Genre </a:t>
            </a:r>
            <a:r>
              <a:rPr lang="cs-CZ" dirty="0" smtClean="0"/>
              <a:t>(1975) – </a:t>
            </a:r>
            <a:r>
              <a:rPr lang="cs-CZ" dirty="0" err="1" smtClean="0"/>
              <a:t>it</a:t>
            </a:r>
            <a:r>
              <a:rPr lang="cs-CZ" dirty="0" smtClean="0"/>
              <a:t> </a:t>
            </a:r>
            <a:r>
              <a:rPr lang="cs-CZ" dirty="0" err="1" smtClean="0"/>
              <a:t>is</a:t>
            </a:r>
            <a:r>
              <a:rPr lang="cs-CZ" dirty="0" smtClean="0"/>
              <a:t> not so much </a:t>
            </a:r>
            <a:r>
              <a:rPr lang="cs-CZ" dirty="0" err="1" smtClean="0"/>
              <a:t>important</a:t>
            </a:r>
            <a:r>
              <a:rPr lang="cs-CZ" dirty="0" smtClean="0"/>
              <a:t>, </a:t>
            </a:r>
            <a:r>
              <a:rPr lang="cs-CZ" dirty="0" err="1" smtClean="0"/>
              <a:t>whether</a:t>
            </a:r>
            <a:r>
              <a:rPr lang="cs-CZ" dirty="0" smtClean="0"/>
              <a:t> </a:t>
            </a:r>
            <a:r>
              <a:rPr lang="cs-CZ" dirty="0" err="1" smtClean="0"/>
              <a:t>characters</a:t>
            </a:r>
            <a:r>
              <a:rPr lang="cs-CZ" baseline="0" dirty="0" smtClean="0"/>
              <a:t> </a:t>
            </a:r>
            <a:r>
              <a:rPr lang="cs-CZ" baseline="0" dirty="0" err="1" smtClean="0"/>
              <a:t>of</a:t>
            </a:r>
            <a:r>
              <a:rPr lang="cs-CZ" baseline="0" dirty="0" smtClean="0"/>
              <a:t> </a:t>
            </a:r>
            <a:r>
              <a:rPr lang="cs-CZ" baseline="0" dirty="0" err="1" smtClean="0"/>
              <a:t>the</a:t>
            </a:r>
            <a:r>
              <a:rPr lang="cs-CZ" baseline="0" dirty="0" smtClean="0"/>
              <a:t> story </a:t>
            </a:r>
            <a:r>
              <a:rPr lang="cs-CZ" baseline="0" dirty="0" err="1" smtClean="0"/>
              <a:t>hesitate</a:t>
            </a:r>
            <a:r>
              <a:rPr lang="cs-CZ" baseline="0" dirty="0" smtClean="0"/>
              <a:t> </a:t>
            </a:r>
            <a:r>
              <a:rPr lang="cs-CZ" baseline="0" dirty="0" err="1" smtClean="0"/>
              <a:t>over</a:t>
            </a:r>
            <a:r>
              <a:rPr lang="cs-CZ" baseline="0" dirty="0" smtClean="0"/>
              <a:t> </a:t>
            </a:r>
            <a:r>
              <a:rPr lang="cs-CZ" baseline="0" dirty="0" err="1" smtClean="0"/>
              <a:t>the</a:t>
            </a:r>
            <a:r>
              <a:rPr lang="cs-CZ" baseline="0" dirty="0" smtClean="0"/>
              <a:t> </a:t>
            </a:r>
            <a:r>
              <a:rPr lang="cs-CZ" baseline="0" dirty="0" err="1" smtClean="0"/>
              <a:t>explanation</a:t>
            </a:r>
            <a:r>
              <a:rPr lang="cs-CZ" baseline="0" dirty="0" smtClean="0"/>
              <a:t> </a:t>
            </a:r>
            <a:r>
              <a:rPr lang="cs-CZ" baseline="0" dirty="0" err="1" smtClean="0"/>
              <a:t>of</a:t>
            </a:r>
            <a:r>
              <a:rPr lang="cs-CZ" baseline="0" dirty="0" smtClean="0"/>
              <a:t> </a:t>
            </a:r>
            <a:r>
              <a:rPr lang="cs-CZ" baseline="0" dirty="0" err="1" smtClean="0"/>
              <a:t>fantastic</a:t>
            </a:r>
            <a:r>
              <a:rPr lang="cs-CZ" baseline="0" dirty="0" smtClean="0"/>
              <a:t> element.</a:t>
            </a:r>
          </a:p>
          <a:p>
            <a:r>
              <a:rPr lang="en-US" baseline="0" dirty="0" smtClean="0"/>
              <a:t>of our very ability to see through the veils of illusions</a:t>
            </a:r>
            <a:r>
              <a:rPr lang="cs-CZ" baseline="0" dirty="0" smtClean="0"/>
              <a:t> </a:t>
            </a:r>
          </a:p>
          <a:p>
            <a:r>
              <a:rPr lang="cs-CZ" baseline="0" dirty="0" smtClean="0"/>
              <a:t>Depicted in…</a:t>
            </a:r>
            <a:r>
              <a:rPr lang="en-US" baseline="0" dirty="0" smtClean="0"/>
              <a:t>atheistic pastor meets with the devil</a:t>
            </a:r>
            <a:endParaRPr lang="cs-CZ" baseline="0" dirty="0" smtClean="0"/>
          </a:p>
          <a:p>
            <a:r>
              <a:rPr lang="cs-CZ" dirty="0" smtClean="0"/>
              <a:t>Link, </a:t>
            </a:r>
            <a:r>
              <a:rPr lang="cs-CZ" dirty="0" err="1" smtClean="0"/>
              <a:t>Gaiman</a:t>
            </a:r>
            <a:r>
              <a:rPr lang="cs-CZ" dirty="0" smtClean="0"/>
              <a:t> – </a:t>
            </a:r>
            <a:r>
              <a:rPr lang="cs-CZ" dirty="0" err="1" smtClean="0"/>
              <a:t>might</a:t>
            </a:r>
            <a:r>
              <a:rPr lang="cs-CZ" dirty="0" smtClean="0"/>
              <a:t> </a:t>
            </a:r>
            <a:r>
              <a:rPr lang="cs-CZ" dirty="0" err="1" smtClean="0"/>
              <a:t>be</a:t>
            </a:r>
            <a:r>
              <a:rPr lang="cs-CZ" dirty="0" smtClean="0"/>
              <a:t> not </a:t>
            </a:r>
            <a:r>
              <a:rPr lang="cs-CZ" dirty="0" err="1" smtClean="0"/>
              <a:t>comfortable</a:t>
            </a:r>
            <a:r>
              <a:rPr lang="cs-CZ" dirty="0" smtClean="0"/>
              <a:t> </a:t>
            </a:r>
            <a:r>
              <a:rPr lang="cs-CZ" dirty="0" err="1" smtClean="0"/>
              <a:t>for</a:t>
            </a:r>
            <a:r>
              <a:rPr lang="cs-CZ" dirty="0" smtClean="0"/>
              <a:t> </a:t>
            </a:r>
            <a:r>
              <a:rPr lang="cs-CZ" dirty="0" err="1" smtClean="0"/>
              <a:t>characters</a:t>
            </a:r>
            <a:r>
              <a:rPr lang="cs-CZ" dirty="0" smtClean="0"/>
              <a:t>, but</a:t>
            </a:r>
            <a:r>
              <a:rPr lang="cs-CZ" baseline="0" dirty="0" smtClean="0"/>
              <a:t> </a:t>
            </a:r>
            <a:r>
              <a:rPr lang="cs-CZ" baseline="0" dirty="0" err="1" smtClean="0"/>
              <a:t>the</a:t>
            </a:r>
            <a:r>
              <a:rPr lang="cs-CZ" baseline="0" dirty="0" smtClean="0"/>
              <a:t> </a:t>
            </a:r>
            <a:r>
              <a:rPr lang="cs-CZ" baseline="0" dirty="0" err="1" smtClean="0"/>
              <a:t>atmosphere</a:t>
            </a:r>
            <a:r>
              <a:rPr lang="cs-CZ" baseline="0" dirty="0" smtClean="0"/>
              <a:t> </a:t>
            </a:r>
            <a:r>
              <a:rPr lang="cs-CZ" baseline="0" dirty="0" err="1" smtClean="0"/>
              <a:t>of</a:t>
            </a:r>
            <a:r>
              <a:rPr lang="cs-CZ" baseline="0" dirty="0" smtClean="0"/>
              <a:t> </a:t>
            </a:r>
            <a:r>
              <a:rPr lang="cs-CZ" baseline="0" dirty="0" err="1" smtClean="0"/>
              <a:t>fear</a:t>
            </a:r>
            <a:r>
              <a:rPr lang="cs-CZ" baseline="0" dirty="0" smtClean="0"/>
              <a:t> and </a:t>
            </a:r>
            <a:r>
              <a:rPr lang="cs-CZ" baseline="0" dirty="0" err="1" smtClean="0"/>
              <a:t>incertitude</a:t>
            </a:r>
            <a:r>
              <a:rPr lang="cs-CZ" baseline="0" dirty="0" smtClean="0"/>
              <a:t> </a:t>
            </a:r>
            <a:r>
              <a:rPr lang="cs-CZ" baseline="0" dirty="0" err="1" smtClean="0"/>
              <a:t>is</a:t>
            </a:r>
            <a:r>
              <a:rPr lang="cs-CZ" baseline="0" dirty="0" smtClean="0"/>
              <a:t> not </a:t>
            </a:r>
            <a:r>
              <a:rPr lang="cs-CZ" baseline="0" dirty="0" err="1" smtClean="0"/>
              <a:t>evoked</a:t>
            </a:r>
            <a:r>
              <a:rPr lang="cs-CZ" baseline="0" dirty="0" smtClean="0"/>
              <a:t> in </a:t>
            </a:r>
            <a:r>
              <a:rPr lang="cs-CZ" baseline="0" dirty="0" err="1" smtClean="0"/>
              <a:t>readers</a:t>
            </a:r>
            <a:r>
              <a:rPr lang="cs-CZ" baseline="0" dirty="0" smtClean="0"/>
              <a:t> mind, </a:t>
            </a:r>
            <a:r>
              <a:rPr lang="en-US" baseline="0" dirty="0" smtClean="0"/>
              <a:t>It affects the characters only </a:t>
            </a:r>
            <a:endParaRPr lang="cs-CZ" dirty="0"/>
          </a:p>
        </p:txBody>
      </p:sp>
      <p:sp>
        <p:nvSpPr>
          <p:cNvPr id="4" name="Zástupný symbol pro číslo snímku 3"/>
          <p:cNvSpPr>
            <a:spLocks noGrp="1"/>
          </p:cNvSpPr>
          <p:nvPr>
            <p:ph type="sldNum" sz="quarter" idx="10"/>
          </p:nvPr>
        </p:nvSpPr>
        <p:spPr/>
        <p:txBody>
          <a:bodyPr/>
          <a:lstStyle/>
          <a:p>
            <a:fld id="{737C8BCF-E27B-48DF-AD20-45D5E3160918}" type="slidenum">
              <a:rPr lang="cs-CZ" smtClean="0"/>
              <a:pPr/>
              <a:t>22</a:t>
            </a:fld>
            <a:endParaRPr lang="cs-CZ"/>
          </a:p>
        </p:txBody>
      </p:sp>
    </p:spTree>
    <p:extLst>
      <p:ext uri="{BB962C8B-B14F-4D97-AF65-F5344CB8AC3E}">
        <p14:creationId xmlns:p14="http://schemas.microsoft.com/office/powerpoint/2010/main" val="397637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17" name="Zástupný symbol pro zápatí 16"/>
          <p:cNvSpPr>
            <a:spLocks noGrp="1"/>
          </p:cNvSpPr>
          <p:nvPr>
            <p:ph type="ftr" sz="quarter" idx="11"/>
          </p:nvPr>
        </p:nvSpPr>
        <p:spPr/>
        <p:txBody>
          <a:bodyPr/>
          <a:lstStyle/>
          <a:p>
            <a:endParaRPr lang="cs-CZ">
              <a:solidFill>
                <a:srgbClr val="F2E8AC">
                  <a:shade val="50000"/>
                </a:srgbClr>
              </a:solidFill>
            </a:endParaRPr>
          </a:p>
        </p:txBody>
      </p:sp>
      <p:sp>
        <p:nvSpPr>
          <p:cNvPr id="29" name="Zástupný symbol pro číslo snímku 2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extLst>
      <p:ext uri="{BB962C8B-B14F-4D97-AF65-F5344CB8AC3E}">
        <p14:creationId xmlns:p14="http://schemas.microsoft.com/office/powerpoint/2010/main" val="7551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4812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83835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24120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a:xfrm>
            <a:off x="7924800" y="6416675"/>
            <a:ext cx="762000" cy="365125"/>
          </a:xfrm>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0236747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19694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8" name="Zástupný symbol pro zápatí 7"/>
          <p:cNvSpPr>
            <a:spLocks noGrp="1"/>
          </p:cNvSpPr>
          <p:nvPr>
            <p:ph type="ftr" sz="quarter" idx="11"/>
          </p:nvPr>
        </p:nvSpPr>
        <p:spPr/>
        <p:txBody>
          <a:bodyPr/>
          <a:lstStyle/>
          <a:p>
            <a:endParaRPr lang="cs-CZ">
              <a:solidFill>
                <a:srgbClr val="F2E8AC">
                  <a:shade val="50000"/>
                </a:srgbClr>
              </a:solidFill>
            </a:endParaRPr>
          </a:p>
        </p:txBody>
      </p:sp>
      <p:sp>
        <p:nvSpPr>
          <p:cNvPr id="9" name="Zástupný symbol pro číslo snímku 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62784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4" name="Zástupný symbol pro zápatí 3"/>
          <p:cNvSpPr>
            <a:spLocks noGrp="1"/>
          </p:cNvSpPr>
          <p:nvPr>
            <p:ph type="ftr" sz="quarter" idx="11"/>
          </p:nvPr>
        </p:nvSpPr>
        <p:spPr/>
        <p:txBody>
          <a:bodyPr/>
          <a:lstStyle/>
          <a:p>
            <a:endParaRPr lang="cs-CZ">
              <a:solidFill>
                <a:srgbClr val="F2E8AC">
                  <a:shade val="50000"/>
                </a:srgbClr>
              </a:solidFill>
            </a:endParaRPr>
          </a:p>
        </p:txBody>
      </p:sp>
      <p:sp>
        <p:nvSpPr>
          <p:cNvPr id="5" name="Zástupný symbol pro číslo snímku 4"/>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67538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3" name="Zástupný symbol pro zápatí 2"/>
          <p:cNvSpPr>
            <a:spLocks noGrp="1"/>
          </p:cNvSpPr>
          <p:nvPr>
            <p:ph type="ftr" sz="quarter" idx="11"/>
          </p:nvPr>
        </p:nvSpPr>
        <p:spPr/>
        <p:txBody>
          <a:bodyPr/>
          <a:lstStyle/>
          <a:p>
            <a:endParaRPr lang="cs-CZ">
              <a:solidFill>
                <a:srgbClr val="F2E8AC">
                  <a:shade val="50000"/>
                </a:srgbClr>
              </a:solidFill>
            </a:endParaRPr>
          </a:p>
        </p:txBody>
      </p:sp>
      <p:sp>
        <p:nvSpPr>
          <p:cNvPr id="4" name="Zástupný symbol pro číslo snímku 3"/>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28390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74120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50797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C3D6F37-05B9-49D1-9E73-6C364D8E8FFD}" type="datetimeFigureOut">
              <a:rPr lang="cs-CZ" smtClean="0">
                <a:solidFill>
                  <a:srgbClr val="F2E8AC">
                    <a:shade val="50000"/>
                  </a:srgbClr>
                </a:solidFill>
              </a:rPr>
              <a:pPr/>
              <a:t>11.4.2017</a:t>
            </a:fld>
            <a:endParaRPr lang="cs-CZ">
              <a:solidFill>
                <a:srgbClr val="F2E8AC">
                  <a:shade val="50000"/>
                </a:srgbClr>
              </a:solidFill>
            </a:endParaRPr>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solidFill>
                <a:srgbClr val="F2E8AC">
                  <a:shade val="50000"/>
                </a:srgbClr>
              </a:solidFill>
            </a:endParaRPr>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5231436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1988840"/>
            <a:ext cx="8229600" cy="1828800"/>
          </a:xfrm>
          <a:effectLst/>
        </p:spPr>
        <p:txBody>
          <a:bodyPr>
            <a:normAutofit fontScale="90000"/>
          </a:bodyPr>
          <a:lstStyle/>
          <a:p>
            <a:r>
              <a:rPr lang="cs-CZ" sz="4400" dirty="0">
                <a:solidFill>
                  <a:srgbClr val="FFC000"/>
                </a:solidFill>
                <a:effectLst>
                  <a:outerShdw blurRad="38100" dist="38100" dir="2700000" algn="tl">
                    <a:srgbClr val="000000">
                      <a:alpha val="43137"/>
                    </a:srgbClr>
                  </a:outerShdw>
                </a:effectLst>
              </a:rPr>
              <a:t> Fantastická literatura v mezioborovém zkoumání I</a:t>
            </a:r>
            <a:br>
              <a:rPr lang="cs-CZ" sz="4400" dirty="0">
                <a:solidFill>
                  <a:srgbClr val="FFC000"/>
                </a:solidFill>
                <a:effectLst>
                  <a:outerShdw blurRad="38100" dist="38100" dir="2700000" algn="tl">
                    <a:srgbClr val="000000">
                      <a:alpha val="43137"/>
                    </a:srgbClr>
                  </a:outerShdw>
                </a:effectLst>
              </a:rPr>
            </a:br>
            <a:r>
              <a:rPr lang="cs-CZ" sz="4400" dirty="0" smtClean="0">
                <a:solidFill>
                  <a:srgbClr val="4F2145"/>
                </a:solidFill>
                <a:effectLst>
                  <a:outerShdw blurRad="38100" dist="38100" dir="2700000" algn="tl">
                    <a:srgbClr val="000000">
                      <a:alpha val="43137"/>
                    </a:srgbClr>
                  </a:outerShdw>
                </a:effectLst>
              </a:rPr>
              <a:t/>
            </a:r>
            <a:br>
              <a:rPr lang="cs-CZ" sz="4400" dirty="0" smtClean="0">
                <a:solidFill>
                  <a:srgbClr val="4F2145"/>
                </a:solidFill>
                <a:effectLst>
                  <a:outerShdw blurRad="38100" dist="38100" dir="2700000" algn="tl">
                    <a:srgbClr val="000000">
                      <a:alpha val="43137"/>
                    </a:srgbClr>
                  </a:outerShdw>
                </a:effectLst>
              </a:rPr>
            </a:br>
            <a:r>
              <a:rPr lang="cs-CZ" sz="3100" dirty="0" smtClean="0">
                <a:solidFill>
                  <a:srgbClr val="4F2145"/>
                </a:solidFill>
                <a:effectLst/>
              </a:rPr>
              <a:t>FF</a:t>
            </a:r>
            <a:r>
              <a:rPr lang="cs-CZ" sz="3100" dirty="0">
                <a:solidFill>
                  <a:srgbClr val="4F2145"/>
                </a:solidFill>
                <a:effectLst/>
              </a:rPr>
              <a:t>: CJBC826</a:t>
            </a:r>
            <a:br>
              <a:rPr lang="cs-CZ" sz="3100" dirty="0">
                <a:solidFill>
                  <a:srgbClr val="4F2145"/>
                </a:solidFill>
                <a:effectLst/>
              </a:rPr>
            </a:br>
            <a:endParaRPr lang="cs-CZ" dirty="0">
              <a:solidFill>
                <a:srgbClr val="4F2145"/>
              </a:solidFill>
              <a:effectLst/>
            </a:endParaRPr>
          </a:p>
        </p:txBody>
      </p:sp>
      <p:sp>
        <p:nvSpPr>
          <p:cNvPr id="3" name="Podnadpis 2"/>
          <p:cNvSpPr>
            <a:spLocks noGrp="1"/>
          </p:cNvSpPr>
          <p:nvPr>
            <p:ph type="subTitle" idx="1"/>
          </p:nvPr>
        </p:nvSpPr>
        <p:spPr>
          <a:xfrm>
            <a:off x="611560" y="3573016"/>
            <a:ext cx="7776864" cy="1296144"/>
          </a:xfrm>
          <a:effectLst/>
        </p:spPr>
        <p:txBody>
          <a:bodyPr>
            <a:normAutofit/>
          </a:bodyPr>
          <a:lstStyle/>
          <a:p>
            <a:r>
              <a:rPr lang="cs-CZ" b="1" dirty="0">
                <a:solidFill>
                  <a:srgbClr val="4F2145"/>
                </a:solidFill>
              </a:rPr>
              <a:t>Ústav české literatury a knihovnictví FF </a:t>
            </a:r>
            <a:r>
              <a:rPr lang="cs-CZ" b="1" dirty="0" smtClean="0">
                <a:solidFill>
                  <a:srgbClr val="4F2145"/>
                </a:solidFill>
              </a:rPr>
              <a:t>MU</a:t>
            </a:r>
          </a:p>
          <a:p>
            <a:r>
              <a:rPr lang="cs-CZ" b="1" dirty="0" smtClean="0">
                <a:solidFill>
                  <a:srgbClr val="4F2145"/>
                </a:solidFill>
              </a:rPr>
              <a:t>Mgr</a:t>
            </a:r>
            <a:r>
              <a:rPr lang="cs-CZ" b="1" dirty="0">
                <a:solidFill>
                  <a:srgbClr val="4F2145"/>
                </a:solidFill>
              </a:rPr>
              <a:t>. Tereza Dědinová, Ph.D</a:t>
            </a:r>
            <a:r>
              <a:rPr lang="cs-CZ" b="1" dirty="0" smtClean="0">
                <a:solidFill>
                  <a:srgbClr val="4F2145"/>
                </a:solidFill>
              </a:rPr>
              <a:t>.</a:t>
            </a:r>
            <a:endParaRPr lang="cs-CZ" b="1" dirty="0">
              <a:solidFill>
                <a:srgbClr val="4F2145"/>
              </a:solidFill>
            </a:endParaRPr>
          </a:p>
        </p:txBody>
      </p:sp>
    </p:spTree>
    <p:extLst>
      <p:ext uri="{BB962C8B-B14F-4D97-AF65-F5344CB8AC3E}">
        <p14:creationId xmlns:p14="http://schemas.microsoft.com/office/powerpoint/2010/main" val="10629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869" y="359549"/>
            <a:ext cx="8229600" cy="1143000"/>
          </a:xfrm>
          <a:effectLst>
            <a:outerShdw blurRad="50800" dist="38100" dir="2700000" algn="tl" rotWithShape="0">
              <a:prstClr val="black">
                <a:alpha val="40000"/>
              </a:prstClr>
            </a:outerShdw>
          </a:effectLst>
        </p:spPr>
        <p:txBody>
          <a:bodyPr>
            <a:normAutofit fontScale="90000"/>
          </a:bodyPr>
          <a:lstStyle/>
          <a:p>
            <a:pPr lvl="0" algn="ctr">
              <a:spcBef>
                <a:spcPct val="20000"/>
              </a:spcBef>
              <a:tabLst/>
            </a:pPr>
            <a:r>
              <a:rPr lang="en-GB" sz="4900" spc="0" dirty="0" err="1" smtClean="0">
                <a:ln>
                  <a:noFill/>
                </a:ln>
                <a:solidFill>
                  <a:srgbClr val="FFC000"/>
                </a:solidFill>
                <a:effectLst>
                  <a:outerShdw blurRad="38100" dist="38100" dir="2700000" algn="tl">
                    <a:srgbClr val="000000">
                      <a:alpha val="43137"/>
                    </a:srgbClr>
                  </a:outerShdw>
                </a:effectLst>
                <a:ea typeface="+mn-ea"/>
                <a:cs typeface="+mn-cs"/>
              </a:rPr>
              <a:t>Timur</a:t>
            </a:r>
            <a:r>
              <a:rPr lang="en-GB" sz="4900" spc="0" dirty="0" smtClean="0">
                <a:ln>
                  <a:noFill/>
                </a:ln>
                <a:solidFill>
                  <a:srgbClr val="FFC000"/>
                </a:solidFill>
                <a:effectLst>
                  <a:outerShdw blurRad="38100" dist="38100" dir="2700000" algn="tl">
                    <a:srgbClr val="000000">
                      <a:alpha val="43137"/>
                    </a:srgbClr>
                  </a:outerShdw>
                </a:effectLst>
                <a:ea typeface="+mn-ea"/>
                <a:cs typeface="+mn-cs"/>
              </a:rPr>
              <a:t> Vermes – </a:t>
            </a:r>
            <a:r>
              <a:rPr lang="cs-CZ" sz="4900" dirty="0" smtClean="0">
                <a:ln>
                  <a:noFill/>
                </a:ln>
                <a:solidFill>
                  <a:srgbClr val="FFC000"/>
                </a:solidFill>
                <a:effectLst>
                  <a:outerShdw blurRad="38100" dist="38100" dir="2700000" algn="tl">
                    <a:srgbClr val="000000">
                      <a:alpha val="43137"/>
                    </a:srgbClr>
                  </a:outerShdw>
                </a:effectLst>
                <a:ea typeface="+mn-ea"/>
                <a:cs typeface="+mn-cs"/>
              </a:rPr>
              <a:t>Už je tady zas</a:t>
            </a:r>
            <a:r>
              <a:rPr lang="en-GB" sz="4000" spc="0" dirty="0" smtClean="0">
                <a:ln>
                  <a:noFill/>
                </a:ln>
                <a:solidFill>
                  <a:schemeClr val="tx2">
                    <a:lumMod val="40000"/>
                    <a:lumOff val="60000"/>
                  </a:schemeClr>
                </a:solidFill>
                <a:effectLst>
                  <a:outerShdw blurRad="38100" dist="38100" dir="2700000" algn="tl">
                    <a:srgbClr val="000000">
                      <a:alpha val="43137"/>
                    </a:srgbClr>
                  </a:outerShdw>
                </a:effectLst>
                <a:ea typeface="+mn-ea"/>
                <a:cs typeface="+mn-cs"/>
              </a:rPr>
              <a:t/>
            </a:r>
            <a:br>
              <a:rPr lang="en-GB" sz="4000" spc="0" dirty="0" smtClean="0">
                <a:ln>
                  <a:noFill/>
                </a:ln>
                <a:solidFill>
                  <a:schemeClr val="tx2">
                    <a:lumMod val="40000"/>
                    <a:lumOff val="60000"/>
                  </a:schemeClr>
                </a:solidFill>
                <a:effectLst>
                  <a:outerShdw blurRad="38100" dist="38100" dir="2700000" algn="tl">
                    <a:srgbClr val="000000">
                      <a:alpha val="43137"/>
                    </a:srgbClr>
                  </a:outerShdw>
                </a:effectLst>
                <a:ea typeface="+mn-ea"/>
                <a:cs typeface="+mn-cs"/>
              </a:rPr>
            </a:br>
            <a:r>
              <a:rPr lang="en-GB" sz="2400" b="0" spc="0" dirty="0" smtClean="0">
                <a:ln>
                  <a:noFill/>
                </a:ln>
                <a:solidFill>
                  <a:srgbClr val="E7BC29">
                    <a:lumMod val="60000"/>
                    <a:lumOff val="40000"/>
                  </a:srgbClr>
                </a:solidFill>
                <a:effectLst>
                  <a:outerShdw blurRad="38100" dist="38100" dir="2700000" algn="tl">
                    <a:srgbClr val="000000">
                      <a:alpha val="43137"/>
                    </a:srgbClr>
                  </a:outerShdw>
                </a:effectLst>
                <a:ea typeface="+mn-ea"/>
                <a:cs typeface="+mn-cs"/>
              </a:rPr>
              <a:t/>
            </a:r>
            <a:br>
              <a:rPr lang="en-GB" sz="2400" b="0" spc="0" dirty="0" smtClean="0">
                <a:ln>
                  <a:noFill/>
                </a:ln>
                <a:solidFill>
                  <a:srgbClr val="E7BC29">
                    <a:lumMod val="60000"/>
                    <a:lumOff val="40000"/>
                  </a:srgbClr>
                </a:solidFill>
                <a:effectLst>
                  <a:outerShdw blurRad="38100" dist="38100" dir="2700000" algn="tl">
                    <a:srgbClr val="000000">
                      <a:alpha val="43137"/>
                    </a:srgbClr>
                  </a:outerShdw>
                </a:effectLst>
                <a:ea typeface="+mn-ea"/>
                <a:cs typeface="+mn-cs"/>
              </a:rPr>
            </a:br>
            <a:endParaRPr lang="en-GB" dirty="0"/>
          </a:p>
        </p:txBody>
      </p:sp>
      <p:sp>
        <p:nvSpPr>
          <p:cNvPr id="3" name="Zástupný symbol pro obsah 2"/>
          <p:cNvSpPr>
            <a:spLocks noGrp="1"/>
          </p:cNvSpPr>
          <p:nvPr>
            <p:ph idx="1"/>
          </p:nvPr>
        </p:nvSpPr>
        <p:spPr>
          <a:xfrm>
            <a:off x="251520" y="1412776"/>
            <a:ext cx="8712968" cy="5184576"/>
          </a:xfrm>
          <a:effectLst/>
        </p:spPr>
        <p:txBody>
          <a:bodyPr>
            <a:normAutofit/>
          </a:bodyPr>
          <a:lstStyle/>
          <a:p>
            <a:pPr marL="137160" indent="0">
              <a:buNone/>
            </a:pPr>
            <a:r>
              <a:rPr lang="en-GB" sz="2200" dirty="0" smtClean="0">
                <a:solidFill>
                  <a:srgbClr val="4F2145"/>
                </a:solidFill>
              </a:rPr>
              <a:t>2012 </a:t>
            </a:r>
            <a:r>
              <a:rPr lang="en-GB" sz="2200" i="1" dirty="0" err="1" smtClean="0">
                <a:solidFill>
                  <a:srgbClr val="4F2145"/>
                </a:solidFill>
              </a:rPr>
              <a:t>Er</a:t>
            </a:r>
            <a:r>
              <a:rPr lang="en-GB" sz="2200" i="1" dirty="0" smtClean="0">
                <a:solidFill>
                  <a:srgbClr val="4F2145"/>
                </a:solidFill>
              </a:rPr>
              <a:t> </a:t>
            </a:r>
            <a:r>
              <a:rPr lang="en-GB" sz="2200" i="1" dirty="0" err="1" smtClean="0">
                <a:solidFill>
                  <a:srgbClr val="4F2145"/>
                </a:solidFill>
              </a:rPr>
              <a:t>ist</a:t>
            </a:r>
            <a:r>
              <a:rPr lang="en-GB" sz="2200" i="1" dirty="0" smtClean="0">
                <a:solidFill>
                  <a:srgbClr val="4F2145"/>
                </a:solidFill>
              </a:rPr>
              <a:t> </a:t>
            </a:r>
            <a:r>
              <a:rPr lang="en-GB" sz="2200" i="1" dirty="0" err="1" smtClean="0">
                <a:solidFill>
                  <a:srgbClr val="4F2145"/>
                </a:solidFill>
              </a:rPr>
              <a:t>wieder</a:t>
            </a:r>
            <a:r>
              <a:rPr lang="en-GB" sz="2200" i="1" dirty="0" smtClean="0">
                <a:solidFill>
                  <a:srgbClr val="4F2145"/>
                </a:solidFill>
              </a:rPr>
              <a:t> da</a:t>
            </a:r>
          </a:p>
          <a:p>
            <a:pPr marL="137160" indent="0">
              <a:buNone/>
            </a:pPr>
            <a:r>
              <a:rPr lang="cs-CZ" sz="2200" dirty="0" smtClean="0">
                <a:solidFill>
                  <a:srgbClr val="4F2145"/>
                </a:solidFill>
              </a:rPr>
              <a:t>Politická a sociální satira</a:t>
            </a:r>
            <a:endParaRPr lang="en-GB" sz="2200" dirty="0" smtClean="0">
              <a:solidFill>
                <a:srgbClr val="4F2145"/>
              </a:solidFill>
            </a:endParaRPr>
          </a:p>
          <a:p>
            <a:pPr marL="137160" indent="0">
              <a:buNone/>
            </a:pPr>
            <a:r>
              <a:rPr lang="cs-CZ" sz="2200" dirty="0" smtClean="0">
                <a:solidFill>
                  <a:srgbClr val="4F2145"/>
                </a:solidFill>
              </a:rPr>
              <a:t>Zčistajasna</a:t>
            </a:r>
            <a:endParaRPr lang="en-GB" sz="2200" dirty="0" smtClean="0">
              <a:solidFill>
                <a:srgbClr val="4F2145"/>
              </a:solidFill>
            </a:endParaRPr>
          </a:p>
          <a:p>
            <a:pPr marL="137160" indent="0">
              <a:buNone/>
            </a:pPr>
            <a:r>
              <a:rPr lang="cs-CZ" sz="2200" dirty="0" smtClean="0">
                <a:solidFill>
                  <a:srgbClr val="4F2145"/>
                </a:solidFill>
              </a:rPr>
              <a:t>Bez logiky</a:t>
            </a:r>
            <a:endParaRPr lang="en-GB" sz="2200" dirty="0" smtClean="0">
              <a:solidFill>
                <a:srgbClr val="4F2145"/>
              </a:solidFill>
            </a:endParaRPr>
          </a:p>
          <a:p>
            <a:pPr marL="137160" indent="0">
              <a:buNone/>
            </a:pPr>
            <a:r>
              <a:rPr lang="cs-CZ" sz="2200" dirty="0" smtClean="0">
                <a:solidFill>
                  <a:srgbClr val="4F2145"/>
                </a:solidFill>
              </a:rPr>
              <a:t>Fantastický prvek zásadní</a:t>
            </a:r>
            <a:endParaRPr lang="en-GB" sz="2200" dirty="0" smtClean="0">
              <a:solidFill>
                <a:srgbClr val="4F2145"/>
              </a:solidFill>
            </a:endParaRPr>
          </a:p>
          <a:p>
            <a:pPr marL="137160" indent="0">
              <a:buNone/>
            </a:pPr>
            <a:r>
              <a:rPr lang="cs-CZ" sz="2200" dirty="0" smtClean="0">
                <a:solidFill>
                  <a:srgbClr val="4F2145"/>
                </a:solidFill>
              </a:rPr>
              <a:t>Záměr šokovat</a:t>
            </a:r>
            <a:endParaRPr lang="en-GB" sz="2200" dirty="0" smtClean="0">
              <a:solidFill>
                <a:srgbClr val="4F2145"/>
              </a:solidFill>
            </a:endParaRPr>
          </a:p>
          <a:p>
            <a:pPr marL="137160" indent="0">
              <a:buNone/>
            </a:pPr>
            <a:r>
              <a:rPr lang="cs-CZ" sz="2200" dirty="0" smtClean="0">
                <a:solidFill>
                  <a:srgbClr val="4F2145"/>
                </a:solidFill>
              </a:rPr>
              <a:t>Intenzivní prohlášení</a:t>
            </a:r>
          </a:p>
          <a:p>
            <a:pPr marL="137160" indent="0">
              <a:buNone/>
            </a:pPr>
            <a:r>
              <a:rPr lang="cs-CZ" sz="2200" dirty="0" smtClean="0">
                <a:solidFill>
                  <a:srgbClr val="4F2145"/>
                </a:solidFill>
              </a:rPr>
              <a:t>o aktuálním světě</a:t>
            </a:r>
            <a:endParaRPr lang="en-GB" sz="2200" dirty="0" smtClean="0">
              <a:solidFill>
                <a:srgbClr val="4F2145"/>
              </a:solidFill>
            </a:endParaRPr>
          </a:p>
          <a:p>
            <a:pPr marL="137160" indent="0">
              <a:buNone/>
            </a:pPr>
            <a:r>
              <a:rPr lang="cs-CZ" sz="2200" dirty="0" smtClean="0">
                <a:solidFill>
                  <a:srgbClr val="4F2145"/>
                </a:solidFill>
              </a:rPr>
              <a:t>Vyžaduje znalost poměrů v současném Německu</a:t>
            </a:r>
            <a:endParaRPr lang="en-GB" sz="2200" dirty="0" smtClean="0">
              <a:solidFill>
                <a:srgbClr val="4F2145"/>
              </a:solidFill>
            </a:endParaRPr>
          </a:p>
          <a:p>
            <a:pPr marL="137160" indent="0">
              <a:buNone/>
            </a:pPr>
            <a:r>
              <a:rPr lang="cs-CZ" sz="2200" dirty="0" smtClean="0">
                <a:solidFill>
                  <a:srgbClr val="4F2145"/>
                </a:solidFill>
              </a:rPr>
              <a:t>Vnitřní konflikt čtenáře: s hlavní postavou by bylo možné v mnohém sympatizovat…kdyby to ovšem nebyl Adolf Hitler.</a:t>
            </a:r>
            <a:endParaRPr lang="en-GB" sz="2200" dirty="0" smtClean="0">
              <a:solidFill>
                <a:srgbClr val="4F2145"/>
              </a:solidFill>
            </a:endParaRPr>
          </a:p>
          <a:p>
            <a:pPr marL="137160" indent="0">
              <a:buNone/>
            </a:pPr>
            <a:endParaRPr lang="en-GB" dirty="0" smtClean="0">
              <a:effectLst>
                <a:outerShdw blurRad="38100" dist="38100" dir="2700000" algn="tl">
                  <a:srgbClr val="000000">
                    <a:alpha val="43137"/>
                  </a:srgbClr>
                </a:outerShdw>
              </a:effectLst>
            </a:endParaRPr>
          </a:p>
          <a:p>
            <a:pPr marL="137160" indent="0">
              <a:buNone/>
            </a:pPr>
            <a:endParaRPr lang="en-GB" dirty="0" smtClean="0">
              <a:effectLst>
                <a:outerShdw blurRad="38100" dist="38100" dir="2700000" algn="tl">
                  <a:srgbClr val="000000">
                    <a:alpha val="43137"/>
                  </a:srgbClr>
                </a:outerShdw>
              </a:effectLst>
            </a:endParaRPr>
          </a:p>
          <a:p>
            <a:pPr marL="137160" indent="0">
              <a:buNone/>
            </a:pPr>
            <a:endParaRPr lang="en-GB"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539" y="1502549"/>
            <a:ext cx="5180795" cy="2945642"/>
          </a:xfrm>
          <a:prstGeom prst="rect">
            <a:avLst/>
          </a:prstGeom>
          <a:noFill/>
          <a:ln>
            <a:noFill/>
          </a:ln>
          <a:effectLst>
            <a:outerShdw dist="35921" dir="2700000" algn="ctr" rotWithShape="0">
              <a:schemeClr val="bg2"/>
            </a:outerShdw>
            <a:softEdge rad="31750"/>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aoblený obdélník 3"/>
          <p:cNvSpPr/>
          <p:nvPr/>
        </p:nvSpPr>
        <p:spPr>
          <a:xfrm>
            <a:off x="6310955" y="1763225"/>
            <a:ext cx="1944216" cy="360040"/>
          </a:xfrm>
          <a:prstGeom prst="roundRect">
            <a:avLst/>
          </a:prstGeom>
          <a:solidFill>
            <a:srgbClr val="FFFFFF"/>
          </a:solidFill>
          <a:ln>
            <a:solidFill>
              <a:schemeClr val="accent3">
                <a:lumMod val="20000"/>
                <a:lumOff val="80000"/>
              </a:schemeClr>
            </a:solid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BC4D08"/>
                </a:solidFill>
              </a:rPr>
              <a:t>TURKS?</a:t>
            </a:r>
            <a:endParaRPr lang="en-GB" sz="2000" b="1" dirty="0">
              <a:solidFill>
                <a:srgbClr val="BC4D08"/>
              </a:solidFill>
            </a:endParaRPr>
          </a:p>
        </p:txBody>
      </p:sp>
      <p:sp>
        <p:nvSpPr>
          <p:cNvPr id="6" name="Zaoblený obdélník 5"/>
          <p:cNvSpPr/>
          <p:nvPr/>
        </p:nvSpPr>
        <p:spPr>
          <a:xfrm>
            <a:off x="6120172" y="2377503"/>
            <a:ext cx="2628292" cy="360040"/>
          </a:xfrm>
          <a:prstGeom prst="roundRect">
            <a:avLst/>
          </a:prstGeom>
          <a:solidFill>
            <a:srgbClr val="FFFFFF"/>
          </a:solidFill>
          <a:ln>
            <a:solidFill>
              <a:srgbClr val="FFFFFF"/>
            </a:solid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BC4D08"/>
                </a:solidFill>
              </a:rPr>
              <a:t>CELL PHONES?</a:t>
            </a:r>
            <a:endParaRPr lang="en-GB" sz="2000" b="1" dirty="0">
              <a:solidFill>
                <a:srgbClr val="BC4D08"/>
              </a:solidFill>
            </a:endParaRPr>
          </a:p>
        </p:txBody>
      </p:sp>
      <p:sp>
        <p:nvSpPr>
          <p:cNvPr id="7" name="Zaoblený obdélník 6"/>
          <p:cNvSpPr/>
          <p:nvPr/>
        </p:nvSpPr>
        <p:spPr>
          <a:xfrm>
            <a:off x="6253937" y="2975370"/>
            <a:ext cx="2421026" cy="432048"/>
          </a:xfrm>
          <a:prstGeom prst="roundRect">
            <a:avLst/>
          </a:prstGeom>
          <a:solidFill>
            <a:srgbClr val="FFFFFF"/>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BC4D08"/>
                </a:solidFill>
              </a:rPr>
              <a:t>TV SHOW?</a:t>
            </a:r>
            <a:endParaRPr lang="en-GB" sz="2000" b="1" dirty="0">
              <a:solidFill>
                <a:srgbClr val="BC4D08"/>
              </a:solidFill>
            </a:endParaRPr>
          </a:p>
        </p:txBody>
      </p:sp>
    </p:spTree>
    <p:extLst>
      <p:ext uri="{BB962C8B-B14F-4D97-AF65-F5344CB8AC3E}">
        <p14:creationId xmlns:p14="http://schemas.microsoft.com/office/powerpoint/2010/main" val="31508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8376" y="274638"/>
            <a:ext cx="8147248" cy="634082"/>
          </a:xfrm>
          <a:effectLst>
            <a:outerShdw blurRad="50800" dist="38100" dir="2700000" algn="tl" rotWithShape="0">
              <a:prstClr val="black">
                <a:alpha val="40000"/>
              </a:prstClr>
            </a:outerShdw>
          </a:effectLst>
        </p:spPr>
        <p:txBody>
          <a:bodyPr>
            <a:noAutofit/>
          </a:bodyPr>
          <a:lstStyle/>
          <a:p>
            <a:pPr lvl="0" algn="ctr">
              <a:spcBef>
                <a:spcPct val="20000"/>
              </a:spcBef>
              <a:tabLst/>
            </a:pPr>
            <a:r>
              <a:rPr lang="en-GB" spc="0" dirty="0">
                <a:ln>
                  <a:noFill/>
                </a:ln>
                <a:solidFill>
                  <a:srgbClr val="FFC000"/>
                </a:solidFill>
                <a:effectLst>
                  <a:outerShdw blurRad="38100" dist="38100" dir="2700000" algn="tl">
                    <a:srgbClr val="000000">
                      <a:alpha val="43137"/>
                    </a:srgbClr>
                  </a:outerShdw>
                </a:effectLst>
                <a:ea typeface="+mn-ea"/>
                <a:cs typeface="+mn-cs"/>
              </a:rPr>
              <a:t>Markus Zusak – </a:t>
            </a:r>
            <a:r>
              <a:rPr lang="cs-CZ" dirty="0" smtClean="0">
                <a:ln>
                  <a:noFill/>
                </a:ln>
                <a:solidFill>
                  <a:srgbClr val="FFC000"/>
                </a:solidFill>
                <a:effectLst>
                  <a:outerShdw blurRad="38100" dist="38100" dir="2700000" algn="tl">
                    <a:srgbClr val="000000">
                      <a:alpha val="43137"/>
                    </a:srgbClr>
                  </a:outerShdw>
                </a:effectLst>
                <a:ea typeface="+mn-ea"/>
                <a:cs typeface="+mn-cs"/>
              </a:rPr>
              <a:t>Zlodějka knih</a:t>
            </a:r>
            <a:r>
              <a:rPr lang="en-GB" spc="0" dirty="0">
                <a:ln>
                  <a:noFill/>
                </a:ln>
                <a:solidFill>
                  <a:srgbClr val="FFC000"/>
                </a:solidFill>
                <a:effectLst>
                  <a:outerShdw blurRad="38100" dist="38100" dir="2700000" algn="tl">
                    <a:srgbClr val="000000">
                      <a:alpha val="43137"/>
                    </a:srgbClr>
                  </a:outerShdw>
                </a:effectLst>
                <a:ea typeface="+mn-ea"/>
                <a:cs typeface="+mn-cs"/>
              </a:rPr>
              <a:t/>
            </a:r>
            <a:br>
              <a:rPr lang="en-GB" spc="0" dirty="0">
                <a:ln>
                  <a:noFill/>
                </a:ln>
                <a:solidFill>
                  <a:srgbClr val="FFC000"/>
                </a:solidFill>
                <a:effectLst>
                  <a:outerShdw blurRad="38100" dist="38100" dir="2700000" algn="tl">
                    <a:srgbClr val="000000">
                      <a:alpha val="43137"/>
                    </a:srgbClr>
                  </a:outerShdw>
                </a:effectLst>
                <a:ea typeface="+mn-ea"/>
                <a:cs typeface="+mn-cs"/>
              </a:rPr>
            </a:br>
            <a:endParaRPr lang="cs-CZ" dirty="0">
              <a:solidFill>
                <a:srgbClr val="FFC000"/>
              </a:solidFill>
            </a:endParaRPr>
          </a:p>
        </p:txBody>
      </p:sp>
      <p:sp>
        <p:nvSpPr>
          <p:cNvPr id="3" name="Zástupný symbol pro obsah 2"/>
          <p:cNvSpPr>
            <a:spLocks noGrp="1"/>
          </p:cNvSpPr>
          <p:nvPr>
            <p:ph idx="1"/>
          </p:nvPr>
        </p:nvSpPr>
        <p:spPr>
          <a:xfrm>
            <a:off x="251520" y="1052736"/>
            <a:ext cx="8784976" cy="5616624"/>
          </a:xfrm>
          <a:effectLst/>
        </p:spPr>
        <p:txBody>
          <a:bodyPr>
            <a:normAutofit/>
          </a:bodyPr>
          <a:lstStyle/>
          <a:p>
            <a:pPr marL="137160" indent="0">
              <a:buNone/>
            </a:pPr>
            <a:r>
              <a:rPr lang="en-GB" sz="2200" dirty="0" smtClean="0">
                <a:solidFill>
                  <a:srgbClr val="4F2145"/>
                </a:solidFill>
              </a:rPr>
              <a:t>2007</a:t>
            </a:r>
          </a:p>
          <a:p>
            <a:pPr marL="137160" indent="0">
              <a:buNone/>
            </a:pPr>
            <a:r>
              <a:rPr lang="cs-CZ" sz="2200" dirty="0" smtClean="0">
                <a:solidFill>
                  <a:srgbClr val="4F2145"/>
                </a:solidFill>
              </a:rPr>
              <a:t>Příběh dívenky vyrůstající v</a:t>
            </a:r>
          </a:p>
          <a:p>
            <a:pPr marL="137160" indent="0">
              <a:buNone/>
            </a:pPr>
            <a:r>
              <a:rPr lang="cs-CZ" sz="2200" dirty="0" smtClean="0">
                <a:solidFill>
                  <a:srgbClr val="4F2145"/>
                </a:solidFill>
              </a:rPr>
              <a:t>Německu za 2. sv. války</a:t>
            </a:r>
            <a:endParaRPr lang="en-GB" sz="2200" dirty="0" smtClean="0">
              <a:solidFill>
                <a:srgbClr val="4F2145"/>
              </a:solidFill>
            </a:endParaRPr>
          </a:p>
          <a:p>
            <a:pPr marL="137160" indent="0">
              <a:buNone/>
            </a:pPr>
            <a:r>
              <a:rPr lang="cs-CZ" sz="2200" dirty="0" smtClean="0">
                <a:solidFill>
                  <a:srgbClr val="4F2145"/>
                </a:solidFill>
              </a:rPr>
              <a:t>O moci slov</a:t>
            </a:r>
            <a:endParaRPr lang="en-GB" sz="2200" dirty="0" smtClean="0">
              <a:solidFill>
                <a:srgbClr val="4F2145"/>
              </a:solidFill>
            </a:endParaRPr>
          </a:p>
          <a:p>
            <a:pPr marL="137160" indent="0">
              <a:buNone/>
            </a:pPr>
            <a:r>
              <a:rPr lang="cs-CZ" sz="2200" dirty="0" smtClean="0">
                <a:solidFill>
                  <a:srgbClr val="4F2145"/>
                </a:solidFill>
              </a:rPr>
              <a:t>Vypravěčka smrt</a:t>
            </a:r>
            <a:endParaRPr lang="en-GB" sz="2200" dirty="0" smtClean="0">
              <a:solidFill>
                <a:srgbClr val="4F2145"/>
              </a:solidFill>
            </a:endParaRPr>
          </a:p>
          <a:p>
            <a:pPr marL="137160" indent="0">
              <a:buNone/>
            </a:pPr>
            <a:r>
              <a:rPr lang="cs-CZ" sz="2200" dirty="0" smtClean="0">
                <a:solidFill>
                  <a:srgbClr val="4F2145"/>
                </a:solidFill>
              </a:rPr>
              <a:t>Nadhled i fascinace</a:t>
            </a:r>
          </a:p>
          <a:p>
            <a:pPr marL="137160" indent="0">
              <a:buNone/>
            </a:pPr>
            <a:r>
              <a:rPr lang="cs-CZ" sz="2200" dirty="0" smtClean="0">
                <a:solidFill>
                  <a:srgbClr val="4F2145"/>
                </a:solidFill>
              </a:rPr>
              <a:t>Jedinečný úhel pohledu</a:t>
            </a:r>
          </a:p>
          <a:p>
            <a:pPr marL="137160" indent="0">
              <a:buNone/>
            </a:pPr>
            <a:r>
              <a:rPr lang="cs-CZ" sz="2200" dirty="0" smtClean="0">
                <a:solidFill>
                  <a:srgbClr val="4F2145"/>
                </a:solidFill>
              </a:rPr>
              <a:t>Bez vysvětlení</a:t>
            </a:r>
            <a:endParaRPr lang="en-GB" sz="2200" dirty="0" smtClean="0">
              <a:solidFill>
                <a:srgbClr val="4F2145"/>
              </a:solidFill>
            </a:endParaRPr>
          </a:p>
          <a:p>
            <a:pPr marL="137160" indent="0">
              <a:buNone/>
            </a:pPr>
            <a:endParaRPr lang="en-GB" sz="2200" dirty="0" smtClean="0">
              <a:solidFill>
                <a:srgbClr val="4F2145"/>
              </a:solidFill>
            </a:endParaRPr>
          </a:p>
          <a:p>
            <a:pPr marL="365760" lvl="1" indent="0">
              <a:buNone/>
            </a:pPr>
            <a:r>
              <a:rPr lang="cs-CZ" sz="2200" dirty="0" smtClean="0">
                <a:solidFill>
                  <a:srgbClr val="4F2145"/>
                </a:solidFill>
              </a:rPr>
              <a:t>			</a:t>
            </a:r>
          </a:p>
          <a:p>
            <a:pPr marL="365760" lvl="1" indent="0">
              <a:buNone/>
            </a:pPr>
            <a:endParaRPr lang="cs-CZ" sz="2200" dirty="0">
              <a:solidFill>
                <a:srgbClr val="4F2145"/>
              </a:solidFill>
            </a:endParaRPr>
          </a:p>
          <a:p>
            <a:pPr marL="365760" lvl="1" indent="0">
              <a:buNone/>
            </a:pPr>
            <a:r>
              <a:rPr lang="cs-CZ" sz="2200" dirty="0" smtClean="0">
                <a:solidFill>
                  <a:srgbClr val="4F2145"/>
                </a:solidFill>
              </a:rPr>
              <a:t>			</a:t>
            </a:r>
            <a:r>
              <a:rPr lang="en-GB" sz="2200" dirty="0" smtClean="0">
                <a:solidFill>
                  <a:srgbClr val="4F2145"/>
                </a:solidFill>
              </a:rPr>
              <a:t>2013 </a:t>
            </a:r>
            <a:r>
              <a:rPr lang="cs-CZ" sz="2200" dirty="0" smtClean="0">
                <a:solidFill>
                  <a:srgbClr val="4F2145"/>
                </a:solidFill>
              </a:rPr>
              <a:t>filmová adaptace – </a:t>
            </a:r>
            <a:r>
              <a:rPr lang="en-GB" sz="2200" dirty="0" smtClean="0">
                <a:solidFill>
                  <a:srgbClr val="4F2145"/>
                </a:solidFill>
              </a:rPr>
              <a:t>Brian Percival </a:t>
            </a:r>
            <a:endParaRPr lang="en-GB" sz="2200" dirty="0">
              <a:solidFill>
                <a:srgbClr val="4F2145"/>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96752"/>
            <a:ext cx="4308147" cy="3156833"/>
          </a:xfrm>
          <a:prstGeom prst="roundRect">
            <a:avLst/>
          </a:prstGeom>
          <a:noFill/>
          <a:ln>
            <a:noFill/>
          </a:ln>
          <a:effectLst>
            <a:outerShdw dist="35921" dir="2700000" algn="ctr" rotWithShape="0">
              <a:schemeClr val="bg2"/>
            </a:outerShdw>
            <a:softEdge rad="63500"/>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827806"/>
            <a:ext cx="2771651" cy="1855622"/>
          </a:xfrm>
          <a:prstGeom prst="rect">
            <a:avLst/>
          </a:prstGeom>
          <a:noFill/>
          <a:ln>
            <a:noFill/>
          </a:ln>
          <a:effectLst>
            <a:outerShdw dist="35921" dir="2700000" algn="ctr" rotWithShape="0">
              <a:schemeClr val="bg2"/>
            </a:outerShdw>
            <a:softEdge rad="63500"/>
          </a:effectLst>
          <a:scene3d>
            <a:camera prst="perspectiveAbove"/>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5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072105" y="332656"/>
            <a:ext cx="2286000" cy="954107"/>
          </a:xfrm>
          <a:prstGeom prst="rect">
            <a:avLst/>
          </a:prstGeom>
          <a:effectLst>
            <a:outerShdw blurRad="50800" dist="38100" dir="2700000" algn="tl" rotWithShape="0">
              <a:prstClr val="black">
                <a:alpha val="40000"/>
              </a:prstClr>
            </a:outerShdw>
          </a:effectLst>
        </p:spPr>
        <p:txBody>
          <a:bodyPr wrap="square">
            <a:spAutoFit/>
          </a:bodyPr>
          <a:lstStyle/>
          <a:p>
            <a:r>
              <a:rPr lang="en-GB" sz="2800" b="1" dirty="0" smtClean="0">
                <a:solidFill>
                  <a:srgbClr val="FFC000"/>
                </a:solidFill>
                <a:effectLst>
                  <a:outerShdw blurRad="38100" dist="38100" dir="2700000" algn="tl">
                    <a:srgbClr val="000000">
                      <a:alpha val="43137"/>
                    </a:srgbClr>
                  </a:outerShdw>
                </a:effectLst>
              </a:rPr>
              <a:t/>
            </a:r>
            <a:br>
              <a:rPr lang="en-GB" sz="2800" b="1" dirty="0" smtClean="0">
                <a:solidFill>
                  <a:srgbClr val="FFC000"/>
                </a:solidFill>
                <a:effectLst>
                  <a:outerShdw blurRad="38100" dist="38100" dir="2700000" algn="tl">
                    <a:srgbClr val="000000">
                      <a:alpha val="43137"/>
                    </a:srgbClr>
                  </a:outerShdw>
                </a:effectLst>
              </a:rPr>
            </a:br>
            <a:endParaRPr lang="en-GB" sz="2800" b="1" dirty="0">
              <a:solidFill>
                <a:srgbClr val="FFC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965" y="305672"/>
            <a:ext cx="6533336" cy="655232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847103" y="3166337"/>
            <a:ext cx="2767059" cy="523220"/>
          </a:xfrm>
          <a:prstGeom prst="rect">
            <a:avLst/>
          </a:prstGeom>
          <a:effectLst>
            <a:outerShdw blurRad="50800" dist="38100" dir="2700000" algn="tl" rotWithShape="0">
              <a:prstClr val="black">
                <a:alpha val="40000"/>
              </a:prstClr>
            </a:outerShdw>
          </a:effectLst>
        </p:spPr>
        <p:txBody>
          <a:bodyPr wrap="square">
            <a:spAutoFit/>
          </a:bodyPr>
          <a:lstStyle/>
          <a:p>
            <a:pPr algn="ctr"/>
            <a:r>
              <a:rPr lang="cs-CZ" sz="2800" b="1" dirty="0" smtClean="0">
                <a:solidFill>
                  <a:srgbClr val="FFC000"/>
                </a:solidFill>
                <a:effectLst>
                  <a:outerShdw blurRad="38100" dist="38100" dir="2700000" algn="tl">
                    <a:srgbClr val="000000">
                      <a:alpha val="43137"/>
                    </a:srgbClr>
                  </a:outerShdw>
                </a:effectLst>
              </a:rPr>
              <a:t>Levá ruka tmy</a:t>
            </a:r>
            <a:endParaRPr lang="en-US" sz="2800" b="1" dirty="0">
              <a:solidFill>
                <a:srgbClr val="FFC000"/>
              </a:solidFill>
              <a:effectLst>
                <a:outerShdw blurRad="38100" dist="38100" dir="2700000" algn="tl">
                  <a:srgbClr val="000000">
                    <a:alpha val="43137"/>
                  </a:srgbClr>
                </a:outerShdw>
              </a:effectLst>
            </a:endParaRPr>
          </a:p>
        </p:txBody>
      </p:sp>
      <p:sp>
        <p:nvSpPr>
          <p:cNvPr id="2" name="Obdélník 1"/>
          <p:cNvSpPr/>
          <p:nvPr/>
        </p:nvSpPr>
        <p:spPr>
          <a:xfrm>
            <a:off x="2195736" y="4646014"/>
            <a:ext cx="1768433" cy="561820"/>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cs-CZ" sz="2800" b="1" dirty="0" smtClean="0">
                <a:solidFill>
                  <a:srgbClr val="FFC000"/>
                </a:solidFill>
                <a:effectLst>
                  <a:outerShdw blurRad="38100" dist="38100" dir="2700000" algn="tl">
                    <a:srgbClr val="000000">
                      <a:alpha val="43137"/>
                    </a:srgbClr>
                  </a:outerShdw>
                </a:effectLst>
                <a:ea typeface="Calibri"/>
                <a:cs typeface="Times New Roman"/>
              </a:rPr>
              <a:t>Nadvláda</a:t>
            </a:r>
            <a:endParaRPr lang="cs-CZ" sz="2800" b="1" dirty="0">
              <a:solidFill>
                <a:srgbClr val="FFC000"/>
              </a:solidFill>
              <a:effectLst>
                <a:outerShdw blurRad="38100" dist="38100" dir="2700000" algn="tl">
                  <a:srgbClr val="000000">
                    <a:alpha val="43137"/>
                  </a:srgbClr>
                </a:outerShdw>
              </a:effectLst>
              <a:ea typeface="Calibri"/>
              <a:cs typeface="Times New Roman"/>
            </a:endParaRPr>
          </a:p>
        </p:txBody>
      </p:sp>
      <p:sp>
        <p:nvSpPr>
          <p:cNvPr id="4" name="Obdélník 3"/>
          <p:cNvSpPr/>
          <p:nvPr/>
        </p:nvSpPr>
        <p:spPr>
          <a:xfrm>
            <a:off x="963965" y="2107598"/>
            <a:ext cx="2449710" cy="560090"/>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cs-CZ" sz="2800" b="1" dirty="0" smtClean="0">
                <a:solidFill>
                  <a:srgbClr val="FFC000"/>
                </a:solidFill>
                <a:effectLst>
                  <a:outerShdw blurRad="38100" dist="38100" dir="2700000" algn="tl">
                    <a:srgbClr val="000000">
                      <a:alpha val="43137"/>
                    </a:srgbClr>
                  </a:outerShdw>
                </a:effectLst>
                <a:ea typeface="Calibri"/>
                <a:cs typeface="Times New Roman"/>
              </a:rPr>
              <a:t>Už je tady zas</a:t>
            </a:r>
            <a:endParaRPr lang="cs-CZ" sz="2800" b="1" dirty="0">
              <a:solidFill>
                <a:srgbClr val="FFC000"/>
              </a:solidFill>
              <a:effectLst>
                <a:outerShdw blurRad="38100" dist="38100" dir="2700000" algn="tl">
                  <a:srgbClr val="000000">
                    <a:alpha val="43137"/>
                  </a:srgbClr>
                </a:outerShdw>
              </a:effectLst>
              <a:ea typeface="Calibri"/>
              <a:cs typeface="Times New Roman"/>
            </a:endParaRPr>
          </a:p>
        </p:txBody>
      </p:sp>
      <p:sp>
        <p:nvSpPr>
          <p:cNvPr id="5" name="Obdélník 4"/>
          <p:cNvSpPr/>
          <p:nvPr/>
        </p:nvSpPr>
        <p:spPr>
          <a:xfrm>
            <a:off x="5436096" y="1124744"/>
            <a:ext cx="2531462" cy="560090"/>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cs-CZ" sz="2800" b="1" dirty="0" smtClean="0">
                <a:solidFill>
                  <a:srgbClr val="FFC000"/>
                </a:solidFill>
                <a:effectLst>
                  <a:outerShdw blurRad="38100" dist="38100" dir="2700000" algn="tl">
                    <a:srgbClr val="000000">
                      <a:alpha val="43137"/>
                    </a:srgbClr>
                  </a:outerShdw>
                </a:effectLst>
                <a:ea typeface="Calibri"/>
                <a:cs typeface="Times New Roman"/>
              </a:rPr>
              <a:t>Zlodějka knih</a:t>
            </a:r>
            <a:endParaRPr lang="cs-CZ" sz="2800" b="1" dirty="0">
              <a:solidFill>
                <a:srgbClr val="FFC000"/>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2691941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91264" cy="796950"/>
          </a:xfrm>
          <a:effectLst/>
        </p:spPr>
        <p:txBody>
          <a:bodyPr>
            <a:noAutofit/>
          </a:bodyPr>
          <a:lstStyle/>
          <a:p>
            <a:pPr algn="ctr"/>
            <a:r>
              <a:rPr lang="cs-CZ" sz="5400" dirty="0" smtClean="0">
                <a:solidFill>
                  <a:srgbClr val="FFC000"/>
                </a:solidFill>
                <a:latin typeface="+mn-lt"/>
              </a:rPr>
              <a:t>Vlastní fantastično</a:t>
            </a:r>
            <a:endParaRPr lang="en-GB" sz="5400" dirty="0">
              <a:solidFill>
                <a:srgbClr val="FFC000"/>
              </a:solidFill>
              <a:latin typeface="+mn-lt"/>
            </a:endParaRPr>
          </a:p>
        </p:txBody>
      </p:sp>
      <p:sp>
        <p:nvSpPr>
          <p:cNvPr id="3" name="Zástupný symbol pro obsah 2"/>
          <p:cNvSpPr>
            <a:spLocks noGrp="1"/>
          </p:cNvSpPr>
          <p:nvPr>
            <p:ph idx="4294967295"/>
          </p:nvPr>
        </p:nvSpPr>
        <p:spPr>
          <a:xfrm>
            <a:off x="251520" y="1052736"/>
            <a:ext cx="8712968" cy="5688632"/>
          </a:xfrm>
          <a:prstGeom prst="rect">
            <a:avLst/>
          </a:prstGeom>
          <a:ln>
            <a:noFill/>
          </a:ln>
          <a:effectLst/>
        </p:spPr>
        <p:txBody>
          <a:bodyPr/>
          <a:lstStyle/>
          <a:p>
            <a:pPr marL="0" indent="0">
              <a:buNone/>
            </a:pPr>
            <a:endParaRPr lang="en-GB" dirty="0" smtClean="0">
              <a:solidFill>
                <a:srgbClr val="060238"/>
              </a:solidFill>
            </a:endParaRPr>
          </a:p>
          <a:p>
            <a:pPr marL="137160" indent="0">
              <a:buNone/>
            </a:pPr>
            <a:r>
              <a:rPr lang="cs-CZ" sz="2200" dirty="0" smtClean="0">
                <a:solidFill>
                  <a:srgbClr val="4F2145"/>
                </a:solidFill>
              </a:rPr>
              <a:t>Soustředěno na fantastický prvek</a:t>
            </a:r>
            <a:r>
              <a:rPr lang="en-GB" sz="2200" dirty="0" smtClean="0">
                <a:solidFill>
                  <a:srgbClr val="4F2145"/>
                </a:solidFill>
              </a:rPr>
              <a:t> (</a:t>
            </a:r>
            <a:r>
              <a:rPr lang="cs-CZ" sz="2200" dirty="0" smtClean="0">
                <a:solidFill>
                  <a:srgbClr val="4F2145"/>
                </a:solidFill>
              </a:rPr>
              <a:t>vědecká spekulace, </a:t>
            </a:r>
            <a:r>
              <a:rPr lang="cs-CZ" sz="2200" dirty="0">
                <a:solidFill>
                  <a:srgbClr val="4F2145"/>
                </a:solidFill>
              </a:rPr>
              <a:t>f</a:t>
            </a:r>
            <a:r>
              <a:rPr lang="cs-CZ" sz="2200" dirty="0" smtClean="0">
                <a:solidFill>
                  <a:srgbClr val="4F2145"/>
                </a:solidFill>
              </a:rPr>
              <a:t>ungování magie...</a:t>
            </a:r>
            <a:r>
              <a:rPr lang="en-GB" sz="2200" dirty="0" smtClean="0">
                <a:solidFill>
                  <a:srgbClr val="4F2145"/>
                </a:solidFill>
              </a:rPr>
              <a:t>)</a:t>
            </a:r>
          </a:p>
          <a:p>
            <a:pPr marL="137160" indent="0">
              <a:buNone/>
            </a:pPr>
            <a:r>
              <a:rPr lang="cs-CZ" sz="2200" dirty="0" smtClean="0">
                <a:solidFill>
                  <a:srgbClr val="4F2145"/>
                </a:solidFill>
              </a:rPr>
              <a:t>Domyšleno do důsledků</a:t>
            </a:r>
            <a:endParaRPr lang="en-GB" sz="2200" dirty="0" smtClean="0">
              <a:solidFill>
                <a:srgbClr val="4F2145"/>
              </a:solidFill>
            </a:endParaRPr>
          </a:p>
          <a:p>
            <a:pPr marL="137160" indent="0">
              <a:buNone/>
            </a:pPr>
            <a:r>
              <a:rPr lang="cs-CZ" sz="2200" dirty="0" smtClean="0">
                <a:solidFill>
                  <a:srgbClr val="4F2145"/>
                </a:solidFill>
              </a:rPr>
              <a:t>Občas na úkor ostatních textových komponent</a:t>
            </a:r>
            <a:endParaRPr lang="en-GB" sz="2200" dirty="0" smtClean="0">
              <a:solidFill>
                <a:srgbClr val="4F2145"/>
              </a:solidFill>
            </a:endParaRPr>
          </a:p>
          <a:p>
            <a:pPr marL="137160" indent="0">
              <a:buNone/>
            </a:pPr>
            <a:r>
              <a:rPr lang="cs-CZ" sz="2200" dirty="0" smtClean="0">
                <a:solidFill>
                  <a:srgbClr val="4F2145"/>
                </a:solidFill>
              </a:rPr>
              <a:t>Věrohodně zasazen do kontextu fikčního světa</a:t>
            </a:r>
            <a:endParaRPr lang="en-GB" sz="2200" dirty="0" smtClean="0">
              <a:solidFill>
                <a:srgbClr val="4F2145"/>
              </a:solidFill>
            </a:endParaRPr>
          </a:p>
          <a:p>
            <a:pPr marL="0" indent="0">
              <a:buNone/>
            </a:pPr>
            <a:endParaRPr lang="en-GB" sz="2400" dirty="0" smtClean="0">
              <a:solidFill>
                <a:srgbClr val="060238"/>
              </a:solidFill>
            </a:endParaRPr>
          </a:p>
          <a:p>
            <a:pPr marL="137160" indent="0">
              <a:buNone/>
            </a:pPr>
            <a:r>
              <a:rPr lang="cs-CZ" b="1" dirty="0" err="1" smtClean="0">
                <a:solidFill>
                  <a:srgbClr val="FFC000"/>
                </a:solidFill>
                <a:effectLst>
                  <a:outerShdw blurRad="38100" dist="38100" dir="2700000" algn="tl">
                    <a:srgbClr val="000000">
                      <a:alpha val="43137"/>
                    </a:srgbClr>
                  </a:outerShdw>
                </a:effectLst>
              </a:rPr>
              <a:t>Mimotextové</a:t>
            </a:r>
            <a:r>
              <a:rPr lang="cs-CZ" b="1" dirty="0" smtClean="0">
                <a:solidFill>
                  <a:srgbClr val="FFC000"/>
                </a:solidFill>
                <a:effectLst>
                  <a:outerShdw blurRad="38100" dist="38100" dir="2700000" algn="tl">
                    <a:srgbClr val="000000">
                      <a:alpha val="43137"/>
                    </a:srgbClr>
                  </a:outerShdw>
                </a:effectLst>
              </a:rPr>
              <a:t> aspekty</a:t>
            </a:r>
            <a:endParaRPr lang="en-GB" b="1" dirty="0" smtClean="0">
              <a:solidFill>
                <a:srgbClr val="FFC000"/>
              </a:solidFill>
              <a:effectLst>
                <a:outerShdw blurRad="38100" dist="38100" dir="2700000" algn="tl">
                  <a:srgbClr val="000000">
                    <a:alpha val="43137"/>
                  </a:srgbClr>
                </a:outerShdw>
              </a:effectLst>
            </a:endParaRPr>
          </a:p>
          <a:p>
            <a:pPr marL="137160" indent="0">
              <a:buNone/>
            </a:pPr>
            <a:r>
              <a:rPr lang="cs-CZ" sz="2200" dirty="0" smtClean="0">
                <a:solidFill>
                  <a:srgbClr val="4F2145"/>
                </a:solidFill>
              </a:rPr>
              <a:t>Žánr fantastické literatury</a:t>
            </a:r>
            <a:endParaRPr lang="en-GB" sz="2200" dirty="0" smtClean="0">
              <a:solidFill>
                <a:srgbClr val="4F2145"/>
              </a:solidFill>
            </a:endParaRPr>
          </a:p>
          <a:p>
            <a:pPr marL="137160" indent="0">
              <a:buNone/>
            </a:pPr>
            <a:r>
              <a:rPr lang="cs-CZ" sz="2200" dirty="0" err="1" smtClean="0">
                <a:solidFill>
                  <a:srgbClr val="4F2145"/>
                </a:solidFill>
              </a:rPr>
              <a:t>Fandom</a:t>
            </a:r>
            <a:endParaRPr lang="en-GB" sz="2200" dirty="0" smtClean="0">
              <a:solidFill>
                <a:srgbClr val="4F2145"/>
              </a:solidFill>
            </a:endParaRPr>
          </a:p>
          <a:p>
            <a:pPr marL="137160" indent="0">
              <a:buNone/>
            </a:pPr>
            <a:r>
              <a:rPr lang="cs-CZ" sz="2200" dirty="0" smtClean="0">
                <a:solidFill>
                  <a:srgbClr val="4F2145"/>
                </a:solidFill>
              </a:rPr>
              <a:t>Kánon</a:t>
            </a:r>
            <a:endParaRPr lang="en-GB" sz="2200" dirty="0" smtClean="0">
              <a:solidFill>
                <a:srgbClr val="4F2145"/>
              </a:solidFill>
            </a:endParaRPr>
          </a:p>
          <a:p>
            <a:pPr marL="0" indent="0">
              <a:buNone/>
            </a:pPr>
            <a:endParaRPr lang="en-GB" dirty="0" smtClean="0">
              <a:solidFill>
                <a:srgbClr val="060238"/>
              </a:solidFill>
            </a:endParaRPr>
          </a:p>
          <a:p>
            <a:pPr marL="0" indent="0">
              <a:buNone/>
            </a:pPr>
            <a:endParaRPr lang="en-GB" dirty="0" smtClean="0">
              <a:solidFill>
                <a:srgbClr val="060238"/>
              </a:solidFill>
            </a:endParaRPr>
          </a:p>
          <a:p>
            <a:pPr marL="0" indent="0">
              <a:buNone/>
            </a:pPr>
            <a:endParaRPr lang="en-GB" dirty="0" smtClean="0">
              <a:solidFill>
                <a:srgbClr val="060238"/>
              </a:solidFill>
            </a:endParaRPr>
          </a:p>
          <a:p>
            <a:pPr marL="0" indent="0">
              <a:buNone/>
            </a:pPr>
            <a:endParaRPr lang="en-GB" dirty="0" smtClean="0">
              <a:solidFill>
                <a:srgbClr val="060238"/>
              </a:solidFill>
            </a:endParaRPr>
          </a:p>
          <a:p>
            <a:pPr marL="0" indent="0">
              <a:buNone/>
            </a:pPr>
            <a:endParaRPr lang="en-GB" dirty="0">
              <a:solidFill>
                <a:srgbClr val="060238"/>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491" y="3733620"/>
            <a:ext cx="3951287" cy="30051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arn(inVertical)">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04664"/>
            <a:ext cx="8892480" cy="648072"/>
          </a:xfrm>
          <a:effectLst/>
        </p:spPr>
        <p:txBody>
          <a:bodyPr>
            <a:noAutofit/>
          </a:bodyPr>
          <a:lstStyle/>
          <a:p>
            <a:pPr algn="ctr"/>
            <a:r>
              <a:rPr lang="cs-CZ" sz="5400" b="1" dirty="0" smtClean="0">
                <a:solidFill>
                  <a:srgbClr val="FFC000"/>
                </a:solidFill>
                <a:latin typeface="+mn-lt"/>
              </a:rPr>
              <a:t>F</a:t>
            </a:r>
            <a:r>
              <a:rPr lang="en-GB" sz="5400" b="1" dirty="0" err="1" smtClean="0">
                <a:solidFill>
                  <a:srgbClr val="FFC000"/>
                </a:solidFill>
                <a:latin typeface="+mn-lt"/>
              </a:rPr>
              <a:t>antastično</a:t>
            </a:r>
            <a:r>
              <a:rPr lang="en-GB" sz="5400" b="1" dirty="0" smtClean="0">
                <a:solidFill>
                  <a:srgbClr val="FFC000"/>
                </a:solidFill>
                <a:latin typeface="+mn-lt"/>
              </a:rPr>
              <a:t> </a:t>
            </a:r>
            <a:r>
              <a:rPr lang="en-GB" sz="5400" b="1" dirty="0" err="1">
                <a:solidFill>
                  <a:srgbClr val="FFC000"/>
                </a:solidFill>
                <a:latin typeface="+mn-lt"/>
              </a:rPr>
              <a:t>jako</a:t>
            </a:r>
            <a:r>
              <a:rPr lang="en-GB" sz="5400" b="1" dirty="0">
                <a:solidFill>
                  <a:srgbClr val="FFC000"/>
                </a:solidFill>
                <a:latin typeface="+mn-lt"/>
              </a:rPr>
              <a:t> </a:t>
            </a:r>
            <a:r>
              <a:rPr lang="en-GB" sz="5400" b="1" dirty="0" err="1">
                <a:solidFill>
                  <a:srgbClr val="FFC000"/>
                </a:solidFill>
                <a:latin typeface="+mn-lt"/>
              </a:rPr>
              <a:t>prostředek</a:t>
            </a:r>
            <a:r>
              <a:rPr lang="en-GB" sz="5400" b="1" dirty="0">
                <a:solidFill>
                  <a:srgbClr val="FFC000"/>
                </a:solidFill>
                <a:latin typeface="+mn-lt"/>
              </a:rPr>
              <a:t> </a:t>
            </a:r>
            <a:r>
              <a:rPr lang="en-GB" sz="5400" b="1" dirty="0" err="1">
                <a:solidFill>
                  <a:srgbClr val="FFC000"/>
                </a:solidFill>
                <a:latin typeface="+mn-lt"/>
              </a:rPr>
              <a:t>vyjádření</a:t>
            </a:r>
            <a:endParaRPr lang="en-GB" sz="5400" b="1" dirty="0">
              <a:solidFill>
                <a:srgbClr val="FFC000"/>
              </a:solidFill>
              <a:latin typeface="+mn-lt"/>
            </a:endParaRPr>
          </a:p>
        </p:txBody>
      </p:sp>
      <p:sp>
        <p:nvSpPr>
          <p:cNvPr id="3" name="Zástupný symbol pro obsah 2"/>
          <p:cNvSpPr>
            <a:spLocks noGrp="1"/>
          </p:cNvSpPr>
          <p:nvPr>
            <p:ph idx="4294967295"/>
          </p:nvPr>
        </p:nvSpPr>
        <p:spPr>
          <a:xfrm>
            <a:off x="0" y="1340768"/>
            <a:ext cx="8892480" cy="5400600"/>
          </a:xfrm>
          <a:prstGeom prst="rect">
            <a:avLst/>
          </a:prstGeom>
          <a:effectLst/>
        </p:spPr>
        <p:txBody>
          <a:bodyPr>
            <a:normAutofit/>
          </a:bodyPr>
          <a:lstStyle/>
          <a:p>
            <a:pPr marL="0" indent="0">
              <a:buNone/>
            </a:pPr>
            <a:endParaRPr lang="en-GB" dirty="0" smtClean="0">
              <a:solidFill>
                <a:srgbClr val="060238"/>
              </a:solidFill>
            </a:endParaRPr>
          </a:p>
          <a:p>
            <a:pPr marL="137160" indent="0">
              <a:buNone/>
            </a:pPr>
            <a:r>
              <a:rPr lang="cs-CZ" sz="2200" dirty="0" smtClean="0">
                <a:solidFill>
                  <a:srgbClr val="4F2145"/>
                </a:solidFill>
              </a:rPr>
              <a:t>Velmi široká kategorie – často bez vzájemných vztahů</a:t>
            </a:r>
            <a:endParaRPr lang="en-GB" sz="2200" dirty="0" smtClean="0">
              <a:solidFill>
                <a:srgbClr val="4F2145"/>
              </a:solidFill>
            </a:endParaRPr>
          </a:p>
          <a:p>
            <a:pPr marL="137160" indent="0">
              <a:buNone/>
            </a:pPr>
            <a:r>
              <a:rPr lang="cs-CZ" sz="2200" dirty="0" smtClean="0">
                <a:solidFill>
                  <a:srgbClr val="4F2145"/>
                </a:solidFill>
              </a:rPr>
              <a:t>Fantastický prvek jako východisko </a:t>
            </a:r>
            <a:r>
              <a:rPr lang="en-GB" sz="2200" dirty="0" smtClean="0">
                <a:solidFill>
                  <a:srgbClr val="4F2145"/>
                </a:solidFill>
              </a:rPr>
              <a:t>→ </a:t>
            </a:r>
            <a:endParaRPr lang="cs-CZ" sz="2200" dirty="0" smtClean="0">
              <a:solidFill>
                <a:srgbClr val="4F2145"/>
              </a:solidFill>
            </a:endParaRPr>
          </a:p>
          <a:p>
            <a:pPr marL="137160" indent="0">
              <a:buNone/>
            </a:pPr>
            <a:r>
              <a:rPr lang="cs-CZ" sz="2200" dirty="0" smtClean="0">
                <a:solidFill>
                  <a:srgbClr val="4F2145"/>
                </a:solidFill>
              </a:rPr>
              <a:t>Důsledky důležitější než samotný FP</a:t>
            </a:r>
            <a:endParaRPr lang="en-GB" sz="2200" dirty="0" smtClean="0">
              <a:solidFill>
                <a:srgbClr val="4F2145"/>
              </a:solidFill>
            </a:endParaRPr>
          </a:p>
          <a:p>
            <a:pPr marL="137160" indent="0">
              <a:buNone/>
            </a:pPr>
            <a:r>
              <a:rPr lang="cs-CZ" sz="2200" dirty="0" smtClean="0">
                <a:solidFill>
                  <a:srgbClr val="4F2145"/>
                </a:solidFill>
              </a:rPr>
              <a:t>Bez vysvětlení</a:t>
            </a:r>
            <a:endParaRPr lang="en-GB" sz="2200" dirty="0" smtClean="0">
              <a:solidFill>
                <a:srgbClr val="4F2145"/>
              </a:solidFill>
            </a:endParaRPr>
          </a:p>
          <a:p>
            <a:pPr marL="137160" indent="0">
              <a:buNone/>
            </a:pPr>
            <a:r>
              <a:rPr lang="cs-CZ" sz="2200" dirty="0" smtClean="0">
                <a:solidFill>
                  <a:srgbClr val="4F2145"/>
                </a:solidFill>
              </a:rPr>
              <a:t>Občas selhání vnitřní logiky</a:t>
            </a:r>
            <a:endParaRPr lang="en-GB" sz="2200" dirty="0" smtClean="0">
              <a:solidFill>
                <a:srgbClr val="4F2145"/>
              </a:solidFill>
            </a:endParaRPr>
          </a:p>
          <a:p>
            <a:pPr marL="137160" indent="0">
              <a:buNone/>
            </a:pPr>
            <a:r>
              <a:rPr lang="cs-CZ" sz="2200" dirty="0" smtClean="0">
                <a:solidFill>
                  <a:srgbClr val="4F2145"/>
                </a:solidFill>
              </a:rPr>
              <a:t>Soustředěno na něco jiného</a:t>
            </a:r>
            <a:endParaRPr lang="en-GB" sz="2200" dirty="0" smtClean="0">
              <a:solidFill>
                <a:srgbClr val="4F2145"/>
              </a:solidFill>
            </a:endParaRPr>
          </a:p>
          <a:p>
            <a:pPr marL="137160" indent="0">
              <a:buNone/>
            </a:pPr>
            <a:endParaRPr lang="en-GB" sz="2400" dirty="0" smtClean="0">
              <a:solidFill>
                <a:srgbClr val="060238"/>
              </a:solidFill>
            </a:endParaRPr>
          </a:p>
          <a:p>
            <a:pPr marL="137160" lvl="0" indent="0">
              <a:buClr>
                <a:srgbClr val="DD7E0E">
                  <a:lumMod val="60000"/>
                  <a:lumOff val="40000"/>
                </a:srgbClr>
              </a:buClr>
              <a:buNone/>
            </a:pPr>
            <a:r>
              <a:rPr lang="cs-CZ" sz="2400" b="1" dirty="0" err="1" smtClean="0">
                <a:solidFill>
                  <a:srgbClr val="FFC000"/>
                </a:solidFill>
                <a:effectLst>
                  <a:outerShdw blurRad="38100" dist="38100" dir="2700000" algn="tl">
                    <a:srgbClr val="000000">
                      <a:alpha val="43137"/>
                    </a:srgbClr>
                  </a:outerShdw>
                </a:effectLst>
              </a:rPr>
              <a:t>Mimotextové</a:t>
            </a:r>
            <a:r>
              <a:rPr lang="cs-CZ" sz="2400" b="1" dirty="0" smtClean="0">
                <a:solidFill>
                  <a:srgbClr val="FFC000"/>
                </a:solidFill>
                <a:effectLst>
                  <a:outerShdw blurRad="38100" dist="38100" dir="2700000" algn="tl">
                    <a:srgbClr val="000000">
                      <a:alpha val="43137"/>
                    </a:srgbClr>
                  </a:outerShdw>
                </a:effectLst>
              </a:rPr>
              <a:t> aspekty</a:t>
            </a:r>
            <a:endParaRPr lang="en-GB" sz="2400" b="1" dirty="0" smtClean="0">
              <a:solidFill>
                <a:srgbClr val="FFC000"/>
              </a:solidFill>
              <a:effectLst>
                <a:outerShdw blurRad="38100" dist="38100" dir="2700000" algn="tl">
                  <a:srgbClr val="000000">
                    <a:alpha val="43137"/>
                  </a:srgbClr>
                </a:outerShdw>
              </a:effectLst>
            </a:endParaRPr>
          </a:p>
          <a:p>
            <a:pPr marL="137160" indent="0">
              <a:buNone/>
            </a:pPr>
            <a:r>
              <a:rPr lang="cs-CZ" sz="2200" dirty="0" smtClean="0">
                <a:solidFill>
                  <a:srgbClr val="4F2145"/>
                </a:solidFill>
              </a:rPr>
              <a:t>Často bez znalosti kánonu SF</a:t>
            </a:r>
            <a:endParaRPr lang="en-GB" sz="2200" dirty="0" smtClean="0">
              <a:solidFill>
                <a:srgbClr val="4F2145"/>
              </a:solidFill>
            </a:endParaRPr>
          </a:p>
          <a:p>
            <a:pPr marL="137160" indent="0">
              <a:buNone/>
            </a:pPr>
            <a:r>
              <a:rPr lang="cs-CZ" sz="2200" dirty="0" smtClean="0">
                <a:solidFill>
                  <a:srgbClr val="4F2145"/>
                </a:solidFill>
              </a:rPr>
              <a:t>Občas předsudky, neporozumění</a:t>
            </a:r>
          </a:p>
          <a:p>
            <a:pPr marL="137160" indent="0">
              <a:buNone/>
            </a:pPr>
            <a:r>
              <a:rPr lang="cs-CZ" sz="2200" dirty="0" err="1" smtClean="0">
                <a:solidFill>
                  <a:srgbClr val="4F2145"/>
                </a:solidFill>
              </a:rPr>
              <a:t>Kazuo</a:t>
            </a:r>
            <a:r>
              <a:rPr lang="cs-CZ" sz="2200" dirty="0" smtClean="0">
                <a:solidFill>
                  <a:srgbClr val="4F2145"/>
                </a:solidFill>
              </a:rPr>
              <a:t> </a:t>
            </a:r>
            <a:r>
              <a:rPr lang="cs-CZ" sz="2200" dirty="0" err="1" smtClean="0">
                <a:solidFill>
                  <a:srgbClr val="4F2145"/>
                </a:solidFill>
              </a:rPr>
              <a:t>Ishiguro</a:t>
            </a:r>
            <a:r>
              <a:rPr lang="cs-CZ" sz="2200" dirty="0" smtClean="0">
                <a:solidFill>
                  <a:srgbClr val="4F2145"/>
                </a:solidFill>
              </a:rPr>
              <a:t> – </a:t>
            </a:r>
            <a:r>
              <a:rPr lang="cs-CZ" sz="2200" i="1" dirty="0" err="1" smtClean="0">
                <a:solidFill>
                  <a:srgbClr val="4F2145"/>
                </a:solidFill>
              </a:rPr>
              <a:t>The</a:t>
            </a:r>
            <a:r>
              <a:rPr lang="cs-CZ" sz="2200" i="1" dirty="0" smtClean="0">
                <a:solidFill>
                  <a:srgbClr val="4F2145"/>
                </a:solidFill>
              </a:rPr>
              <a:t> </a:t>
            </a:r>
            <a:r>
              <a:rPr lang="cs-CZ" sz="2200" i="1" dirty="0" err="1" smtClean="0">
                <a:solidFill>
                  <a:srgbClr val="4F2145"/>
                </a:solidFill>
              </a:rPr>
              <a:t>Buried</a:t>
            </a:r>
            <a:r>
              <a:rPr lang="cs-CZ" sz="2200" i="1" dirty="0" smtClean="0">
                <a:solidFill>
                  <a:srgbClr val="4F2145"/>
                </a:solidFill>
              </a:rPr>
              <a:t> </a:t>
            </a:r>
            <a:r>
              <a:rPr lang="cs-CZ" sz="2200" i="1" dirty="0" err="1" smtClean="0">
                <a:solidFill>
                  <a:srgbClr val="4F2145"/>
                </a:solidFill>
              </a:rPr>
              <a:t>Giant</a:t>
            </a:r>
            <a:r>
              <a:rPr lang="cs-CZ" sz="2200" i="1" dirty="0" smtClean="0">
                <a:solidFill>
                  <a:srgbClr val="4F2145"/>
                </a:solidFill>
              </a:rPr>
              <a:t>  </a:t>
            </a:r>
            <a:r>
              <a:rPr lang="cs-CZ" sz="2200" dirty="0" smtClean="0">
                <a:solidFill>
                  <a:srgbClr val="4F2145"/>
                </a:solidFill>
              </a:rPr>
              <a:t>- Le </a:t>
            </a:r>
            <a:r>
              <a:rPr lang="cs-CZ" sz="2200" dirty="0" err="1" smtClean="0">
                <a:solidFill>
                  <a:srgbClr val="4F2145"/>
                </a:solidFill>
              </a:rPr>
              <a:t>Guin</a:t>
            </a:r>
            <a:r>
              <a:rPr lang="cs-CZ" sz="2200" dirty="0" smtClean="0">
                <a:solidFill>
                  <a:srgbClr val="4F2145"/>
                </a:solidFill>
              </a:rPr>
              <a:t>: </a:t>
            </a:r>
            <a:r>
              <a:rPr lang="en-US" sz="2200" dirty="0" smtClean="0">
                <a:solidFill>
                  <a:srgbClr val="4F2145"/>
                </a:solidFill>
              </a:rPr>
              <a:t>“Are </a:t>
            </a:r>
            <a:r>
              <a:rPr lang="en-US" sz="2200" dirty="0">
                <a:solidFill>
                  <a:srgbClr val="4F2145"/>
                </a:solidFill>
              </a:rPr>
              <a:t>they going to say this is fantasy?”</a:t>
            </a:r>
            <a:endParaRPr lang="en-GB" sz="2200" dirty="0" smtClean="0">
              <a:solidFill>
                <a:srgbClr val="4F2145"/>
              </a:solidFill>
            </a:endParaRPr>
          </a:p>
          <a:p>
            <a:pPr marL="137160" indent="0">
              <a:buNone/>
            </a:pPr>
            <a:endParaRPr lang="en-GB" dirty="0" smtClean="0">
              <a:solidFill>
                <a:srgbClr val="060238"/>
              </a:solidFill>
            </a:endParaRPr>
          </a:p>
          <a:p>
            <a:pPr marL="137160" indent="0">
              <a:buNone/>
            </a:pPr>
            <a:endParaRPr lang="en-GB" dirty="0" smtClean="0">
              <a:solidFill>
                <a:srgbClr val="060238"/>
              </a:solidFill>
            </a:endParaRPr>
          </a:p>
          <a:p>
            <a:pPr marL="137160" indent="0">
              <a:buNone/>
            </a:pPr>
            <a:endParaRPr lang="en-GB" dirty="0">
              <a:solidFill>
                <a:srgbClr val="060238"/>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80928"/>
            <a:ext cx="4244324" cy="2646404"/>
          </a:xfrm>
          <a:prstGeom prst="ellipse">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6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barn(inVertical)">
                                      <p:cBhvr>
                                        <p:cTn id="45" dur="500"/>
                                        <p:tgtEl>
                                          <p:spTgt spid="3">
                                            <p:txEl>
                                              <p:pRg st="9" end="9"/>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barn(inVertical)">
                                      <p:cBhvr>
                                        <p:cTn id="48" dur="500"/>
                                        <p:tgtEl>
                                          <p:spTgt spid="3">
                                            <p:txEl>
                                              <p:pRg st="10" end="10"/>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barn(inVertical)">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
            <a:ext cx="8568952" cy="764703"/>
          </a:xfrm>
          <a:effectLst/>
        </p:spPr>
        <p:txBody>
          <a:bodyPr>
            <a:noAutofit/>
          </a:bodyPr>
          <a:lstStyle/>
          <a:p>
            <a:pPr algn="ctr"/>
            <a:r>
              <a:rPr lang="cs-CZ" sz="5400" b="1" dirty="0" smtClean="0">
                <a:solidFill>
                  <a:srgbClr val="FFC000"/>
                </a:solidFill>
                <a:latin typeface="Franklin Gothic Medium" panose="020B0603020102020204" pitchFamily="34" charset="0"/>
              </a:rPr>
              <a:t>Širší množina fantastična</a:t>
            </a:r>
            <a:endParaRPr lang="en-GB" sz="5400" b="1" dirty="0">
              <a:solidFill>
                <a:srgbClr val="FFC000"/>
              </a:solidFill>
              <a:latin typeface="Franklin Gothic Medium" panose="020B0603020102020204" pitchFamily="34" charset="0"/>
            </a:endParaRPr>
          </a:p>
        </p:txBody>
      </p:sp>
      <p:sp>
        <p:nvSpPr>
          <p:cNvPr id="3" name="Zástupný symbol pro obsah 2"/>
          <p:cNvSpPr>
            <a:spLocks noGrp="1"/>
          </p:cNvSpPr>
          <p:nvPr>
            <p:ph idx="4294967295"/>
          </p:nvPr>
        </p:nvSpPr>
        <p:spPr>
          <a:xfrm>
            <a:off x="179512" y="1268760"/>
            <a:ext cx="8784976" cy="5472608"/>
          </a:xfrm>
          <a:prstGeom prst="rect">
            <a:avLst/>
          </a:prstGeom>
          <a:effectLst/>
        </p:spPr>
        <p:txBody>
          <a:bodyPr>
            <a:noAutofit/>
          </a:bodyPr>
          <a:lstStyle/>
          <a:p>
            <a:pPr marL="137160" indent="0">
              <a:buNone/>
            </a:pPr>
            <a:r>
              <a:rPr lang="en-GB" sz="2300" dirty="0">
                <a:solidFill>
                  <a:srgbClr val="4F2145"/>
                </a:solidFill>
                <a:latin typeface="Franklin Gothic Medium" panose="020B0603020102020204" pitchFamily="34" charset="0"/>
              </a:rPr>
              <a:t>Diane Waggoner: </a:t>
            </a:r>
            <a:r>
              <a:rPr lang="en-GB" sz="2300" i="1" dirty="0">
                <a:solidFill>
                  <a:srgbClr val="4F2145"/>
                </a:solidFill>
                <a:latin typeface="Franklin Gothic Medium" panose="020B0603020102020204" pitchFamily="34" charset="0"/>
              </a:rPr>
              <a:t>„a fantasy that fails to establish a credibly numinous universe fails not only in a formal sense, but fails entirely, regardless of the quality  of the writing or the artistic goals of the author.“</a:t>
            </a:r>
            <a:r>
              <a:rPr lang="en-GB" sz="2300" dirty="0">
                <a:solidFill>
                  <a:srgbClr val="4F2145"/>
                </a:solidFill>
                <a:latin typeface="Franklin Gothic Medium" panose="020B0603020102020204" pitchFamily="34" charset="0"/>
              </a:rPr>
              <a:t> (1970: 10</a:t>
            </a:r>
            <a:r>
              <a:rPr lang="en-GB" sz="2300" dirty="0" smtClean="0">
                <a:solidFill>
                  <a:srgbClr val="4F2145"/>
                </a:solidFill>
                <a:latin typeface="Franklin Gothic Medium" panose="020B0603020102020204" pitchFamily="34" charset="0"/>
              </a:rPr>
              <a:t>)</a:t>
            </a:r>
            <a:endParaRPr lang="cs-CZ" sz="2300" dirty="0" smtClean="0">
              <a:solidFill>
                <a:srgbClr val="4F2145"/>
              </a:solidFill>
              <a:latin typeface="Franklin Gothic Medium" panose="020B0603020102020204" pitchFamily="34" charset="0"/>
            </a:endParaRPr>
          </a:p>
          <a:p>
            <a:pPr marL="137160" indent="0">
              <a:buNone/>
            </a:pPr>
            <a:endParaRPr lang="en-GB" sz="2300" dirty="0">
              <a:solidFill>
                <a:srgbClr val="4F2145"/>
              </a:solidFill>
              <a:latin typeface="Franklin Gothic Medium" panose="020B0603020102020204" pitchFamily="34" charset="0"/>
            </a:endParaRPr>
          </a:p>
          <a:p>
            <a:pPr marL="137160" indent="0">
              <a:buNone/>
            </a:pPr>
            <a:r>
              <a:rPr lang="cs-CZ" sz="2300" dirty="0" smtClean="0">
                <a:solidFill>
                  <a:srgbClr val="4F2145"/>
                </a:solidFill>
                <a:latin typeface="Franklin Gothic Medium" panose="020B0603020102020204" pitchFamily="34" charset="0"/>
              </a:rPr>
              <a:t>Odlišná pravidla – nutnost číst jinak než žánrovou fantastiku</a:t>
            </a:r>
          </a:p>
          <a:p>
            <a:pPr marL="137160" indent="0">
              <a:buNone/>
            </a:pPr>
            <a:endParaRPr lang="en-GB" sz="2300" dirty="0" smtClean="0">
              <a:solidFill>
                <a:srgbClr val="4F2145"/>
              </a:solidFill>
              <a:latin typeface="Franklin Gothic Medium" panose="020B0603020102020204" pitchFamily="34" charset="0"/>
            </a:endParaRPr>
          </a:p>
          <a:p>
            <a:pPr marL="137160" indent="0">
              <a:buNone/>
            </a:pPr>
            <a:r>
              <a:rPr lang="cs-CZ" sz="2300" dirty="0" smtClean="0">
                <a:solidFill>
                  <a:srgbClr val="4F2145"/>
                </a:solidFill>
                <a:latin typeface="Franklin Gothic Medium" panose="020B0603020102020204" pitchFamily="34" charset="0"/>
              </a:rPr>
              <a:t>Předsudky </a:t>
            </a:r>
            <a:endParaRPr lang="en-GB" sz="2300" dirty="0" smtClean="0">
              <a:solidFill>
                <a:srgbClr val="4F2145"/>
              </a:solidFill>
              <a:latin typeface="Franklin Gothic Medium" panose="020B0603020102020204" pitchFamily="34" charset="0"/>
            </a:endParaRPr>
          </a:p>
        </p:txBody>
      </p:sp>
      <p:pic>
        <p:nvPicPr>
          <p:cNvPr id="4" name="Picture 4" descr="C:\Users\jesterka\Desktop\frodo-gl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642" y="4720557"/>
            <a:ext cx="1682294" cy="1917032"/>
          </a:xfrm>
          <a:prstGeom prst="roundRect">
            <a:avLst/>
          </a:prstGeom>
          <a:noFill/>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4750104"/>
            <a:ext cx="2535648" cy="18579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179512" y="1340655"/>
            <a:ext cx="4564214" cy="4568615"/>
          </a:xfrm>
          <a:prstGeom prst="ellipse">
            <a:avLst/>
          </a:prstGeom>
          <a:gradFill flip="none" rotWithShape="1">
            <a:gsLst>
              <a:gs pos="12000">
                <a:srgbClr val="7E7B08"/>
              </a:gs>
              <a:gs pos="72000">
                <a:srgbClr val="002060"/>
              </a:gs>
              <a:gs pos="100000">
                <a:srgbClr val="809EC2"/>
              </a:gs>
            </a:gsLst>
            <a:path path="shape">
              <a:fillToRect l="50000" t="50000" r="50000" b="50000"/>
            </a:path>
            <a:tileRect/>
          </a:gradFill>
          <a:ln w="15875" cap="flat" cmpd="sng" algn="ctr">
            <a:solidFill>
              <a:srgbClr val="DD7E0E">
                <a:shade val="50000"/>
              </a:srgbClr>
            </a:solidFill>
            <a:prstDash val="solid"/>
          </a:ln>
          <a:effectLst>
            <a:glow rad="228600">
              <a:srgbClr val="E7BC29">
                <a:satMod val="175000"/>
                <a:alpha val="40000"/>
              </a:srgbClr>
            </a:glow>
            <a:outerShdw blurRad="50800" dist="38100" dir="2700000" algn="tl" rotWithShape="0">
              <a:prstClr val="black">
                <a:alpha val="40000"/>
              </a:prstClr>
            </a:outerShdw>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24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Tw Cen MT"/>
                <a:ea typeface="+mn-ea"/>
                <a:cs typeface="+mn-cs"/>
              </a:rPr>
              <a:t>Levá ruka tmy</a:t>
            </a:r>
            <a:endParaRPr kumimoji="0" lang="en-GB"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w Cen MT"/>
              <a:ea typeface="+mn-ea"/>
              <a:cs typeface="+mn-cs"/>
            </a:endParaRPr>
          </a:p>
        </p:txBody>
      </p:sp>
      <p:sp>
        <p:nvSpPr>
          <p:cNvPr id="3" name="Ovál 2"/>
          <p:cNvSpPr/>
          <p:nvPr/>
        </p:nvSpPr>
        <p:spPr>
          <a:xfrm>
            <a:off x="4427984" y="1357043"/>
            <a:ext cx="4564214" cy="4568615"/>
          </a:xfrm>
          <a:prstGeom prst="ellipse">
            <a:avLst/>
          </a:prstGeom>
          <a:gradFill flip="none" rotWithShape="1">
            <a:gsLst>
              <a:gs pos="12000">
                <a:srgbClr val="7E7B08"/>
              </a:gs>
              <a:gs pos="72000">
                <a:srgbClr val="002060"/>
              </a:gs>
              <a:gs pos="100000">
                <a:srgbClr val="809EC2"/>
              </a:gs>
            </a:gsLst>
            <a:path path="shape">
              <a:fillToRect l="50000" t="50000" r="50000" b="50000"/>
            </a:path>
            <a:tileRect/>
          </a:gradFill>
          <a:ln w="15875" cap="flat" cmpd="sng" algn="ctr">
            <a:solidFill>
              <a:srgbClr val="DD7E0E">
                <a:shade val="50000"/>
              </a:srgbClr>
            </a:solidFill>
            <a:prstDash val="solid"/>
          </a:ln>
          <a:effectLst>
            <a:glow rad="228600">
              <a:srgbClr val="E7BC29">
                <a:satMod val="175000"/>
                <a:alpha val="40000"/>
              </a:srgbClr>
            </a:glow>
            <a:outerShdw blurRad="50800" dist="38100" dir="2700000" algn="tl" rotWithShape="0">
              <a:prstClr val="black">
                <a:alpha val="40000"/>
              </a:prstClr>
            </a:outerShdw>
            <a:softEdge rad="127000"/>
          </a:effectLst>
        </p:spPr>
        <p:txBody>
          <a:bodyPr rtlCol="0" anchor="ctr"/>
          <a:lstStyle/>
          <a:p>
            <a:pPr lvl="0"/>
            <a:r>
              <a:rPr lang="cs-CZ" sz="2400" b="1" dirty="0" smtClean="0">
                <a:solidFill>
                  <a:srgbClr val="FFC000"/>
                </a:solidFill>
                <a:effectLst>
                  <a:outerShdw blurRad="38100" dist="38100" dir="2700000" algn="tl">
                    <a:srgbClr val="000000">
                      <a:alpha val="43137"/>
                    </a:srgbClr>
                  </a:outerShdw>
                </a:effectLst>
                <a:latin typeface="Tw Cen MT"/>
              </a:rPr>
              <a:t>         Už </a:t>
            </a:r>
            <a:r>
              <a:rPr lang="cs-CZ" sz="2400" b="1" dirty="0">
                <a:solidFill>
                  <a:srgbClr val="FFC000"/>
                </a:solidFill>
                <a:effectLst>
                  <a:outerShdw blurRad="38100" dist="38100" dir="2700000" algn="tl">
                    <a:srgbClr val="000000">
                      <a:alpha val="43137"/>
                    </a:srgbClr>
                  </a:outerShdw>
                </a:effectLst>
                <a:latin typeface="Tw Cen MT"/>
              </a:rPr>
              <a:t>je tady zas</a:t>
            </a:r>
            <a:endParaRPr lang="en-GB" sz="2400" b="1" dirty="0">
              <a:solidFill>
                <a:srgbClr val="FFC000"/>
              </a:solidFill>
              <a:effectLst>
                <a:outerShdw blurRad="38100" dist="38100" dir="2700000" algn="tl">
                  <a:srgbClr val="000000">
                    <a:alpha val="43137"/>
                  </a:srgbClr>
                </a:outerShdw>
              </a:effectLst>
              <a:latin typeface="Tw Cen MT"/>
            </a:endParaRPr>
          </a:p>
        </p:txBody>
      </p:sp>
      <p:sp>
        <p:nvSpPr>
          <p:cNvPr id="4" name="Obdélník 3"/>
          <p:cNvSpPr/>
          <p:nvPr/>
        </p:nvSpPr>
        <p:spPr>
          <a:xfrm>
            <a:off x="5868144" y="3933056"/>
            <a:ext cx="2148345" cy="461665"/>
          </a:xfrm>
          <a:prstGeom prst="rect">
            <a:avLst/>
          </a:prstGeom>
        </p:spPr>
        <p:txBody>
          <a:bodyPr wrap="none">
            <a:spAutoFit/>
          </a:bodyPr>
          <a:lstStyle/>
          <a:p>
            <a:pPr lvl="0"/>
            <a:r>
              <a:rPr lang="cs-CZ" sz="2400" b="1" dirty="0">
                <a:solidFill>
                  <a:srgbClr val="FFC000"/>
                </a:solidFill>
                <a:effectLst>
                  <a:outerShdw blurRad="38100" dist="38100" dir="2700000" algn="tl">
                    <a:srgbClr val="000000">
                      <a:alpha val="43137"/>
                    </a:srgbClr>
                  </a:outerShdw>
                </a:effectLst>
                <a:latin typeface="Tw Cen MT"/>
              </a:rPr>
              <a:t>Zlodějka knih</a:t>
            </a:r>
            <a:endParaRPr lang="en-GB" sz="2000" dirty="0">
              <a:solidFill>
                <a:srgbClr val="FFC000"/>
              </a:solidFill>
              <a:latin typeface="Tw Cen MT"/>
            </a:endParaRPr>
          </a:p>
        </p:txBody>
      </p:sp>
      <p:sp>
        <p:nvSpPr>
          <p:cNvPr id="5" name="Obdélník 4"/>
          <p:cNvSpPr/>
          <p:nvPr/>
        </p:nvSpPr>
        <p:spPr>
          <a:xfrm>
            <a:off x="3795185" y="924677"/>
            <a:ext cx="1553630" cy="461665"/>
          </a:xfrm>
          <a:prstGeom prst="rect">
            <a:avLst/>
          </a:prstGeom>
        </p:spPr>
        <p:txBody>
          <a:bodyPr wrap="none">
            <a:spAutoFit/>
          </a:bodyPr>
          <a:lstStyle/>
          <a:p>
            <a:pPr lvl="0"/>
            <a:r>
              <a:rPr lang="cs-CZ" sz="2400" b="1" dirty="0">
                <a:solidFill>
                  <a:srgbClr val="FFC000"/>
                </a:solidFill>
                <a:effectLst>
                  <a:outerShdw blurRad="38100" dist="38100" dir="2700000" algn="tl">
                    <a:srgbClr val="000000">
                      <a:alpha val="43137"/>
                    </a:srgbClr>
                  </a:outerShdw>
                </a:effectLst>
                <a:latin typeface="Tw Cen MT"/>
              </a:rPr>
              <a:t>Nadvláda</a:t>
            </a:r>
            <a:endParaRPr lang="en-GB" b="1" dirty="0">
              <a:solidFill>
                <a:srgbClr val="FFC000"/>
              </a:solidFill>
              <a:effectLst>
                <a:outerShdw blurRad="38100" dist="38100" dir="2700000" algn="tl">
                  <a:srgbClr val="000000">
                    <a:alpha val="43137"/>
                  </a:srgbClr>
                </a:outerShdw>
              </a:effectLst>
              <a:latin typeface="Tw Cen MT"/>
            </a:endParaRPr>
          </a:p>
        </p:txBody>
      </p:sp>
      <p:sp>
        <p:nvSpPr>
          <p:cNvPr id="6" name="Obdélník 5"/>
          <p:cNvSpPr/>
          <p:nvPr/>
        </p:nvSpPr>
        <p:spPr>
          <a:xfrm>
            <a:off x="2430088" y="1328520"/>
            <a:ext cx="4572000" cy="830997"/>
          </a:xfrm>
          <a:prstGeom prst="rect">
            <a:avLst/>
          </a:prstGeom>
        </p:spPr>
        <p:txBody>
          <a:bodyPr>
            <a:spAutoFit/>
          </a:bodyPr>
          <a:lstStyle/>
          <a:p>
            <a:pPr lvl="0" algn="ctr"/>
            <a:r>
              <a:rPr lang="cs-CZ" sz="2400" dirty="0">
                <a:solidFill>
                  <a:srgbClr val="660033"/>
                </a:solidFill>
                <a:effectLst>
                  <a:outerShdw blurRad="38100" dist="38100" dir="2700000" algn="tl">
                    <a:srgbClr val="000000">
                      <a:alpha val="43137"/>
                    </a:srgbClr>
                  </a:outerShdw>
                </a:effectLst>
                <a:latin typeface="Tw Cen MT"/>
              </a:rPr>
              <a:t>Nelze úspěšně číst jako žánrovou SF a nežánrovou lit.</a:t>
            </a:r>
          </a:p>
        </p:txBody>
      </p:sp>
      <p:sp>
        <p:nvSpPr>
          <p:cNvPr id="7" name="Obdélník 6"/>
          <p:cNvSpPr/>
          <p:nvPr/>
        </p:nvSpPr>
        <p:spPr>
          <a:xfrm>
            <a:off x="5220073" y="0"/>
            <a:ext cx="3923928" cy="954107"/>
          </a:xfrm>
          <a:prstGeom prst="rect">
            <a:avLst/>
          </a:prstGeom>
        </p:spPr>
        <p:txBody>
          <a:bodyPr wrap="square">
            <a:spAutoFit/>
          </a:bodyPr>
          <a:lstStyle/>
          <a:p>
            <a:pPr lvl="0"/>
            <a:r>
              <a:rPr lang="cs-CZ" sz="2800" b="1" dirty="0">
                <a:solidFill>
                  <a:srgbClr val="660033"/>
                </a:solidFill>
                <a:effectLst>
                  <a:outerShdw blurRad="38100" dist="38100" dir="2700000" algn="tl">
                    <a:srgbClr val="000000">
                      <a:alpha val="43137"/>
                    </a:srgbClr>
                  </a:outerShdw>
                </a:effectLst>
                <a:latin typeface="Tw Cen MT"/>
              </a:rPr>
              <a:t>Fantastično jako prostředek vyjádření</a:t>
            </a:r>
            <a:endParaRPr lang="en-GB" sz="2800" b="1" dirty="0">
              <a:solidFill>
                <a:srgbClr val="660033"/>
              </a:solidFill>
              <a:effectLst>
                <a:outerShdw blurRad="38100" dist="38100" dir="2700000" algn="tl">
                  <a:srgbClr val="000000">
                    <a:alpha val="43137"/>
                  </a:srgbClr>
                </a:outerShdw>
              </a:effectLst>
              <a:latin typeface="Tw Cen MT"/>
            </a:endParaRPr>
          </a:p>
        </p:txBody>
      </p:sp>
      <p:sp>
        <p:nvSpPr>
          <p:cNvPr id="8" name="Obdélník 7"/>
          <p:cNvSpPr/>
          <p:nvPr/>
        </p:nvSpPr>
        <p:spPr>
          <a:xfrm>
            <a:off x="355557" y="201258"/>
            <a:ext cx="3382657" cy="523220"/>
          </a:xfrm>
          <a:prstGeom prst="rect">
            <a:avLst/>
          </a:prstGeom>
        </p:spPr>
        <p:txBody>
          <a:bodyPr wrap="none">
            <a:spAutoFit/>
          </a:bodyPr>
          <a:lstStyle/>
          <a:p>
            <a:pPr lvl="0"/>
            <a:r>
              <a:rPr lang="cs-CZ" sz="2800" b="1" dirty="0">
                <a:solidFill>
                  <a:srgbClr val="660033"/>
                </a:solidFill>
                <a:effectLst>
                  <a:outerShdw blurRad="38100" dist="38100" dir="2700000" algn="tl">
                    <a:srgbClr val="000000">
                      <a:alpha val="43137"/>
                    </a:srgbClr>
                  </a:outerShdw>
                </a:effectLst>
                <a:latin typeface="Tw Cen MT"/>
              </a:rPr>
              <a:t>Vlastní fantastično</a:t>
            </a:r>
            <a:endParaRPr lang="en-GB" sz="2800" b="1" dirty="0">
              <a:solidFill>
                <a:srgbClr val="660033"/>
              </a:solidFill>
              <a:effectLst>
                <a:outerShdw blurRad="38100" dist="38100" dir="2700000" algn="tl">
                  <a:srgbClr val="000000">
                    <a:alpha val="43137"/>
                  </a:srgbClr>
                </a:outerShdw>
              </a:effectLst>
              <a:latin typeface="Tw Cen MT"/>
            </a:endParaRPr>
          </a:p>
        </p:txBody>
      </p:sp>
      <p:sp>
        <p:nvSpPr>
          <p:cNvPr id="9" name="Obdélník 8"/>
          <p:cNvSpPr/>
          <p:nvPr/>
        </p:nvSpPr>
        <p:spPr>
          <a:xfrm>
            <a:off x="179512" y="6027003"/>
            <a:ext cx="4572000" cy="830997"/>
          </a:xfrm>
          <a:prstGeom prst="rect">
            <a:avLst/>
          </a:prstGeom>
        </p:spPr>
        <p:txBody>
          <a:bodyPr>
            <a:spAutoFit/>
          </a:bodyPr>
          <a:lstStyle/>
          <a:p>
            <a:pPr lvl="0" algn="ctr"/>
            <a:r>
              <a:rPr lang="en-US" dirty="0">
                <a:solidFill>
                  <a:srgbClr val="660033"/>
                </a:solidFill>
                <a:latin typeface="Tw Cen MT"/>
              </a:rPr>
              <a:t> </a:t>
            </a:r>
            <a:r>
              <a:rPr lang="cs-CZ" sz="2400" dirty="0">
                <a:solidFill>
                  <a:srgbClr val="660033"/>
                </a:solidFill>
                <a:effectLst>
                  <a:outerShdw blurRad="38100" dist="38100" dir="2700000" algn="tl">
                    <a:srgbClr val="000000">
                      <a:alpha val="43137"/>
                    </a:srgbClr>
                  </a:outerShdw>
                </a:effectLst>
                <a:latin typeface="Tw Cen MT"/>
              </a:rPr>
              <a:t>Lze úspěšně číst jako SF a „Literaturu“</a:t>
            </a:r>
          </a:p>
        </p:txBody>
      </p:sp>
      <p:sp>
        <p:nvSpPr>
          <p:cNvPr id="10" name="Obdélník 9"/>
          <p:cNvSpPr/>
          <p:nvPr/>
        </p:nvSpPr>
        <p:spPr>
          <a:xfrm>
            <a:off x="5446626" y="5909270"/>
            <a:ext cx="3470822" cy="830997"/>
          </a:xfrm>
          <a:prstGeom prst="rect">
            <a:avLst/>
          </a:prstGeom>
        </p:spPr>
        <p:txBody>
          <a:bodyPr wrap="none">
            <a:spAutoFit/>
          </a:bodyPr>
          <a:lstStyle/>
          <a:p>
            <a:pPr lvl="0" algn="ctr"/>
            <a:r>
              <a:rPr lang="cs-CZ" sz="2400" dirty="0">
                <a:solidFill>
                  <a:srgbClr val="660033"/>
                </a:solidFill>
                <a:effectLst>
                  <a:outerShdw blurRad="38100" dist="38100" dir="2700000" algn="tl">
                    <a:srgbClr val="000000">
                      <a:alpha val="43137"/>
                    </a:srgbClr>
                  </a:outerShdw>
                </a:effectLst>
                <a:latin typeface="Tw Cen MT"/>
              </a:rPr>
              <a:t>Neusiluje o to být čteno </a:t>
            </a:r>
            <a:endParaRPr lang="cs-CZ" sz="2400" dirty="0" smtClean="0">
              <a:solidFill>
                <a:srgbClr val="660033"/>
              </a:solidFill>
              <a:effectLst>
                <a:outerShdw blurRad="38100" dist="38100" dir="2700000" algn="tl">
                  <a:srgbClr val="000000">
                    <a:alpha val="43137"/>
                  </a:srgbClr>
                </a:outerShdw>
              </a:effectLst>
              <a:latin typeface="Tw Cen MT"/>
            </a:endParaRPr>
          </a:p>
          <a:p>
            <a:pPr lvl="0" algn="ctr"/>
            <a:r>
              <a:rPr lang="cs-CZ" sz="2400" dirty="0" smtClean="0">
                <a:solidFill>
                  <a:srgbClr val="660033"/>
                </a:solidFill>
                <a:effectLst>
                  <a:outerShdw blurRad="38100" dist="38100" dir="2700000" algn="tl">
                    <a:srgbClr val="000000">
                      <a:alpha val="43137"/>
                    </a:srgbClr>
                  </a:outerShdw>
                </a:effectLst>
                <a:latin typeface="Tw Cen MT"/>
              </a:rPr>
              <a:t>jako </a:t>
            </a:r>
            <a:r>
              <a:rPr lang="cs-CZ" sz="2400" dirty="0">
                <a:solidFill>
                  <a:srgbClr val="660033"/>
                </a:solidFill>
                <a:effectLst>
                  <a:outerShdw blurRad="38100" dist="38100" dir="2700000" algn="tl">
                    <a:srgbClr val="000000">
                      <a:alpha val="43137"/>
                    </a:srgbClr>
                  </a:outerShdw>
                </a:effectLst>
                <a:latin typeface="Tw Cen MT"/>
              </a:rPr>
              <a:t>SF</a:t>
            </a:r>
          </a:p>
        </p:txBody>
      </p:sp>
    </p:spTree>
    <p:extLst>
      <p:ext uri="{BB962C8B-B14F-4D97-AF65-F5344CB8AC3E}">
        <p14:creationId xmlns:p14="http://schemas.microsoft.com/office/powerpoint/2010/main" val="23293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arn(inVertical)">
                                      <p:cBhvr>
                                        <p:cTn id="25" dur="500"/>
                                        <p:tgtEl>
                                          <p:spTgt spid="10">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barn(inVertical)">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barn(inVertical)">
                                      <p:cBhvr>
                                        <p:cTn id="3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ctr"/>
            <a:r>
              <a:rPr lang="cs-CZ" sz="4800" dirty="0" smtClean="0">
                <a:solidFill>
                  <a:srgbClr val="FFC000"/>
                </a:solidFill>
                <a:latin typeface="+mn-lt"/>
              </a:rPr>
              <a:t>Fantastika jako kulisa dobrodružného příběhu</a:t>
            </a:r>
            <a:endParaRPr lang="en-GB" sz="4800" dirty="0">
              <a:solidFill>
                <a:srgbClr val="FFC000"/>
              </a:solidFill>
              <a:latin typeface="+mn-lt"/>
            </a:endParaRPr>
          </a:p>
        </p:txBody>
      </p:sp>
      <p:sp>
        <p:nvSpPr>
          <p:cNvPr id="3" name="Zástupný symbol pro obsah 2"/>
          <p:cNvSpPr>
            <a:spLocks noGrp="1"/>
          </p:cNvSpPr>
          <p:nvPr>
            <p:ph idx="4294967295"/>
          </p:nvPr>
        </p:nvSpPr>
        <p:spPr>
          <a:xfrm>
            <a:off x="251520" y="1700808"/>
            <a:ext cx="8640960" cy="4968552"/>
          </a:xfrm>
          <a:prstGeom prst="rect">
            <a:avLst/>
          </a:prstGeom>
          <a:effectLst/>
        </p:spPr>
        <p:txBody>
          <a:bodyPr>
            <a:normAutofit/>
          </a:bodyPr>
          <a:lstStyle/>
          <a:p>
            <a:pPr marL="137160" indent="0">
              <a:buNone/>
            </a:pPr>
            <a:r>
              <a:rPr lang="cs-CZ" sz="2200" dirty="0" smtClean="0">
                <a:solidFill>
                  <a:srgbClr val="4F2145"/>
                </a:solidFill>
              </a:rPr>
              <a:t>Dobrodružství</a:t>
            </a:r>
            <a:endParaRPr lang="en-GB" sz="2200" dirty="0" smtClean="0">
              <a:solidFill>
                <a:srgbClr val="4F2145"/>
              </a:solidFill>
            </a:endParaRPr>
          </a:p>
          <a:p>
            <a:pPr marL="137160" indent="0">
              <a:buNone/>
            </a:pPr>
            <a:r>
              <a:rPr lang="cs-CZ" sz="2200" dirty="0" smtClean="0">
                <a:solidFill>
                  <a:srgbClr val="4F2145"/>
                </a:solidFill>
              </a:rPr>
              <a:t>Akce</a:t>
            </a:r>
            <a:endParaRPr lang="en-GB" sz="2200" dirty="0" smtClean="0">
              <a:solidFill>
                <a:srgbClr val="4F2145"/>
              </a:solidFill>
            </a:endParaRPr>
          </a:p>
          <a:p>
            <a:pPr marL="137160" indent="0">
              <a:buNone/>
            </a:pPr>
            <a:r>
              <a:rPr lang="cs-CZ" sz="2200" dirty="0" smtClean="0">
                <a:solidFill>
                  <a:srgbClr val="4F2145"/>
                </a:solidFill>
              </a:rPr>
              <a:t>Konvence, schematičnost (zápletka, prostředí, postavy)</a:t>
            </a:r>
            <a:endParaRPr lang="en-GB" sz="2200" dirty="0" smtClean="0">
              <a:solidFill>
                <a:srgbClr val="4F2145"/>
              </a:solidFill>
            </a:endParaRPr>
          </a:p>
          <a:p>
            <a:pPr marL="137160" indent="0">
              <a:buNone/>
            </a:pPr>
            <a:r>
              <a:rPr lang="cs-CZ" sz="2200" dirty="0" smtClean="0">
                <a:solidFill>
                  <a:srgbClr val="4F2145"/>
                </a:solidFill>
              </a:rPr>
              <a:t>Monstra, </a:t>
            </a:r>
            <a:r>
              <a:rPr lang="cs-CZ" sz="2200" dirty="0" err="1" smtClean="0">
                <a:solidFill>
                  <a:srgbClr val="4F2145"/>
                </a:solidFill>
              </a:rPr>
              <a:t>questy</a:t>
            </a:r>
            <a:r>
              <a:rPr lang="cs-CZ" sz="2200" dirty="0" smtClean="0">
                <a:solidFill>
                  <a:srgbClr val="4F2145"/>
                </a:solidFill>
              </a:rPr>
              <a:t>, poklady a krasavice</a:t>
            </a:r>
            <a:endParaRPr lang="en-GB" sz="2200" dirty="0" smtClean="0">
              <a:solidFill>
                <a:srgbClr val="4F2145"/>
              </a:solidFill>
            </a:endParaRPr>
          </a:p>
          <a:p>
            <a:pPr marL="137160" indent="0">
              <a:buNone/>
            </a:pPr>
            <a:r>
              <a:rPr lang="cs-CZ" sz="2200" dirty="0" smtClean="0">
                <a:solidFill>
                  <a:srgbClr val="4F2145"/>
                </a:solidFill>
              </a:rPr>
              <a:t>Fantastické prvky nepříliš originální</a:t>
            </a:r>
            <a:endParaRPr lang="en-GB" sz="2200" dirty="0" smtClean="0">
              <a:solidFill>
                <a:srgbClr val="4F2145"/>
              </a:solidFill>
            </a:endParaRPr>
          </a:p>
          <a:p>
            <a:endParaRPr lang="en-GB" sz="2400" dirty="0">
              <a:solidFill>
                <a:schemeClr val="tx2">
                  <a:lumMod val="40000"/>
                  <a:lumOff val="60000"/>
                </a:schemeClr>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293096"/>
            <a:ext cx="3393824" cy="21431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293096"/>
            <a:ext cx="3810000" cy="21431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44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style.rotation</p:attrName>
                                        </p:attrNameLst>
                                      </p:cBhvr>
                                      <p:tavLst>
                                        <p:tav tm="0">
                                          <p:val>
                                            <p:fltVal val="90"/>
                                          </p:val>
                                        </p:tav>
                                        <p:tav tm="100000">
                                          <p:val>
                                            <p:fltVal val="0"/>
                                          </p:val>
                                        </p:tav>
                                      </p:tavLst>
                                    </p:anim>
                                    <p:animEffect transition="in" filter="fade">
                                      <p:cBhvr>
                                        <p:cTn id="18" dur="10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6"/>
            <a:ext cx="8130039" cy="591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867" y="425576"/>
            <a:ext cx="5071582" cy="50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658" y="1945073"/>
            <a:ext cx="1901112" cy="198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526" y="2708920"/>
            <a:ext cx="18954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525" y="1124744"/>
            <a:ext cx="18954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0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barn(inVertical)">
                                      <p:cBhvr>
                                        <p:cTn id="11" dur="500"/>
                                        <p:tgtEl>
                                          <p:spTgt spid="410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circle(in)">
                                      <p:cBhvr>
                                        <p:cTn id="2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0" y="1484784"/>
            <a:ext cx="9144000" cy="5373216"/>
          </a:xfrm>
          <a:prstGeom prst="rect">
            <a:avLst/>
          </a:prstGeom>
          <a:effectLst/>
        </p:spPr>
        <p:txBody>
          <a:bodyPr>
            <a:noAutofit/>
          </a:bodyPr>
          <a:lstStyle/>
          <a:p>
            <a:pPr marL="137160" indent="0" algn="just">
              <a:buNone/>
            </a:pPr>
            <a:r>
              <a:rPr lang="cs-CZ" sz="2200" dirty="0" smtClean="0">
                <a:solidFill>
                  <a:srgbClr val="4F2145"/>
                </a:solidFill>
              </a:rPr>
              <a:t>V dílech</a:t>
            </a:r>
            <a:r>
              <a:rPr lang="cs-CZ" sz="2200" dirty="0">
                <a:solidFill>
                  <a:srgbClr val="4F2145"/>
                </a:solidFill>
              </a:rPr>
              <a:t>, která se snaží čtenáře přesvědčit o tom, že jsou nebo potenciálně jsou s to být </a:t>
            </a:r>
            <a:r>
              <a:rPr lang="cs-CZ" sz="2200" dirty="0" smtClean="0">
                <a:solidFill>
                  <a:srgbClr val="4F2145"/>
                </a:solidFill>
              </a:rPr>
              <a:t>realistická.</a:t>
            </a:r>
          </a:p>
          <a:p>
            <a:pPr marL="137160" indent="0" algn="just">
              <a:buNone/>
            </a:pPr>
            <a:endParaRPr lang="cs-CZ" sz="2200" dirty="0" smtClean="0">
              <a:solidFill>
                <a:srgbClr val="4F2145"/>
              </a:solidFill>
            </a:endParaRPr>
          </a:p>
          <a:p>
            <a:pPr marL="137160" indent="0" algn="just">
              <a:buNone/>
            </a:pPr>
            <a:r>
              <a:rPr lang="cs-CZ" sz="2200" dirty="0">
                <a:solidFill>
                  <a:srgbClr val="4F2145"/>
                </a:solidFill>
              </a:rPr>
              <a:t>Fikční světy těchto děl, jakkoli mohou být fantastické, obsahují možnost toho, že by za určitých okolností mohly odrážet budoucí </a:t>
            </a:r>
            <a:r>
              <a:rPr lang="cs-CZ" sz="2200" dirty="0" smtClean="0">
                <a:solidFill>
                  <a:srgbClr val="4F2145"/>
                </a:solidFill>
              </a:rPr>
              <a:t>(</a:t>
            </a:r>
            <a:r>
              <a:rPr lang="cs-CZ" sz="2200" dirty="0">
                <a:solidFill>
                  <a:srgbClr val="4F2145"/>
                </a:solidFill>
              </a:rPr>
              <a:t>ale i současnou a minulou) podobu aktuálního světa. </a:t>
            </a:r>
            <a:endParaRPr lang="cs-CZ" sz="2200" dirty="0" smtClean="0">
              <a:solidFill>
                <a:srgbClr val="4F2145"/>
              </a:solidFill>
            </a:endParaRPr>
          </a:p>
          <a:p>
            <a:pPr marL="137160" indent="0" algn="just">
              <a:buNone/>
            </a:pPr>
            <a:r>
              <a:rPr lang="cs-CZ" sz="2200" dirty="0" smtClean="0">
                <a:solidFill>
                  <a:srgbClr val="4F2145"/>
                </a:solidFill>
              </a:rPr>
              <a:t>Kauzalita funguje.</a:t>
            </a:r>
          </a:p>
          <a:p>
            <a:pPr marL="137160" indent="0" algn="just">
              <a:buNone/>
            </a:pPr>
            <a:r>
              <a:rPr lang="cs-CZ" sz="2200" dirty="0" smtClean="0">
                <a:solidFill>
                  <a:srgbClr val="4F2145"/>
                </a:solidFill>
              </a:rPr>
              <a:t>A</a:t>
            </a:r>
            <a:r>
              <a:rPr lang="pt-BR" sz="2200" dirty="0" smtClean="0">
                <a:solidFill>
                  <a:srgbClr val="4F2145"/>
                </a:solidFill>
              </a:rPr>
              <a:t>utor </a:t>
            </a:r>
            <a:r>
              <a:rPr lang="pt-BR" sz="2200" dirty="0">
                <a:solidFill>
                  <a:srgbClr val="4F2145"/>
                </a:solidFill>
              </a:rPr>
              <a:t>nevykračuje </a:t>
            </a:r>
            <a:r>
              <a:rPr lang="pt-BR" sz="2200" dirty="0" smtClean="0">
                <a:solidFill>
                  <a:srgbClr val="4F2145"/>
                </a:solidFill>
              </a:rPr>
              <a:t> </a:t>
            </a:r>
            <a:r>
              <a:rPr lang="pt-BR" sz="2200" dirty="0">
                <a:solidFill>
                  <a:srgbClr val="4F2145"/>
                </a:solidFill>
              </a:rPr>
              <a:t>mimo logický řád věcí</a:t>
            </a:r>
            <a:r>
              <a:rPr lang="pt-BR" sz="2200" dirty="0" smtClean="0">
                <a:solidFill>
                  <a:srgbClr val="4F2145"/>
                </a:solidFill>
              </a:rPr>
              <a:t>.</a:t>
            </a:r>
            <a:endParaRPr lang="cs-CZ" sz="2200" dirty="0">
              <a:solidFill>
                <a:srgbClr val="4F2145"/>
              </a:solidFill>
            </a:endParaRPr>
          </a:p>
          <a:p>
            <a:pPr marL="137160" indent="0" algn="just">
              <a:buNone/>
            </a:pPr>
            <a:endParaRPr lang="cs-CZ" sz="2200" dirty="0" smtClean="0">
              <a:solidFill>
                <a:srgbClr val="4F2145"/>
              </a:solidFill>
            </a:endParaRPr>
          </a:p>
          <a:p>
            <a:pPr marL="137160" indent="0" algn="just">
              <a:buNone/>
            </a:pPr>
            <a:r>
              <a:rPr lang="cs-CZ" sz="2200" dirty="0" smtClean="0">
                <a:solidFill>
                  <a:srgbClr val="4F2145"/>
                </a:solidFill>
              </a:rPr>
              <a:t>Isaac </a:t>
            </a:r>
            <a:r>
              <a:rPr lang="cs-CZ" sz="2200" dirty="0">
                <a:solidFill>
                  <a:srgbClr val="4F2145"/>
                </a:solidFill>
              </a:rPr>
              <a:t>Asimov, Arthur C. </a:t>
            </a:r>
            <a:r>
              <a:rPr lang="cs-CZ" sz="2200" dirty="0" err="1">
                <a:solidFill>
                  <a:srgbClr val="4F2145"/>
                </a:solidFill>
              </a:rPr>
              <a:t>Clarke</a:t>
            </a:r>
            <a:r>
              <a:rPr lang="cs-CZ" sz="2200" dirty="0">
                <a:solidFill>
                  <a:srgbClr val="4F2145"/>
                </a:solidFill>
              </a:rPr>
              <a:t>, Paolo </a:t>
            </a:r>
            <a:r>
              <a:rPr lang="cs-CZ" sz="2200" dirty="0" err="1" smtClean="0">
                <a:solidFill>
                  <a:srgbClr val="4F2145"/>
                </a:solidFill>
              </a:rPr>
              <a:t>Bacigalupi</a:t>
            </a:r>
            <a:r>
              <a:rPr lang="cs-CZ" sz="2200" dirty="0" smtClean="0">
                <a:solidFill>
                  <a:srgbClr val="4F2145"/>
                </a:solidFill>
              </a:rPr>
              <a:t>, Margaret Atwoodová, </a:t>
            </a:r>
            <a:r>
              <a:rPr lang="cs-CZ" sz="2200" dirty="0" err="1">
                <a:solidFill>
                  <a:srgbClr val="4F2145"/>
                </a:solidFill>
              </a:rPr>
              <a:t>Neal</a:t>
            </a:r>
            <a:r>
              <a:rPr lang="cs-CZ" sz="2200" dirty="0">
                <a:solidFill>
                  <a:srgbClr val="4F2145"/>
                </a:solidFill>
              </a:rPr>
              <a:t> </a:t>
            </a:r>
            <a:r>
              <a:rPr lang="cs-CZ" sz="2200" dirty="0" err="1">
                <a:solidFill>
                  <a:srgbClr val="4F2145"/>
                </a:solidFill>
              </a:rPr>
              <a:t>Stephenson</a:t>
            </a:r>
            <a:r>
              <a:rPr lang="cs-CZ" sz="2200" dirty="0">
                <a:solidFill>
                  <a:srgbClr val="4F2145"/>
                </a:solidFill>
              </a:rPr>
              <a:t>, </a:t>
            </a:r>
            <a:r>
              <a:rPr lang="cs-CZ" sz="2200" dirty="0" err="1">
                <a:solidFill>
                  <a:srgbClr val="4F2145"/>
                </a:solidFill>
              </a:rPr>
              <a:t>Orson</a:t>
            </a:r>
            <a:r>
              <a:rPr lang="cs-CZ" sz="2200" dirty="0">
                <a:solidFill>
                  <a:srgbClr val="4F2145"/>
                </a:solidFill>
              </a:rPr>
              <a:t> </a:t>
            </a:r>
            <a:r>
              <a:rPr lang="cs-CZ" sz="2200" dirty="0" err="1">
                <a:solidFill>
                  <a:srgbClr val="4F2145"/>
                </a:solidFill>
              </a:rPr>
              <a:t>Scott</a:t>
            </a:r>
            <a:r>
              <a:rPr lang="cs-CZ" sz="2200" dirty="0">
                <a:solidFill>
                  <a:srgbClr val="4F2145"/>
                </a:solidFill>
              </a:rPr>
              <a:t> </a:t>
            </a:r>
            <a:r>
              <a:rPr lang="cs-CZ" sz="2200" dirty="0" err="1">
                <a:solidFill>
                  <a:srgbClr val="4F2145"/>
                </a:solidFill>
              </a:rPr>
              <a:t>Card</a:t>
            </a:r>
            <a:r>
              <a:rPr lang="cs-CZ" sz="2200" dirty="0">
                <a:solidFill>
                  <a:srgbClr val="4F2145"/>
                </a:solidFill>
              </a:rPr>
              <a:t>, </a:t>
            </a:r>
            <a:r>
              <a:rPr lang="cs-CZ" sz="2200" dirty="0" err="1" smtClean="0">
                <a:solidFill>
                  <a:srgbClr val="4F2145"/>
                </a:solidFill>
              </a:rPr>
              <a:t>Pitirim</a:t>
            </a:r>
            <a:r>
              <a:rPr lang="cs-CZ" sz="2200" dirty="0" smtClean="0">
                <a:solidFill>
                  <a:srgbClr val="4F2145"/>
                </a:solidFill>
              </a:rPr>
              <a:t> </a:t>
            </a:r>
            <a:r>
              <a:rPr lang="cs-CZ" sz="2200" dirty="0">
                <a:solidFill>
                  <a:srgbClr val="4F2145"/>
                </a:solidFill>
              </a:rPr>
              <a:t>Vladimír </a:t>
            </a:r>
            <a:r>
              <a:rPr lang="cs-CZ" sz="2200" dirty="0" err="1">
                <a:solidFill>
                  <a:srgbClr val="4F2145"/>
                </a:solidFill>
              </a:rPr>
              <a:t>Sorokin</a:t>
            </a:r>
            <a:r>
              <a:rPr lang="cs-CZ" sz="2200" dirty="0">
                <a:solidFill>
                  <a:srgbClr val="4F2145"/>
                </a:solidFill>
              </a:rPr>
              <a:t> (Den </a:t>
            </a:r>
            <a:r>
              <a:rPr lang="cs-CZ" sz="2200" dirty="0" err="1" smtClean="0">
                <a:solidFill>
                  <a:srgbClr val="4F2145"/>
                </a:solidFill>
              </a:rPr>
              <a:t>opričníka</a:t>
            </a:r>
            <a:r>
              <a:rPr lang="cs-CZ" sz="2200" dirty="0" smtClean="0">
                <a:solidFill>
                  <a:srgbClr val="4F2145"/>
                </a:solidFill>
              </a:rPr>
              <a:t>), Ian McDonald…</a:t>
            </a:r>
            <a:endParaRPr lang="cs-CZ" sz="2200" dirty="0">
              <a:solidFill>
                <a:srgbClr val="4F2145"/>
              </a:solidFill>
            </a:endParaRPr>
          </a:p>
        </p:txBody>
      </p:sp>
      <p:sp>
        <p:nvSpPr>
          <p:cNvPr id="3" name="Nadpis 2"/>
          <p:cNvSpPr>
            <a:spLocks noGrp="1"/>
          </p:cNvSpPr>
          <p:nvPr>
            <p:ph type="title"/>
          </p:nvPr>
        </p:nvSpPr>
        <p:spPr>
          <a:xfrm>
            <a:off x="395536" y="260648"/>
            <a:ext cx="7637850" cy="818728"/>
          </a:xfrm>
          <a:effectLst>
            <a:outerShdw blurRad="50800" dist="38100" dir="2700000" algn="tl" rotWithShape="0">
              <a:prstClr val="black">
                <a:alpha val="40000"/>
              </a:prstClr>
            </a:outerShdw>
          </a:effectLst>
        </p:spPr>
        <p:txBody>
          <a:bodyPr>
            <a:noAutofit/>
          </a:bodyPr>
          <a:lstStyle/>
          <a:p>
            <a:pPr algn="ctr"/>
            <a:r>
              <a:rPr lang="cs-CZ" sz="4400" b="1" dirty="0" smtClean="0">
                <a:solidFill>
                  <a:srgbClr val="FFC000"/>
                </a:solidFill>
              </a:rPr>
              <a:t>Neostrá množina zdání realističnosti</a:t>
            </a:r>
            <a:endParaRPr lang="cs-CZ" sz="4400" b="1" dirty="0">
              <a:solidFill>
                <a:srgbClr val="FFC000"/>
              </a:solidFill>
            </a:endParaRPr>
          </a:p>
        </p:txBody>
      </p:sp>
      <p:sp>
        <p:nvSpPr>
          <p:cNvPr id="4" name="Zástupný symbol pro číslo snímku 3"/>
          <p:cNvSpPr>
            <a:spLocks noGrp="1"/>
          </p:cNvSpPr>
          <p:nvPr>
            <p:ph type="sldNum" sz="quarter" idx="4294967295"/>
          </p:nvPr>
        </p:nvSpPr>
        <p:spPr>
          <a:xfrm>
            <a:off x="7886700" y="6543676"/>
            <a:ext cx="876300" cy="247650"/>
          </a:xfrm>
          <a:prstGeom prst="rect">
            <a:avLst/>
          </a:prstGeom>
          <a:effectLst/>
        </p:spPr>
        <p:txBody>
          <a:bodyPr/>
          <a:lstStyle/>
          <a:p>
            <a:fld id="{E16EF6DA-FB22-4A4B-9D47-E41F874BAA9A}" type="slidenum">
              <a:rPr lang="cs-CZ" smtClean="0">
                <a:solidFill>
                  <a:srgbClr val="060238"/>
                </a:solidFill>
                <a:latin typeface="Franklin Gothic Medium" panose="020B0603020102020204" pitchFamily="34" charset="0"/>
              </a:rPr>
              <a:t>19</a:t>
            </a:fld>
            <a:endParaRPr lang="cs-CZ">
              <a:solidFill>
                <a:srgbClr val="060238"/>
              </a:solidFill>
              <a:latin typeface="Franklin Gothic Medium" panose="020B0603020102020204" pitchFamily="34" charset="0"/>
            </a:endParaRPr>
          </a:p>
        </p:txBody>
      </p:sp>
    </p:spTree>
    <p:extLst>
      <p:ext uri="{BB962C8B-B14F-4D97-AF65-F5344CB8AC3E}">
        <p14:creationId xmlns:p14="http://schemas.microsoft.com/office/powerpoint/2010/main" val="220246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a:effectLst/>
        </p:spPr>
        <p:txBody>
          <a:bodyPr>
            <a:normAutofit/>
          </a:bodyPr>
          <a:lstStyle/>
          <a:p>
            <a:pPr marL="137160" indent="0">
              <a:buNone/>
            </a:pPr>
            <a:r>
              <a:rPr lang="cs-CZ" b="1" dirty="0" smtClean="0">
                <a:solidFill>
                  <a:srgbClr val="FFC000"/>
                </a:solidFill>
                <a:effectLst>
                  <a:outerShdw blurRad="38100" dist="38100" dir="2700000" algn="tl">
                    <a:srgbClr val="000000">
                      <a:alpha val="43137"/>
                    </a:srgbClr>
                  </a:outerShdw>
                </a:effectLst>
              </a:rPr>
              <a:t>Neostré množiny (fuzzy </a:t>
            </a:r>
            <a:r>
              <a:rPr lang="cs-CZ" b="1" dirty="0" err="1" smtClean="0">
                <a:solidFill>
                  <a:srgbClr val="FFC000"/>
                </a:solidFill>
                <a:effectLst>
                  <a:outerShdw blurRad="38100" dist="38100" dir="2700000" algn="tl">
                    <a:srgbClr val="000000">
                      <a:alpha val="43137"/>
                    </a:srgbClr>
                  </a:outerShdw>
                </a:effectLst>
              </a:rPr>
              <a:t>sets</a:t>
            </a:r>
            <a:r>
              <a:rPr lang="cs-CZ" b="1" dirty="0" smtClean="0">
                <a:solidFill>
                  <a:srgbClr val="FFC000"/>
                </a:solidFill>
                <a:effectLst>
                  <a:outerShdw blurRad="38100" dist="38100" dir="2700000" algn="tl">
                    <a:srgbClr val="000000">
                      <a:alpha val="43137"/>
                    </a:srgbClr>
                  </a:outerShdw>
                </a:effectLst>
              </a:rPr>
              <a:t>)</a:t>
            </a:r>
          </a:p>
          <a:p>
            <a:pPr marL="137160" indent="0">
              <a:buNone/>
            </a:pPr>
            <a:r>
              <a:rPr lang="cs-CZ" sz="2200" dirty="0" smtClean="0">
                <a:solidFill>
                  <a:srgbClr val="4F2145"/>
                </a:solidFill>
              </a:rPr>
              <a:t>Neexistuje ostrá hranice mezi tím, co je a vně uvnitř množiny, ale stupně přináležitosti.</a:t>
            </a:r>
            <a:endParaRPr lang="cs-CZ" sz="2200" dirty="0">
              <a:solidFill>
                <a:srgbClr val="4F2145"/>
              </a:solidFill>
            </a:endParaRPr>
          </a:p>
          <a:p>
            <a:pPr marL="137160" indent="0">
              <a:buNone/>
            </a:pPr>
            <a:r>
              <a:rPr lang="cs-CZ" sz="2200" dirty="0" smtClean="0">
                <a:solidFill>
                  <a:srgbClr val="4F2145"/>
                </a:solidFill>
              </a:rPr>
              <a:t>Tedy předmět nemusí být buď bílý, nebo černý, ale ležet na určitém místě spektra šedé mezi nimi (a mít blíž k černé nebo k bílé).</a:t>
            </a: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endParaRPr lang="cs-CZ" sz="2200" dirty="0" smtClean="0">
              <a:solidFill>
                <a:srgbClr val="4F2145"/>
              </a:solidFill>
            </a:endParaRPr>
          </a:p>
          <a:p>
            <a:pPr marL="137160" indent="0">
              <a:buNone/>
            </a:pPr>
            <a:r>
              <a:rPr lang="cs-CZ" b="1" dirty="0">
                <a:solidFill>
                  <a:srgbClr val="FFC000"/>
                </a:solidFill>
                <a:effectLst>
                  <a:outerShdw blurRad="38100" dist="38100" dir="2700000" algn="tl">
                    <a:srgbClr val="000000">
                      <a:alpha val="43137"/>
                    </a:srgbClr>
                  </a:outerShdw>
                </a:effectLst>
              </a:rPr>
              <a:t>Prototypová </a:t>
            </a:r>
            <a:r>
              <a:rPr lang="cs-CZ" b="1" dirty="0" smtClean="0">
                <a:solidFill>
                  <a:srgbClr val="FFC000"/>
                </a:solidFill>
                <a:effectLst>
                  <a:outerShdw blurRad="38100" dist="38100" dir="2700000" algn="tl">
                    <a:srgbClr val="000000">
                      <a:alpha val="43137"/>
                    </a:srgbClr>
                  </a:outerShdw>
                </a:effectLst>
              </a:rPr>
              <a:t>teorie</a:t>
            </a:r>
          </a:p>
          <a:p>
            <a:pPr marL="137160" indent="0">
              <a:buNone/>
            </a:pPr>
            <a:r>
              <a:rPr lang="cs-CZ" sz="2200" dirty="0" smtClean="0">
                <a:solidFill>
                  <a:srgbClr val="4F2145"/>
                </a:solidFill>
              </a:rPr>
              <a:t>V každé kategorii jsou více a méně typičtí reprezentanti této kategorie.</a:t>
            </a:r>
          </a:p>
          <a:p>
            <a:pPr marL="137160" indent="0">
              <a:buNone/>
            </a:pPr>
            <a:r>
              <a:rPr lang="cs-CZ" sz="2200" dirty="0" smtClean="0">
                <a:solidFill>
                  <a:srgbClr val="4F2145"/>
                </a:solidFill>
              </a:rPr>
              <a:t>Jako prototypický příklad kategorie </a:t>
            </a:r>
            <a:r>
              <a:rPr lang="cs-CZ" sz="2200" u="sng" dirty="0" smtClean="0">
                <a:solidFill>
                  <a:srgbClr val="4F2145"/>
                </a:solidFill>
              </a:rPr>
              <a:t>květina</a:t>
            </a:r>
            <a:r>
              <a:rPr lang="cs-CZ" sz="2200" dirty="0" smtClean="0">
                <a:solidFill>
                  <a:srgbClr val="4F2145"/>
                </a:solidFill>
              </a:rPr>
              <a:t> si představíme spíše </a:t>
            </a:r>
            <a:r>
              <a:rPr lang="cs-CZ" sz="2200" u="sng" dirty="0" smtClean="0">
                <a:solidFill>
                  <a:srgbClr val="4F2145"/>
                </a:solidFill>
              </a:rPr>
              <a:t>růži</a:t>
            </a:r>
            <a:r>
              <a:rPr lang="cs-CZ" sz="2200" dirty="0" smtClean="0">
                <a:solidFill>
                  <a:srgbClr val="4F2145"/>
                </a:solidFill>
              </a:rPr>
              <a:t> než bodlák.</a:t>
            </a:r>
          </a:p>
          <a:p>
            <a:pPr marL="137160" indent="0">
              <a:buNone/>
            </a:pPr>
            <a:r>
              <a:rPr lang="cs-CZ" sz="2200" dirty="0" smtClean="0">
                <a:solidFill>
                  <a:srgbClr val="4F2145"/>
                </a:solidFill>
              </a:rPr>
              <a:t>Jako prototypický příklad kategorie </a:t>
            </a:r>
            <a:r>
              <a:rPr lang="cs-CZ" sz="2200" u="sng" dirty="0" smtClean="0">
                <a:solidFill>
                  <a:srgbClr val="4F2145"/>
                </a:solidFill>
              </a:rPr>
              <a:t>ptáků</a:t>
            </a:r>
            <a:r>
              <a:rPr lang="cs-CZ" sz="2200" dirty="0" smtClean="0">
                <a:solidFill>
                  <a:srgbClr val="4F2145"/>
                </a:solidFill>
              </a:rPr>
              <a:t> si představíme spíš </a:t>
            </a:r>
            <a:r>
              <a:rPr lang="cs-CZ" sz="2200" u="sng" dirty="0" smtClean="0">
                <a:solidFill>
                  <a:srgbClr val="4F2145"/>
                </a:solidFill>
              </a:rPr>
              <a:t>orla</a:t>
            </a:r>
            <a:r>
              <a:rPr lang="cs-CZ" sz="2200" dirty="0" smtClean="0">
                <a:solidFill>
                  <a:srgbClr val="4F2145"/>
                </a:solidFill>
              </a:rPr>
              <a:t> nebo vrabce než tučňáka.</a:t>
            </a:r>
          </a:p>
          <a:p>
            <a:pPr marL="137160" indent="0">
              <a:buNone/>
            </a:pPr>
            <a:endParaRPr lang="cs-CZ" sz="2400" b="1" dirty="0">
              <a:solidFill>
                <a:srgbClr val="FFC000"/>
              </a:solidFill>
              <a:effectLst>
                <a:outerShdw blurRad="38100" dist="38100" dir="2700000" algn="tl">
                  <a:srgbClr val="000000">
                    <a:alpha val="43137"/>
                  </a:srgbClr>
                </a:outerShdw>
              </a:effectLst>
            </a:endParaRPr>
          </a:p>
        </p:txBody>
      </p:sp>
      <p:pic>
        <p:nvPicPr>
          <p:cNvPr id="2051" name="Picture 3" descr="C:\Users\jesterka\Documents\rachota\fantastika\seminar fantastika\cyklus prednasek o fantastice\slid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962" y="2092691"/>
            <a:ext cx="6011694" cy="130350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092691"/>
            <a:ext cx="1303506" cy="1303506"/>
          </a:xfrm>
          <a:prstGeom prst="ellipse">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arn(inVertical)">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arn(inVertical)">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22733"/>
            <a:ext cx="6569030" cy="6880733"/>
          </a:xfrm>
          <a:effectLst/>
        </p:spPr>
        <p:txBody>
          <a:bodyPr>
            <a:noAutofit/>
          </a:bodyPr>
          <a:lstStyle/>
          <a:p>
            <a:pPr marL="137160" lvl="0" indent="0" algn="just">
              <a:buClr>
                <a:srgbClr val="F2E8AC">
                  <a:shade val="95000"/>
                </a:srgbClr>
              </a:buClr>
              <a:buNone/>
            </a:pPr>
            <a:r>
              <a:rPr lang="cs-CZ" sz="2200" dirty="0">
                <a:solidFill>
                  <a:srgbClr val="4F2145"/>
                </a:solidFill>
              </a:rPr>
              <a:t>Vědeckofantastická </a:t>
            </a:r>
            <a:r>
              <a:rPr lang="cs-CZ" sz="2200" dirty="0" smtClean="0">
                <a:solidFill>
                  <a:srgbClr val="4F2145"/>
                </a:solidFill>
              </a:rPr>
              <a:t>literatura</a:t>
            </a:r>
          </a:p>
          <a:p>
            <a:pPr marL="137160" lvl="0" indent="0" algn="just">
              <a:buClr>
                <a:srgbClr val="F2E8AC">
                  <a:shade val="95000"/>
                </a:srgbClr>
              </a:buClr>
              <a:buNone/>
            </a:pPr>
            <a:r>
              <a:rPr lang="cs-CZ" sz="2200" dirty="0" smtClean="0">
                <a:solidFill>
                  <a:srgbClr val="4F2145"/>
                </a:solidFill>
              </a:rPr>
              <a:t> Množství </a:t>
            </a:r>
            <a:r>
              <a:rPr lang="cs-CZ" sz="2200" dirty="0">
                <a:solidFill>
                  <a:srgbClr val="4F2145"/>
                </a:solidFill>
              </a:rPr>
              <a:t>děl science </a:t>
            </a:r>
            <a:r>
              <a:rPr lang="cs-CZ" sz="2200" dirty="0" smtClean="0">
                <a:solidFill>
                  <a:srgbClr val="4F2145"/>
                </a:solidFill>
              </a:rPr>
              <a:t>fiction – možná budoucnost</a:t>
            </a:r>
            <a:endParaRPr lang="cs-CZ" sz="2200" dirty="0">
              <a:solidFill>
                <a:srgbClr val="4F2145"/>
              </a:solidFill>
            </a:endParaRPr>
          </a:p>
          <a:p>
            <a:pPr marL="137160" lvl="0" indent="0" algn="just">
              <a:buClr>
                <a:srgbClr val="F2E8AC">
                  <a:shade val="95000"/>
                </a:srgbClr>
              </a:buClr>
              <a:buNone/>
            </a:pPr>
            <a:r>
              <a:rPr lang="cs-CZ" sz="2200" dirty="0">
                <a:solidFill>
                  <a:srgbClr val="4F2145"/>
                </a:solidFill>
              </a:rPr>
              <a:t>Alternativní </a:t>
            </a:r>
            <a:r>
              <a:rPr lang="cs-CZ" sz="2200" dirty="0" smtClean="0">
                <a:solidFill>
                  <a:srgbClr val="4F2145"/>
                </a:solidFill>
              </a:rPr>
              <a:t>historie</a:t>
            </a:r>
          </a:p>
          <a:p>
            <a:pPr marL="137160" lvl="0" indent="0" algn="just">
              <a:buClr>
                <a:srgbClr val="F2E8AC">
                  <a:shade val="95000"/>
                </a:srgbClr>
              </a:buClr>
              <a:buNone/>
            </a:pPr>
            <a:endParaRPr lang="cs-CZ" sz="2200" dirty="0">
              <a:solidFill>
                <a:srgbClr val="4F2145"/>
              </a:solidFill>
            </a:endParaRPr>
          </a:p>
          <a:p>
            <a:pPr marL="137160" indent="0">
              <a:buNone/>
            </a:pPr>
            <a:r>
              <a:rPr lang="cs-CZ" sz="2200" dirty="0" smtClean="0">
                <a:solidFill>
                  <a:srgbClr val="4F2145"/>
                </a:solidFill>
              </a:rPr>
              <a:t>Vědecká spekulace</a:t>
            </a:r>
          </a:p>
          <a:p>
            <a:pPr marL="137160" indent="0">
              <a:buNone/>
            </a:pPr>
            <a:r>
              <a:rPr lang="cs-CZ" sz="2200" dirty="0" smtClean="0">
                <a:solidFill>
                  <a:srgbClr val="4F2145"/>
                </a:solidFill>
              </a:rPr>
              <a:t>Uvěřitelnost historického vývoje</a:t>
            </a:r>
          </a:p>
          <a:p>
            <a:pPr marL="137160" indent="0">
              <a:buNone/>
            </a:pPr>
            <a:endParaRPr lang="en-GB" sz="2200" dirty="0" smtClean="0">
              <a:solidFill>
                <a:srgbClr val="4F2145"/>
              </a:solidFill>
            </a:endParaRPr>
          </a:p>
          <a:p>
            <a:pPr marL="137160" indent="0">
              <a:buNone/>
            </a:pPr>
            <a:r>
              <a:rPr lang="en-GB" sz="2200" dirty="0" smtClean="0">
                <a:solidFill>
                  <a:srgbClr val="4F2145"/>
                </a:solidFill>
              </a:rPr>
              <a:t> Paolo </a:t>
            </a:r>
            <a:r>
              <a:rPr lang="en-GB" sz="2200" dirty="0" err="1" smtClean="0">
                <a:solidFill>
                  <a:srgbClr val="4F2145"/>
                </a:solidFill>
              </a:rPr>
              <a:t>Bacigalupi</a:t>
            </a:r>
            <a:r>
              <a:rPr lang="cs-CZ" sz="2200" dirty="0" smtClean="0">
                <a:solidFill>
                  <a:srgbClr val="4F2145"/>
                </a:solidFill>
              </a:rPr>
              <a:t> </a:t>
            </a:r>
            <a:endParaRPr lang="cs-CZ" sz="2200" dirty="0">
              <a:solidFill>
                <a:srgbClr val="4F2145"/>
              </a:solidFill>
            </a:endParaRPr>
          </a:p>
          <a:p>
            <a:pPr marL="137160" indent="0">
              <a:buNone/>
            </a:pPr>
            <a:r>
              <a:rPr lang="cs-CZ" sz="2200" dirty="0" smtClean="0">
                <a:solidFill>
                  <a:srgbClr val="4F2145"/>
                </a:solidFill>
              </a:rPr>
              <a:t>Budoucnost – přítomnost a fantazie</a:t>
            </a:r>
          </a:p>
          <a:p>
            <a:pPr marL="137160" indent="0">
              <a:buNone/>
            </a:pPr>
            <a:r>
              <a:rPr lang="cs-CZ" sz="2200" dirty="0" smtClean="0">
                <a:solidFill>
                  <a:srgbClr val="4F2145"/>
                </a:solidFill>
              </a:rPr>
              <a:t>Realistický obecný popis </a:t>
            </a:r>
            <a:r>
              <a:rPr lang="cs-CZ" sz="2200" b="1" dirty="0" smtClean="0">
                <a:solidFill>
                  <a:srgbClr val="4F2145"/>
                </a:solidFill>
              </a:rPr>
              <a:t>X</a:t>
            </a:r>
            <a:r>
              <a:rPr lang="cs-CZ" sz="2200" dirty="0" smtClean="0">
                <a:solidFill>
                  <a:srgbClr val="4F2145"/>
                </a:solidFill>
              </a:rPr>
              <a:t> fantastické detaily</a:t>
            </a:r>
            <a:endParaRPr lang="en-GB" sz="2200" dirty="0">
              <a:solidFill>
                <a:srgbClr val="4F2145"/>
              </a:solidFill>
            </a:endParaRPr>
          </a:p>
          <a:p>
            <a:pPr marL="137160" indent="0">
              <a:buNone/>
            </a:pPr>
            <a:r>
              <a:rPr lang="cs-CZ" sz="2200" dirty="0" smtClean="0">
                <a:solidFill>
                  <a:srgbClr val="4F2145"/>
                </a:solidFill>
              </a:rPr>
              <a:t>Více prostoru pro fantazii</a:t>
            </a:r>
          </a:p>
          <a:p>
            <a:pPr marL="137160" indent="0">
              <a:buNone/>
            </a:pPr>
            <a:r>
              <a:rPr lang="cs-CZ" sz="2200" dirty="0" smtClean="0">
                <a:solidFill>
                  <a:srgbClr val="4F2145"/>
                </a:solidFill>
              </a:rPr>
              <a:t>Méně vysvětlování</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2504" y="2204864"/>
            <a:ext cx="1861496" cy="2837425"/>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0630" y="4124695"/>
            <a:ext cx="1773225" cy="2733305"/>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631" y="-22733"/>
            <a:ext cx="1812200" cy="2793381"/>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9030" y="2089993"/>
            <a:ext cx="2559492" cy="3842117"/>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8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123"/>
                                        </p:tgtEl>
                                        <p:attrNameLst>
                                          <p:attrName>style.visibility</p:attrName>
                                        </p:attrNameLst>
                                      </p:cBhvr>
                                      <p:to>
                                        <p:strVal val="visible"/>
                                      </p:to>
                                    </p:set>
                                    <p:anim calcmode="lin" valueType="num">
                                      <p:cBhvr additive="base">
                                        <p:cTn id="28" dur="500" fill="hold"/>
                                        <p:tgtEl>
                                          <p:spTgt spid="5123"/>
                                        </p:tgtEl>
                                        <p:attrNameLst>
                                          <p:attrName>ppt_x</p:attrName>
                                        </p:attrNameLst>
                                      </p:cBhvr>
                                      <p:tavLst>
                                        <p:tav tm="0">
                                          <p:val>
                                            <p:strVal val="#ppt_x"/>
                                          </p:val>
                                        </p:tav>
                                        <p:tav tm="100000">
                                          <p:val>
                                            <p:strVal val="#ppt_x"/>
                                          </p:val>
                                        </p:tav>
                                      </p:tavLst>
                                    </p:anim>
                                    <p:anim calcmode="lin" valueType="num">
                                      <p:cBhvr additive="base">
                                        <p:cTn id="29" dur="500" fill="hold"/>
                                        <p:tgtEl>
                                          <p:spTgt spid="512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5124"/>
                                        </p:tgtEl>
                                        <p:attrNameLst>
                                          <p:attrName>style.visibility</p:attrName>
                                        </p:attrNameLst>
                                      </p:cBhvr>
                                      <p:to>
                                        <p:strVal val="visible"/>
                                      </p:to>
                                    </p:set>
                                    <p:anim calcmode="lin" valueType="num">
                                      <p:cBhvr additive="base">
                                        <p:cTn id="33" dur="500" fill="hold"/>
                                        <p:tgtEl>
                                          <p:spTgt spid="5124"/>
                                        </p:tgtEl>
                                        <p:attrNameLst>
                                          <p:attrName>ppt_x</p:attrName>
                                        </p:attrNameLst>
                                      </p:cBhvr>
                                      <p:tavLst>
                                        <p:tav tm="0">
                                          <p:val>
                                            <p:strVal val="#ppt_x"/>
                                          </p:val>
                                        </p:tav>
                                        <p:tav tm="100000">
                                          <p:val>
                                            <p:strVal val="#ppt_x"/>
                                          </p:val>
                                        </p:tav>
                                      </p:tavLst>
                                    </p:anim>
                                    <p:anim calcmode="lin" valueType="num">
                                      <p:cBhvr additive="base">
                                        <p:cTn id="34" dur="500" fill="hold"/>
                                        <p:tgtEl>
                                          <p:spTgt spid="5124"/>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5125"/>
                                        </p:tgtEl>
                                        <p:attrNameLst>
                                          <p:attrName>style.visibility</p:attrName>
                                        </p:attrNameLst>
                                      </p:cBhvr>
                                      <p:to>
                                        <p:strVal val="visible"/>
                                      </p:to>
                                    </p:set>
                                    <p:anim calcmode="lin" valueType="num">
                                      <p:cBhvr additive="base">
                                        <p:cTn id="38" dur="500" fill="hold"/>
                                        <p:tgtEl>
                                          <p:spTgt spid="5125"/>
                                        </p:tgtEl>
                                        <p:attrNameLst>
                                          <p:attrName>ppt_x</p:attrName>
                                        </p:attrNameLst>
                                      </p:cBhvr>
                                      <p:tavLst>
                                        <p:tav tm="0">
                                          <p:val>
                                            <p:strVal val="#ppt_x"/>
                                          </p:val>
                                        </p:tav>
                                        <p:tav tm="100000">
                                          <p:val>
                                            <p:strVal val="#ppt_x"/>
                                          </p:val>
                                        </p:tav>
                                      </p:tavLst>
                                    </p:anim>
                                    <p:anim calcmode="lin" valueType="num">
                                      <p:cBhvr additive="base">
                                        <p:cTn id="39" dur="500" fill="hold"/>
                                        <p:tgtEl>
                                          <p:spTgt spid="5125"/>
                                        </p:tgtEl>
                                        <p:attrNameLst>
                                          <p:attrName>ppt_y</p:attrName>
                                        </p:attrNameLst>
                                      </p:cBhvr>
                                      <p:tavLst>
                                        <p:tav tm="0">
                                          <p:val>
                                            <p:strVal val="1+#ppt_h/2"/>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26"/>
                                        </p:tgtEl>
                                        <p:attrNameLst>
                                          <p:attrName>style.visibility</p:attrName>
                                        </p:attrNameLst>
                                      </p:cBhvr>
                                      <p:to>
                                        <p:strVal val="visible"/>
                                      </p:to>
                                    </p:set>
                                    <p:anim calcmode="lin" valueType="num">
                                      <p:cBhvr additive="base">
                                        <p:cTn id="47" dur="500" fill="hold"/>
                                        <p:tgtEl>
                                          <p:spTgt spid="5126"/>
                                        </p:tgtEl>
                                        <p:attrNameLst>
                                          <p:attrName>ppt_x</p:attrName>
                                        </p:attrNameLst>
                                      </p:cBhvr>
                                      <p:tavLst>
                                        <p:tav tm="0">
                                          <p:val>
                                            <p:strVal val="#ppt_x"/>
                                          </p:val>
                                        </p:tav>
                                        <p:tav tm="100000">
                                          <p:val>
                                            <p:strVal val="#ppt_x"/>
                                          </p:val>
                                        </p:tav>
                                      </p:tavLst>
                                    </p:anim>
                                    <p:anim calcmode="lin" valueType="num">
                                      <p:cBhvr additive="base">
                                        <p:cTn id="4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barn(inVertical)">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Vertical)">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barn(inVertical)">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barn(inVertical)">
                                      <p:cBhvr>
                                        <p:cTn id="6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0" y="1052736"/>
            <a:ext cx="9144000" cy="5661248"/>
          </a:xfrm>
          <a:prstGeom prst="rect">
            <a:avLst/>
          </a:prstGeom>
          <a:effectLst/>
        </p:spPr>
        <p:txBody>
          <a:bodyPr>
            <a:noAutofit/>
          </a:bodyPr>
          <a:lstStyle/>
          <a:p>
            <a:pPr marL="137160" indent="0" algn="just">
              <a:buNone/>
            </a:pPr>
            <a:r>
              <a:rPr lang="cs-CZ" sz="2200" dirty="0" smtClean="0">
                <a:solidFill>
                  <a:srgbClr val="4F2145"/>
                </a:solidFill>
              </a:rPr>
              <a:t>Pochybnost nejen </a:t>
            </a:r>
            <a:r>
              <a:rPr lang="cs-CZ" sz="2200" dirty="0">
                <a:solidFill>
                  <a:srgbClr val="4F2145"/>
                </a:solidFill>
              </a:rPr>
              <a:t>o prvku změny oproti aktuálnímu světu, ale rovněž o realitě </a:t>
            </a:r>
            <a:r>
              <a:rPr lang="cs-CZ" sz="2200" dirty="0" smtClean="0">
                <a:solidFill>
                  <a:srgbClr val="4F2145"/>
                </a:solidFill>
              </a:rPr>
              <a:t>samotné – tedy ne </a:t>
            </a:r>
            <a:r>
              <a:rPr lang="cs-CZ" sz="2200" dirty="0" err="1" smtClean="0">
                <a:solidFill>
                  <a:srgbClr val="4F2145"/>
                </a:solidFill>
              </a:rPr>
              <a:t>Todorovovo</a:t>
            </a:r>
            <a:r>
              <a:rPr lang="cs-CZ" sz="2200" dirty="0" smtClean="0">
                <a:solidFill>
                  <a:srgbClr val="4F2145"/>
                </a:solidFill>
              </a:rPr>
              <a:t> váhání.</a:t>
            </a:r>
          </a:p>
          <a:p>
            <a:pPr marL="137160" indent="0" algn="just">
              <a:buNone/>
            </a:pPr>
            <a:r>
              <a:rPr lang="cs-CZ" sz="2200" dirty="0" smtClean="0">
                <a:solidFill>
                  <a:srgbClr val="4F2145"/>
                </a:solidFill>
              </a:rPr>
              <a:t> </a:t>
            </a:r>
            <a:r>
              <a:rPr lang="cs-CZ" sz="2200" dirty="0">
                <a:solidFill>
                  <a:srgbClr val="4F2145"/>
                </a:solidFill>
              </a:rPr>
              <a:t>V</a:t>
            </a:r>
            <a:r>
              <a:rPr lang="cs-CZ" sz="2200" dirty="0" smtClean="0">
                <a:solidFill>
                  <a:srgbClr val="4F2145"/>
                </a:solidFill>
              </a:rPr>
              <a:t>šechny jistoty jsou </a:t>
            </a:r>
            <a:r>
              <a:rPr lang="cs-CZ" sz="2200" dirty="0">
                <a:solidFill>
                  <a:srgbClr val="4F2145"/>
                </a:solidFill>
              </a:rPr>
              <a:t>relativní a všechny pevné body chatrné. Svět není tím, čím se zdá být, a drobné nesrovnalosti upozorňují na rozpory hlubší, zásadní. To, co se zdálo být blízkým a důvěrně známým, odhaluje cizí nepochopitelnou tvář podrývající pohodlné jistoty všedních dnů</a:t>
            </a:r>
            <a:r>
              <a:rPr lang="cs-CZ" sz="2200" dirty="0" smtClean="0">
                <a:solidFill>
                  <a:srgbClr val="4F2145"/>
                </a:solidFill>
              </a:rPr>
              <a:t>.</a:t>
            </a:r>
          </a:p>
          <a:p>
            <a:pPr marL="137160" indent="0" algn="just">
              <a:buNone/>
            </a:pPr>
            <a:r>
              <a:rPr lang="cs-CZ" sz="2200" dirty="0" smtClean="0">
                <a:solidFill>
                  <a:srgbClr val="4F2145"/>
                </a:solidFill>
              </a:rPr>
              <a:t>Existencialismus</a:t>
            </a:r>
          </a:p>
          <a:p>
            <a:pPr marL="137160" indent="0" algn="just">
              <a:buNone/>
            </a:pPr>
            <a:endParaRPr lang="cs-CZ" sz="2200" dirty="0" smtClean="0">
              <a:solidFill>
                <a:srgbClr val="4F2145"/>
              </a:solidFill>
            </a:endParaRPr>
          </a:p>
          <a:p>
            <a:pPr marL="137160" indent="0" algn="just">
              <a:buNone/>
            </a:pPr>
            <a:r>
              <a:rPr lang="cs-CZ" sz="2200" dirty="0" smtClean="0">
                <a:solidFill>
                  <a:srgbClr val="4F2145"/>
                </a:solidFill>
              </a:rPr>
              <a:t>Franz </a:t>
            </a:r>
            <a:r>
              <a:rPr lang="cs-CZ" sz="2200" dirty="0">
                <a:solidFill>
                  <a:srgbClr val="4F2145"/>
                </a:solidFill>
              </a:rPr>
              <a:t>Kafka, </a:t>
            </a:r>
            <a:r>
              <a:rPr lang="cs-CZ" sz="2200" dirty="0" err="1">
                <a:solidFill>
                  <a:srgbClr val="4F2145"/>
                </a:solidFill>
              </a:rPr>
              <a:t>Haruki</a:t>
            </a:r>
            <a:r>
              <a:rPr lang="cs-CZ" sz="2200" dirty="0">
                <a:solidFill>
                  <a:srgbClr val="4F2145"/>
                </a:solidFill>
              </a:rPr>
              <a:t> </a:t>
            </a:r>
            <a:r>
              <a:rPr lang="cs-CZ" sz="2200" dirty="0" err="1">
                <a:solidFill>
                  <a:srgbClr val="4F2145"/>
                </a:solidFill>
              </a:rPr>
              <a:t>Murakami</a:t>
            </a:r>
            <a:r>
              <a:rPr lang="cs-CZ" sz="2200" dirty="0">
                <a:solidFill>
                  <a:srgbClr val="4F2145"/>
                </a:solidFill>
              </a:rPr>
              <a:t> (zejména Kafka na pobřeží, </a:t>
            </a:r>
            <a:r>
              <a:rPr lang="cs-CZ" sz="2200" dirty="0" err="1">
                <a:solidFill>
                  <a:srgbClr val="4F2145"/>
                </a:solidFill>
              </a:rPr>
              <a:t>Afterdark</a:t>
            </a:r>
            <a:r>
              <a:rPr lang="cs-CZ" sz="2200" dirty="0">
                <a:solidFill>
                  <a:srgbClr val="4F2145"/>
                </a:solidFill>
              </a:rPr>
              <a:t>, Hard </a:t>
            </a:r>
            <a:r>
              <a:rPr lang="cs-CZ" sz="2200" dirty="0" err="1">
                <a:solidFill>
                  <a:srgbClr val="4F2145"/>
                </a:solidFill>
              </a:rPr>
              <a:t>boiled</a:t>
            </a:r>
            <a:r>
              <a:rPr lang="cs-CZ" sz="2200" dirty="0">
                <a:solidFill>
                  <a:srgbClr val="4F2145"/>
                </a:solidFill>
              </a:rPr>
              <a:t> </a:t>
            </a:r>
            <a:r>
              <a:rPr lang="cs-CZ" sz="2200" dirty="0" err="1">
                <a:solidFill>
                  <a:srgbClr val="4F2145"/>
                </a:solidFill>
              </a:rPr>
              <a:t>wonderland</a:t>
            </a:r>
            <a:r>
              <a:rPr lang="cs-CZ" sz="2200" dirty="0" smtClean="0">
                <a:solidFill>
                  <a:srgbClr val="4F2145"/>
                </a:solidFill>
              </a:rPr>
              <a:t>), </a:t>
            </a:r>
            <a:r>
              <a:rPr lang="cs-CZ" sz="2200" dirty="0">
                <a:solidFill>
                  <a:srgbClr val="4F2145"/>
                </a:solidFill>
              </a:rPr>
              <a:t>Kurt </a:t>
            </a:r>
            <a:r>
              <a:rPr lang="cs-CZ" sz="2200" dirty="0" err="1">
                <a:solidFill>
                  <a:srgbClr val="4F2145"/>
                </a:solidFill>
              </a:rPr>
              <a:t>Vonnegut</a:t>
            </a:r>
            <a:r>
              <a:rPr lang="cs-CZ" sz="2200" dirty="0">
                <a:solidFill>
                  <a:srgbClr val="4F2145"/>
                </a:solidFill>
              </a:rPr>
              <a:t> jr., </a:t>
            </a:r>
            <a:r>
              <a:rPr lang="cs-CZ" sz="2200" dirty="0" err="1">
                <a:solidFill>
                  <a:srgbClr val="4F2145"/>
                </a:solidFill>
              </a:rPr>
              <a:t>Kelly</a:t>
            </a:r>
            <a:r>
              <a:rPr lang="cs-CZ" sz="2200" dirty="0">
                <a:solidFill>
                  <a:srgbClr val="4F2145"/>
                </a:solidFill>
              </a:rPr>
              <a:t> Linková, </a:t>
            </a:r>
            <a:r>
              <a:rPr lang="cs-CZ" sz="2200" dirty="0" err="1">
                <a:solidFill>
                  <a:srgbClr val="4F2145"/>
                </a:solidFill>
              </a:rPr>
              <a:t>Kazuo</a:t>
            </a:r>
            <a:r>
              <a:rPr lang="cs-CZ" sz="2200" dirty="0">
                <a:solidFill>
                  <a:srgbClr val="4F2145"/>
                </a:solidFill>
              </a:rPr>
              <a:t> </a:t>
            </a:r>
            <a:r>
              <a:rPr lang="cs-CZ" sz="2200" dirty="0" err="1">
                <a:solidFill>
                  <a:srgbClr val="4F2145"/>
                </a:solidFill>
              </a:rPr>
              <a:t>Ishiguro</a:t>
            </a:r>
            <a:r>
              <a:rPr lang="cs-CZ" sz="2200" dirty="0">
                <a:solidFill>
                  <a:srgbClr val="4F2145"/>
                </a:solidFill>
              </a:rPr>
              <a:t> (Neopouštěj mě), David </a:t>
            </a:r>
            <a:r>
              <a:rPr lang="cs-CZ" sz="2200" dirty="0" err="1" smtClean="0">
                <a:solidFill>
                  <a:srgbClr val="4F2145"/>
                </a:solidFill>
              </a:rPr>
              <a:t>Mitchell</a:t>
            </a:r>
            <a:r>
              <a:rPr lang="cs-CZ" sz="2200" dirty="0" smtClean="0">
                <a:solidFill>
                  <a:srgbClr val="4F2145"/>
                </a:solidFill>
              </a:rPr>
              <a:t> </a:t>
            </a:r>
            <a:r>
              <a:rPr lang="cs-CZ" sz="2200" dirty="0">
                <a:solidFill>
                  <a:srgbClr val="4F2145"/>
                </a:solidFill>
              </a:rPr>
              <a:t>(Atlas mraků), James </a:t>
            </a:r>
            <a:r>
              <a:rPr lang="cs-CZ" sz="2200" dirty="0" err="1">
                <a:solidFill>
                  <a:srgbClr val="4F2145"/>
                </a:solidFill>
              </a:rPr>
              <a:t>Robertson</a:t>
            </a:r>
            <a:r>
              <a:rPr lang="cs-CZ" sz="2200" dirty="0">
                <a:solidFill>
                  <a:srgbClr val="4F2145"/>
                </a:solidFill>
              </a:rPr>
              <a:t> (Závěť Gedeona Macka), Ray Bradbury, Neil Gainman, Umberto </a:t>
            </a:r>
            <a:r>
              <a:rPr lang="cs-CZ" sz="2200" dirty="0" err="1">
                <a:solidFill>
                  <a:srgbClr val="4F2145"/>
                </a:solidFill>
              </a:rPr>
              <a:t>Eco</a:t>
            </a:r>
            <a:r>
              <a:rPr lang="cs-CZ" sz="2200" dirty="0">
                <a:solidFill>
                  <a:srgbClr val="4F2145"/>
                </a:solidFill>
              </a:rPr>
              <a:t>, Jakub Arbes, Josef </a:t>
            </a:r>
            <a:r>
              <a:rPr lang="cs-CZ" sz="2200" dirty="0" err="1">
                <a:solidFill>
                  <a:srgbClr val="4F2145"/>
                </a:solidFill>
              </a:rPr>
              <a:t>Nesvatba</a:t>
            </a:r>
            <a:r>
              <a:rPr lang="cs-CZ" sz="2200" dirty="0">
                <a:solidFill>
                  <a:srgbClr val="4F2145"/>
                </a:solidFill>
              </a:rPr>
              <a:t>, Jáchym Topol, Michal </a:t>
            </a:r>
            <a:r>
              <a:rPr lang="cs-CZ" sz="2200" dirty="0" err="1">
                <a:solidFill>
                  <a:srgbClr val="4F2145"/>
                </a:solidFill>
              </a:rPr>
              <a:t>Ajvaz</a:t>
            </a:r>
            <a:r>
              <a:rPr lang="cs-CZ" sz="2200" dirty="0">
                <a:solidFill>
                  <a:srgbClr val="4F2145"/>
                </a:solidFill>
              </a:rPr>
              <a:t>, Daniela Hodrová, Jiří </a:t>
            </a:r>
            <a:r>
              <a:rPr lang="cs-CZ" sz="2200" dirty="0" smtClean="0">
                <a:solidFill>
                  <a:srgbClr val="4F2145"/>
                </a:solidFill>
              </a:rPr>
              <a:t>Kratochvil…</a:t>
            </a:r>
            <a:endParaRPr lang="cs-CZ" sz="2200" dirty="0">
              <a:solidFill>
                <a:srgbClr val="4F2145"/>
              </a:solidFill>
            </a:endParaRPr>
          </a:p>
        </p:txBody>
      </p:sp>
      <p:sp>
        <p:nvSpPr>
          <p:cNvPr id="3" name="Nadpis 2"/>
          <p:cNvSpPr>
            <a:spLocks noGrp="1"/>
          </p:cNvSpPr>
          <p:nvPr>
            <p:ph type="title"/>
          </p:nvPr>
        </p:nvSpPr>
        <p:spPr>
          <a:xfrm>
            <a:off x="467544" y="188640"/>
            <a:ext cx="7781866" cy="752128"/>
          </a:xfrm>
          <a:effectLst>
            <a:outerShdw blurRad="50800" dist="38100" dir="2700000" algn="tl" rotWithShape="0">
              <a:prstClr val="black">
                <a:alpha val="40000"/>
              </a:prstClr>
            </a:outerShdw>
          </a:effectLst>
        </p:spPr>
        <p:txBody>
          <a:bodyPr>
            <a:noAutofit/>
          </a:bodyPr>
          <a:lstStyle/>
          <a:p>
            <a:pPr algn="ctr"/>
            <a:r>
              <a:rPr lang="cs-CZ" b="1" dirty="0">
                <a:solidFill>
                  <a:srgbClr val="FFC000"/>
                </a:solidFill>
              </a:rPr>
              <a:t>Neostrá množina vyvolání pochybnosti</a:t>
            </a:r>
          </a:p>
        </p:txBody>
      </p:sp>
      <p:sp>
        <p:nvSpPr>
          <p:cNvPr id="4" name="Zástupný symbol pro číslo snímku 3"/>
          <p:cNvSpPr>
            <a:spLocks noGrp="1"/>
          </p:cNvSpPr>
          <p:nvPr>
            <p:ph type="sldNum" sz="quarter" idx="4294967295"/>
          </p:nvPr>
        </p:nvSpPr>
        <p:spPr>
          <a:xfrm>
            <a:off x="7886700" y="6543676"/>
            <a:ext cx="876300" cy="247650"/>
          </a:xfrm>
          <a:prstGeom prst="rect">
            <a:avLst/>
          </a:prstGeom>
          <a:effectLst/>
        </p:spPr>
        <p:txBody>
          <a:bodyPr/>
          <a:lstStyle/>
          <a:p>
            <a:fld id="{E16EF6DA-FB22-4A4B-9D47-E41F874BAA9A}" type="slidenum">
              <a:rPr lang="cs-CZ" smtClean="0">
                <a:solidFill>
                  <a:srgbClr val="060238"/>
                </a:solidFill>
                <a:latin typeface="Franklin Gothic Medium" panose="020B0603020102020204" pitchFamily="34" charset="0"/>
              </a:rPr>
              <a:t>21</a:t>
            </a:fld>
            <a:endParaRPr lang="cs-CZ">
              <a:solidFill>
                <a:srgbClr val="060238"/>
              </a:solidFill>
              <a:latin typeface="Franklin Gothic Medium" panose="020B0603020102020204" pitchFamily="34" charset="0"/>
            </a:endParaRPr>
          </a:p>
        </p:txBody>
      </p:sp>
    </p:spTree>
    <p:extLst>
      <p:ext uri="{BB962C8B-B14F-4D97-AF65-F5344CB8AC3E}">
        <p14:creationId xmlns:p14="http://schemas.microsoft.com/office/powerpoint/2010/main" val="103941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 y="0"/>
            <a:ext cx="6156176" cy="6857999"/>
          </a:xfrm>
          <a:effectLst/>
        </p:spPr>
        <p:txBody>
          <a:bodyPr>
            <a:noAutofit/>
          </a:bodyPr>
          <a:lstStyle/>
          <a:p>
            <a:pPr marL="137160" indent="0">
              <a:buNone/>
            </a:pPr>
            <a:r>
              <a:rPr lang="cs-CZ" sz="2200" dirty="0" smtClean="0">
                <a:solidFill>
                  <a:srgbClr val="4F2145"/>
                </a:solidFill>
              </a:rPr>
              <a:t>Postmoderní </a:t>
            </a:r>
            <a:r>
              <a:rPr lang="cs-CZ" sz="2200" dirty="0">
                <a:solidFill>
                  <a:srgbClr val="4F2145"/>
                </a:solidFill>
              </a:rPr>
              <a:t>literatura - množství děl fantaskní </a:t>
            </a:r>
            <a:r>
              <a:rPr lang="cs-CZ" sz="2200" dirty="0" smtClean="0">
                <a:solidFill>
                  <a:srgbClr val="4F2145"/>
                </a:solidFill>
              </a:rPr>
              <a:t>literatury – dekonstrukce hranic mezi skutečností a iluzí ve fikčním, ale i aktuálním světě.</a:t>
            </a:r>
          </a:p>
          <a:p>
            <a:pPr marL="137160" indent="0">
              <a:buNone/>
            </a:pPr>
            <a:endParaRPr lang="cs-CZ" sz="2200" dirty="0">
              <a:solidFill>
                <a:srgbClr val="4F2145"/>
              </a:solidFill>
            </a:endParaRPr>
          </a:p>
          <a:p>
            <a:pPr marL="137160" indent="0">
              <a:buNone/>
            </a:pPr>
            <a:r>
              <a:rPr lang="cs-CZ" sz="2200" dirty="0">
                <a:solidFill>
                  <a:srgbClr val="4F2145"/>
                </a:solidFill>
              </a:rPr>
              <a:t>Texty řazené tradičně ke science fiction nebo fantasy</a:t>
            </a:r>
          </a:p>
          <a:p>
            <a:pPr marL="137160" indent="0">
              <a:buNone/>
            </a:pPr>
            <a:endParaRPr lang="cs-CZ" sz="2200" dirty="0" smtClean="0">
              <a:solidFill>
                <a:srgbClr val="4F2145"/>
              </a:solidFill>
            </a:endParaRPr>
          </a:p>
          <a:p>
            <a:pPr marL="137160" indent="0">
              <a:buNone/>
            </a:pPr>
            <a:r>
              <a:rPr lang="en-GB" sz="2200" dirty="0" smtClean="0">
                <a:solidFill>
                  <a:srgbClr val="4F2145"/>
                </a:solidFill>
              </a:rPr>
              <a:t>Phillip </a:t>
            </a:r>
            <a:r>
              <a:rPr lang="en-GB" sz="2200" dirty="0">
                <a:solidFill>
                  <a:srgbClr val="4F2145"/>
                </a:solidFill>
              </a:rPr>
              <a:t>K. </a:t>
            </a:r>
            <a:r>
              <a:rPr lang="en-GB" sz="2200" dirty="0" smtClean="0">
                <a:solidFill>
                  <a:srgbClr val="4F2145"/>
                </a:solidFill>
              </a:rPr>
              <a:t>Dick</a:t>
            </a:r>
            <a:r>
              <a:rPr lang="cs-CZ" sz="2200" dirty="0" smtClean="0">
                <a:solidFill>
                  <a:srgbClr val="4F2145"/>
                </a:solidFill>
              </a:rPr>
              <a:t> – nejistota, strach, postavy ztraceny v proměnlivém, neuchopitelném světě. </a:t>
            </a:r>
          </a:p>
          <a:p>
            <a:pPr marL="137160" indent="0">
              <a:buNone/>
            </a:pPr>
            <a:endParaRPr lang="cs-CZ" sz="2200" dirty="0">
              <a:solidFill>
                <a:srgbClr val="4F2145"/>
              </a:solidFill>
            </a:endParaRPr>
          </a:p>
          <a:p>
            <a:pPr marL="137160" indent="0">
              <a:buNone/>
            </a:pPr>
            <a:r>
              <a:rPr lang="en-GB" sz="2200" dirty="0" smtClean="0">
                <a:solidFill>
                  <a:srgbClr val="4F2145"/>
                </a:solidFill>
              </a:rPr>
              <a:t>Kelly Link</a:t>
            </a:r>
            <a:r>
              <a:rPr lang="cs-CZ" sz="2200" dirty="0" err="1" smtClean="0">
                <a:solidFill>
                  <a:srgbClr val="4F2145"/>
                </a:solidFill>
              </a:rPr>
              <a:t>ová</a:t>
            </a:r>
            <a:r>
              <a:rPr lang="en-GB" sz="2200" dirty="0" smtClean="0">
                <a:solidFill>
                  <a:srgbClr val="4F2145"/>
                </a:solidFill>
              </a:rPr>
              <a:t> </a:t>
            </a:r>
            <a:r>
              <a:rPr lang="cs-CZ" sz="2200" dirty="0" smtClean="0">
                <a:solidFill>
                  <a:srgbClr val="4F2145"/>
                </a:solidFill>
              </a:rPr>
              <a:t>- hravost</a:t>
            </a:r>
            <a:r>
              <a:rPr lang="en-GB" sz="2200" dirty="0" smtClean="0">
                <a:solidFill>
                  <a:srgbClr val="4F2145"/>
                </a:solidFill>
              </a:rPr>
              <a:t>– </a:t>
            </a:r>
            <a:r>
              <a:rPr lang="cs-CZ" sz="2200" dirty="0" smtClean="0">
                <a:solidFill>
                  <a:srgbClr val="4F2145"/>
                </a:solidFill>
              </a:rPr>
              <a:t>únik od všední reality – fascinace proměnlivostí a nezřejmostí svět a textu.</a:t>
            </a:r>
            <a:endParaRPr lang="en-GB" sz="2200" dirty="0">
              <a:solidFill>
                <a:srgbClr val="4F2145"/>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504" y="221008"/>
            <a:ext cx="2402210" cy="3684769"/>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060848"/>
            <a:ext cx="2161803" cy="3259803"/>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0185" y="908720"/>
            <a:ext cx="2295866" cy="3454475"/>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8067" y="3690749"/>
            <a:ext cx="1941367" cy="3009520"/>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9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barn(inVertical)">
                                      <p:cBhvr>
                                        <p:cTn id="22" dur="500"/>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barn(inVertical)">
                                      <p:cBhvr>
                                        <p:cTn id="36" dur="500"/>
                                        <p:tgtEl>
                                          <p:spTgt spid="6148"/>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6149"/>
                                        </p:tgtEl>
                                        <p:attrNameLst>
                                          <p:attrName>style.visibility</p:attrName>
                                        </p:attrNameLst>
                                      </p:cBhvr>
                                      <p:to>
                                        <p:strVal val="visible"/>
                                      </p:to>
                                    </p:set>
                                    <p:animEffect transition="in" filter="barn(inVertical)">
                                      <p:cBhvr>
                                        <p:cTn id="40"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0" y="1772815"/>
            <a:ext cx="9144000" cy="5082447"/>
          </a:xfrm>
          <a:prstGeom prst="rect">
            <a:avLst/>
          </a:prstGeom>
          <a:effectLst/>
        </p:spPr>
        <p:txBody>
          <a:bodyPr>
            <a:normAutofit/>
          </a:bodyPr>
          <a:lstStyle/>
          <a:p>
            <a:pPr marL="137160" indent="0" algn="just">
              <a:buNone/>
            </a:pPr>
            <a:r>
              <a:rPr lang="cs-CZ" sz="2200" dirty="0" smtClean="0">
                <a:solidFill>
                  <a:srgbClr val="4F2145"/>
                </a:solidFill>
              </a:rPr>
              <a:t>Široké spektrum </a:t>
            </a:r>
            <a:r>
              <a:rPr lang="cs-CZ" sz="2200" dirty="0">
                <a:solidFill>
                  <a:srgbClr val="4F2145"/>
                </a:solidFill>
              </a:rPr>
              <a:t>děl vyprávějících příběhy jiných světů, bytostí i časů, a přece </a:t>
            </a:r>
            <a:r>
              <a:rPr lang="cs-CZ" sz="2200" dirty="0" smtClean="0">
                <a:solidFill>
                  <a:srgbClr val="4F2145"/>
                </a:solidFill>
              </a:rPr>
              <a:t>vypovídajících nepřímo </a:t>
            </a:r>
            <a:r>
              <a:rPr lang="cs-CZ" sz="2200" dirty="0">
                <a:solidFill>
                  <a:srgbClr val="4F2145"/>
                </a:solidFill>
              </a:rPr>
              <a:t>– nikoli však čistě alegoricky – o člověku a jeho současnosti</a:t>
            </a:r>
            <a:r>
              <a:rPr lang="cs-CZ" sz="2200" dirty="0" smtClean="0">
                <a:solidFill>
                  <a:srgbClr val="4F2145"/>
                </a:solidFill>
              </a:rPr>
              <a:t>.</a:t>
            </a:r>
          </a:p>
          <a:p>
            <a:pPr marL="137160" indent="0" algn="just">
              <a:buNone/>
            </a:pPr>
            <a:endParaRPr lang="cs-CZ" sz="2200" dirty="0" smtClean="0">
              <a:solidFill>
                <a:srgbClr val="4F2145"/>
              </a:solidFill>
            </a:endParaRPr>
          </a:p>
          <a:p>
            <a:pPr marL="137160" indent="0" algn="just">
              <a:buNone/>
            </a:pPr>
            <a:r>
              <a:rPr lang="cs-CZ" sz="2200" dirty="0">
                <a:solidFill>
                  <a:srgbClr val="4F2145"/>
                </a:solidFill>
              </a:rPr>
              <a:t>P</a:t>
            </a:r>
            <a:r>
              <a:rPr lang="cs-CZ" sz="2200" dirty="0" smtClean="0">
                <a:solidFill>
                  <a:srgbClr val="4F2145"/>
                </a:solidFill>
              </a:rPr>
              <a:t>říběhy </a:t>
            </a:r>
            <a:r>
              <a:rPr lang="cs-CZ" sz="2200" dirty="0">
                <a:solidFill>
                  <a:srgbClr val="4F2145"/>
                </a:solidFill>
              </a:rPr>
              <a:t>z jiného světa, světa, který se od našeho liší, </a:t>
            </a:r>
            <a:r>
              <a:rPr lang="cs-CZ" sz="2200" dirty="0" smtClean="0">
                <a:solidFill>
                  <a:srgbClr val="4F2145"/>
                </a:solidFill>
              </a:rPr>
              <a:t>poselství vztahující se k našemu světu implicitně.</a:t>
            </a:r>
          </a:p>
          <a:p>
            <a:pPr marL="137160" indent="0" algn="just">
              <a:buNone/>
            </a:pPr>
            <a:endParaRPr lang="cs-CZ" sz="2200" dirty="0" smtClean="0">
              <a:solidFill>
                <a:srgbClr val="4F2145"/>
              </a:solidFill>
            </a:endParaRPr>
          </a:p>
          <a:p>
            <a:pPr marL="137160" indent="0" algn="just">
              <a:buNone/>
            </a:pPr>
            <a:r>
              <a:rPr lang="cs-CZ" sz="2200" dirty="0" smtClean="0">
                <a:solidFill>
                  <a:srgbClr val="4F2145"/>
                </a:solidFill>
              </a:rPr>
              <a:t>Zcela fantastické světy, ale i fantastické prvky v přirozeném světě – cílem ale není maximální realističnost směrem k aktuálnímu světu.</a:t>
            </a:r>
          </a:p>
          <a:p>
            <a:pPr marL="137160" indent="0" algn="just">
              <a:buNone/>
            </a:pPr>
            <a:r>
              <a:rPr lang="cs-CZ" sz="2200" dirty="0" smtClean="0">
                <a:solidFill>
                  <a:srgbClr val="4F2145"/>
                </a:solidFill>
              </a:rPr>
              <a:t>Fikční </a:t>
            </a:r>
            <a:r>
              <a:rPr lang="cs-CZ" sz="2200" dirty="0">
                <a:solidFill>
                  <a:srgbClr val="4F2145"/>
                </a:solidFill>
              </a:rPr>
              <a:t>doména není kulisou, ale </a:t>
            </a:r>
            <a:r>
              <a:rPr lang="cs-CZ" sz="2200" dirty="0" smtClean="0">
                <a:solidFill>
                  <a:srgbClr val="4F2145"/>
                </a:solidFill>
              </a:rPr>
              <a:t>platformou textu</a:t>
            </a:r>
            <a:r>
              <a:rPr lang="cs-CZ" sz="2200" dirty="0">
                <a:solidFill>
                  <a:srgbClr val="4F2145"/>
                </a:solidFill>
              </a:rPr>
              <a:t>. </a:t>
            </a:r>
            <a:endParaRPr lang="cs-CZ" sz="2200" dirty="0" smtClean="0">
              <a:solidFill>
                <a:srgbClr val="4F2145"/>
              </a:solidFill>
            </a:endParaRPr>
          </a:p>
          <a:p>
            <a:pPr marL="137160" indent="0" algn="just">
              <a:buNone/>
            </a:pPr>
            <a:endParaRPr lang="cs-CZ" sz="2200" dirty="0" smtClean="0">
              <a:solidFill>
                <a:srgbClr val="4F2145"/>
              </a:solidFill>
            </a:endParaRPr>
          </a:p>
          <a:p>
            <a:pPr marL="137160" indent="0" algn="just">
              <a:buNone/>
            </a:pPr>
            <a:r>
              <a:rPr lang="cs-CZ" sz="2200" dirty="0" smtClean="0">
                <a:solidFill>
                  <a:srgbClr val="4F2145"/>
                </a:solidFill>
              </a:rPr>
              <a:t>Steven </a:t>
            </a:r>
            <a:r>
              <a:rPr lang="cs-CZ" sz="2200" dirty="0" err="1">
                <a:solidFill>
                  <a:srgbClr val="4F2145"/>
                </a:solidFill>
              </a:rPr>
              <a:t>Erikson</a:t>
            </a:r>
            <a:r>
              <a:rPr lang="cs-CZ" sz="2200" dirty="0">
                <a:solidFill>
                  <a:srgbClr val="4F2145"/>
                </a:solidFill>
              </a:rPr>
              <a:t>, </a:t>
            </a:r>
            <a:r>
              <a:rPr lang="cs-CZ" sz="2200" dirty="0" smtClean="0">
                <a:solidFill>
                  <a:srgbClr val="4F2145"/>
                </a:solidFill>
              </a:rPr>
              <a:t>G</a:t>
            </a:r>
            <a:r>
              <a:rPr lang="cs-CZ" sz="2200" dirty="0">
                <a:solidFill>
                  <a:srgbClr val="4F2145"/>
                </a:solidFill>
              </a:rPr>
              <a:t>. R. R. Martin, China Miéville, Andrzej </a:t>
            </a:r>
            <a:r>
              <a:rPr lang="cs-CZ" sz="2200" dirty="0" err="1" smtClean="0">
                <a:solidFill>
                  <a:srgbClr val="4F2145"/>
                </a:solidFill>
              </a:rPr>
              <a:t>Sapkowski</a:t>
            </a:r>
            <a:r>
              <a:rPr lang="cs-CZ" sz="2200" dirty="0" smtClean="0">
                <a:solidFill>
                  <a:srgbClr val="4F2145"/>
                </a:solidFill>
              </a:rPr>
              <a:t>, </a:t>
            </a:r>
            <a:r>
              <a:rPr lang="cs-CZ" sz="2200" dirty="0" err="1" smtClean="0">
                <a:solidFill>
                  <a:srgbClr val="4F2145"/>
                </a:solidFill>
              </a:rPr>
              <a:t>Terry</a:t>
            </a:r>
            <a:r>
              <a:rPr lang="cs-CZ" sz="2200" dirty="0" smtClean="0">
                <a:solidFill>
                  <a:srgbClr val="4F2145"/>
                </a:solidFill>
              </a:rPr>
              <a:t> </a:t>
            </a:r>
            <a:r>
              <a:rPr lang="cs-CZ" sz="2200" dirty="0" err="1" smtClean="0">
                <a:solidFill>
                  <a:srgbClr val="4F2145"/>
                </a:solidFill>
              </a:rPr>
              <a:t>Pratchett</a:t>
            </a:r>
            <a:r>
              <a:rPr lang="cs-CZ" sz="2200" dirty="0" smtClean="0">
                <a:solidFill>
                  <a:srgbClr val="4F2145"/>
                </a:solidFill>
              </a:rPr>
              <a:t>, Ursula K. </a:t>
            </a:r>
            <a:r>
              <a:rPr lang="cs-CZ" sz="2200" dirty="0">
                <a:solidFill>
                  <a:srgbClr val="4F2145"/>
                </a:solidFill>
              </a:rPr>
              <a:t>L</a:t>
            </a:r>
            <a:r>
              <a:rPr lang="cs-CZ" sz="2200" dirty="0" smtClean="0">
                <a:solidFill>
                  <a:srgbClr val="4F2145"/>
                </a:solidFill>
              </a:rPr>
              <a:t>e </a:t>
            </a:r>
            <a:r>
              <a:rPr lang="cs-CZ" sz="2200" dirty="0" err="1" smtClean="0">
                <a:solidFill>
                  <a:srgbClr val="4F2145"/>
                </a:solidFill>
              </a:rPr>
              <a:t>Guin</a:t>
            </a:r>
            <a:r>
              <a:rPr lang="cs-CZ" sz="2200" dirty="0" smtClean="0">
                <a:solidFill>
                  <a:srgbClr val="4F2145"/>
                </a:solidFill>
              </a:rPr>
              <a:t>, Ted </a:t>
            </a:r>
            <a:r>
              <a:rPr lang="cs-CZ" sz="2200" dirty="0" err="1" smtClean="0">
                <a:solidFill>
                  <a:srgbClr val="4F2145"/>
                </a:solidFill>
              </a:rPr>
              <a:t>Chiang</a:t>
            </a:r>
            <a:r>
              <a:rPr lang="cs-CZ" sz="2200" dirty="0" smtClean="0">
                <a:solidFill>
                  <a:srgbClr val="4F2145"/>
                </a:solidFill>
              </a:rPr>
              <a:t>…</a:t>
            </a:r>
            <a:endParaRPr lang="cs-CZ" sz="2200" dirty="0">
              <a:solidFill>
                <a:srgbClr val="4F2145"/>
              </a:solidFill>
            </a:endParaRPr>
          </a:p>
          <a:p>
            <a:endParaRPr lang="cs-CZ" dirty="0">
              <a:solidFill>
                <a:srgbClr val="060238"/>
              </a:solidFill>
              <a:latin typeface="Franklin Gothic Medium" panose="020B0603020102020204" pitchFamily="34" charset="0"/>
            </a:endParaRPr>
          </a:p>
        </p:txBody>
      </p:sp>
      <p:sp>
        <p:nvSpPr>
          <p:cNvPr id="3" name="Nadpis 2"/>
          <p:cNvSpPr>
            <a:spLocks noGrp="1"/>
          </p:cNvSpPr>
          <p:nvPr>
            <p:ph type="title"/>
          </p:nvPr>
        </p:nvSpPr>
        <p:spPr>
          <a:xfrm>
            <a:off x="467544" y="404664"/>
            <a:ext cx="7709858" cy="752128"/>
          </a:xfrm>
          <a:effectLst>
            <a:outerShdw blurRad="50800" dist="38100" dir="2700000" algn="tl" rotWithShape="0">
              <a:prstClr val="black">
                <a:alpha val="40000"/>
              </a:prstClr>
            </a:outerShdw>
          </a:effectLst>
        </p:spPr>
        <p:txBody>
          <a:bodyPr>
            <a:noAutofit/>
          </a:bodyPr>
          <a:lstStyle/>
          <a:p>
            <a:pPr algn="ctr"/>
            <a:r>
              <a:rPr lang="cs-CZ" sz="4400" b="1" dirty="0">
                <a:solidFill>
                  <a:srgbClr val="FFC000"/>
                </a:solidFill>
              </a:rPr>
              <a:t>Neostrá množina postižení vnitřní souvislosti</a:t>
            </a:r>
          </a:p>
        </p:txBody>
      </p:sp>
      <p:sp>
        <p:nvSpPr>
          <p:cNvPr id="4" name="Zástupný symbol pro číslo snímku 3"/>
          <p:cNvSpPr>
            <a:spLocks noGrp="1"/>
          </p:cNvSpPr>
          <p:nvPr>
            <p:ph type="sldNum" sz="quarter" idx="4294967295"/>
          </p:nvPr>
        </p:nvSpPr>
        <p:spPr>
          <a:xfrm>
            <a:off x="7886700" y="6543676"/>
            <a:ext cx="876300" cy="247650"/>
          </a:xfrm>
          <a:prstGeom prst="rect">
            <a:avLst/>
          </a:prstGeom>
          <a:effectLst/>
        </p:spPr>
        <p:txBody>
          <a:bodyPr/>
          <a:lstStyle/>
          <a:p>
            <a:fld id="{E16EF6DA-FB22-4A4B-9D47-E41F874BAA9A}" type="slidenum">
              <a:rPr lang="cs-CZ" smtClean="0">
                <a:solidFill>
                  <a:srgbClr val="060238"/>
                </a:solidFill>
                <a:latin typeface="Franklin Gothic Medium" panose="020B0603020102020204" pitchFamily="34" charset="0"/>
              </a:rPr>
              <a:t>23</a:t>
            </a:fld>
            <a:endParaRPr lang="cs-CZ">
              <a:solidFill>
                <a:srgbClr val="060238"/>
              </a:solidFill>
              <a:latin typeface="Franklin Gothic Medium" panose="020B0603020102020204" pitchFamily="34" charset="0"/>
            </a:endParaRPr>
          </a:p>
        </p:txBody>
      </p:sp>
    </p:spTree>
    <p:extLst>
      <p:ext uri="{BB962C8B-B14F-4D97-AF65-F5344CB8AC3E}">
        <p14:creationId xmlns:p14="http://schemas.microsoft.com/office/powerpoint/2010/main" val="27118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6084168" cy="6858000"/>
          </a:xfrm>
          <a:effectLst/>
        </p:spPr>
        <p:txBody>
          <a:bodyPr>
            <a:noAutofit/>
          </a:bodyPr>
          <a:lstStyle/>
          <a:p>
            <a:pPr marL="137160" indent="0">
              <a:buNone/>
            </a:pPr>
            <a:r>
              <a:rPr lang="cs-CZ" sz="2200" dirty="0" smtClean="0">
                <a:solidFill>
                  <a:srgbClr val="4F2145"/>
                </a:solidFill>
              </a:rPr>
              <a:t>Ne pouhé alegorie</a:t>
            </a:r>
            <a:endParaRPr lang="en-GB" sz="2200" dirty="0" smtClean="0">
              <a:solidFill>
                <a:srgbClr val="4F2145"/>
              </a:solidFill>
            </a:endParaRPr>
          </a:p>
          <a:p>
            <a:pPr marL="137160" indent="0">
              <a:buNone/>
            </a:pPr>
            <a:endParaRPr lang="cs-CZ" sz="2200" dirty="0" smtClean="0">
              <a:solidFill>
                <a:srgbClr val="4F2145"/>
              </a:solidFill>
            </a:endParaRPr>
          </a:p>
          <a:p>
            <a:pPr marL="137160" indent="0">
              <a:buNone/>
            </a:pPr>
            <a:r>
              <a:rPr lang="cs-CZ" sz="2200" dirty="0" err="1" smtClean="0">
                <a:solidFill>
                  <a:srgbClr val="4F2145"/>
                </a:solidFill>
              </a:rPr>
              <a:t>Terry</a:t>
            </a:r>
            <a:r>
              <a:rPr lang="cs-CZ" sz="2200" dirty="0" smtClean="0">
                <a:solidFill>
                  <a:srgbClr val="4F2145"/>
                </a:solidFill>
              </a:rPr>
              <a:t> </a:t>
            </a:r>
            <a:r>
              <a:rPr lang="cs-CZ" sz="2200" dirty="0" err="1" smtClean="0">
                <a:solidFill>
                  <a:srgbClr val="4F2145"/>
                </a:solidFill>
              </a:rPr>
              <a:t>Pratchett</a:t>
            </a:r>
            <a:endParaRPr lang="cs-CZ" sz="2200" dirty="0">
              <a:solidFill>
                <a:srgbClr val="4F2145"/>
              </a:solidFill>
            </a:endParaRPr>
          </a:p>
          <a:p>
            <a:pPr marL="137160" indent="0">
              <a:buNone/>
            </a:pPr>
            <a:r>
              <a:rPr lang="cs-CZ" sz="2200" dirty="0" smtClean="0">
                <a:solidFill>
                  <a:srgbClr val="4F2145"/>
                </a:solidFill>
              </a:rPr>
              <a:t>Nezávislý fikční svět</a:t>
            </a:r>
          </a:p>
          <a:p>
            <a:pPr marL="137160" indent="0">
              <a:buNone/>
            </a:pPr>
            <a:r>
              <a:rPr lang="cs-CZ" sz="2200" dirty="0" smtClean="0">
                <a:solidFill>
                  <a:srgbClr val="4F2145"/>
                </a:solidFill>
              </a:rPr>
              <a:t>Univerzalita, všudypřítomnost, opakovatelnost</a:t>
            </a:r>
          </a:p>
          <a:p>
            <a:pPr marL="137160" indent="0">
              <a:buNone/>
            </a:pPr>
            <a:r>
              <a:rPr lang="cs-CZ" sz="2200" dirty="0" smtClean="0">
                <a:solidFill>
                  <a:srgbClr val="4F2145"/>
                </a:solidFill>
              </a:rPr>
              <a:t>Univerzální příběhy, vzorce</a:t>
            </a:r>
          </a:p>
          <a:p>
            <a:pPr marL="137160" indent="0">
              <a:buNone/>
            </a:pPr>
            <a:endParaRPr lang="cs-CZ" sz="2200" dirty="0" smtClean="0">
              <a:solidFill>
                <a:srgbClr val="4F2145"/>
              </a:solidFill>
            </a:endParaRPr>
          </a:p>
          <a:p>
            <a:pPr marL="137160" indent="0">
              <a:buNone/>
            </a:pPr>
            <a:r>
              <a:rPr lang="cs-CZ" sz="2200" dirty="0" err="1" smtClean="0">
                <a:solidFill>
                  <a:srgbClr val="4F2145"/>
                </a:solidFill>
              </a:rPr>
              <a:t>Kazuo</a:t>
            </a:r>
            <a:r>
              <a:rPr lang="cs-CZ" sz="2200" dirty="0" smtClean="0">
                <a:solidFill>
                  <a:srgbClr val="4F2145"/>
                </a:solidFill>
              </a:rPr>
              <a:t> </a:t>
            </a:r>
            <a:r>
              <a:rPr lang="cs-CZ" sz="2200" dirty="0" err="1" smtClean="0">
                <a:solidFill>
                  <a:srgbClr val="4F2145"/>
                </a:solidFill>
              </a:rPr>
              <a:t>Ishiguro</a:t>
            </a:r>
            <a:endParaRPr lang="cs-CZ" sz="2200" dirty="0" smtClean="0">
              <a:solidFill>
                <a:srgbClr val="4F2145"/>
              </a:solidFill>
            </a:endParaRPr>
          </a:p>
          <a:p>
            <a:pPr marL="137160" indent="0">
              <a:buNone/>
            </a:pPr>
            <a:r>
              <a:rPr lang="cs-CZ" sz="2200" dirty="0" smtClean="0">
                <a:solidFill>
                  <a:srgbClr val="4F2145"/>
                </a:solidFill>
              </a:rPr>
              <a:t>Fantastický prvek v jinak přirozeném fikčním světě</a:t>
            </a:r>
          </a:p>
          <a:p>
            <a:pPr marL="137160" indent="0">
              <a:buNone/>
            </a:pPr>
            <a:r>
              <a:rPr lang="cs-CZ" sz="2200" dirty="0" smtClean="0">
                <a:solidFill>
                  <a:srgbClr val="4F2145"/>
                </a:solidFill>
              </a:rPr>
              <a:t>Není podřízen realitě</a:t>
            </a:r>
          </a:p>
          <a:p>
            <a:pPr marL="137160" indent="0">
              <a:buNone/>
            </a:pPr>
            <a:r>
              <a:rPr lang="cs-CZ" sz="2200" dirty="0" smtClean="0">
                <a:solidFill>
                  <a:srgbClr val="4F2145"/>
                </a:solidFill>
              </a:rPr>
              <a:t>Univerzália lidské povahy - zrcadlo</a:t>
            </a:r>
          </a:p>
          <a:p>
            <a:endParaRPr lang="en-GB" sz="2400" dirty="0" smtClean="0">
              <a:solidFill>
                <a:srgbClr val="660033"/>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728189"/>
            <a:ext cx="2123728" cy="3305908"/>
          </a:xfrm>
          <a:prstGeom prst="roundRect">
            <a:avLst/>
          </a:prstGeom>
          <a:noFill/>
          <a:ln>
            <a:noFill/>
          </a:ln>
          <a:effectLst>
            <a:glow rad="139700">
              <a:schemeClr val="accent1">
                <a:satMod val="175000"/>
                <a:alpha val="4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692696"/>
            <a:ext cx="2500313"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256" y="1328512"/>
            <a:ext cx="2693987"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6717" y="2728189"/>
            <a:ext cx="2719734" cy="415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1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barn(inVertical)">
                                      <p:cBhvr>
                                        <p:cTn id="16" dur="500"/>
                                        <p:tgtEl>
                                          <p:spTgt spid="7171"/>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 calcmode="lin" valueType="num">
                                      <p:cBhvr additive="base">
                                        <p:cTn id="39" dur="500" fill="hold"/>
                                        <p:tgtEl>
                                          <p:spTgt spid="1027"/>
                                        </p:tgtEl>
                                        <p:attrNameLst>
                                          <p:attrName>ppt_x</p:attrName>
                                        </p:attrNameLst>
                                      </p:cBhvr>
                                      <p:tavLst>
                                        <p:tav tm="0">
                                          <p:val>
                                            <p:strVal val="#ppt_x"/>
                                          </p:val>
                                        </p:tav>
                                        <p:tav tm="100000">
                                          <p:val>
                                            <p:strVal val="#ppt_x"/>
                                          </p:val>
                                        </p:tav>
                                      </p:tavLst>
                                    </p:anim>
                                    <p:anim calcmode="lin" valueType="num">
                                      <p:cBhvr additive="base">
                                        <p:cTn id="4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barn(inVertical)">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barn(inVertical)">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barn(inVertical)">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barn(inVertical)">
                                      <p:cBhvr>
                                        <p:cTn id="60" dur="500"/>
                                        <p:tgtEl>
                                          <p:spTgt spid="3">
                                            <p:txEl>
                                              <p:pRg st="8" end="8"/>
                                            </p:txEl>
                                          </p:spTgt>
                                        </p:tgtEl>
                                      </p:cBhvr>
                                    </p:animEffect>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1028"/>
                                        </p:tgtEl>
                                        <p:attrNameLst>
                                          <p:attrName>style.visibility</p:attrName>
                                        </p:attrNameLst>
                                      </p:cBhvr>
                                      <p:to>
                                        <p:strVal val="visible"/>
                                      </p:to>
                                    </p:set>
                                    <p:anim calcmode="lin" valueType="num">
                                      <p:cBhvr additive="base">
                                        <p:cTn id="64" dur="500" fill="hold"/>
                                        <p:tgtEl>
                                          <p:spTgt spid="1028"/>
                                        </p:tgtEl>
                                        <p:attrNameLst>
                                          <p:attrName>ppt_x</p:attrName>
                                        </p:attrNameLst>
                                      </p:cBhvr>
                                      <p:tavLst>
                                        <p:tav tm="0">
                                          <p:val>
                                            <p:strVal val="#ppt_x"/>
                                          </p:val>
                                        </p:tav>
                                        <p:tav tm="100000">
                                          <p:val>
                                            <p:strVal val="#ppt_x"/>
                                          </p:val>
                                        </p:tav>
                                      </p:tavLst>
                                    </p:anim>
                                    <p:anim calcmode="lin" valueType="num">
                                      <p:cBhvr additive="base">
                                        <p:cTn id="6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24744"/>
          </a:xfrm>
          <a:effectLst>
            <a:outerShdw blurRad="50800" dist="38100" dir="2700000" algn="tl" rotWithShape="0">
              <a:prstClr val="black">
                <a:alpha val="40000"/>
              </a:prstClr>
            </a:outerShdw>
          </a:effectLst>
        </p:spPr>
        <p:txBody>
          <a:bodyPr>
            <a:normAutofit/>
          </a:bodyPr>
          <a:lstStyle/>
          <a:p>
            <a:r>
              <a:rPr lang="cs-CZ" dirty="0" smtClean="0">
                <a:solidFill>
                  <a:srgbClr val="FFC000"/>
                </a:solidFill>
              </a:rPr>
              <a:t>K čemu je to všechno dobré?</a:t>
            </a:r>
            <a:endParaRPr lang="cs-CZ" dirty="0">
              <a:solidFill>
                <a:srgbClr val="FFC000"/>
              </a:solidFill>
            </a:endParaRPr>
          </a:p>
        </p:txBody>
      </p:sp>
      <p:sp>
        <p:nvSpPr>
          <p:cNvPr id="3" name="Zástupný symbol pro obsah 2"/>
          <p:cNvSpPr>
            <a:spLocks noGrp="1"/>
          </p:cNvSpPr>
          <p:nvPr>
            <p:ph idx="1"/>
          </p:nvPr>
        </p:nvSpPr>
        <p:spPr>
          <a:xfrm>
            <a:off x="251520" y="1268760"/>
            <a:ext cx="8208912" cy="5134352"/>
          </a:xfrm>
        </p:spPr>
        <p:txBody>
          <a:bodyPr>
            <a:normAutofit/>
          </a:bodyPr>
          <a:lstStyle/>
          <a:p>
            <a:pPr marL="137160" indent="0">
              <a:buNone/>
            </a:pPr>
            <a:r>
              <a:rPr lang="cs-CZ" sz="2200" dirty="0" smtClean="0">
                <a:solidFill>
                  <a:srgbClr val="4F2145"/>
                </a:solidFill>
              </a:rPr>
              <a:t>Různé žánry v jedné neostré množině</a:t>
            </a:r>
          </a:p>
          <a:p>
            <a:pPr marL="137160" indent="0">
              <a:buNone/>
            </a:pPr>
            <a:endParaRPr lang="cs-CZ" sz="2200" dirty="0">
              <a:solidFill>
                <a:srgbClr val="4F2145"/>
              </a:solidFill>
            </a:endParaRPr>
          </a:p>
          <a:p>
            <a:pPr marL="137160" indent="0">
              <a:buNone/>
            </a:pPr>
            <a:r>
              <a:rPr lang="cs-CZ" sz="2200" dirty="0" smtClean="0">
                <a:solidFill>
                  <a:srgbClr val="4F2145"/>
                </a:solidFill>
              </a:rPr>
              <a:t>Díla řazená do jednoho žánru spadají do různých neostrých množin</a:t>
            </a:r>
            <a:endParaRPr lang="cs-CZ" sz="2200" dirty="0">
              <a:solidFill>
                <a:srgbClr val="4F2145"/>
              </a:solidFill>
            </a:endParaRPr>
          </a:p>
          <a:p>
            <a:pPr marL="137160" indent="0">
              <a:buNone/>
            </a:pPr>
            <a:endParaRPr lang="cs-CZ" sz="2200" dirty="0" smtClean="0">
              <a:solidFill>
                <a:srgbClr val="4F2145"/>
              </a:solidFill>
            </a:endParaRPr>
          </a:p>
          <a:p>
            <a:pPr marL="137160" indent="0">
              <a:buNone/>
            </a:pPr>
            <a:r>
              <a:rPr lang="cs-CZ" sz="2200" dirty="0" smtClean="0">
                <a:solidFill>
                  <a:srgbClr val="4F2145"/>
                </a:solidFill>
              </a:rPr>
              <a:t>Jedno dílo lze přiřadit k různým neostrým množinám</a:t>
            </a:r>
            <a:endParaRPr lang="cs-CZ" sz="2200" dirty="0">
              <a:solidFill>
                <a:srgbClr val="4F2145"/>
              </a:solidFill>
            </a:endParaRPr>
          </a:p>
          <a:p>
            <a:pPr marL="137160" indent="0">
              <a:buNone/>
            </a:pPr>
            <a:r>
              <a:rPr lang="cs-CZ" sz="2200" dirty="0" smtClean="0">
                <a:solidFill>
                  <a:srgbClr val="4F2145"/>
                </a:solidFill>
              </a:rPr>
              <a:t>                   modus čtení</a:t>
            </a:r>
          </a:p>
          <a:p>
            <a:pPr marL="137160" indent="0">
              <a:buNone/>
            </a:pPr>
            <a:endParaRPr lang="cs-CZ" sz="2200" dirty="0">
              <a:solidFill>
                <a:srgbClr val="4F2145"/>
              </a:solidFill>
            </a:endParaRPr>
          </a:p>
          <a:p>
            <a:pPr marL="137160" indent="0">
              <a:buNone/>
            </a:pPr>
            <a:r>
              <a:rPr lang="cs-CZ" sz="2200" dirty="0" smtClean="0">
                <a:solidFill>
                  <a:srgbClr val="4F2145"/>
                </a:solidFill>
              </a:rPr>
              <a:t>Proč čteme fantastickou literaturu?</a:t>
            </a:r>
          </a:p>
          <a:p>
            <a:pPr marL="137160" indent="0">
              <a:buNone/>
            </a:pPr>
            <a:r>
              <a:rPr lang="cs-CZ" sz="2200" dirty="0" smtClean="0">
                <a:solidFill>
                  <a:srgbClr val="4F2145"/>
                </a:solidFill>
              </a:rPr>
              <a:t>Proč si vybíráme určité typy příběhů??</a:t>
            </a:r>
          </a:p>
          <a:p>
            <a:pPr marL="137160" indent="0">
              <a:buNone/>
            </a:pPr>
            <a:endParaRPr lang="cs-CZ" sz="2200" dirty="0">
              <a:solidFill>
                <a:srgbClr val="660033"/>
              </a:solidFill>
            </a:endParaRPr>
          </a:p>
        </p:txBody>
      </p:sp>
      <p:sp>
        <p:nvSpPr>
          <p:cNvPr id="4" name="Šipka doprava 3"/>
          <p:cNvSpPr/>
          <p:nvPr/>
        </p:nvSpPr>
        <p:spPr>
          <a:xfrm>
            <a:off x="539552" y="3704456"/>
            <a:ext cx="1080120" cy="216024"/>
          </a:xfrm>
          <a:prstGeom prst="rightArrow">
            <a:avLst/>
          </a:prstGeom>
          <a:solidFill>
            <a:srgbClr val="660033"/>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660033"/>
              </a:solidFill>
            </a:endParaRPr>
          </a:p>
        </p:txBody>
      </p:sp>
    </p:spTree>
    <p:extLst>
      <p:ext uri="{BB962C8B-B14F-4D97-AF65-F5344CB8AC3E}">
        <p14:creationId xmlns:p14="http://schemas.microsoft.com/office/powerpoint/2010/main" val="37069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a:effectLst>
            <a:outerShdw blurRad="50800" dist="38100" dir="2700000" algn="tl" rotWithShape="0">
              <a:prstClr val="black">
                <a:alpha val="40000"/>
              </a:prstClr>
            </a:outerShdw>
          </a:effectLst>
        </p:spPr>
        <p:txBody>
          <a:bodyPr>
            <a:normAutofit/>
          </a:bodyPr>
          <a:lstStyle/>
          <a:p>
            <a:r>
              <a:rPr lang="cs-CZ" sz="4400" dirty="0" smtClean="0">
                <a:solidFill>
                  <a:srgbClr val="FFC000"/>
                </a:solidFill>
                <a:effectLst>
                  <a:outerShdw blurRad="38100" dist="38100" dir="2700000" algn="tl" rotWithShape="0">
                    <a:srgbClr val="000000">
                      <a:alpha val="43137"/>
                    </a:srgbClr>
                  </a:outerShdw>
                </a:effectLst>
              </a:rPr>
              <a:t>Neostrá množina fantastiky</a:t>
            </a:r>
            <a:endParaRPr lang="cs-CZ" sz="4400" dirty="0">
              <a:solidFill>
                <a:srgbClr val="FFC000"/>
              </a:solidFill>
              <a:effectLst>
                <a:outerShdw blurRad="38100" dist="38100" dir="2700000" algn="tl" rotWithShape="0">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41" y="939993"/>
            <a:ext cx="5648497" cy="59180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3299130" y="3114166"/>
            <a:ext cx="2158317" cy="1569660"/>
          </a:xfrm>
          <a:prstGeom prst="rect">
            <a:avLst/>
          </a:prstGeom>
          <a:effectLst>
            <a:outerShdw blurRad="50800" dist="38100" dir="2700000" algn="tl" rotWithShape="0">
              <a:prstClr val="black">
                <a:alpha val="40000"/>
              </a:prstClr>
            </a:outerShdw>
          </a:effectLst>
        </p:spPr>
        <p:txBody>
          <a:bodyPr wrap="square">
            <a:spAutoFit/>
          </a:bodyPr>
          <a:lstStyle/>
          <a:p>
            <a:r>
              <a:rPr lang="cs-CZ" sz="2400" b="1" dirty="0">
                <a:solidFill>
                  <a:srgbClr val="FFC000"/>
                </a:solidFill>
                <a:effectLst>
                  <a:outerShdw blurRad="38100" dist="38100" dir="2700000" algn="tl">
                    <a:srgbClr val="000000">
                      <a:alpha val="43137"/>
                    </a:srgbClr>
                  </a:outerShdw>
                </a:effectLst>
              </a:rPr>
              <a:t>Prototypická fantastika</a:t>
            </a:r>
          </a:p>
          <a:p>
            <a:r>
              <a:rPr lang="cs-CZ" sz="2400" b="1" dirty="0">
                <a:solidFill>
                  <a:srgbClr val="FFC000"/>
                </a:solidFill>
                <a:effectLst>
                  <a:outerShdw blurRad="38100" dist="38100" dir="2700000" algn="tl">
                    <a:srgbClr val="000000">
                      <a:alpha val="43137"/>
                    </a:srgbClr>
                  </a:outerShdw>
                </a:effectLst>
              </a:rPr>
              <a:t>Pán prstenů, Nadace…</a:t>
            </a:r>
            <a:endParaRPr lang="cs-CZ" sz="2000" b="1" dirty="0">
              <a:solidFill>
                <a:srgbClr val="FFC000"/>
              </a:solidFill>
              <a:effectLst>
                <a:outerShdw blurRad="38100" dist="38100" dir="2700000" algn="tl">
                  <a:srgbClr val="000000">
                    <a:alpha val="43137"/>
                  </a:srgbClr>
                </a:outerShdw>
              </a:effectLst>
            </a:endParaRPr>
          </a:p>
        </p:txBody>
      </p:sp>
      <p:sp>
        <p:nvSpPr>
          <p:cNvPr id="8" name="Obdélník 7"/>
          <p:cNvSpPr/>
          <p:nvPr/>
        </p:nvSpPr>
        <p:spPr>
          <a:xfrm>
            <a:off x="827584" y="5301208"/>
            <a:ext cx="3113353" cy="830997"/>
          </a:xfrm>
          <a:prstGeom prst="rect">
            <a:avLst/>
          </a:prstGeom>
          <a:effectLst>
            <a:outerShdw blurRad="50800" dist="38100" dir="2700000" algn="tl" rotWithShape="0">
              <a:prstClr val="black">
                <a:alpha val="40000"/>
              </a:prstClr>
            </a:outerShdw>
          </a:effectLst>
        </p:spPr>
        <p:txBody>
          <a:bodyPr wrap="none">
            <a:spAutoFit/>
          </a:bodyPr>
          <a:lstStyle/>
          <a:p>
            <a:r>
              <a:rPr lang="cs-CZ" sz="2400" b="1" dirty="0">
                <a:solidFill>
                  <a:srgbClr val="FFC000"/>
                </a:solidFill>
                <a:effectLst>
                  <a:outerShdw blurRad="38100" dist="38100" dir="2700000" algn="tl">
                    <a:srgbClr val="000000">
                      <a:alpha val="43137"/>
                    </a:srgbClr>
                  </a:outerShdw>
                </a:effectLst>
              </a:rPr>
              <a:t>Spíš už ne fantastika</a:t>
            </a:r>
          </a:p>
          <a:p>
            <a:r>
              <a:rPr lang="cs-CZ" sz="2400" b="1" dirty="0">
                <a:solidFill>
                  <a:srgbClr val="FFC000"/>
                </a:solidFill>
                <a:effectLst>
                  <a:outerShdw blurRad="38100" dist="38100" dir="2700000" algn="tl">
                    <a:srgbClr val="000000">
                      <a:alpha val="43137"/>
                    </a:srgbClr>
                  </a:outerShdw>
                </a:effectLst>
              </a:rPr>
              <a:t>Hamlet…</a:t>
            </a:r>
            <a:endParaRPr lang="cs-CZ" dirty="0">
              <a:solidFill>
                <a:srgbClr val="F2E8AC"/>
              </a:solidFill>
              <a:effectLst>
                <a:outerShdw blurRad="38100" dist="38100" dir="2700000" algn="tl">
                  <a:srgbClr val="000000">
                    <a:alpha val="43137"/>
                  </a:srgbClr>
                </a:outerShdw>
              </a:effectLst>
            </a:endParaRPr>
          </a:p>
        </p:txBody>
      </p:sp>
      <p:sp>
        <p:nvSpPr>
          <p:cNvPr id="9" name="Obdélník 8"/>
          <p:cNvSpPr/>
          <p:nvPr/>
        </p:nvSpPr>
        <p:spPr>
          <a:xfrm>
            <a:off x="4580240" y="1772816"/>
            <a:ext cx="3167855" cy="830997"/>
          </a:xfrm>
          <a:prstGeom prst="rect">
            <a:avLst/>
          </a:prstGeom>
          <a:effectLst>
            <a:outerShdw blurRad="50800" dist="38100" dir="2700000" algn="tl" rotWithShape="0">
              <a:prstClr val="black">
                <a:alpha val="40000"/>
              </a:prstClr>
            </a:outerShdw>
          </a:effectLst>
        </p:spPr>
        <p:txBody>
          <a:bodyPr wrap="none">
            <a:spAutoFit/>
          </a:bodyPr>
          <a:lstStyle/>
          <a:p>
            <a:r>
              <a:rPr lang="cs-CZ" sz="2400" b="1" dirty="0">
                <a:solidFill>
                  <a:srgbClr val="FFC000"/>
                </a:solidFill>
                <a:effectLst>
                  <a:outerShdw blurRad="38100" dist="38100" dir="2700000" algn="tl">
                    <a:srgbClr val="000000">
                      <a:alpha val="43137"/>
                    </a:srgbClr>
                  </a:outerShdw>
                </a:effectLst>
              </a:rPr>
              <a:t>Asi ještě fantastika</a:t>
            </a:r>
          </a:p>
          <a:p>
            <a:r>
              <a:rPr lang="cs-CZ" sz="2400" b="1" dirty="0">
                <a:solidFill>
                  <a:srgbClr val="FFC000"/>
                </a:solidFill>
                <a:effectLst>
                  <a:outerShdw blurRad="38100" dist="38100" dir="2700000" algn="tl">
                    <a:srgbClr val="000000">
                      <a:alpha val="43137"/>
                    </a:srgbClr>
                  </a:outerShdw>
                </a:effectLst>
              </a:rPr>
              <a:t>Magický realismus…</a:t>
            </a:r>
            <a:endParaRPr lang="cs-CZ" dirty="0">
              <a:solidFill>
                <a:srgbClr val="F2E8AC"/>
              </a:solidFill>
              <a:effectLst>
                <a:outerShdw blurRad="38100" dist="38100" dir="2700000" algn="tl">
                  <a:srgbClr val="000000">
                    <a:alpha val="43137"/>
                  </a:srgbClr>
                </a:outerShdw>
              </a:effectLst>
            </a:endParaRPr>
          </a:p>
        </p:txBody>
      </p:sp>
      <p:sp>
        <p:nvSpPr>
          <p:cNvPr id="10" name="Obdélník 9"/>
          <p:cNvSpPr/>
          <p:nvPr/>
        </p:nvSpPr>
        <p:spPr>
          <a:xfrm>
            <a:off x="6633758" y="5288340"/>
            <a:ext cx="2555776" cy="1569660"/>
          </a:xfrm>
          <a:prstGeom prst="rect">
            <a:avLst/>
          </a:prstGeom>
          <a:effectLst>
            <a:outerShdw blurRad="50800" dist="38100" dir="2700000" algn="tl" rotWithShape="0">
              <a:prstClr val="black">
                <a:alpha val="40000"/>
              </a:prstClr>
            </a:outerShdw>
          </a:effectLst>
        </p:spPr>
        <p:txBody>
          <a:bodyPr wrap="square">
            <a:spAutoFit/>
          </a:bodyPr>
          <a:lstStyle/>
          <a:p>
            <a:r>
              <a:rPr lang="cs-CZ" sz="2400" b="1" dirty="0">
                <a:solidFill>
                  <a:srgbClr val="FFC000"/>
                </a:solidFill>
                <a:effectLst>
                  <a:outerShdw blurRad="38100" dist="38100" dir="2700000" algn="tl">
                    <a:srgbClr val="000000">
                      <a:alpha val="43137"/>
                    </a:srgbClr>
                  </a:outerShdw>
                </a:effectLst>
              </a:rPr>
              <a:t>Vůbec ne fantastika</a:t>
            </a:r>
          </a:p>
          <a:p>
            <a:r>
              <a:rPr lang="cs-CZ" sz="2400" b="1" dirty="0">
                <a:solidFill>
                  <a:srgbClr val="FFC000"/>
                </a:solidFill>
                <a:effectLst>
                  <a:outerShdw blurRad="38100" dist="38100" dir="2700000" algn="tl">
                    <a:srgbClr val="000000">
                      <a:alpha val="43137"/>
                    </a:srgbClr>
                  </a:outerShdw>
                </a:effectLst>
              </a:rPr>
              <a:t>Zpráva o únosu mimozemšťany</a:t>
            </a:r>
            <a:endParaRPr lang="cs-CZ" dirty="0">
              <a:solidFill>
                <a:srgbClr val="F2E8AC"/>
              </a:solidFill>
              <a:effectLst>
                <a:outerShdw blurRad="38100" dist="38100" dir="2700000" algn="tl">
                  <a:srgbClr val="000000">
                    <a:alpha val="43137"/>
                  </a:srgbClr>
                </a:outerShdw>
              </a:effectLst>
            </a:endParaRPr>
          </a:p>
        </p:txBody>
      </p:sp>
      <p:sp>
        <p:nvSpPr>
          <p:cNvPr id="11" name="Obdélník 10"/>
          <p:cNvSpPr/>
          <p:nvPr/>
        </p:nvSpPr>
        <p:spPr>
          <a:xfrm>
            <a:off x="179512" y="1101430"/>
            <a:ext cx="1918388" cy="1846659"/>
          </a:xfrm>
          <a:prstGeom prst="rect">
            <a:avLst/>
          </a:prstGeom>
          <a:effectLst>
            <a:outerShdw blurRad="50800" dist="38100" dir="2700000" algn="tl" rotWithShape="0">
              <a:prstClr val="black">
                <a:alpha val="40000"/>
              </a:prstClr>
            </a:outerShdw>
          </a:effectLst>
        </p:spPr>
        <p:txBody>
          <a:bodyPr wrap="square">
            <a:spAutoFit/>
          </a:bodyPr>
          <a:lstStyle/>
          <a:p>
            <a:r>
              <a:rPr lang="cs-CZ" sz="2400" b="1" dirty="0">
                <a:solidFill>
                  <a:srgbClr val="FFC000"/>
                </a:solidFill>
                <a:effectLst>
                  <a:outerShdw blurRad="38100" dist="38100" dir="2700000" algn="tl">
                    <a:srgbClr val="000000">
                      <a:alpha val="43137"/>
                    </a:srgbClr>
                  </a:outerShdw>
                </a:effectLst>
              </a:rPr>
              <a:t>Vůbec ne fantastika</a:t>
            </a:r>
          </a:p>
          <a:p>
            <a:r>
              <a:rPr lang="cs-CZ" sz="2400" b="1" dirty="0">
                <a:solidFill>
                  <a:srgbClr val="FFC000"/>
                </a:solidFill>
                <a:effectLst>
                  <a:outerShdw blurRad="38100" dist="38100" dir="2700000" algn="tl">
                    <a:srgbClr val="000000">
                      <a:alpha val="43137"/>
                    </a:srgbClr>
                  </a:outerShdw>
                </a:effectLst>
              </a:rPr>
              <a:t>Božská komedie…</a:t>
            </a:r>
          </a:p>
          <a:p>
            <a:endParaRPr lang="cs-CZ" dirty="0">
              <a:solidFill>
                <a:srgbClr val="F2E8A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10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barn(inVertical)">
                                      <p:cBhvr>
                                        <p:cTn id="31" dur="500"/>
                                        <p:tgtEl>
                                          <p:spTgt spid="11">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barn(inVertical)">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barn(inVertical)">
                                      <p:cBhvr>
                                        <p:cTn id="39" dur="500"/>
                                        <p:tgtEl>
                                          <p:spTgt spid="10">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barn(inVertical)">
                                      <p:cBhvr>
                                        <p:cTn id="4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1" y="14338"/>
            <a:ext cx="9169516" cy="477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478" y="4437112"/>
            <a:ext cx="4287817" cy="24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1" y="14338"/>
            <a:ext cx="9172370" cy="683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66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833"/>
            <a:ext cx="8784976" cy="1296144"/>
          </a:xfrm>
          <a:effectLst>
            <a:outerShdw blurRad="50800" dist="38100" dir="2700000" algn="tl" rotWithShape="0">
              <a:prstClr val="black">
                <a:alpha val="40000"/>
              </a:prstClr>
            </a:outerShdw>
          </a:effectLst>
        </p:spPr>
        <p:txBody>
          <a:bodyPr>
            <a:noAutofit/>
          </a:bodyPr>
          <a:lstStyle/>
          <a:p>
            <a:r>
              <a:rPr lang="en-US" sz="4400" dirty="0">
                <a:solidFill>
                  <a:srgbClr val="FFC000"/>
                </a:solidFill>
                <a:effectLst>
                  <a:outerShdw blurRad="38100" dist="38100" dir="2700000" algn="tl">
                    <a:srgbClr val="000000">
                      <a:alpha val="43137"/>
                    </a:srgbClr>
                  </a:outerShdw>
                </a:effectLst>
                <a:latin typeface="+mn-lt"/>
              </a:rPr>
              <a:t>Ursula K. Le </a:t>
            </a:r>
            <a:r>
              <a:rPr lang="en-US" sz="4400" dirty="0" err="1">
                <a:solidFill>
                  <a:srgbClr val="FFC000"/>
                </a:solidFill>
                <a:effectLst>
                  <a:outerShdw blurRad="38100" dist="38100" dir="2700000" algn="tl">
                    <a:srgbClr val="000000">
                      <a:alpha val="43137"/>
                    </a:srgbClr>
                  </a:outerShdw>
                </a:effectLst>
                <a:latin typeface="+mn-lt"/>
              </a:rPr>
              <a:t>Guin</a:t>
            </a:r>
            <a:r>
              <a:rPr lang="en-US" sz="4400" dirty="0">
                <a:solidFill>
                  <a:srgbClr val="FFC000"/>
                </a:solidFill>
                <a:effectLst>
                  <a:outerShdw blurRad="38100" dist="38100" dir="2700000" algn="tl">
                    <a:srgbClr val="000000">
                      <a:alpha val="43137"/>
                    </a:srgbClr>
                  </a:outerShdw>
                </a:effectLst>
                <a:latin typeface="+mn-lt"/>
              </a:rPr>
              <a:t> – The Left Hand of </a:t>
            </a:r>
            <a:r>
              <a:rPr lang="en-US" sz="4400" dirty="0" smtClean="0">
                <a:solidFill>
                  <a:srgbClr val="FFC000"/>
                </a:solidFill>
                <a:effectLst>
                  <a:outerShdw blurRad="38100" dist="38100" dir="2700000" algn="tl">
                    <a:srgbClr val="000000">
                      <a:alpha val="43137"/>
                    </a:srgbClr>
                  </a:outerShdw>
                </a:effectLst>
                <a:latin typeface="+mn-lt"/>
              </a:rPr>
              <a:t>Darkness</a:t>
            </a:r>
            <a:endParaRPr lang="cs-CZ" sz="4400" dirty="0">
              <a:solidFill>
                <a:srgbClr val="FFC000"/>
              </a:solidFill>
              <a:effectLst>
                <a:outerShdw blurRad="38100" dist="38100" dir="2700000" algn="tl">
                  <a:srgbClr val="000000">
                    <a:alpha val="43137"/>
                  </a:srgbClr>
                </a:outerShdw>
              </a:effectLst>
              <a:latin typeface="+mn-lt"/>
            </a:endParaRPr>
          </a:p>
        </p:txBody>
      </p:sp>
      <p:sp>
        <p:nvSpPr>
          <p:cNvPr id="3" name="Zástupný symbol pro obsah 2"/>
          <p:cNvSpPr>
            <a:spLocks noGrp="1"/>
          </p:cNvSpPr>
          <p:nvPr>
            <p:ph idx="1"/>
          </p:nvPr>
        </p:nvSpPr>
        <p:spPr>
          <a:xfrm>
            <a:off x="251520" y="1484784"/>
            <a:ext cx="8640960" cy="5184576"/>
          </a:xfrm>
          <a:effectLst/>
        </p:spPr>
        <p:txBody>
          <a:bodyPr>
            <a:normAutofit fontScale="92500" lnSpcReduction="10000"/>
          </a:bodyPr>
          <a:lstStyle/>
          <a:p>
            <a:pPr marL="137160" indent="0">
              <a:buNone/>
            </a:pPr>
            <a:r>
              <a:rPr lang="en-GB" sz="2400" dirty="0" smtClean="0">
                <a:solidFill>
                  <a:srgbClr val="4F2145"/>
                </a:solidFill>
              </a:rPr>
              <a:t>1969, </a:t>
            </a:r>
            <a:r>
              <a:rPr lang="cs-CZ" sz="2400" dirty="0" smtClean="0">
                <a:solidFill>
                  <a:srgbClr val="4F2145"/>
                </a:solidFill>
              </a:rPr>
              <a:t>česky </a:t>
            </a:r>
            <a:r>
              <a:rPr lang="en-GB" sz="2400" dirty="0" smtClean="0">
                <a:solidFill>
                  <a:srgbClr val="4F2145"/>
                </a:solidFill>
              </a:rPr>
              <a:t>1995, 2009</a:t>
            </a:r>
          </a:p>
          <a:p>
            <a:pPr marL="137160" indent="0">
              <a:buNone/>
            </a:pPr>
            <a:r>
              <a:rPr lang="en-GB" sz="2400" dirty="0" smtClean="0">
                <a:solidFill>
                  <a:srgbClr val="4F2145"/>
                </a:solidFill>
              </a:rPr>
              <a:t>Terra, </a:t>
            </a:r>
            <a:r>
              <a:rPr lang="en-GB" sz="2400" dirty="0" err="1" smtClean="0">
                <a:solidFill>
                  <a:srgbClr val="4F2145"/>
                </a:solidFill>
              </a:rPr>
              <a:t>Gethen</a:t>
            </a:r>
            <a:r>
              <a:rPr lang="en-GB" sz="2400" dirty="0" smtClean="0">
                <a:solidFill>
                  <a:srgbClr val="4F2145"/>
                </a:solidFill>
              </a:rPr>
              <a:t>– </a:t>
            </a:r>
            <a:r>
              <a:rPr lang="cs-CZ" sz="2400" dirty="0" smtClean="0">
                <a:solidFill>
                  <a:srgbClr val="4F2145"/>
                </a:solidFill>
              </a:rPr>
              <a:t>Zimní planeta</a:t>
            </a:r>
            <a:endParaRPr lang="en-GB" sz="2400" dirty="0" smtClean="0">
              <a:solidFill>
                <a:srgbClr val="4F2145"/>
              </a:solidFill>
            </a:endParaRPr>
          </a:p>
          <a:p>
            <a:pPr marL="137160" indent="0">
              <a:buNone/>
            </a:pPr>
            <a:r>
              <a:rPr lang="cs-CZ" sz="2400" dirty="0" smtClean="0">
                <a:solidFill>
                  <a:srgbClr val="4F2145"/>
                </a:solidFill>
              </a:rPr>
              <a:t>Bezpohlavnost</a:t>
            </a:r>
            <a:endParaRPr lang="en-GB" sz="2400" dirty="0" smtClean="0">
              <a:solidFill>
                <a:srgbClr val="4F2145"/>
              </a:solidFill>
            </a:endParaRPr>
          </a:p>
          <a:p>
            <a:pPr marL="137160" indent="0">
              <a:buNone/>
            </a:pPr>
            <a:r>
              <a:rPr lang="cs-CZ" sz="2400" dirty="0" smtClean="0">
                <a:solidFill>
                  <a:srgbClr val="4F2145"/>
                </a:solidFill>
              </a:rPr>
              <a:t>Budování mostů </a:t>
            </a:r>
            <a:r>
              <a:rPr lang="en-GB" sz="2400" dirty="0" smtClean="0">
                <a:solidFill>
                  <a:srgbClr val="4F2145"/>
                </a:solidFill>
              </a:rPr>
              <a:t>– tolerance, </a:t>
            </a:r>
            <a:r>
              <a:rPr lang="cs-CZ" sz="2400" dirty="0" smtClean="0">
                <a:solidFill>
                  <a:srgbClr val="4F2145"/>
                </a:solidFill>
              </a:rPr>
              <a:t>přátelství</a:t>
            </a:r>
            <a:r>
              <a:rPr lang="en-GB" sz="2400" dirty="0" smtClean="0">
                <a:solidFill>
                  <a:srgbClr val="4F2145"/>
                </a:solidFill>
              </a:rPr>
              <a:t>, </a:t>
            </a:r>
            <a:r>
              <a:rPr lang="cs-CZ" sz="2400" dirty="0" smtClean="0">
                <a:solidFill>
                  <a:srgbClr val="4F2145"/>
                </a:solidFill>
              </a:rPr>
              <a:t>láska</a:t>
            </a:r>
            <a:endParaRPr lang="en-GB" sz="2400" dirty="0" smtClean="0">
              <a:solidFill>
                <a:srgbClr val="4F2145"/>
              </a:solidFill>
            </a:endParaRPr>
          </a:p>
          <a:p>
            <a:pPr marL="137160" lvl="0" indent="0">
              <a:buClr>
                <a:srgbClr val="DD7E0E">
                  <a:lumMod val="60000"/>
                  <a:lumOff val="40000"/>
                </a:srgbClr>
              </a:buClr>
              <a:buNone/>
            </a:pPr>
            <a:r>
              <a:rPr lang="cs-CZ" sz="2400" dirty="0" smtClean="0">
                <a:solidFill>
                  <a:srgbClr val="4F2145"/>
                </a:solidFill>
              </a:rPr>
              <a:t>V doslovném i symbolickém významu</a:t>
            </a:r>
            <a:endParaRPr lang="cs-CZ" sz="2400" dirty="0">
              <a:solidFill>
                <a:srgbClr val="4F2145"/>
              </a:solidFill>
            </a:endParaRPr>
          </a:p>
          <a:p>
            <a:pPr marL="137160" indent="0">
              <a:buNone/>
            </a:pPr>
            <a:endParaRPr lang="cs-CZ" sz="2200" i="1" dirty="0">
              <a:solidFill>
                <a:srgbClr val="4F2145"/>
              </a:solidFill>
            </a:endParaRPr>
          </a:p>
          <a:p>
            <a:pPr marL="137160" indent="0">
              <a:buNone/>
            </a:pPr>
            <a:endParaRPr lang="cs-CZ" sz="2200" i="1" dirty="0" smtClean="0">
              <a:solidFill>
                <a:srgbClr val="4F2145"/>
              </a:solidFill>
            </a:endParaRPr>
          </a:p>
          <a:p>
            <a:pPr marL="137160" indent="0">
              <a:buNone/>
            </a:pPr>
            <a:r>
              <a:rPr lang="cs-CZ" sz="2400" i="1" dirty="0" smtClean="0">
                <a:solidFill>
                  <a:srgbClr val="4F2145"/>
                </a:solidFill>
              </a:rPr>
              <a:t>„Když se setkáte s </a:t>
            </a:r>
            <a:r>
              <a:rPr lang="cs-CZ" sz="2400" i="1" dirty="0" err="1" smtClean="0">
                <a:solidFill>
                  <a:srgbClr val="4F2145"/>
                </a:solidFill>
              </a:rPr>
              <a:t>Getheňanem</a:t>
            </a:r>
            <a:r>
              <a:rPr lang="cs-CZ" sz="2400" i="1" dirty="0" smtClean="0">
                <a:solidFill>
                  <a:srgbClr val="4F2145"/>
                </a:solidFill>
              </a:rPr>
              <a:t>, nemůžete a nesmíte udělat to, co naprosto přirozeně udělá bisexuál, že onomu </a:t>
            </a:r>
            <a:r>
              <a:rPr lang="cs-CZ" sz="2400" i="1" dirty="0" err="1" smtClean="0">
                <a:solidFill>
                  <a:srgbClr val="4F2145"/>
                </a:solidFill>
              </a:rPr>
              <a:t>Getheňanovi</a:t>
            </a:r>
            <a:r>
              <a:rPr lang="cs-CZ" sz="2400" i="1" dirty="0" smtClean="0">
                <a:solidFill>
                  <a:srgbClr val="4F2145"/>
                </a:solidFill>
              </a:rPr>
              <a:t> přisoudíte roli muže nebo ženy a sami vzhledem k tomu jedinci zaujmete roli v závislosti na svých představách o modelových nebo možných interakcích mezi osobami stejného nebo opačného pohlaví. Náš model </a:t>
            </a:r>
            <a:r>
              <a:rPr lang="cs-CZ" sz="2400" i="1" dirty="0" err="1" smtClean="0">
                <a:solidFill>
                  <a:srgbClr val="4F2145"/>
                </a:solidFill>
              </a:rPr>
              <a:t>sociosexuální</a:t>
            </a:r>
            <a:r>
              <a:rPr lang="cs-CZ" sz="2400" i="1" dirty="0" smtClean="0">
                <a:solidFill>
                  <a:srgbClr val="4F2145"/>
                </a:solidFill>
              </a:rPr>
              <a:t> interakce tady prostě neexistuje. […] Člověk je tu respektován a posuzován jen jako lidská bytost. Je to úděsný zážitek“ (LE </a:t>
            </a:r>
            <a:r>
              <a:rPr lang="en-US" sz="2400" i="1" dirty="0" smtClean="0">
                <a:solidFill>
                  <a:srgbClr val="4F2145"/>
                </a:solidFill>
              </a:rPr>
              <a:t>GUINOVÁ </a:t>
            </a:r>
            <a:r>
              <a:rPr lang="en-US" sz="2400" i="1" dirty="0">
                <a:solidFill>
                  <a:srgbClr val="4F2145"/>
                </a:solidFill>
              </a:rPr>
              <a:t>1995: 85–6).</a:t>
            </a:r>
            <a:endParaRPr lang="cs-CZ" sz="2400" i="1" dirty="0" smtClean="0">
              <a:solidFill>
                <a:srgbClr val="4F2145"/>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85" y="692696"/>
            <a:ext cx="2095500" cy="3267075"/>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21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97768" y="548680"/>
            <a:ext cx="8748464" cy="2407903"/>
          </a:xfrm>
          <a:prstGeom prst="rect">
            <a:avLst/>
          </a:prstGeom>
        </p:spPr>
        <p:txBody>
          <a:bodyPr wrap="square">
            <a:spAutoFit/>
          </a:bodyPr>
          <a:lstStyle/>
          <a:p>
            <a:pPr algn="just">
              <a:lnSpc>
                <a:spcPct val="115000"/>
              </a:lnSpc>
              <a:spcAft>
                <a:spcPts val="1000"/>
              </a:spcAft>
            </a:pPr>
            <a:r>
              <a:rPr lang="cs-CZ" sz="2200" i="1" dirty="0" smtClean="0">
                <a:solidFill>
                  <a:srgbClr val="4F2145"/>
                </a:solidFill>
                <a:effectLst/>
                <a:ea typeface="Calibri"/>
                <a:cs typeface="Times New Roman"/>
              </a:rPr>
              <a:t>„Co je přítel ve světě, kde kterýkoli přítel se v nové fázi měsíce může stát milencem? Já, uzamčen ve své mužskosti, ovšem ne: žádný přítel </a:t>
            </a:r>
            <a:r>
              <a:rPr lang="cs-CZ" sz="2200" i="1" dirty="0" err="1" smtClean="0">
                <a:solidFill>
                  <a:srgbClr val="4F2145"/>
                </a:solidFill>
                <a:effectLst/>
                <a:ea typeface="Calibri"/>
                <a:cs typeface="Times New Roman"/>
              </a:rPr>
              <a:t>Therema</a:t>
            </a:r>
            <a:r>
              <a:rPr lang="cs-CZ" sz="2200" i="1" dirty="0" smtClean="0">
                <a:solidFill>
                  <a:srgbClr val="4F2145"/>
                </a:solidFill>
                <a:effectLst/>
                <a:ea typeface="Calibri"/>
                <a:cs typeface="Times New Roman"/>
              </a:rPr>
              <a:t> </a:t>
            </a:r>
            <a:r>
              <a:rPr lang="cs-CZ" sz="2200" i="1" dirty="0" err="1" smtClean="0">
                <a:solidFill>
                  <a:srgbClr val="4F2145"/>
                </a:solidFill>
                <a:effectLst/>
                <a:ea typeface="Calibri"/>
                <a:cs typeface="Times New Roman"/>
              </a:rPr>
              <a:t>Hartha</a:t>
            </a:r>
            <a:r>
              <a:rPr lang="cs-CZ" sz="2200" i="1" dirty="0" smtClean="0">
                <a:solidFill>
                  <a:srgbClr val="4F2145"/>
                </a:solidFill>
                <a:effectLst/>
                <a:ea typeface="Calibri"/>
                <a:cs typeface="Times New Roman"/>
              </a:rPr>
              <a:t> ani nikoho jiného z jeho rasy. Ani muž, ani žena, nic z toho a obojí, cyklické, lunární, proměňující se pod dotekem ruky, podvržené děti v lidské kolébce, nebyly z mého masa a kostí, žádní přátelé, žádná láska mezi námi“ </a:t>
            </a:r>
            <a:r>
              <a:rPr lang="cs-CZ" sz="2200" dirty="0" smtClean="0">
                <a:solidFill>
                  <a:srgbClr val="4F2145"/>
                </a:solidFill>
                <a:effectLst/>
                <a:ea typeface="Calibri"/>
                <a:cs typeface="Times New Roman"/>
              </a:rPr>
              <a:t>(LE GUINOVÁ 1995: 173–4).</a:t>
            </a:r>
            <a:endParaRPr lang="cs-CZ" sz="2200" dirty="0">
              <a:solidFill>
                <a:srgbClr val="4F2145"/>
              </a:solidFill>
              <a:effectLst/>
              <a:ea typeface="Calibri"/>
              <a:cs typeface="Times New Roman"/>
            </a:endParaRPr>
          </a:p>
        </p:txBody>
      </p:sp>
      <p:sp>
        <p:nvSpPr>
          <p:cNvPr id="5" name="Obdélník 4"/>
          <p:cNvSpPr/>
          <p:nvPr/>
        </p:nvSpPr>
        <p:spPr>
          <a:xfrm>
            <a:off x="197768" y="3212976"/>
            <a:ext cx="8748464" cy="2798715"/>
          </a:xfrm>
          <a:prstGeom prst="rect">
            <a:avLst/>
          </a:prstGeom>
        </p:spPr>
        <p:txBody>
          <a:bodyPr wrap="square">
            <a:spAutoFit/>
          </a:bodyPr>
          <a:lstStyle/>
          <a:p>
            <a:pPr algn="just">
              <a:lnSpc>
                <a:spcPct val="115000"/>
              </a:lnSpc>
              <a:spcAft>
                <a:spcPts val="1000"/>
              </a:spcAft>
            </a:pPr>
            <a:r>
              <a:rPr lang="cs-CZ" sz="2200" i="1" dirty="0" smtClean="0">
                <a:solidFill>
                  <a:srgbClr val="4F2145"/>
                </a:solidFill>
                <a:effectLst/>
                <a:ea typeface="Calibri"/>
                <a:cs typeface="Times New Roman"/>
              </a:rPr>
              <a:t>„Uvědomil jsem si a myslím, že si to uvědomil i on, že právě ze sexuálního napětí mezi námi, které jsme přiznali, pojmenovali, ale které se tím nijak nezmírnilo, najednou mezi námi vzniklo přátelství nebo lépe řečeno – ujistili jsme se, že existuje, které jsme […] mohli nazvat láskou. Nebyla však založena na podobnostech a společných rysech, ale na rozdílnosti; z té rozdílnosti pramenila naše láska: a sama o sobě byla mostem, který se klenul nad vším, co nás rozdělovalo“ </a:t>
            </a:r>
            <a:r>
              <a:rPr lang="cs-CZ" sz="2200" dirty="0" smtClean="0">
                <a:solidFill>
                  <a:srgbClr val="4F2145"/>
                </a:solidFill>
                <a:effectLst/>
                <a:ea typeface="Calibri"/>
                <a:cs typeface="Times New Roman"/>
              </a:rPr>
              <a:t>(LE GUINOVÁ 1995: 200).</a:t>
            </a:r>
            <a:endParaRPr lang="cs-CZ" sz="2200" dirty="0">
              <a:solidFill>
                <a:srgbClr val="4F2145"/>
              </a:solidFill>
              <a:effectLst/>
              <a:ea typeface="Calibri"/>
              <a:cs typeface="Times New Roman"/>
            </a:endParaRPr>
          </a:p>
        </p:txBody>
      </p:sp>
    </p:spTree>
    <p:extLst>
      <p:ext uri="{BB962C8B-B14F-4D97-AF65-F5344CB8AC3E}">
        <p14:creationId xmlns:p14="http://schemas.microsoft.com/office/powerpoint/2010/main" val="36105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6480720"/>
          </a:xfrm>
          <a:effectLst/>
        </p:spPr>
        <p:txBody>
          <a:bodyPr>
            <a:normAutofit/>
          </a:bodyPr>
          <a:lstStyle/>
          <a:p>
            <a:pPr marL="137160" indent="0">
              <a:buNone/>
            </a:pPr>
            <a:r>
              <a:rPr lang="cs-CZ" sz="2200" dirty="0" smtClean="0">
                <a:solidFill>
                  <a:srgbClr val="4F2145"/>
                </a:solidFill>
              </a:rPr>
              <a:t>Číst příběh jako science fiction, nebo jako literaturu?</a:t>
            </a:r>
            <a:endParaRPr lang="cs-CZ" sz="2200" dirty="0">
              <a:solidFill>
                <a:srgbClr val="4F2145"/>
              </a:solidFill>
            </a:endParaRPr>
          </a:p>
          <a:p>
            <a:pPr marL="137160" indent="0">
              <a:buNone/>
            </a:pPr>
            <a:endParaRPr lang="cs-CZ" sz="2200" dirty="0" smtClean="0">
              <a:solidFill>
                <a:srgbClr val="4F2145"/>
              </a:solidFill>
            </a:endParaRPr>
          </a:p>
          <a:p>
            <a:pPr marL="137160" indent="0">
              <a:buNone/>
            </a:pPr>
            <a:r>
              <a:rPr lang="cs-CZ" sz="2200" dirty="0" smtClean="0">
                <a:solidFill>
                  <a:srgbClr val="4F2145"/>
                </a:solidFill>
              </a:rPr>
              <a:t>Brian </a:t>
            </a:r>
            <a:r>
              <a:rPr lang="cs-CZ" sz="2200" dirty="0" err="1" smtClean="0">
                <a:solidFill>
                  <a:srgbClr val="4F2145"/>
                </a:solidFill>
              </a:rPr>
              <a:t>Attebery</a:t>
            </a:r>
            <a:r>
              <a:rPr lang="cs-CZ" sz="2200" dirty="0" smtClean="0">
                <a:solidFill>
                  <a:srgbClr val="4F2145"/>
                </a:solidFill>
              </a:rPr>
              <a:t> – </a:t>
            </a:r>
            <a:r>
              <a:rPr lang="cs-CZ" sz="2200" dirty="0" err="1" smtClean="0">
                <a:solidFill>
                  <a:srgbClr val="4F2145"/>
                </a:solidFill>
              </a:rPr>
              <a:t>Stories</a:t>
            </a:r>
            <a:r>
              <a:rPr lang="cs-CZ" sz="2200" dirty="0" smtClean="0">
                <a:solidFill>
                  <a:srgbClr val="4F2145"/>
                </a:solidFill>
              </a:rPr>
              <a:t> </a:t>
            </a:r>
            <a:r>
              <a:rPr lang="cs-CZ" sz="2200" dirty="0" err="1" smtClean="0">
                <a:solidFill>
                  <a:srgbClr val="4F2145"/>
                </a:solidFill>
              </a:rPr>
              <a:t>about</a:t>
            </a:r>
            <a:r>
              <a:rPr lang="cs-CZ" sz="2200" dirty="0" smtClean="0">
                <a:solidFill>
                  <a:srgbClr val="4F2145"/>
                </a:solidFill>
              </a:rPr>
              <a:t> </a:t>
            </a:r>
            <a:r>
              <a:rPr lang="cs-CZ" sz="2200" dirty="0" err="1" smtClean="0">
                <a:solidFill>
                  <a:srgbClr val="4F2145"/>
                </a:solidFill>
              </a:rPr>
              <a:t>Stories</a:t>
            </a:r>
            <a:r>
              <a:rPr lang="cs-CZ" sz="2200" dirty="0" smtClean="0">
                <a:solidFill>
                  <a:srgbClr val="4F2145"/>
                </a:solidFill>
              </a:rPr>
              <a:t> (2014)</a:t>
            </a:r>
          </a:p>
          <a:p>
            <a:pPr marL="137160" indent="0">
              <a:buNone/>
            </a:pPr>
            <a:r>
              <a:rPr lang="cs-CZ" sz="2200" i="1" dirty="0" smtClean="0">
                <a:solidFill>
                  <a:srgbClr val="4F2145"/>
                </a:solidFill>
              </a:rPr>
              <a:t>„Je to mýtus, nebo folklór? Není to nesmyslná otázka, ale jakákoliv odpověď na ni říká více o recipientovi než o příběhu samotném</a:t>
            </a:r>
            <a:r>
              <a:rPr lang="en-US" sz="2200" i="1" dirty="0" smtClean="0">
                <a:solidFill>
                  <a:srgbClr val="4F2145"/>
                </a:solidFill>
              </a:rPr>
              <a:t>” </a:t>
            </a:r>
            <a:r>
              <a:rPr lang="en-US" sz="2200" dirty="0">
                <a:solidFill>
                  <a:srgbClr val="4F2145"/>
                </a:solidFill>
              </a:rPr>
              <a:t>(ATTEBERY 2014: 35). </a:t>
            </a:r>
            <a:endParaRPr lang="cs-CZ" sz="2200" dirty="0" smtClean="0">
              <a:solidFill>
                <a:srgbClr val="4F2145"/>
              </a:solidFill>
            </a:endParaRPr>
          </a:p>
          <a:p>
            <a:pPr marL="137160" indent="0">
              <a:buNone/>
            </a:pPr>
            <a:endParaRPr lang="cs-CZ" sz="2200" dirty="0" smtClean="0">
              <a:solidFill>
                <a:srgbClr val="4F2145"/>
              </a:solidFill>
            </a:endParaRPr>
          </a:p>
          <a:p>
            <a:pPr marL="137160" indent="0">
              <a:buNone/>
            </a:pPr>
            <a:r>
              <a:rPr lang="cs-CZ" sz="2200" i="1" dirty="0" smtClean="0">
                <a:solidFill>
                  <a:srgbClr val="4F2145"/>
                </a:solidFill>
              </a:rPr>
              <a:t>„Otázky o tom, do jakého žánru určitý text patří, nebude nikdy jednoznačně zodpovězena, ale to ani není třeba. Ta zajímavá otázka týkající se jakéhokoli příběhu není, zda to je nebo není fantasy, science fiction nebo realistický příběh, ale to, co se stane, když příběh čteme podle jednoho z těchto žánrů</a:t>
            </a:r>
            <a:r>
              <a:rPr lang="en-US" sz="2200" i="1" dirty="0" smtClean="0">
                <a:solidFill>
                  <a:srgbClr val="4F2145"/>
                </a:solidFill>
              </a:rPr>
              <a:t>” </a:t>
            </a:r>
            <a:r>
              <a:rPr lang="en-US" sz="2200" dirty="0">
                <a:solidFill>
                  <a:srgbClr val="4F2145"/>
                </a:solidFill>
              </a:rPr>
              <a:t>(ATTEBERY 2014: 38</a:t>
            </a:r>
            <a:r>
              <a:rPr lang="en-US" sz="2200" dirty="0" smtClean="0">
                <a:solidFill>
                  <a:srgbClr val="4F2145"/>
                </a:solidFill>
              </a:rPr>
              <a:t>).</a:t>
            </a:r>
            <a:endParaRPr lang="cs-CZ" sz="2200" dirty="0">
              <a:solidFill>
                <a:srgbClr val="4F2145"/>
              </a:solidFill>
            </a:endParaRPr>
          </a:p>
          <a:p>
            <a:pPr marL="137160" indent="0">
              <a:buNone/>
            </a:pPr>
            <a:r>
              <a:rPr lang="cs-CZ" sz="2200" dirty="0" smtClean="0">
                <a:solidFill>
                  <a:srgbClr val="4F2145"/>
                </a:solidFill>
              </a:rPr>
              <a:t>Neostré množiny nepracují pouze s podobnostmi, ale také se stupni přináležitosti.</a:t>
            </a:r>
          </a:p>
          <a:p>
            <a:pPr marL="137160" indent="0">
              <a:buNone/>
            </a:pPr>
            <a:r>
              <a:rPr lang="cs-CZ" sz="2200" i="1" dirty="0" smtClean="0">
                <a:solidFill>
                  <a:srgbClr val="4F2145"/>
                </a:solidFill>
              </a:rPr>
              <a:t>„</a:t>
            </a:r>
            <a:r>
              <a:rPr lang="cs-CZ" sz="2200" i="1" dirty="0">
                <a:solidFill>
                  <a:srgbClr val="4F2145"/>
                </a:solidFill>
              </a:rPr>
              <a:t>Namísto tázání, zda příběh je nebo není SF, lze říci, že je to z </a:t>
            </a:r>
            <a:r>
              <a:rPr lang="cs-CZ" sz="2200" i="1" dirty="0" smtClean="0">
                <a:solidFill>
                  <a:srgbClr val="4F2145"/>
                </a:solidFill>
              </a:rPr>
              <a:t>největší části </a:t>
            </a:r>
            <a:r>
              <a:rPr lang="cs-CZ" sz="2200" i="1" dirty="0">
                <a:solidFill>
                  <a:srgbClr val="4F2145"/>
                </a:solidFill>
              </a:rPr>
              <a:t>SF, nebo částečně SF, popřípadě v některých aspektech SF“ </a:t>
            </a:r>
            <a:r>
              <a:rPr lang="cs-CZ" sz="2200" dirty="0">
                <a:solidFill>
                  <a:srgbClr val="4F2145"/>
                </a:solidFill>
              </a:rPr>
              <a:t>(ATTEBERY 2014: </a:t>
            </a:r>
            <a:r>
              <a:rPr lang="cs-CZ" sz="2200" dirty="0" smtClean="0">
                <a:solidFill>
                  <a:srgbClr val="4F2145"/>
                </a:solidFill>
              </a:rPr>
              <a:t>33).</a:t>
            </a:r>
            <a:endParaRPr lang="cs-CZ" sz="2200" dirty="0">
              <a:solidFill>
                <a:srgbClr val="4F2145"/>
              </a:solidFill>
            </a:endParaRPr>
          </a:p>
        </p:txBody>
      </p:sp>
    </p:spTree>
    <p:extLst>
      <p:ext uri="{BB962C8B-B14F-4D97-AF65-F5344CB8AC3E}">
        <p14:creationId xmlns:p14="http://schemas.microsoft.com/office/powerpoint/2010/main" val="26878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arn(inVertic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arn(inVertical)">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pPr lvl="0" algn="ctr">
              <a:spcBef>
                <a:spcPct val="20000"/>
              </a:spcBef>
              <a:tabLst/>
            </a:pPr>
            <a:r>
              <a:rPr lang="en-GB" sz="5300" spc="0" dirty="0">
                <a:ln>
                  <a:noFill/>
                </a:ln>
                <a:solidFill>
                  <a:srgbClr val="FFC000"/>
                </a:solidFill>
                <a:effectLst>
                  <a:outerShdw blurRad="38100" dist="38100" dir="2700000" algn="tl">
                    <a:srgbClr val="000000">
                      <a:alpha val="43137"/>
                    </a:srgbClr>
                  </a:outerShdw>
                </a:effectLst>
                <a:latin typeface="+mn-lt"/>
                <a:ea typeface="+mn-ea"/>
                <a:cs typeface="+mn-cs"/>
              </a:rPr>
              <a:t>C. J. </a:t>
            </a:r>
            <a:r>
              <a:rPr lang="en-GB" sz="5300" spc="0" dirty="0" err="1">
                <a:ln>
                  <a:noFill/>
                </a:ln>
                <a:solidFill>
                  <a:srgbClr val="FFC000"/>
                </a:solidFill>
                <a:effectLst>
                  <a:outerShdw blurRad="38100" dist="38100" dir="2700000" algn="tl">
                    <a:srgbClr val="000000">
                      <a:alpha val="43137"/>
                    </a:srgbClr>
                  </a:outerShdw>
                </a:effectLst>
                <a:latin typeface="+mn-lt"/>
                <a:ea typeface="+mn-ea"/>
                <a:cs typeface="+mn-cs"/>
              </a:rPr>
              <a:t>Sansom</a:t>
            </a:r>
            <a:r>
              <a:rPr lang="cs-CZ" sz="5300" spc="0" dirty="0">
                <a:ln>
                  <a:noFill/>
                </a:ln>
                <a:solidFill>
                  <a:srgbClr val="FFC000"/>
                </a:solidFill>
                <a:effectLst>
                  <a:outerShdw blurRad="38100" dist="38100" dir="2700000" algn="tl">
                    <a:srgbClr val="000000">
                      <a:alpha val="43137"/>
                    </a:srgbClr>
                  </a:outerShdw>
                </a:effectLst>
                <a:latin typeface="+mn-lt"/>
                <a:ea typeface="+mn-ea"/>
                <a:cs typeface="+mn-cs"/>
              </a:rPr>
              <a:t> - Dominion</a:t>
            </a:r>
            <a:r>
              <a:rPr lang="en-GB" sz="2200" b="0" spc="0" dirty="0">
                <a:ln>
                  <a:noFill/>
                </a:ln>
                <a:solidFill>
                  <a:srgbClr val="4F2145"/>
                </a:solidFill>
                <a:effectLst/>
                <a:latin typeface="+mn-lt"/>
                <a:ea typeface="+mn-ea"/>
                <a:cs typeface="+mn-cs"/>
              </a:rPr>
              <a:t/>
            </a:r>
            <a:br>
              <a:rPr lang="en-GB" sz="2200" b="0" spc="0" dirty="0">
                <a:ln>
                  <a:noFill/>
                </a:ln>
                <a:solidFill>
                  <a:srgbClr val="4F2145"/>
                </a:solidFill>
                <a:effectLst/>
                <a:latin typeface="+mn-lt"/>
                <a:ea typeface="+mn-ea"/>
                <a:cs typeface="+mn-cs"/>
              </a:rPr>
            </a:br>
            <a:endParaRPr lang="cs-CZ" sz="2200" dirty="0">
              <a:solidFill>
                <a:srgbClr val="4F2145"/>
              </a:solidFill>
              <a:effectLst/>
              <a:latin typeface="+mn-lt"/>
            </a:endParaRPr>
          </a:p>
        </p:txBody>
      </p:sp>
      <p:sp>
        <p:nvSpPr>
          <p:cNvPr id="3" name="Zástupný symbol pro obsah 2"/>
          <p:cNvSpPr>
            <a:spLocks noGrp="1"/>
          </p:cNvSpPr>
          <p:nvPr>
            <p:ph idx="1"/>
          </p:nvPr>
        </p:nvSpPr>
        <p:spPr>
          <a:xfrm>
            <a:off x="80610" y="1217364"/>
            <a:ext cx="8784976" cy="5616624"/>
          </a:xfrm>
          <a:effectLst/>
        </p:spPr>
        <p:txBody>
          <a:bodyPr>
            <a:normAutofit/>
          </a:bodyPr>
          <a:lstStyle/>
          <a:p>
            <a:pPr marL="137160" indent="0">
              <a:buNone/>
            </a:pPr>
            <a:r>
              <a:rPr lang="en-GB" sz="2200" dirty="0" smtClean="0">
                <a:solidFill>
                  <a:srgbClr val="4F2145"/>
                </a:solidFill>
              </a:rPr>
              <a:t>2012 </a:t>
            </a:r>
            <a:r>
              <a:rPr lang="cs-CZ" sz="2200" dirty="0" smtClean="0">
                <a:solidFill>
                  <a:srgbClr val="4F2145"/>
                </a:solidFill>
              </a:rPr>
              <a:t>Alternativní historie</a:t>
            </a:r>
            <a:endParaRPr lang="en-GB" sz="2200" dirty="0" smtClean="0">
              <a:solidFill>
                <a:srgbClr val="4F2145"/>
              </a:solidFill>
            </a:endParaRPr>
          </a:p>
          <a:p>
            <a:pPr marL="137160" indent="0">
              <a:buNone/>
            </a:pPr>
            <a:r>
              <a:rPr lang="en-GB" sz="2200" dirty="0" smtClean="0">
                <a:solidFill>
                  <a:srgbClr val="4F2145"/>
                </a:solidFill>
              </a:rPr>
              <a:t>1952 – </a:t>
            </a:r>
            <a:r>
              <a:rPr lang="cs-CZ" sz="2200" dirty="0" smtClean="0">
                <a:solidFill>
                  <a:srgbClr val="4F2145"/>
                </a:solidFill>
              </a:rPr>
              <a:t>VB jako loutkový spojenec </a:t>
            </a:r>
          </a:p>
          <a:p>
            <a:pPr marL="137160" indent="0">
              <a:buNone/>
            </a:pPr>
            <a:r>
              <a:rPr lang="cs-CZ" sz="2200" dirty="0" smtClean="0">
                <a:solidFill>
                  <a:srgbClr val="4F2145"/>
                </a:solidFill>
              </a:rPr>
              <a:t>nacistického Německa</a:t>
            </a:r>
            <a:r>
              <a:rPr lang="en-GB" sz="2200" dirty="0" smtClean="0">
                <a:solidFill>
                  <a:srgbClr val="4F2145"/>
                </a:solidFill>
              </a:rPr>
              <a:t>, Churchill </a:t>
            </a:r>
            <a:r>
              <a:rPr lang="cs-CZ" sz="2200" dirty="0" smtClean="0">
                <a:solidFill>
                  <a:srgbClr val="4F2145"/>
                </a:solidFill>
              </a:rPr>
              <a:t>v odboji</a:t>
            </a:r>
            <a:endParaRPr lang="en-GB" sz="2200" dirty="0" smtClean="0">
              <a:solidFill>
                <a:srgbClr val="4F2145"/>
              </a:solidFill>
            </a:endParaRPr>
          </a:p>
          <a:p>
            <a:pPr marL="137160" indent="0">
              <a:buNone/>
            </a:pPr>
            <a:r>
              <a:rPr lang="cs-CZ" sz="2200" dirty="0" smtClean="0">
                <a:solidFill>
                  <a:srgbClr val="4F2145"/>
                </a:solidFill>
              </a:rPr>
              <a:t>Konflikt mezi SS a wehrmachtem po </a:t>
            </a:r>
          </a:p>
          <a:p>
            <a:pPr marL="137160" indent="0">
              <a:buNone/>
            </a:pPr>
            <a:r>
              <a:rPr lang="cs-CZ" sz="2200" dirty="0" smtClean="0">
                <a:solidFill>
                  <a:srgbClr val="4F2145"/>
                </a:solidFill>
              </a:rPr>
              <a:t>Hitlerově smrti</a:t>
            </a:r>
            <a:r>
              <a:rPr lang="en-GB" sz="2200" dirty="0" smtClean="0">
                <a:solidFill>
                  <a:srgbClr val="4F2145"/>
                </a:solidFill>
              </a:rPr>
              <a:t>→ </a:t>
            </a:r>
            <a:r>
              <a:rPr lang="cs-CZ" sz="2200" dirty="0" smtClean="0">
                <a:solidFill>
                  <a:srgbClr val="4F2145"/>
                </a:solidFill>
              </a:rPr>
              <a:t>zhroucení režimu</a:t>
            </a:r>
          </a:p>
          <a:p>
            <a:pPr marL="0" indent="0">
              <a:buNone/>
            </a:pPr>
            <a:r>
              <a:rPr lang="cs-CZ" sz="2200" dirty="0" smtClean="0">
                <a:solidFill>
                  <a:srgbClr val="4F2145"/>
                </a:solidFill>
              </a:rPr>
              <a:t>Popsáno na pár odstavcích</a:t>
            </a:r>
            <a:endParaRPr lang="en-GB" sz="2200" dirty="0" smtClean="0">
              <a:solidFill>
                <a:srgbClr val="4F2145"/>
              </a:solidFill>
            </a:endParaRPr>
          </a:p>
          <a:p>
            <a:pPr marL="137160" indent="0">
              <a:buNone/>
            </a:pPr>
            <a:r>
              <a:rPr lang="cs-CZ" sz="2200" dirty="0" smtClean="0">
                <a:solidFill>
                  <a:srgbClr val="4F2145"/>
                </a:solidFill>
              </a:rPr>
              <a:t>Historickému kontextu nevěnováno </a:t>
            </a:r>
          </a:p>
          <a:p>
            <a:pPr marL="137160" indent="0">
              <a:buNone/>
            </a:pPr>
            <a:r>
              <a:rPr lang="cs-CZ" sz="2200" dirty="0" smtClean="0">
                <a:solidFill>
                  <a:srgbClr val="4F2145"/>
                </a:solidFill>
              </a:rPr>
              <a:t>dost pozornosti</a:t>
            </a:r>
            <a:endParaRPr lang="en-GB" sz="2200" dirty="0" smtClean="0">
              <a:solidFill>
                <a:srgbClr val="4F2145"/>
              </a:solidFill>
            </a:endParaRPr>
          </a:p>
          <a:p>
            <a:pPr marL="137160" indent="0">
              <a:buNone/>
            </a:pPr>
            <a:r>
              <a:rPr lang="cs-CZ" sz="2200" dirty="0" smtClean="0">
                <a:solidFill>
                  <a:srgbClr val="4F2145"/>
                </a:solidFill>
              </a:rPr>
              <a:t>Zaměřeno na postavy, atmosféru </a:t>
            </a:r>
            <a:r>
              <a:rPr lang="en-GB" sz="2200" dirty="0" smtClean="0">
                <a:solidFill>
                  <a:srgbClr val="4F2145"/>
                </a:solidFill>
              </a:rPr>
              <a:t> (smog), </a:t>
            </a:r>
            <a:endParaRPr lang="cs-CZ" sz="2200" dirty="0" smtClean="0">
              <a:solidFill>
                <a:srgbClr val="4F2145"/>
              </a:solidFill>
            </a:endParaRPr>
          </a:p>
          <a:p>
            <a:pPr marL="137160" indent="0">
              <a:buNone/>
            </a:pPr>
            <a:r>
              <a:rPr lang="cs-CZ" sz="2200" dirty="0" smtClean="0">
                <a:solidFill>
                  <a:srgbClr val="4F2145"/>
                </a:solidFill>
              </a:rPr>
              <a:t>společnost pod ohromným tlakem</a:t>
            </a:r>
            <a:endParaRPr lang="en-GB" sz="2200" dirty="0" smtClean="0">
              <a:solidFill>
                <a:srgbClr val="4F2145"/>
              </a:solidFill>
            </a:endParaRPr>
          </a:p>
          <a:p>
            <a:pPr marL="137160" indent="0">
              <a:buNone/>
            </a:pPr>
            <a:r>
              <a:rPr lang="cs-CZ" sz="2200" dirty="0" smtClean="0">
                <a:solidFill>
                  <a:srgbClr val="4F2145"/>
                </a:solidFill>
              </a:rPr>
              <a:t>Rasizmus, pacifismus, appeasement</a:t>
            </a:r>
            <a:endParaRPr lang="en-GB" sz="2200" dirty="0" smtClean="0">
              <a:solidFill>
                <a:srgbClr val="4F2145"/>
              </a:solidFill>
            </a:endParaRPr>
          </a:p>
          <a:p>
            <a:pPr marL="137160" indent="0">
              <a:buNone/>
            </a:pPr>
            <a:r>
              <a:rPr lang="cs-CZ" sz="2200" dirty="0" smtClean="0">
                <a:solidFill>
                  <a:srgbClr val="4F2145"/>
                </a:solidFill>
              </a:rPr>
              <a:t>Alegorické – Skotské referendum o nezávislosti</a:t>
            </a:r>
            <a:endParaRPr lang="en-GB" sz="2200" dirty="0" smtClean="0">
              <a:solidFill>
                <a:srgbClr val="4F2145"/>
              </a:solidFill>
            </a:endParaRPr>
          </a:p>
          <a:p>
            <a:pPr marL="137160" indent="0">
              <a:buNone/>
            </a:pPr>
            <a:endParaRPr lang="en-GB" sz="2200" dirty="0">
              <a:solidFill>
                <a:srgbClr val="4F2145"/>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124744"/>
            <a:ext cx="2853426" cy="4358126"/>
          </a:xfrm>
          <a:prstGeom prst="roundRect">
            <a:avLst/>
          </a:prstGeom>
          <a:noFill/>
          <a:ln>
            <a:noFill/>
          </a:ln>
          <a:effectLst>
            <a:softEdge rad="31750"/>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2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8640960" cy="6552728"/>
          </a:xfrm>
          <a:effectLst/>
        </p:spPr>
        <p:txBody>
          <a:bodyPr/>
          <a:lstStyle/>
          <a:p>
            <a:pPr marL="0" indent="0" algn="ctr">
              <a:buNone/>
            </a:pPr>
            <a:r>
              <a:rPr lang="cs-CZ" sz="4400" b="1" dirty="0" smtClean="0">
                <a:solidFill>
                  <a:srgbClr val="FFC000"/>
                </a:solidFill>
                <a:effectLst>
                  <a:outerShdw blurRad="38100" dist="38100" dir="2700000" algn="tl">
                    <a:srgbClr val="000000">
                      <a:alpha val="43137"/>
                    </a:srgbClr>
                  </a:outerShdw>
                </a:effectLst>
              </a:rPr>
              <a:t>Fantastické prvky a aktuální svět</a:t>
            </a:r>
          </a:p>
          <a:p>
            <a:pPr marL="137160" indent="0">
              <a:buNone/>
            </a:pPr>
            <a:endParaRPr lang="en-GB" dirty="0" smtClean="0">
              <a:solidFill>
                <a:schemeClr val="tx2">
                  <a:lumMod val="40000"/>
                  <a:lumOff val="60000"/>
                </a:schemeClr>
              </a:solidFill>
            </a:endParaRPr>
          </a:p>
          <a:p>
            <a:pPr marL="137160" indent="0">
              <a:buNone/>
            </a:pPr>
            <a:r>
              <a:rPr lang="cs-CZ" sz="2400" dirty="0" smtClean="0">
                <a:solidFill>
                  <a:srgbClr val="4F2145"/>
                </a:solidFill>
              </a:rPr>
              <a:t>Sdílená historie před rokem 1940</a:t>
            </a:r>
          </a:p>
          <a:p>
            <a:pPr marL="137160" indent="0">
              <a:buNone/>
            </a:pPr>
            <a:endParaRPr lang="en-GB" sz="2400" dirty="0" smtClean="0">
              <a:solidFill>
                <a:srgbClr val="4F2145"/>
              </a:solidFill>
            </a:endParaRPr>
          </a:p>
          <a:p>
            <a:pPr marL="137160" indent="0">
              <a:buNone/>
            </a:pPr>
            <a:r>
              <a:rPr lang="cs-CZ" sz="2400" dirty="0" smtClean="0">
                <a:solidFill>
                  <a:srgbClr val="4F2145"/>
                </a:solidFill>
              </a:rPr>
              <a:t>Varování před moderními formami nacionalismu v doslovu textu</a:t>
            </a:r>
          </a:p>
          <a:p>
            <a:pPr marL="137160" indent="0">
              <a:buNone/>
            </a:pPr>
            <a:endParaRPr lang="en-GB" sz="2400" dirty="0" smtClean="0">
              <a:solidFill>
                <a:srgbClr val="4F2145"/>
              </a:solidFill>
            </a:endParaRPr>
          </a:p>
          <a:p>
            <a:pPr marL="137160" indent="0">
              <a:buNone/>
            </a:pPr>
            <a:r>
              <a:rPr lang="cs-CZ" sz="2400" dirty="0" smtClean="0">
                <a:solidFill>
                  <a:srgbClr val="4F2145"/>
                </a:solidFill>
              </a:rPr>
              <a:t>Kritický komentář britské společnosti – předsudky a podceňování jiných národností</a:t>
            </a:r>
            <a:endParaRPr lang="cs-CZ" sz="2400" dirty="0">
              <a:solidFill>
                <a:srgbClr val="4F2145"/>
              </a:solidFill>
            </a:endParaRPr>
          </a:p>
          <a:p>
            <a:pPr marL="0" indent="0">
              <a:buNone/>
            </a:pPr>
            <a:endParaRPr lang="cs-CZ" dirty="0" smtClean="0">
              <a:solidFill>
                <a:schemeClr val="tx1"/>
              </a:solidFill>
              <a:effectLst>
                <a:outerShdw blurRad="38100" dist="38100" dir="2700000" algn="tl">
                  <a:srgbClr val="000000">
                    <a:alpha val="43137"/>
                  </a:srgbClr>
                </a:outerShdw>
              </a:effectLst>
            </a:endParaRPr>
          </a:p>
          <a:p>
            <a:pPr marL="0" indent="0">
              <a:buNone/>
            </a:pPr>
            <a:endParaRPr lang="en-GB"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86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3">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p:cTn id="1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chol">
  <a:themeElements>
    <a:clrScheme name="Vlastní 14">
      <a:dk1>
        <a:srgbClr val="FFC000"/>
      </a:dk1>
      <a:lt1>
        <a:srgbClr val="F2E8AC"/>
      </a:lt1>
      <a:dk2>
        <a:srgbClr val="F2E8AC"/>
      </a:dk2>
      <a:lt2>
        <a:srgbClr val="F2E8A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1866</Words>
  <Application>Microsoft Office PowerPoint</Application>
  <PresentationFormat>Předvádění na obrazovce (4:3)</PresentationFormat>
  <Paragraphs>230</Paragraphs>
  <Slides>25</Slides>
  <Notes>10</Notes>
  <HiddenSlides>0</HiddenSlides>
  <MMClips>0</MMClips>
  <ScaleCrop>false</ScaleCrop>
  <HeadingPairs>
    <vt:vector size="4" baseType="variant">
      <vt:variant>
        <vt:lpstr>Motiv</vt:lpstr>
      </vt:variant>
      <vt:variant>
        <vt:i4>1</vt:i4>
      </vt:variant>
      <vt:variant>
        <vt:lpstr>Nadpisy snímků</vt:lpstr>
      </vt:variant>
      <vt:variant>
        <vt:i4>25</vt:i4>
      </vt:variant>
    </vt:vector>
  </HeadingPairs>
  <TitlesOfParts>
    <vt:vector size="26" baseType="lpstr">
      <vt:lpstr>Vrchol</vt:lpstr>
      <vt:lpstr> Fantastická literatura v mezioborovém zkoumání I  FF: CJBC826 </vt:lpstr>
      <vt:lpstr>Prezentace aplikace PowerPoint</vt:lpstr>
      <vt:lpstr>Neostrá množina fantastiky</vt:lpstr>
      <vt:lpstr>Prezentace aplikace PowerPoint</vt:lpstr>
      <vt:lpstr>Ursula K. Le Guin – The Left Hand of Darkness</vt:lpstr>
      <vt:lpstr>Prezentace aplikace PowerPoint</vt:lpstr>
      <vt:lpstr>Prezentace aplikace PowerPoint</vt:lpstr>
      <vt:lpstr>C. J. Sansom - Dominion </vt:lpstr>
      <vt:lpstr>Prezentace aplikace PowerPoint</vt:lpstr>
      <vt:lpstr>Timur Vermes – Už je tady zas  </vt:lpstr>
      <vt:lpstr>Markus Zusak – Zlodějka knih </vt:lpstr>
      <vt:lpstr>Prezentace aplikace PowerPoint</vt:lpstr>
      <vt:lpstr>Vlastní fantastično</vt:lpstr>
      <vt:lpstr>Fantastično jako prostředek vyjádření</vt:lpstr>
      <vt:lpstr>Širší množina fantastična</vt:lpstr>
      <vt:lpstr>Prezentace aplikace PowerPoint</vt:lpstr>
      <vt:lpstr>Fantastika jako kulisa dobrodružného příběhu</vt:lpstr>
      <vt:lpstr>Prezentace aplikace PowerPoint</vt:lpstr>
      <vt:lpstr>Neostrá množina zdání realističnosti</vt:lpstr>
      <vt:lpstr>Prezentace aplikace PowerPoint</vt:lpstr>
      <vt:lpstr>Neostrá množina vyvolání pochybnosti</vt:lpstr>
      <vt:lpstr>Prezentace aplikace PowerPoint</vt:lpstr>
      <vt:lpstr>Neostrá množina postižení vnitřní souvislosti</vt:lpstr>
      <vt:lpstr>Prezentace aplikace PowerPoint</vt:lpstr>
      <vt:lpstr>K čemu je to všechno dobré?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Fantastická literatura v mezioborovém zkoumání I  FF: CJBC826</dc:title>
  <dc:creator>jesterka</dc:creator>
  <cp:lastModifiedBy>jesterka</cp:lastModifiedBy>
  <cp:revision>24</cp:revision>
  <dcterms:created xsi:type="dcterms:W3CDTF">2017-03-10T09:45:06Z</dcterms:created>
  <dcterms:modified xsi:type="dcterms:W3CDTF">2017-04-11T13:43:38Z</dcterms:modified>
</cp:coreProperties>
</file>