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Podnadpis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Nadpis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cs-CZ" smtClean="0"/>
              <a:t>Kliknutím lze upravit styl.</a:t>
            </a:r>
            <a:endParaRPr kumimoji="0" lang="en-US"/>
          </a:p>
        </p:txBody>
      </p:sp>
      <p:cxnSp>
        <p:nvCxnSpPr>
          <p:cNvPr id="8" name="Přímá spojnice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Přímá spojnice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á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Zástupný symbol pro datum 14"/>
          <p:cNvSpPr>
            <a:spLocks noGrp="1"/>
          </p:cNvSpPr>
          <p:nvPr>
            <p:ph type="dt" sz="half" idx="10"/>
          </p:nvPr>
        </p:nvSpPr>
        <p:spPr/>
        <p:txBody>
          <a:bodyPr/>
          <a:lstStyle/>
          <a:p>
            <a:fld id="{817CA894-E238-4404-BCF2-8BD2D5414B26}" type="datetimeFigureOut">
              <a:rPr lang="cs-CZ" smtClean="0"/>
              <a:t>22.3.2017</a:t>
            </a:fld>
            <a:endParaRPr lang="cs-CZ"/>
          </a:p>
        </p:txBody>
      </p:sp>
      <p:sp>
        <p:nvSpPr>
          <p:cNvPr id="16" name="Zástupný symbol pro číslo snímku 15"/>
          <p:cNvSpPr>
            <a:spLocks noGrp="1"/>
          </p:cNvSpPr>
          <p:nvPr>
            <p:ph type="sldNum" sz="quarter" idx="11"/>
          </p:nvPr>
        </p:nvSpPr>
        <p:spPr/>
        <p:txBody>
          <a:bodyPr/>
          <a:lstStyle/>
          <a:p>
            <a:fld id="{4D4767F1-1111-40F7-94D5-156E96B46F9B}" type="slidenum">
              <a:rPr lang="cs-CZ" smtClean="0"/>
              <a:t>‹#›</a:t>
            </a:fld>
            <a:endParaRPr lang="cs-CZ"/>
          </a:p>
        </p:txBody>
      </p:sp>
      <p:sp>
        <p:nvSpPr>
          <p:cNvPr id="17" name="Zástupný symbol pro zápatí 16"/>
          <p:cNvSpPr>
            <a:spLocks noGrp="1"/>
          </p:cNvSpPr>
          <p:nvPr>
            <p:ph type="ftr" sz="quarter" idx="12"/>
          </p:nvPr>
        </p:nvSpPr>
        <p:spPr/>
        <p:txBody>
          <a:bodyPr/>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17CA894-E238-4404-BCF2-8BD2D5414B26}" type="datetimeFigureOut">
              <a:rPr lang="cs-CZ" smtClean="0"/>
              <a:t>22.3.2017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D4767F1-1111-40F7-94D5-156E96B46F9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17CA894-E238-4404-BCF2-8BD2D5414B26}" type="datetimeFigureOut">
              <a:rPr lang="cs-CZ" smtClean="0"/>
              <a:t>22.3.2017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D4767F1-1111-40F7-94D5-156E96B46F9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9" name="Zástupný symbol pro obsah 8"/>
          <p:cNvSpPr>
            <a:spLocks noGrp="1"/>
          </p:cNvSpPr>
          <p:nvPr>
            <p:ph idx="1"/>
          </p:nvPr>
        </p:nvSpPr>
        <p:spPr>
          <a:xfrm>
            <a:off x="457200" y="1524000"/>
            <a:ext cx="8229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4" name="Zástupný symbol pro datum 13"/>
          <p:cNvSpPr>
            <a:spLocks noGrp="1"/>
          </p:cNvSpPr>
          <p:nvPr>
            <p:ph type="dt" sz="half" idx="14"/>
          </p:nvPr>
        </p:nvSpPr>
        <p:spPr/>
        <p:txBody>
          <a:bodyPr/>
          <a:lstStyle/>
          <a:p>
            <a:fld id="{817CA894-E238-4404-BCF2-8BD2D5414B26}" type="datetimeFigureOut">
              <a:rPr lang="cs-CZ" smtClean="0"/>
              <a:t>22.3.2017</a:t>
            </a:fld>
            <a:endParaRPr lang="cs-CZ"/>
          </a:p>
        </p:txBody>
      </p:sp>
      <p:sp>
        <p:nvSpPr>
          <p:cNvPr id="15" name="Zástupný symbol pro číslo snímku 14"/>
          <p:cNvSpPr>
            <a:spLocks noGrp="1"/>
          </p:cNvSpPr>
          <p:nvPr>
            <p:ph type="sldNum" sz="quarter" idx="15"/>
          </p:nvPr>
        </p:nvSpPr>
        <p:spPr/>
        <p:txBody>
          <a:bodyPr/>
          <a:lstStyle>
            <a:lvl1pPr algn="ctr">
              <a:defRPr/>
            </a:lvl1pPr>
          </a:lstStyle>
          <a:p>
            <a:fld id="{4D4767F1-1111-40F7-94D5-156E96B46F9B}" type="slidenum">
              <a:rPr lang="cs-CZ" smtClean="0"/>
              <a:t>‹#›</a:t>
            </a:fld>
            <a:endParaRPr lang="cs-CZ"/>
          </a:p>
        </p:txBody>
      </p:sp>
      <p:sp>
        <p:nvSpPr>
          <p:cNvPr id="16" name="Zástupný symbol pro zápatí 15"/>
          <p:cNvSpPr>
            <a:spLocks noGrp="1"/>
          </p:cNvSpPr>
          <p:nvPr>
            <p:ph type="ftr" sz="quarter" idx="16"/>
          </p:nvPr>
        </p:nvSpPr>
        <p:spPr/>
        <p:txBody>
          <a:bodyPr/>
          <a:lstStyle/>
          <a:p>
            <a:endParaRPr lang="cs-CZ"/>
          </a:p>
        </p:txBody>
      </p:sp>
      <p:sp>
        <p:nvSpPr>
          <p:cNvPr id="17" name="Nadpis 16"/>
          <p:cNvSpPr>
            <a:spLocks noGrp="1"/>
          </p:cNvSpPr>
          <p:nvPr>
            <p:ph type="title"/>
          </p:nvPr>
        </p:nvSpPr>
        <p:spPr/>
        <p:txBody>
          <a:bodyPr rtlCol="0" anchor="b" anchorCtr="0"/>
          <a:lstStyle/>
          <a:p>
            <a:r>
              <a:rPr kumimoji="0" lang="cs-CZ" smtClean="0"/>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817CA894-E238-4404-BCF2-8BD2D5414B26}" type="datetimeFigureOut">
              <a:rPr lang="cs-CZ" smtClean="0"/>
              <a:t>22.3.2017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D4767F1-1111-40F7-94D5-156E96B46F9B}" type="slidenum">
              <a:rPr lang="cs-CZ" smtClean="0"/>
              <a:t>‹#›</a:t>
            </a:fld>
            <a:endParaRPr lang="cs-CZ"/>
          </a:p>
        </p:txBody>
      </p:sp>
      <p:sp>
        <p:nvSpPr>
          <p:cNvPr id="2" name="Nadpis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cxnSp>
        <p:nvCxnSpPr>
          <p:cNvPr id="7" name="Přímá spojnice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Zástupný symbol pro datum 4"/>
          <p:cNvSpPr>
            <a:spLocks noGrp="1"/>
          </p:cNvSpPr>
          <p:nvPr>
            <p:ph type="dt" sz="half" idx="10"/>
          </p:nvPr>
        </p:nvSpPr>
        <p:spPr/>
        <p:txBody>
          <a:bodyPr/>
          <a:lstStyle/>
          <a:p>
            <a:fld id="{817CA894-E238-4404-BCF2-8BD2D5414B26}" type="datetimeFigureOut">
              <a:rPr lang="cs-CZ" smtClean="0"/>
              <a:t>22.3.2017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D4767F1-1111-40F7-94D5-156E96B46F9B}" type="slidenum">
              <a:rPr lang="cs-CZ" smtClean="0"/>
              <a:t>‹#›</a:t>
            </a:fld>
            <a:endParaRPr lang="cs-CZ"/>
          </a:p>
        </p:txBody>
      </p:sp>
      <p:sp>
        <p:nvSpPr>
          <p:cNvPr id="2" name="Nadpis 1"/>
          <p:cNvSpPr>
            <a:spLocks noGrp="1"/>
          </p:cNvSpPr>
          <p:nvPr>
            <p:ph type="title"/>
          </p:nvPr>
        </p:nvSpPr>
        <p:spPr/>
        <p:txBody>
          <a:bodyPr/>
          <a:lstStyle/>
          <a:p>
            <a:r>
              <a:rPr kumimoji="0" lang="cs-CZ" smtClean="0"/>
              <a:t>Kliknutím lze upravit styl.</a:t>
            </a:r>
            <a:endParaRPr kumimoji="0" lang="en-US"/>
          </a:p>
        </p:txBody>
      </p:sp>
      <p:sp>
        <p:nvSpPr>
          <p:cNvPr id="11" name="Zástupný symbol pro obsah 10"/>
          <p:cNvSpPr>
            <a:spLocks noGrp="1"/>
          </p:cNvSpPr>
          <p:nvPr>
            <p:ph sz="half" idx="1"/>
          </p:nvPr>
        </p:nvSpPr>
        <p:spPr>
          <a:xfrm>
            <a:off x="457200" y="1524000"/>
            <a:ext cx="4059936"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524000"/>
            <a:ext cx="4059936"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9" name="Zástupný symbol pro číslo snímku 8"/>
          <p:cNvSpPr>
            <a:spLocks noGrp="1"/>
          </p:cNvSpPr>
          <p:nvPr>
            <p:ph type="sldNum" sz="quarter" idx="12"/>
          </p:nvPr>
        </p:nvSpPr>
        <p:spPr/>
        <p:txBody>
          <a:bodyPr/>
          <a:lstStyle/>
          <a:p>
            <a:fld id="{4D4767F1-1111-40F7-94D5-156E96B46F9B}" type="slidenum">
              <a:rPr lang="cs-CZ" smtClean="0"/>
              <a:t>‹#›</a:t>
            </a:fld>
            <a:endParaRPr lang="cs-CZ"/>
          </a:p>
        </p:txBody>
      </p:sp>
      <p:sp>
        <p:nvSpPr>
          <p:cNvPr id="8" name="Zástupný symbol pro zápatí 7"/>
          <p:cNvSpPr>
            <a:spLocks noGrp="1"/>
          </p:cNvSpPr>
          <p:nvPr>
            <p:ph type="ftr" sz="quarter" idx="11"/>
          </p:nvPr>
        </p:nvSpPr>
        <p:spPr/>
        <p:txBody>
          <a:bodyPr/>
          <a:lstStyle/>
          <a:p>
            <a:endParaRPr lang="cs-CZ"/>
          </a:p>
        </p:txBody>
      </p:sp>
      <p:sp>
        <p:nvSpPr>
          <p:cNvPr id="7" name="Zástupný symbol pro datum 6"/>
          <p:cNvSpPr>
            <a:spLocks noGrp="1"/>
          </p:cNvSpPr>
          <p:nvPr>
            <p:ph type="dt" sz="half" idx="10"/>
          </p:nvPr>
        </p:nvSpPr>
        <p:spPr/>
        <p:txBody>
          <a:bodyPr/>
          <a:lstStyle/>
          <a:p>
            <a:fld id="{817CA894-E238-4404-BCF2-8BD2D5414B26}" type="datetimeFigureOut">
              <a:rPr lang="cs-CZ" smtClean="0"/>
              <a:t>22.3.2017</a:t>
            </a:fld>
            <a:endParaRPr lang="cs-CZ"/>
          </a:p>
        </p:txBody>
      </p:sp>
      <p:sp>
        <p:nvSpPr>
          <p:cNvPr id="3" name="Zástupný symbol pro text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32" name="Zástupný symbol pro obsah 31"/>
          <p:cNvSpPr>
            <a:spLocks noGrp="1"/>
          </p:cNvSpPr>
          <p:nvPr>
            <p:ph sz="half" idx="2"/>
          </p:nvPr>
        </p:nvSpPr>
        <p:spPr>
          <a:xfrm>
            <a:off x="457200" y="2201896"/>
            <a:ext cx="4038600" cy="391363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34" name="Zástupný symbol pro obsah 33"/>
          <p:cNvSpPr>
            <a:spLocks noGrp="1"/>
          </p:cNvSpPr>
          <p:nvPr>
            <p:ph sz="quarter" idx="4"/>
          </p:nvPr>
        </p:nvSpPr>
        <p:spPr>
          <a:xfrm>
            <a:off x="4649788" y="2201896"/>
            <a:ext cx="4038600" cy="391363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 name="Nadpis 1"/>
          <p:cNvSpPr>
            <a:spLocks noGrp="1"/>
          </p:cNvSpPr>
          <p:nvPr>
            <p:ph type="title"/>
          </p:nvPr>
        </p:nvSpPr>
        <p:spPr>
          <a:xfrm>
            <a:off x="457200" y="155448"/>
            <a:ext cx="8229600" cy="1143000"/>
          </a:xfrm>
        </p:spPr>
        <p:txBody>
          <a:bodyPr anchor="b" anchorCtr="0"/>
          <a:lstStyle>
            <a:lvl1pPr>
              <a:defRPr/>
            </a:lvl1pPr>
          </a:lstStyle>
          <a:p>
            <a:r>
              <a:rPr kumimoji="0" lang="cs-CZ" smtClean="0"/>
              <a:t>Kliknutím lze upravit styl.</a:t>
            </a:r>
            <a:endParaRPr kumimoji="0" lang="en-US"/>
          </a:p>
        </p:txBody>
      </p:sp>
      <p:sp>
        <p:nvSpPr>
          <p:cNvPr id="12" name="Zástupný symbol pro text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cxnSp>
        <p:nvCxnSpPr>
          <p:cNvPr id="10" name="Přímá spojnice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817CA894-E238-4404-BCF2-8BD2D5414B26}" type="datetimeFigureOut">
              <a:rPr lang="cs-CZ" smtClean="0"/>
              <a:t>22.3.2017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D4767F1-1111-40F7-94D5-156E96B46F9B}" type="slidenum">
              <a:rPr lang="cs-CZ" smtClean="0"/>
              <a:t>‹#›</a:t>
            </a:fld>
            <a:endParaRPr lang="cs-CZ"/>
          </a:p>
        </p:txBody>
      </p:sp>
      <p:sp>
        <p:nvSpPr>
          <p:cNvPr id="2" name="Nadpis 1"/>
          <p:cNvSpPr>
            <a:spLocks noGrp="1"/>
          </p:cNvSpPr>
          <p:nvPr>
            <p:ph type="title"/>
          </p:nvPr>
        </p:nvSpPr>
        <p:spPr/>
        <p:txBody>
          <a:bodyPr/>
          <a:lstStyle/>
          <a:p>
            <a:r>
              <a:rPr kumimoji="0" lang="cs-CZ" smtClean="0"/>
              <a:t>Kliknutím lze upravit styl.</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17CA894-E238-4404-BCF2-8BD2D5414B26}" type="datetimeFigureOut">
              <a:rPr lang="cs-CZ" smtClean="0"/>
              <a:t>22.3.2017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D4767F1-1111-40F7-94D5-156E96B46F9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9" name="Zástupný symbol pro obsah 28"/>
          <p:cNvSpPr>
            <a:spLocks noGrp="1"/>
          </p:cNvSpPr>
          <p:nvPr>
            <p:ph sz="quarter" idx="1"/>
          </p:nvPr>
        </p:nvSpPr>
        <p:spPr>
          <a:xfrm>
            <a:off x="457200" y="457200"/>
            <a:ext cx="6248400" cy="5715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3" name="Zástupný symbol pro text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31" name="Nadpis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smtClean="0"/>
              <a:t>Kliknutím lze upravit styl.</a:t>
            </a:r>
            <a:endParaRPr kumimoji="0" lang="en-US"/>
          </a:p>
        </p:txBody>
      </p:sp>
      <p:sp>
        <p:nvSpPr>
          <p:cNvPr id="8" name="Zástupný symbol pro datum 7"/>
          <p:cNvSpPr>
            <a:spLocks noGrp="1"/>
          </p:cNvSpPr>
          <p:nvPr>
            <p:ph type="dt" sz="half" idx="14"/>
          </p:nvPr>
        </p:nvSpPr>
        <p:spPr/>
        <p:txBody>
          <a:bodyPr/>
          <a:lstStyle/>
          <a:p>
            <a:fld id="{817CA894-E238-4404-BCF2-8BD2D5414B26}" type="datetimeFigureOut">
              <a:rPr lang="cs-CZ" smtClean="0"/>
              <a:t>22.3.2017</a:t>
            </a:fld>
            <a:endParaRPr lang="cs-CZ"/>
          </a:p>
        </p:txBody>
      </p:sp>
      <p:sp>
        <p:nvSpPr>
          <p:cNvPr id="9" name="Zástupný symbol pro číslo snímku 8"/>
          <p:cNvSpPr>
            <a:spLocks noGrp="1"/>
          </p:cNvSpPr>
          <p:nvPr>
            <p:ph type="sldNum" sz="quarter" idx="15"/>
          </p:nvPr>
        </p:nvSpPr>
        <p:spPr/>
        <p:txBody>
          <a:bodyPr/>
          <a:lstStyle/>
          <a:p>
            <a:fld id="{4D4767F1-1111-40F7-94D5-156E96B46F9B}" type="slidenum">
              <a:rPr lang="cs-CZ" smtClean="0"/>
              <a:t>‹#›</a:t>
            </a:fld>
            <a:endParaRPr lang="cs-CZ"/>
          </a:p>
        </p:txBody>
      </p:sp>
      <p:sp>
        <p:nvSpPr>
          <p:cNvPr id="10" name="Zástupný symbol pro zápatí 9"/>
          <p:cNvSpPr>
            <a:spLocks noGrp="1"/>
          </p:cNvSpPr>
          <p:nvPr>
            <p:ph type="ftr" sz="quarter" idx="16"/>
          </p:nvPr>
        </p:nvSpPr>
        <p:spPr/>
        <p:txBody>
          <a:bodyPr/>
          <a:lstStyle/>
          <a:p>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cs-CZ" smtClean="0"/>
              <a:t>Kliknutím na ikonu přidáte obrázek.</a:t>
            </a:r>
            <a:endParaRPr kumimoji="0" lang="en-US"/>
          </a:p>
        </p:txBody>
      </p:sp>
      <p:sp>
        <p:nvSpPr>
          <p:cNvPr id="4" name="Zástupný symbol pro text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8" name="Zástupný symbol pro datum 7"/>
          <p:cNvSpPr>
            <a:spLocks noGrp="1"/>
          </p:cNvSpPr>
          <p:nvPr>
            <p:ph type="dt" sz="half" idx="10"/>
          </p:nvPr>
        </p:nvSpPr>
        <p:spPr/>
        <p:txBody>
          <a:bodyPr/>
          <a:lstStyle/>
          <a:p>
            <a:fld id="{817CA894-E238-4404-BCF2-8BD2D5414B26}" type="datetimeFigureOut">
              <a:rPr lang="cs-CZ" smtClean="0"/>
              <a:t>22.3.2017</a:t>
            </a:fld>
            <a:endParaRPr lang="cs-CZ"/>
          </a:p>
        </p:txBody>
      </p:sp>
      <p:sp>
        <p:nvSpPr>
          <p:cNvPr id="9" name="Zástupný symbol pro číslo snímku 8"/>
          <p:cNvSpPr>
            <a:spLocks noGrp="1"/>
          </p:cNvSpPr>
          <p:nvPr>
            <p:ph type="sldNum" sz="quarter" idx="11"/>
          </p:nvPr>
        </p:nvSpPr>
        <p:spPr/>
        <p:txBody>
          <a:bodyPr/>
          <a:lstStyle/>
          <a:p>
            <a:fld id="{4D4767F1-1111-40F7-94D5-156E96B46F9B}" type="slidenum">
              <a:rPr lang="cs-CZ" smtClean="0"/>
              <a:t>‹#›</a:t>
            </a:fld>
            <a:endParaRPr lang="cs-CZ"/>
          </a:p>
        </p:txBody>
      </p:sp>
      <p:sp>
        <p:nvSpPr>
          <p:cNvPr id="10" name="Zástupný symbol pro zápatí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Zástupný symbol pro text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4" name="Zástupný symbol pro datum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17CA894-E238-4404-BCF2-8BD2D5414B26}" type="datetimeFigureOut">
              <a:rPr lang="cs-CZ" smtClean="0"/>
              <a:t>22.3.2017</a:t>
            </a:fld>
            <a:endParaRPr lang="cs-CZ"/>
          </a:p>
        </p:txBody>
      </p:sp>
      <p:sp>
        <p:nvSpPr>
          <p:cNvPr id="10" name="Zástupný symbol pro zápatí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cs-CZ"/>
          </a:p>
        </p:txBody>
      </p:sp>
      <p:sp>
        <p:nvSpPr>
          <p:cNvPr id="22" name="Zástupný symbol pro číslo snímk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D4767F1-1111-40F7-94D5-156E96B46F9B}" type="slidenum">
              <a:rPr lang="cs-CZ" smtClean="0"/>
              <a:t>‹#›</a:t>
            </a:fld>
            <a:endParaRPr lang="cs-CZ"/>
          </a:p>
        </p:txBody>
      </p:sp>
      <p:sp>
        <p:nvSpPr>
          <p:cNvPr id="5" name="Zástupný symbol pro nadpis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cs-CZ" smtClean="0"/>
              <a:t>Kliknutím lze upravit styl.</a:t>
            </a:r>
            <a:endParaRPr kumimoji="0" lang="en-US"/>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Michal </a:t>
            </a:r>
            <a:r>
              <a:rPr lang="cs-CZ" dirty="0" err="1" smtClean="0"/>
              <a:t>Fránek</a:t>
            </a:r>
            <a:endParaRPr lang="cs-CZ" dirty="0"/>
          </a:p>
        </p:txBody>
      </p:sp>
      <p:sp>
        <p:nvSpPr>
          <p:cNvPr id="2" name="Nadpis 1"/>
          <p:cNvSpPr>
            <a:spLocks noGrp="1"/>
          </p:cNvSpPr>
          <p:nvPr>
            <p:ph type="ctrTitle"/>
          </p:nvPr>
        </p:nvSpPr>
        <p:spPr/>
        <p:txBody>
          <a:bodyPr/>
          <a:lstStyle/>
          <a:p>
            <a:r>
              <a:rPr lang="cs-CZ" dirty="0" smtClean="0"/>
              <a:t>Česká fantaskní próza 19. století</a:t>
            </a:r>
            <a:endParaRPr lang="cs-CZ" dirty="0"/>
          </a:p>
        </p:txBody>
      </p:sp>
    </p:spTree>
    <p:extLst>
      <p:ext uri="{BB962C8B-B14F-4D97-AF65-F5344CB8AC3E}">
        <p14:creationId xmlns:p14="http://schemas.microsoft.com/office/powerpoint/2010/main" val="3733578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dirty="0" smtClean="0"/>
              <a:t>Toulali jsme se ještě nějaký čas po Krymu. Pak vrátili jsme se opět v život všední, kde trpkost a smutek na nás čekaly. Odjel jsem do Čech a ztratil jsem </a:t>
            </a:r>
            <a:r>
              <a:rPr lang="cs-CZ" dirty="0" err="1" smtClean="0"/>
              <a:t>Umbrianiho</a:t>
            </a:r>
            <a:r>
              <a:rPr lang="cs-CZ" dirty="0" smtClean="0"/>
              <a:t> se zřetele. Nevím, kde se toulá, snad sejdeme se opět někdy na některé lesní cestě, nebo v horách, nebo na stepi. Upomínka na něj je pro mne nerozlučitelná s </a:t>
            </a:r>
            <a:r>
              <a:rPr lang="cs-CZ" dirty="0" err="1" smtClean="0"/>
              <a:t>lunnou</a:t>
            </a:r>
            <a:r>
              <a:rPr lang="cs-CZ" dirty="0" smtClean="0"/>
              <a:t> nocí, zírající modravě do kyklopské sluje, a s bělostnou vidinou </a:t>
            </a:r>
            <a:r>
              <a:rPr lang="cs-CZ" dirty="0" err="1" smtClean="0"/>
              <a:t>Minegee</a:t>
            </a:r>
            <a:r>
              <a:rPr lang="cs-CZ" dirty="0" smtClean="0"/>
              <a:t>, </a:t>
            </a:r>
            <a:r>
              <a:rPr lang="cs-CZ" dirty="0" err="1" smtClean="0"/>
              <a:t>nyjící</a:t>
            </a:r>
            <a:r>
              <a:rPr lang="cs-CZ" dirty="0" smtClean="0"/>
              <a:t> v hrobě ještě láskou! Ó </a:t>
            </a:r>
            <a:r>
              <a:rPr lang="cs-CZ" dirty="0" err="1" smtClean="0"/>
              <a:t>Mingeo</a:t>
            </a:r>
            <a:r>
              <a:rPr lang="cs-CZ" dirty="0" smtClean="0"/>
              <a:t>! Ó prachu ubohý, zachvíváš se ještě, když pučí jarní poupata, anebo došla konečně klidu, pravého toho „Blaha v zahradě kvetoucích broskví?“</a:t>
            </a:r>
          </a:p>
          <a:p>
            <a:endParaRPr lang="cs-CZ" dirty="0"/>
          </a:p>
        </p:txBody>
      </p:sp>
      <p:sp>
        <p:nvSpPr>
          <p:cNvPr id="3" name="Nadpis 2"/>
          <p:cNvSpPr>
            <a:spLocks noGrp="1"/>
          </p:cNvSpPr>
          <p:nvPr>
            <p:ph type="title"/>
          </p:nvPr>
        </p:nvSpPr>
        <p:spPr/>
        <p:txBody>
          <a:bodyPr>
            <a:normAutofit/>
          </a:bodyPr>
          <a:lstStyle/>
          <a:p>
            <a:r>
              <a:rPr lang="cs-CZ" sz="3200" dirty="0" smtClean="0"/>
              <a:t>Julius Zeyer: </a:t>
            </a:r>
            <a:r>
              <a:rPr lang="cs-CZ" sz="3200" i="1" dirty="0" smtClean="0"/>
              <a:t>Blaho v zahradě kvetoucích broskví </a:t>
            </a:r>
            <a:r>
              <a:rPr lang="cs-CZ" sz="3200" dirty="0" smtClean="0"/>
              <a:t>(</a:t>
            </a:r>
            <a:r>
              <a:rPr lang="cs-CZ" sz="3200" i="1" dirty="0" smtClean="0"/>
              <a:t>Lumír</a:t>
            </a:r>
            <a:r>
              <a:rPr lang="cs-CZ" sz="3200" dirty="0" smtClean="0"/>
              <a:t> 1882, knižně in </a:t>
            </a:r>
            <a:r>
              <a:rPr lang="cs-CZ" sz="3200" i="1" dirty="0" smtClean="0"/>
              <a:t>Novely II</a:t>
            </a:r>
            <a:r>
              <a:rPr lang="cs-CZ" sz="3200" dirty="0" smtClean="0"/>
              <a:t>, 1884)</a:t>
            </a:r>
            <a:endParaRPr lang="cs-CZ" sz="3200" dirty="0"/>
          </a:p>
        </p:txBody>
      </p:sp>
    </p:spTree>
    <p:extLst>
      <p:ext uri="{BB962C8B-B14F-4D97-AF65-F5344CB8AC3E}">
        <p14:creationId xmlns:p14="http://schemas.microsoft.com/office/powerpoint/2010/main" val="694335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buNone/>
            </a:pPr>
            <a:r>
              <a:rPr lang="cs-CZ" dirty="0" smtClean="0"/>
              <a:t>Když </a:t>
            </a:r>
            <a:r>
              <a:rPr lang="cs-CZ" dirty="0"/>
              <a:t>jsem mu to řekl, odpověděl, že je z </a:t>
            </a:r>
            <a:r>
              <a:rPr lang="cs-CZ" dirty="0" err="1"/>
              <a:t>Alsasu</a:t>
            </a:r>
            <a:r>
              <a:rPr lang="cs-CZ" dirty="0"/>
              <a:t>. Dosti vtipná vytáčka pro Vizigóta, tolik set let už v zemi tlícího, myslil jsem si a dělal jsem, jako bych </a:t>
            </a:r>
            <a:r>
              <a:rPr lang="cs-CZ" dirty="0" smtClean="0"/>
              <a:t>věřil.</a:t>
            </a:r>
          </a:p>
          <a:p>
            <a:pPr marL="0" indent="0">
              <a:buNone/>
            </a:pPr>
            <a:r>
              <a:rPr lang="cs-CZ" dirty="0" smtClean="0"/>
              <a:t>Naslouchal </a:t>
            </a:r>
            <a:r>
              <a:rPr lang="cs-CZ" dirty="0"/>
              <a:t>jsem a přetvařoval se jako on, nechal jsem jej v domněnce, že ho považuju za poddůstojníka z doby prezidentství pana </a:t>
            </a:r>
            <a:r>
              <a:rPr lang="cs-CZ" dirty="0" err="1"/>
              <a:t>Carnota</a:t>
            </a:r>
            <a:r>
              <a:rPr lang="cs-CZ" dirty="0"/>
              <a:t>, a dělal jsem, jako bych ani netušil, kým v pravdě byl a co mi vlastně vypravuje. Hrál úlohu svou znamenitě až do konce, vzal docela těch několik málo franků, jež jsem mu při loučení zpropitného dal, a děkoval skromně a zdvořile. Věděl jsem, že ihned po mém odchodu se rozpadl v prach a plíseň a že opět po starém zvyku několik sáhů pod zemí zmizel s hlučným smíchem, nazvaným pekelným v starších romantických hrách, se smíchem nad tou fraškou, kterou se mnou prováděl. Měl jsem trochu husí kůže při té </a:t>
            </a:r>
            <a:r>
              <a:rPr lang="cs-CZ" dirty="0" smtClean="0"/>
              <a:t>myšlence.</a:t>
            </a:r>
            <a:endParaRPr lang="cs-CZ" dirty="0"/>
          </a:p>
        </p:txBody>
      </p:sp>
      <p:sp>
        <p:nvSpPr>
          <p:cNvPr id="3" name="Nadpis 2"/>
          <p:cNvSpPr>
            <a:spLocks noGrp="1"/>
          </p:cNvSpPr>
          <p:nvPr>
            <p:ph type="title"/>
          </p:nvPr>
        </p:nvSpPr>
        <p:spPr/>
        <p:txBody>
          <a:bodyPr>
            <a:normAutofit fontScale="90000"/>
          </a:bodyPr>
          <a:lstStyle/>
          <a:p>
            <a:r>
              <a:rPr lang="cs-CZ" dirty="0" smtClean="0"/>
              <a:t>Julius Zeyer: </a:t>
            </a:r>
            <a:r>
              <a:rPr lang="cs-CZ" i="1" dirty="0" err="1" smtClean="0"/>
              <a:t>Tankredův</a:t>
            </a:r>
            <a:r>
              <a:rPr lang="cs-CZ" i="1" dirty="0" smtClean="0"/>
              <a:t> omyl </a:t>
            </a:r>
            <a:r>
              <a:rPr lang="cs-CZ" dirty="0" smtClean="0"/>
              <a:t>(</a:t>
            </a:r>
            <a:r>
              <a:rPr lang="cs-CZ" i="1" dirty="0" smtClean="0"/>
              <a:t>Lumír</a:t>
            </a:r>
            <a:r>
              <a:rPr lang="cs-CZ" dirty="0" smtClean="0"/>
              <a:t> 1891, knižně in </a:t>
            </a:r>
            <a:r>
              <a:rPr lang="cs-CZ" i="1" dirty="0" smtClean="0"/>
              <a:t>Obnovené obrazy</a:t>
            </a:r>
            <a:r>
              <a:rPr lang="cs-CZ" dirty="0" smtClean="0"/>
              <a:t>, 1894)</a:t>
            </a:r>
            <a:endParaRPr lang="cs-CZ" dirty="0"/>
          </a:p>
        </p:txBody>
      </p:sp>
    </p:spTree>
    <p:extLst>
      <p:ext uri="{BB962C8B-B14F-4D97-AF65-F5344CB8AC3E}">
        <p14:creationId xmlns:p14="http://schemas.microsoft.com/office/powerpoint/2010/main" val="1514582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524000"/>
            <a:ext cx="8229600" cy="4929336"/>
          </a:xfrm>
        </p:spPr>
        <p:txBody>
          <a:bodyPr>
            <a:normAutofit fontScale="85000" lnSpcReduction="20000"/>
          </a:bodyPr>
          <a:lstStyle/>
          <a:p>
            <a:r>
              <a:rPr lang="cs-CZ" i="1" dirty="0"/>
              <a:t>Signorina </a:t>
            </a:r>
            <a:r>
              <a:rPr lang="cs-CZ" i="1" dirty="0" err="1"/>
              <a:t>Gioventù</a:t>
            </a:r>
            <a:r>
              <a:rPr lang="cs-CZ" dirty="0"/>
              <a:t> (</a:t>
            </a:r>
            <a:r>
              <a:rPr lang="cs-CZ" i="1" dirty="0"/>
              <a:t>Lumír</a:t>
            </a:r>
            <a:r>
              <a:rPr lang="cs-CZ" dirty="0"/>
              <a:t> 1874, knižně in </a:t>
            </a:r>
            <a:r>
              <a:rPr lang="cs-CZ" i="1" dirty="0"/>
              <a:t>Povídky, arabesky a humoresky I</a:t>
            </a:r>
            <a:r>
              <a:rPr lang="cs-CZ" dirty="0"/>
              <a:t>, 1878) </a:t>
            </a:r>
            <a:endParaRPr lang="cs-CZ" dirty="0" smtClean="0"/>
          </a:p>
          <a:p>
            <a:r>
              <a:rPr lang="cs-CZ" i="1" dirty="0"/>
              <a:t>Poslední vánoční </a:t>
            </a:r>
            <a:r>
              <a:rPr lang="cs-CZ" i="1" dirty="0" smtClean="0"/>
              <a:t>povídka</a:t>
            </a:r>
            <a:r>
              <a:rPr lang="cs-CZ" dirty="0" smtClean="0"/>
              <a:t> </a:t>
            </a:r>
            <a:r>
              <a:rPr lang="cs-CZ" dirty="0"/>
              <a:t>(</a:t>
            </a:r>
            <a:r>
              <a:rPr lang="cs-CZ" i="1" dirty="0"/>
              <a:t>Lumír</a:t>
            </a:r>
            <a:r>
              <a:rPr lang="cs-CZ" dirty="0"/>
              <a:t> 1877, knižně in </a:t>
            </a:r>
            <a:r>
              <a:rPr lang="cs-CZ" i="1" dirty="0"/>
              <a:t>Povídky, arabesky a humoresky</a:t>
            </a:r>
            <a:r>
              <a:rPr lang="cs-CZ" dirty="0"/>
              <a:t> II, 1879</a:t>
            </a:r>
            <a:r>
              <a:rPr lang="cs-CZ" dirty="0" smtClean="0"/>
              <a:t>)</a:t>
            </a:r>
          </a:p>
          <a:p>
            <a:r>
              <a:rPr lang="cs-CZ" i="1" dirty="0" err="1"/>
              <a:t>Nikotina</a:t>
            </a:r>
            <a:r>
              <a:rPr lang="cs-CZ" dirty="0"/>
              <a:t> (</a:t>
            </a:r>
            <a:r>
              <a:rPr lang="cs-CZ" i="1" dirty="0"/>
              <a:t>Lumír</a:t>
            </a:r>
            <a:r>
              <a:rPr lang="cs-CZ" dirty="0"/>
              <a:t> 1873, knižně in </a:t>
            </a:r>
            <a:r>
              <a:rPr lang="cs-CZ" i="1" dirty="0"/>
              <a:t>Povídky, arabesky a humoresky</a:t>
            </a:r>
            <a:r>
              <a:rPr lang="cs-CZ" dirty="0"/>
              <a:t> II, 1879) </a:t>
            </a:r>
            <a:endParaRPr lang="cs-CZ" dirty="0" smtClean="0"/>
          </a:p>
          <a:p>
            <a:r>
              <a:rPr lang="cs-CZ" i="1" dirty="0"/>
              <a:t>Náčrtky z roku 2070</a:t>
            </a:r>
            <a:r>
              <a:rPr lang="cs-CZ" dirty="0"/>
              <a:t> </a:t>
            </a:r>
            <a:r>
              <a:rPr lang="cs-CZ" dirty="0" smtClean="0"/>
              <a:t>(Pokrok 1870, knižně </a:t>
            </a:r>
            <a:r>
              <a:rPr lang="cs-CZ" dirty="0"/>
              <a:t>in </a:t>
            </a:r>
            <a:r>
              <a:rPr lang="cs-CZ" i="1" dirty="0"/>
              <a:t>První kniha povídek a črt, </a:t>
            </a:r>
            <a:r>
              <a:rPr lang="cs-CZ" dirty="0" smtClean="0"/>
              <a:t>1899)</a:t>
            </a:r>
          </a:p>
          <a:p>
            <a:r>
              <a:rPr lang="cs-CZ" i="1" dirty="0"/>
              <a:t>Z neznámé knihy Jana </a:t>
            </a:r>
            <a:r>
              <a:rPr lang="cs-CZ" i="1" dirty="0" err="1"/>
              <a:t>Štelcara</a:t>
            </a:r>
            <a:r>
              <a:rPr lang="cs-CZ" i="1" dirty="0"/>
              <a:t> Želetavského z </a:t>
            </a:r>
            <a:r>
              <a:rPr lang="cs-CZ" i="1" dirty="0" smtClean="0"/>
              <a:t>Želetavy</a:t>
            </a:r>
            <a:r>
              <a:rPr lang="cs-CZ" dirty="0" smtClean="0"/>
              <a:t> (</a:t>
            </a:r>
            <a:r>
              <a:rPr lang="cs-CZ" i="1" dirty="0" smtClean="0"/>
              <a:t>Národní listy</a:t>
            </a:r>
            <a:r>
              <a:rPr lang="cs-CZ" dirty="0" smtClean="0"/>
              <a:t> 1880, knižně </a:t>
            </a:r>
            <a:r>
              <a:rPr lang="cs-CZ" dirty="0"/>
              <a:t>in </a:t>
            </a:r>
            <a:r>
              <a:rPr lang="cs-CZ" i="1" dirty="0"/>
              <a:t>Satiry a drobné črty</a:t>
            </a:r>
            <a:r>
              <a:rPr lang="cs-CZ" dirty="0"/>
              <a:t>, 1909</a:t>
            </a:r>
            <a:r>
              <a:rPr lang="cs-CZ" dirty="0" smtClean="0"/>
              <a:t>)</a:t>
            </a:r>
          </a:p>
          <a:p>
            <a:r>
              <a:rPr lang="cs-CZ" i="1" dirty="0" smtClean="0"/>
              <a:t>Výlet </a:t>
            </a:r>
            <a:r>
              <a:rPr lang="cs-CZ" i="1" dirty="0"/>
              <a:t>páně Broučkův do Měsíce</a:t>
            </a:r>
            <a:r>
              <a:rPr lang="cs-CZ" dirty="0"/>
              <a:t> (</a:t>
            </a:r>
            <a:r>
              <a:rPr lang="cs-CZ" i="1" dirty="0"/>
              <a:t>Květy</a:t>
            </a:r>
            <a:r>
              <a:rPr lang="cs-CZ" dirty="0"/>
              <a:t> </a:t>
            </a:r>
            <a:r>
              <a:rPr lang="cs-CZ" dirty="0" smtClean="0"/>
              <a:t>1886, </a:t>
            </a:r>
            <a:r>
              <a:rPr lang="cs-CZ" dirty="0" err="1" smtClean="0"/>
              <a:t>přeprac</a:t>
            </a:r>
            <a:r>
              <a:rPr lang="cs-CZ" dirty="0" smtClean="0"/>
              <a:t>. pod </a:t>
            </a:r>
            <a:r>
              <a:rPr lang="cs-CZ" dirty="0"/>
              <a:t>názvem </a:t>
            </a:r>
            <a:r>
              <a:rPr lang="cs-CZ" i="1" dirty="0"/>
              <a:t>Pravý výlet pana Broučka do Měsíce</a:t>
            </a:r>
            <a:r>
              <a:rPr lang="cs-CZ" dirty="0"/>
              <a:t> </a:t>
            </a:r>
            <a:r>
              <a:rPr lang="cs-CZ" dirty="0" smtClean="0"/>
              <a:t>(knižně 1888)</a:t>
            </a:r>
          </a:p>
          <a:p>
            <a:r>
              <a:rPr lang="cs-CZ" i="1" dirty="0"/>
              <a:t>Archeologická přednáška z roku </a:t>
            </a:r>
            <a:r>
              <a:rPr lang="cs-CZ" i="1" dirty="0" smtClean="0"/>
              <a:t>5000</a:t>
            </a:r>
            <a:r>
              <a:rPr lang="cs-CZ" dirty="0" smtClean="0"/>
              <a:t> (</a:t>
            </a:r>
            <a:r>
              <a:rPr lang="cs-CZ" i="1" dirty="0" smtClean="0"/>
              <a:t>Národní listy</a:t>
            </a:r>
            <a:r>
              <a:rPr lang="cs-CZ" dirty="0" smtClean="0"/>
              <a:t> 1886, knižně </a:t>
            </a:r>
            <a:r>
              <a:rPr lang="cs-CZ" dirty="0"/>
              <a:t>in </a:t>
            </a:r>
            <a:r>
              <a:rPr lang="cs-CZ" i="1" dirty="0"/>
              <a:t>Několik povídek a různých črt</a:t>
            </a:r>
            <a:r>
              <a:rPr lang="cs-CZ" dirty="0"/>
              <a:t>, 1888</a:t>
            </a:r>
            <a:r>
              <a:rPr lang="cs-CZ" dirty="0" smtClean="0"/>
              <a:t>)</a:t>
            </a:r>
          </a:p>
          <a:p>
            <a:r>
              <a:rPr lang="cs-CZ" i="1" dirty="0"/>
              <a:t>Sugesce pravdy</a:t>
            </a:r>
            <a:r>
              <a:rPr lang="cs-CZ" dirty="0"/>
              <a:t> (</a:t>
            </a:r>
            <a:r>
              <a:rPr lang="cs-CZ" i="1" dirty="0"/>
              <a:t>Národní listy</a:t>
            </a:r>
            <a:r>
              <a:rPr lang="cs-CZ" dirty="0"/>
              <a:t> 1890, knižně in </a:t>
            </a:r>
            <a:r>
              <a:rPr lang="cs-CZ" i="1" dirty="0"/>
              <a:t>Rozličná próza</a:t>
            </a:r>
            <a:r>
              <a:rPr lang="cs-CZ" dirty="0"/>
              <a:t>, 1895)</a:t>
            </a:r>
            <a:endParaRPr lang="cs-CZ" dirty="0"/>
          </a:p>
        </p:txBody>
      </p:sp>
      <p:sp>
        <p:nvSpPr>
          <p:cNvPr id="3" name="Nadpis 2"/>
          <p:cNvSpPr>
            <a:spLocks noGrp="1"/>
          </p:cNvSpPr>
          <p:nvPr>
            <p:ph type="title"/>
          </p:nvPr>
        </p:nvSpPr>
        <p:spPr/>
        <p:txBody>
          <a:bodyPr/>
          <a:lstStyle/>
          <a:p>
            <a:r>
              <a:rPr lang="cs-CZ" dirty="0" smtClean="0"/>
              <a:t>Svatopluk Čech</a:t>
            </a:r>
            <a:endParaRPr lang="cs-CZ" dirty="0"/>
          </a:p>
        </p:txBody>
      </p:sp>
    </p:spTree>
    <p:extLst>
      <p:ext uri="{BB962C8B-B14F-4D97-AF65-F5344CB8AC3E}">
        <p14:creationId xmlns:p14="http://schemas.microsoft.com/office/powerpoint/2010/main" val="719780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buNone/>
            </a:pPr>
            <a:r>
              <a:rPr lang="cs-CZ" dirty="0" smtClean="0"/>
              <a:t>Již </a:t>
            </a:r>
            <a:r>
              <a:rPr lang="cs-CZ" dirty="0"/>
              <a:t>první pohled na jeviště velmi mne překvapil. Přicházím k předmětu velice nedůtklivému, k němuž se člověk v estetických rukavičkách jen lehounce přiblížiti může. Většině z vás není asi </a:t>
            </a:r>
            <a:r>
              <a:rPr lang="cs-CZ" dirty="0" err="1"/>
              <a:t>povědom</a:t>
            </a:r>
            <a:r>
              <a:rPr lang="cs-CZ" dirty="0"/>
              <a:t> výrok, že je podvazek hranicí dovoleného v estetice; musím však věty té použiti, abych vám způsobem velmi šetrným naznačiti mohl, že v 21. věku – estetické ty podvazky vysoko, nesmírně vysoko vázali… Pařížské šansoniérky našich časů byly ještě světice proti slušnějším herečkám té příští doby. A já to vždycky říkal! Kolikráte jsem ve </a:t>
            </a:r>
            <a:r>
              <a:rPr lang="cs-CZ" dirty="0" err="1"/>
              <a:t>Pštrosce</a:t>
            </a:r>
            <a:r>
              <a:rPr lang="cs-CZ" dirty="0"/>
              <a:t> a na baštách – ano i na baštách! – vykládal s tváří věšteckou, že přijde chvíle, a že jest málem již zde, kdy poslední rouška </a:t>
            </a:r>
            <a:r>
              <a:rPr lang="cs-CZ" dirty="0" err="1"/>
              <a:t>saiská</a:t>
            </a:r>
            <a:r>
              <a:rPr lang="cs-CZ" dirty="0"/>
              <a:t> spadne a trikot posledního stupně zdokonalení dosáhne, že onen jemný krasocit, milá ona cudnost, která tehdy na baštách a ve </a:t>
            </a:r>
            <a:r>
              <a:rPr lang="cs-CZ" dirty="0" err="1"/>
              <a:t>Pštrosce</a:t>
            </a:r>
            <a:r>
              <a:rPr lang="cs-CZ" dirty="0"/>
              <a:t> vévodila, jest jen posledním výšlehem lampy před </a:t>
            </a:r>
            <a:r>
              <a:rPr lang="cs-CZ" dirty="0" smtClean="0"/>
              <a:t>zhasnutím…</a:t>
            </a:r>
            <a:endParaRPr lang="cs-CZ" dirty="0"/>
          </a:p>
          <a:p>
            <a:pPr marL="0" indent="0">
              <a:buNone/>
            </a:pPr>
            <a:endParaRPr lang="cs-CZ" dirty="0"/>
          </a:p>
        </p:txBody>
      </p:sp>
      <p:sp>
        <p:nvSpPr>
          <p:cNvPr id="3" name="Nadpis 2"/>
          <p:cNvSpPr>
            <a:spLocks noGrp="1"/>
          </p:cNvSpPr>
          <p:nvPr>
            <p:ph type="title"/>
          </p:nvPr>
        </p:nvSpPr>
        <p:spPr/>
        <p:txBody>
          <a:bodyPr>
            <a:normAutofit/>
          </a:bodyPr>
          <a:lstStyle/>
          <a:p>
            <a:r>
              <a:rPr lang="cs-CZ" sz="3200" dirty="0" smtClean="0"/>
              <a:t>Svatopluk Čech: </a:t>
            </a:r>
            <a:r>
              <a:rPr lang="cs-CZ" sz="3200" i="1" dirty="0" smtClean="0"/>
              <a:t>Náčrtky z roku 2070 </a:t>
            </a:r>
            <a:r>
              <a:rPr lang="cs-CZ" sz="3200" dirty="0" smtClean="0"/>
              <a:t>(</a:t>
            </a:r>
            <a:r>
              <a:rPr lang="cs-CZ" sz="3200" i="1" dirty="0" smtClean="0"/>
              <a:t>Pokrok</a:t>
            </a:r>
            <a:r>
              <a:rPr lang="cs-CZ" sz="3200" dirty="0" smtClean="0"/>
              <a:t> </a:t>
            </a:r>
            <a:r>
              <a:rPr lang="cs-CZ" sz="3200" dirty="0"/>
              <a:t>1870, knižně in </a:t>
            </a:r>
            <a:r>
              <a:rPr lang="cs-CZ" sz="3200" i="1" dirty="0"/>
              <a:t>První kniha povídek a črt, </a:t>
            </a:r>
            <a:r>
              <a:rPr lang="cs-CZ" sz="3200" dirty="0" smtClean="0"/>
              <a:t>1899)</a:t>
            </a:r>
            <a:endParaRPr lang="cs-CZ" sz="3200" dirty="0"/>
          </a:p>
        </p:txBody>
      </p:sp>
    </p:spTree>
    <p:extLst>
      <p:ext uri="{BB962C8B-B14F-4D97-AF65-F5344CB8AC3E}">
        <p14:creationId xmlns:p14="http://schemas.microsoft.com/office/powerpoint/2010/main" val="3783840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dirty="0"/>
              <a:t>Což společnosti v hostinci! Ty sejdou se namátkou, a když druh druha omrzí, vyhledá si každý zase hospodu jinou. Ale hůře by bylo, kdybych svou sugesci pravdy provedl na jiných družinách, připoutaných k sobě pevněji rodinnými, společenskými, veřejnými svazky, a jaká by teprve nastala mela, kdybych mohl takhle na jeden den vnutiti pravdu celé vzdělané Evropě!</a:t>
            </a:r>
            <a:endParaRPr lang="cs-CZ" dirty="0"/>
          </a:p>
        </p:txBody>
      </p:sp>
      <p:sp>
        <p:nvSpPr>
          <p:cNvPr id="3" name="Nadpis 2"/>
          <p:cNvSpPr>
            <a:spLocks noGrp="1"/>
          </p:cNvSpPr>
          <p:nvPr>
            <p:ph type="title"/>
          </p:nvPr>
        </p:nvSpPr>
        <p:spPr/>
        <p:txBody>
          <a:bodyPr>
            <a:noAutofit/>
          </a:bodyPr>
          <a:lstStyle/>
          <a:p>
            <a:r>
              <a:rPr lang="cs-CZ" sz="3200" dirty="0" smtClean="0"/>
              <a:t>Svatopluk Čech: </a:t>
            </a:r>
            <a:r>
              <a:rPr lang="cs-CZ" sz="3200" i="1" dirty="0"/>
              <a:t>Sugesce pravdy</a:t>
            </a:r>
            <a:r>
              <a:rPr lang="cs-CZ" sz="3200" dirty="0"/>
              <a:t> (</a:t>
            </a:r>
            <a:r>
              <a:rPr lang="cs-CZ" sz="3200" i="1" dirty="0"/>
              <a:t>Národní listy</a:t>
            </a:r>
            <a:r>
              <a:rPr lang="cs-CZ" sz="3200" dirty="0"/>
              <a:t> 1890, knižně in </a:t>
            </a:r>
            <a:r>
              <a:rPr lang="cs-CZ" sz="3200" i="1" dirty="0"/>
              <a:t>Rozličná próza</a:t>
            </a:r>
            <a:r>
              <a:rPr lang="cs-CZ" sz="3200" dirty="0"/>
              <a:t>, 1895</a:t>
            </a:r>
            <a:r>
              <a:rPr lang="cs-CZ" sz="3200" dirty="0" smtClean="0"/>
              <a:t>)</a:t>
            </a:r>
            <a:endParaRPr lang="cs-CZ" sz="3200" dirty="0"/>
          </a:p>
        </p:txBody>
      </p:sp>
    </p:spTree>
    <p:extLst>
      <p:ext uri="{BB962C8B-B14F-4D97-AF65-F5344CB8AC3E}">
        <p14:creationId xmlns:p14="http://schemas.microsoft.com/office/powerpoint/2010/main" val="177193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dirty="0"/>
              <a:t>F</a:t>
            </a:r>
            <a:r>
              <a:rPr lang="cs-CZ" dirty="0" smtClean="0"/>
              <a:t>antastická </a:t>
            </a:r>
            <a:r>
              <a:rPr lang="cs-CZ" dirty="0"/>
              <a:t>povídka jako celek je literární fikce. Na rozdíl od běžné literární fikce, jak ji předkládá literatura, jež se definuje jako nápodoba skutečnosti, je však ve fantastické povídce jedna část této fikce v souladu s běžným obrazem skutečnosti, je racionálně přijatelná jako její umělecké ztvárnění a jeví se jako pravděpodobná, zatímco její druhá část se dostává do příkrého rozporu s běžným obrazem skutečnosti a je neslučitelná s horizontem chápání doby. Přitom – a to je velmi důležitá poznámka – obě dvě části fikce jsou ve fantastické povídce podány jako zcela rovnocenné </a:t>
            </a:r>
            <a:r>
              <a:rPr lang="cs-CZ" dirty="0" smtClean="0"/>
              <a:t>složky.</a:t>
            </a:r>
          </a:p>
          <a:p>
            <a:pPr marL="0" indent="0">
              <a:buNone/>
            </a:pPr>
            <a:r>
              <a:rPr lang="cs-CZ" dirty="0" smtClean="0"/>
              <a:t>Jiří Šrámek: </a:t>
            </a:r>
            <a:r>
              <a:rPr lang="cs-CZ" i="1" dirty="0" smtClean="0"/>
              <a:t>Morfologie fantastické povídky. </a:t>
            </a:r>
            <a:r>
              <a:rPr lang="cs-CZ" dirty="0" smtClean="0"/>
              <a:t>Brno: Masarykova univerzita, s. 14.</a:t>
            </a:r>
            <a:endParaRPr lang="cs-CZ" dirty="0"/>
          </a:p>
          <a:p>
            <a:pPr marL="0" indent="0">
              <a:buNone/>
            </a:pPr>
            <a:endParaRPr lang="cs-CZ" dirty="0"/>
          </a:p>
        </p:txBody>
      </p:sp>
      <p:sp>
        <p:nvSpPr>
          <p:cNvPr id="3" name="Nadpis 2"/>
          <p:cNvSpPr>
            <a:spLocks noGrp="1"/>
          </p:cNvSpPr>
          <p:nvPr>
            <p:ph type="title"/>
          </p:nvPr>
        </p:nvSpPr>
        <p:spPr/>
        <p:txBody>
          <a:bodyPr/>
          <a:lstStyle/>
          <a:p>
            <a:r>
              <a:rPr lang="cs-CZ" dirty="0" smtClean="0"/>
              <a:t>Co je fantastická povídka?</a:t>
            </a:r>
            <a:endParaRPr lang="cs-CZ" dirty="0"/>
          </a:p>
        </p:txBody>
      </p:sp>
    </p:spTree>
    <p:extLst>
      <p:ext uri="{BB962C8B-B14F-4D97-AF65-F5344CB8AC3E}">
        <p14:creationId xmlns:p14="http://schemas.microsoft.com/office/powerpoint/2010/main" val="3289515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524000"/>
            <a:ext cx="8229600" cy="5001344"/>
          </a:xfrm>
        </p:spPr>
        <p:txBody>
          <a:bodyPr>
            <a:normAutofit fontScale="70000" lnSpcReduction="20000"/>
          </a:bodyPr>
          <a:lstStyle/>
          <a:p>
            <a:pPr marL="514350" indent="-514350">
              <a:buAutoNum type="arabicPeriod"/>
            </a:pPr>
            <a:r>
              <a:rPr lang="cs-CZ" dirty="0" smtClean="0"/>
              <a:t>Zdánlivě </a:t>
            </a:r>
            <a:r>
              <a:rPr lang="cs-CZ" dirty="0"/>
              <a:t>fantastické projevy, které se v průběhu děje racionálně vysvětlí za pomoci logického myšlenkového </a:t>
            </a:r>
            <a:r>
              <a:rPr lang="cs-CZ" dirty="0" smtClean="0"/>
              <a:t>pochodu (osvícenský </a:t>
            </a:r>
            <a:r>
              <a:rPr lang="cs-CZ" dirty="0"/>
              <a:t>román hrůzy A. </a:t>
            </a:r>
            <a:r>
              <a:rPr lang="cs-CZ" dirty="0" err="1"/>
              <a:t>Radcliffové</a:t>
            </a:r>
            <a:r>
              <a:rPr lang="cs-CZ" dirty="0"/>
              <a:t>, romány </a:t>
            </a:r>
            <a:r>
              <a:rPr lang="cs-CZ" dirty="0" smtClean="0"/>
              <a:t>W. </a:t>
            </a:r>
            <a:r>
              <a:rPr lang="cs-CZ" dirty="0" err="1"/>
              <a:t>Scotta</a:t>
            </a:r>
            <a:r>
              <a:rPr lang="cs-CZ" dirty="0"/>
              <a:t>, román </a:t>
            </a:r>
            <a:r>
              <a:rPr lang="cs-CZ" dirty="0" smtClean="0"/>
              <a:t>detektivní, většina </a:t>
            </a:r>
            <a:r>
              <a:rPr lang="cs-CZ" dirty="0"/>
              <a:t>díla E. A. </a:t>
            </a:r>
            <a:r>
              <a:rPr lang="cs-CZ" dirty="0" err="1" smtClean="0"/>
              <a:t>Poea</a:t>
            </a:r>
            <a:r>
              <a:rPr lang="cs-CZ" dirty="0" smtClean="0"/>
              <a:t>). </a:t>
            </a:r>
          </a:p>
          <a:p>
            <a:pPr marL="514350" indent="-514350">
              <a:buAutoNum type="arabicPeriod"/>
            </a:pPr>
            <a:r>
              <a:rPr lang="cs-CZ" dirty="0" smtClean="0"/>
              <a:t>V</a:t>
            </a:r>
            <a:r>
              <a:rPr lang="cs-CZ" dirty="0"/>
              <a:t> opozici k prvnímu </a:t>
            </a:r>
            <a:r>
              <a:rPr lang="cs-CZ" dirty="0" smtClean="0"/>
              <a:t>typu zásadně </a:t>
            </a:r>
            <a:r>
              <a:rPr lang="cs-CZ" dirty="0"/>
              <a:t>alogický, pěstovala </a:t>
            </a:r>
            <a:r>
              <a:rPr lang="cs-CZ" dirty="0" smtClean="0"/>
              <a:t>jej především </a:t>
            </a:r>
            <a:r>
              <a:rPr lang="cs-CZ" dirty="0"/>
              <a:t>romantika (zvláště E. T. A. Hoffmann) a zdůrazňovala naopak hru nespoutané fantazie proti diktátu střízlivého rozumu: „Jestliže základním znakem fantastiky směřující k realismu byla důsledná racionalistická logičnost, </a:t>
            </a:r>
            <a:r>
              <a:rPr lang="cs-CZ" dirty="0" err="1"/>
              <a:t>charakteristikem</a:t>
            </a:r>
            <a:r>
              <a:rPr lang="cs-CZ" dirty="0"/>
              <a:t> fantastiky romantické je její alogičnost, možno přímo říci </a:t>
            </a:r>
            <a:r>
              <a:rPr lang="cs-CZ" dirty="0" err="1"/>
              <a:t>protilogičnost</a:t>
            </a:r>
            <a:r>
              <a:rPr lang="cs-CZ" dirty="0"/>
              <a:t>. Romantikové se nesnaží učinit své fikce přijatelné rozumovému uvažování, nýbrž naopak zdůrazňují jejich zvláštní svět, svět jiných dimenzí a jiných zákonů. Čím iluze je nepravděpodobnější, tím je </a:t>
            </a:r>
            <a:r>
              <a:rPr lang="cs-CZ" dirty="0" smtClean="0"/>
              <a:t>pravdivější.“ </a:t>
            </a:r>
          </a:p>
          <a:p>
            <a:pPr marL="514350" indent="-514350">
              <a:buAutoNum type="arabicPeriod"/>
            </a:pPr>
            <a:r>
              <a:rPr lang="cs-CZ" dirty="0" smtClean="0"/>
              <a:t>Utopie</a:t>
            </a:r>
            <a:r>
              <a:rPr lang="cs-CZ" dirty="0"/>
              <a:t>, inspirovaná nejprve okultismem a později vědeckým pokrokem, který „tak mnohý vděčný námět fantastické literatury přesunul ze sféry nadpřirozena do sféry budoucích </a:t>
            </a:r>
            <a:r>
              <a:rPr lang="cs-CZ" dirty="0" smtClean="0"/>
              <a:t>možností“ a </a:t>
            </a:r>
            <a:r>
              <a:rPr lang="cs-CZ" dirty="0"/>
              <a:t>umožnil tak vznik science-fiction. </a:t>
            </a:r>
            <a:endParaRPr lang="cs-CZ" dirty="0" smtClean="0"/>
          </a:p>
          <a:p>
            <a:pPr marL="514350" indent="-514350">
              <a:buAutoNum type="arabicPeriod"/>
            </a:pPr>
            <a:r>
              <a:rPr lang="cs-CZ" dirty="0" smtClean="0"/>
              <a:t>Typ čtvrtý </a:t>
            </a:r>
            <a:r>
              <a:rPr lang="cs-CZ" dirty="0"/>
              <a:t>využívá </a:t>
            </a:r>
            <a:r>
              <a:rPr lang="cs-CZ" dirty="0" smtClean="0"/>
              <a:t>fantaskní motivy </a:t>
            </a:r>
            <a:r>
              <a:rPr lang="cs-CZ" dirty="0"/>
              <a:t>se satirickým záměrem</a:t>
            </a:r>
            <a:r>
              <a:rPr lang="cs-CZ" dirty="0" smtClean="0"/>
              <a:t>.</a:t>
            </a:r>
          </a:p>
          <a:p>
            <a:pPr marL="0" indent="0">
              <a:buNone/>
            </a:pPr>
            <a:endParaRPr lang="cs-CZ" dirty="0" smtClean="0"/>
          </a:p>
          <a:p>
            <a:pPr marL="0" indent="0">
              <a:buNone/>
            </a:pPr>
            <a:r>
              <a:rPr lang="cs-CZ" dirty="0" smtClean="0"/>
              <a:t>Karel Krejčí: „Arbes </a:t>
            </a:r>
            <a:r>
              <a:rPr lang="cs-CZ" dirty="0"/>
              <a:t>a Zeyer“; in idem: </a:t>
            </a:r>
            <a:r>
              <a:rPr lang="cs-CZ" i="1" dirty="0"/>
              <a:t>Česká literatura a kulturní proudy </a:t>
            </a:r>
            <a:r>
              <a:rPr lang="cs-CZ" i="1" dirty="0" smtClean="0"/>
              <a:t>evropské.</a:t>
            </a:r>
            <a:r>
              <a:rPr lang="cs-CZ" dirty="0" smtClean="0"/>
              <a:t> Praha</a:t>
            </a:r>
            <a:r>
              <a:rPr lang="cs-CZ" dirty="0"/>
              <a:t>: Československý </a:t>
            </a:r>
            <a:r>
              <a:rPr lang="cs-CZ" dirty="0" smtClean="0"/>
              <a:t>spisovatel 1975, </a:t>
            </a:r>
            <a:r>
              <a:rPr lang="cs-CZ" dirty="0"/>
              <a:t>s. </a:t>
            </a:r>
            <a:r>
              <a:rPr lang="cs-CZ" dirty="0" smtClean="0"/>
              <a:t>325-326</a:t>
            </a:r>
            <a:endParaRPr lang="cs-CZ" dirty="0"/>
          </a:p>
          <a:p>
            <a:pPr marL="514350" indent="-514350">
              <a:buAutoNum type="arabicPeriod"/>
            </a:pPr>
            <a:endParaRPr lang="cs-CZ" dirty="0"/>
          </a:p>
          <a:p>
            <a:endParaRPr lang="cs-CZ" dirty="0"/>
          </a:p>
        </p:txBody>
      </p:sp>
      <p:sp>
        <p:nvSpPr>
          <p:cNvPr id="3" name="Nadpis 2"/>
          <p:cNvSpPr>
            <a:spLocks noGrp="1"/>
          </p:cNvSpPr>
          <p:nvPr>
            <p:ph type="title"/>
          </p:nvPr>
        </p:nvSpPr>
        <p:spPr/>
        <p:txBody>
          <a:bodyPr/>
          <a:lstStyle/>
          <a:p>
            <a:r>
              <a:rPr lang="cs-CZ" dirty="0" smtClean="0"/>
              <a:t>Tři (resp. čtyři) hlavní typy</a:t>
            </a:r>
            <a:endParaRPr lang="cs-CZ" dirty="0"/>
          </a:p>
        </p:txBody>
      </p:sp>
    </p:spTree>
    <p:extLst>
      <p:ext uri="{BB962C8B-B14F-4D97-AF65-F5344CB8AC3E}">
        <p14:creationId xmlns:p14="http://schemas.microsoft.com/office/powerpoint/2010/main" val="2150699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dirty="0" err="1"/>
              <a:t>Vivenčio</a:t>
            </a:r>
            <a:r>
              <a:rPr lang="cs-CZ" dirty="0"/>
              <a:t>, šlechetný a urozený, </a:t>
            </a:r>
            <a:r>
              <a:rPr lang="cs-CZ" dirty="0" err="1"/>
              <a:t>neohrozený</a:t>
            </a:r>
            <a:r>
              <a:rPr lang="cs-CZ" dirty="0"/>
              <a:t> v boji a ozdoba Neapole za dnů zlatých </a:t>
            </a:r>
            <a:r>
              <a:rPr lang="cs-CZ" dirty="0" err="1"/>
              <a:t>květoucího</a:t>
            </a:r>
            <a:r>
              <a:rPr lang="cs-CZ" dirty="0"/>
              <a:t> míru, tento mladý, udatný a hrdý </a:t>
            </a:r>
            <a:r>
              <a:rPr lang="cs-CZ" dirty="0" err="1"/>
              <a:t>Vivenčio</a:t>
            </a:r>
            <a:r>
              <a:rPr lang="cs-CZ" dirty="0"/>
              <a:t> vpadl v moc svého lstivého a nesvědomitého nepřítele. Byl vězeň </a:t>
            </a:r>
            <a:r>
              <a:rPr lang="cs-CZ" dirty="0" err="1"/>
              <a:t>Tolfisův</a:t>
            </a:r>
            <a:r>
              <a:rPr lang="cs-CZ" dirty="0"/>
              <a:t> a chřadl v osamělém žaláři skalním, </a:t>
            </a:r>
            <a:r>
              <a:rPr lang="cs-CZ" dirty="0" err="1"/>
              <a:t>jehožto</a:t>
            </a:r>
            <a:r>
              <a:rPr lang="cs-CZ" dirty="0"/>
              <a:t> </a:t>
            </a:r>
            <a:r>
              <a:rPr lang="cs-CZ" dirty="0" err="1"/>
              <a:t>dvéře</a:t>
            </a:r>
            <a:r>
              <a:rPr lang="cs-CZ" dirty="0"/>
              <a:t> se nikdy dvakrát neotevřely živému tvoru. Vězení toto podobno bylo prostranné kleci, </a:t>
            </a:r>
            <a:r>
              <a:rPr lang="cs-CZ" dirty="0" err="1"/>
              <a:t>jejížto</a:t>
            </a:r>
            <a:r>
              <a:rPr lang="cs-CZ" dirty="0"/>
              <a:t> strop, podlaha a stěny – pevně a hrubě zhotovené – z kovaného železa pozůstávaly. Vysoký strop jako vydutí klenutý vydutý měl sedmero oken, silnými železnými </a:t>
            </a:r>
            <a:r>
              <a:rPr lang="cs-CZ" dirty="0" err="1"/>
              <a:t>týčemi</a:t>
            </a:r>
            <a:r>
              <a:rPr lang="cs-CZ" dirty="0"/>
              <a:t> zamřížovaných, jimiž světlo a povětří do vězení se dostati mohlo. </a:t>
            </a:r>
          </a:p>
        </p:txBody>
      </p:sp>
      <p:sp>
        <p:nvSpPr>
          <p:cNvPr id="3" name="Nadpis 2"/>
          <p:cNvSpPr>
            <a:spLocks noGrp="1"/>
          </p:cNvSpPr>
          <p:nvPr>
            <p:ph type="title"/>
          </p:nvPr>
        </p:nvSpPr>
        <p:spPr/>
        <p:txBody>
          <a:bodyPr>
            <a:normAutofit fontScale="90000"/>
          </a:bodyPr>
          <a:lstStyle/>
          <a:p>
            <a:r>
              <a:rPr lang="cs-CZ" dirty="0" smtClean="0"/>
              <a:t/>
            </a:r>
            <a:br>
              <a:rPr lang="cs-CZ" dirty="0" smtClean="0"/>
            </a:br>
            <a:r>
              <a:rPr lang="cs-CZ" dirty="0"/>
              <a:t/>
            </a:r>
            <a:br>
              <a:rPr lang="cs-CZ" dirty="0"/>
            </a:br>
            <a:r>
              <a:rPr lang="cs-CZ" dirty="0" smtClean="0"/>
              <a:t/>
            </a:r>
            <a:br>
              <a:rPr lang="cs-CZ" dirty="0" smtClean="0"/>
            </a:br>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a:t/>
            </a:r>
            <a:br>
              <a:rPr lang="cs-CZ" dirty="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sz="3600" dirty="0" smtClean="0"/>
              <a:t>Václav </a:t>
            </a:r>
            <a:r>
              <a:rPr lang="cs-CZ" sz="3600" dirty="0"/>
              <a:t>Rodomil Kramerius: </a:t>
            </a:r>
            <a:r>
              <a:rPr lang="cs-CZ" sz="3600" i="1" dirty="0"/>
              <a:t>Železná košile</a:t>
            </a:r>
            <a:r>
              <a:rPr lang="cs-CZ" sz="3600" dirty="0"/>
              <a:t>. </a:t>
            </a:r>
            <a:r>
              <a:rPr lang="cs-CZ" sz="3600" dirty="0" smtClean="0"/>
              <a:t/>
            </a:r>
            <a:br>
              <a:rPr lang="cs-CZ" sz="3600" dirty="0" smtClean="0"/>
            </a:br>
            <a:r>
              <a:rPr lang="cs-CZ" sz="3600" dirty="0" smtClean="0"/>
              <a:t>Tábor</a:t>
            </a:r>
            <a:r>
              <a:rPr lang="cs-CZ" sz="3600" dirty="0"/>
              <a:t>: Josef </a:t>
            </a:r>
            <a:r>
              <a:rPr lang="cs-CZ" sz="3600" dirty="0" err="1"/>
              <a:t>Landfras</a:t>
            </a:r>
            <a:r>
              <a:rPr lang="cs-CZ" sz="3600" dirty="0"/>
              <a:t> </a:t>
            </a:r>
            <a:r>
              <a:rPr lang="cs-CZ" sz="3600" dirty="0" smtClean="0"/>
              <a:t>1831</a:t>
            </a:r>
            <a:endParaRPr lang="cs-CZ" dirty="0"/>
          </a:p>
        </p:txBody>
      </p:sp>
    </p:spTree>
    <p:extLst>
      <p:ext uri="{BB962C8B-B14F-4D97-AF65-F5344CB8AC3E}">
        <p14:creationId xmlns:p14="http://schemas.microsoft.com/office/powerpoint/2010/main" val="1114960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524000"/>
            <a:ext cx="8229600" cy="5073352"/>
          </a:xfrm>
        </p:spPr>
        <p:txBody>
          <a:bodyPr>
            <a:normAutofit fontScale="32500" lnSpcReduction="20000"/>
          </a:bodyPr>
          <a:lstStyle/>
          <a:p>
            <a:pPr marL="0" indent="0">
              <a:buNone/>
            </a:pPr>
            <a:r>
              <a:rPr lang="cs-CZ" sz="6200" dirty="0"/>
              <a:t>Zasedli jsme v hostinci pod pěknou verandou</a:t>
            </a:r>
            <a:r>
              <a:rPr lang="cs-CZ" sz="6200" dirty="0" smtClean="0"/>
              <a:t>. Sotva </a:t>
            </a:r>
            <a:r>
              <a:rPr lang="cs-CZ" sz="6200" dirty="0"/>
              <a:t>jsme usedli, slyšíme pod verandou </a:t>
            </a:r>
            <a:r>
              <a:rPr lang="cs-CZ" sz="6200" dirty="0" err="1"/>
              <a:t>vádu</a:t>
            </a:r>
            <a:r>
              <a:rPr lang="cs-CZ" sz="6200" dirty="0"/>
              <a:t> a nadávky. Náš Řek se tam vadí s hostinským </a:t>
            </a:r>
            <a:r>
              <a:rPr lang="cs-CZ" sz="6200" dirty="0" smtClean="0"/>
              <a:t>a my </a:t>
            </a:r>
            <a:r>
              <a:rPr lang="cs-CZ" sz="6200" dirty="0"/>
              <a:t>pro zábavu nasloucháme. </a:t>
            </a:r>
            <a:r>
              <a:rPr lang="cs-CZ" sz="6200" dirty="0" smtClean="0"/>
              <a:t>- Netrvala </a:t>
            </a:r>
            <a:r>
              <a:rPr lang="cs-CZ" sz="6200" dirty="0"/>
              <a:t>zábava dlouho. „Kdybych tu neměl jiných hostí“ – zabručel hostinský a vystupoval po stupních k nám.</a:t>
            </a:r>
          </a:p>
          <a:p>
            <a:pPr marL="0" indent="0">
              <a:buNone/>
            </a:pPr>
            <a:r>
              <a:rPr lang="cs-CZ" sz="6200" dirty="0"/>
              <a:t>„Prosím vás, pane,“ táže se mladý Polák přistupujícího hostinského, „kdo je ten pán, jak se jmenuje?“</a:t>
            </a:r>
          </a:p>
          <a:p>
            <a:pPr marL="0" indent="0">
              <a:buNone/>
            </a:pPr>
            <a:r>
              <a:rPr lang="cs-CZ" sz="6200" dirty="0"/>
              <a:t>„</a:t>
            </a:r>
            <a:r>
              <a:rPr lang="cs-CZ" sz="6200" dirty="0" err="1"/>
              <a:t>Eh</a:t>
            </a:r>
            <a:r>
              <a:rPr lang="cs-CZ" sz="6200" dirty="0"/>
              <a:t> – kdo ví, jak se ten chlap jmenuje,“ bručel hostinský a díval se jedovatě dolů, „my mu říkáme Vampýr</a:t>
            </a:r>
            <a:r>
              <a:rPr lang="cs-CZ" sz="6200" dirty="0" smtClean="0"/>
              <a:t>.“ - „</a:t>
            </a:r>
            <a:r>
              <a:rPr lang="cs-CZ" sz="6200" dirty="0"/>
              <a:t>Malíř?“</a:t>
            </a:r>
          </a:p>
          <a:p>
            <a:pPr marL="0" indent="0">
              <a:buNone/>
            </a:pPr>
            <a:r>
              <a:rPr lang="cs-CZ" sz="6200" dirty="0"/>
              <a:t>„Čisté řemeslo! Maluje jen mrtvoly! Jak někdo v Cařihradě nebo zde po okolí umře, už má tentýž den obraz mrtvoly hotov. Ten chlap už maluje napřed – a nikdy se nemýlí, jako sup!“</a:t>
            </a:r>
          </a:p>
          <a:p>
            <a:pPr marL="0" indent="0">
              <a:buNone/>
            </a:pPr>
            <a:r>
              <a:rPr lang="cs-CZ" sz="6200" dirty="0"/>
              <a:t>Stará Polka vykřikla zděšeně – v její rukou ležela dcera, bledá jako křída, omdlelá.</a:t>
            </a:r>
          </a:p>
          <a:p>
            <a:pPr marL="0" indent="0">
              <a:buNone/>
            </a:pPr>
            <a:r>
              <a:rPr lang="cs-CZ" sz="6200" dirty="0"/>
              <a:t>A již byl seskočil ženich se schůdků dolů, chytil jednou rukou Řeka za prsa a druhou sáhnul po mapě</a:t>
            </a:r>
            <a:r>
              <a:rPr lang="cs-CZ" sz="6200" dirty="0" smtClean="0"/>
              <a:t>. - Seběhli </a:t>
            </a:r>
            <a:r>
              <a:rPr lang="cs-CZ" sz="6200" dirty="0"/>
              <a:t>jsme rychle za ním. Oba mužové již se svíjeli v písku</a:t>
            </a:r>
            <a:r>
              <a:rPr lang="cs-CZ" sz="6200" dirty="0" smtClean="0"/>
              <a:t>. - Mapa </a:t>
            </a:r>
            <a:r>
              <a:rPr lang="cs-CZ" sz="6200" dirty="0"/>
              <a:t>byla rozházena a na jednom listu – tužkou nakreslená hlava mladé Polky – oči zavřeny, kolem čela myrta. –</a:t>
            </a:r>
          </a:p>
          <a:p>
            <a:pPr marL="0" indent="0">
              <a:buNone/>
            </a:pPr>
            <a:endParaRPr lang="cs-CZ" dirty="0"/>
          </a:p>
        </p:txBody>
      </p:sp>
      <p:sp>
        <p:nvSpPr>
          <p:cNvPr id="3" name="Nadpis 2"/>
          <p:cNvSpPr>
            <a:spLocks noGrp="1"/>
          </p:cNvSpPr>
          <p:nvPr>
            <p:ph type="title"/>
          </p:nvPr>
        </p:nvSpPr>
        <p:spPr/>
        <p:txBody>
          <a:bodyPr>
            <a:normAutofit fontScale="90000"/>
          </a:bodyPr>
          <a:lstStyle/>
          <a:p>
            <a:r>
              <a:rPr lang="cs-CZ" dirty="0" smtClean="0"/>
              <a:t>Jan Neruda: Vampýr </a:t>
            </a:r>
            <a:br>
              <a:rPr lang="cs-CZ" dirty="0" smtClean="0"/>
            </a:br>
            <a:r>
              <a:rPr lang="cs-CZ" dirty="0" smtClean="0"/>
              <a:t>(1871, knižně in Arabesky, 1880)</a:t>
            </a:r>
            <a:endParaRPr lang="cs-CZ" dirty="0"/>
          </a:p>
        </p:txBody>
      </p:sp>
    </p:spTree>
    <p:extLst>
      <p:ext uri="{BB962C8B-B14F-4D97-AF65-F5344CB8AC3E}">
        <p14:creationId xmlns:p14="http://schemas.microsoft.com/office/powerpoint/2010/main" val="2208051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dirty="0"/>
              <a:t>Dá se říci, že se do prózy znovu vrátila snaha o poetickou zdobnost výrazu na jedné straně a o estetickou povznesenost významu na straně druhé; do prózy začaly pronikat prvky lyrizace. [...] Oproti funkci poznávací, kterou v próze preferovali májovci, vystoupila do popředí funkce, jaká byla připisována v 18. století žánrové malbě v protikladu k malbě historické – totiž funkce ‚bavit a těšit oko‘. V próze se začali uplatňovat autoři, kteří usilovali povznést a vytříbit uměleckou úroveň </a:t>
            </a:r>
            <a:r>
              <a:rPr lang="cs-CZ" dirty="0" smtClean="0"/>
              <a:t>prózy.</a:t>
            </a:r>
          </a:p>
          <a:p>
            <a:pPr marL="0" indent="0">
              <a:buNone/>
            </a:pPr>
            <a:r>
              <a:rPr lang="cs-CZ" dirty="0" smtClean="0"/>
              <a:t>Aleš Haman: </a:t>
            </a:r>
            <a:r>
              <a:rPr lang="cs-CZ" i="1" dirty="0" smtClean="0"/>
              <a:t>Trvání </a:t>
            </a:r>
            <a:r>
              <a:rPr lang="cs-CZ" i="1" dirty="0"/>
              <a:t>v proměně. Česká literatura 19. </a:t>
            </a:r>
            <a:r>
              <a:rPr lang="cs-CZ" i="1" dirty="0" smtClean="0"/>
              <a:t>století</a:t>
            </a:r>
            <a:r>
              <a:rPr lang="cs-CZ" dirty="0" smtClean="0"/>
              <a:t>. Praha</a:t>
            </a:r>
            <a:r>
              <a:rPr lang="cs-CZ" dirty="0"/>
              <a:t>: </a:t>
            </a:r>
            <a:r>
              <a:rPr lang="cs-CZ" dirty="0" smtClean="0"/>
              <a:t>ARSCI 2010, s. 240.</a:t>
            </a:r>
            <a:endParaRPr lang="cs-CZ" dirty="0"/>
          </a:p>
          <a:p>
            <a:endParaRPr lang="cs-CZ" dirty="0"/>
          </a:p>
        </p:txBody>
      </p:sp>
      <p:sp>
        <p:nvSpPr>
          <p:cNvPr id="3" name="Nadpis 2"/>
          <p:cNvSpPr>
            <a:spLocks noGrp="1"/>
          </p:cNvSpPr>
          <p:nvPr>
            <p:ph type="title"/>
          </p:nvPr>
        </p:nvSpPr>
        <p:spPr/>
        <p:txBody>
          <a:bodyPr/>
          <a:lstStyle/>
          <a:p>
            <a:r>
              <a:rPr lang="cs-CZ" dirty="0" smtClean="0"/>
              <a:t>Ruchovsko-lumírovská generace</a:t>
            </a:r>
            <a:endParaRPr lang="cs-CZ" dirty="0"/>
          </a:p>
        </p:txBody>
      </p:sp>
    </p:spTree>
    <p:extLst>
      <p:ext uri="{BB962C8B-B14F-4D97-AF65-F5344CB8AC3E}">
        <p14:creationId xmlns:p14="http://schemas.microsoft.com/office/powerpoint/2010/main" val="3525796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dirty="0"/>
              <a:t>Ubohý člověče! Co jsi pracoval, co jsi myslil a snil! Jak jsi byl jist svými výsledky, jak na základě toho pohrdal jsi svým celým okolím, až přes všecko vědění uštval jsi se sám a učinil se svým podivínstvím zcela nemožným a skoro i šílencem! Pokoj tvému stínu a dej bůh podobným tobě dětinskou radost ze svých fantazií, mír dítěte a suverénní humor géniů, snášeti se s lidmi, jež nechápou nás, a se zvířaty, které nechápeme my!“ </a:t>
            </a:r>
            <a:endParaRPr lang="cs-CZ" dirty="0"/>
          </a:p>
        </p:txBody>
      </p:sp>
      <p:sp>
        <p:nvSpPr>
          <p:cNvPr id="3" name="Nadpis 2"/>
          <p:cNvSpPr>
            <a:spLocks noGrp="1"/>
          </p:cNvSpPr>
          <p:nvPr>
            <p:ph type="title"/>
          </p:nvPr>
        </p:nvSpPr>
        <p:spPr/>
        <p:txBody>
          <a:bodyPr>
            <a:normAutofit/>
          </a:bodyPr>
          <a:lstStyle/>
          <a:p>
            <a:r>
              <a:rPr lang="cs-CZ" sz="3200" dirty="0" smtClean="0"/>
              <a:t>Jaroslav Vrchlický: </a:t>
            </a:r>
            <a:r>
              <a:rPr lang="cs-CZ" sz="3200" i="1" dirty="0" smtClean="0"/>
              <a:t>Duše</a:t>
            </a:r>
            <a:r>
              <a:rPr lang="cs-CZ" sz="3200" dirty="0" smtClean="0"/>
              <a:t> (</a:t>
            </a:r>
            <a:r>
              <a:rPr lang="cs-CZ" sz="3200" i="1" dirty="0" smtClean="0"/>
              <a:t>Lumír</a:t>
            </a:r>
            <a:r>
              <a:rPr lang="cs-CZ" sz="3200" dirty="0" smtClean="0"/>
              <a:t> 1884, knižně in </a:t>
            </a:r>
            <a:r>
              <a:rPr lang="cs-CZ" sz="3200" i="1" dirty="0" smtClean="0"/>
              <a:t>Povídky ironické a sentimentální</a:t>
            </a:r>
            <a:r>
              <a:rPr lang="cs-CZ" sz="3200" dirty="0" smtClean="0"/>
              <a:t>, 1886.</a:t>
            </a:r>
            <a:endParaRPr lang="cs-CZ" sz="3200" dirty="0"/>
          </a:p>
        </p:txBody>
      </p:sp>
    </p:spTree>
    <p:extLst>
      <p:ext uri="{BB962C8B-B14F-4D97-AF65-F5344CB8AC3E}">
        <p14:creationId xmlns:p14="http://schemas.microsoft.com/office/powerpoint/2010/main" val="3363165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524000"/>
            <a:ext cx="8229600" cy="5145360"/>
          </a:xfrm>
        </p:spPr>
        <p:txBody>
          <a:bodyPr>
            <a:normAutofit fontScale="77500" lnSpcReduction="20000"/>
          </a:bodyPr>
          <a:lstStyle/>
          <a:p>
            <a:pPr marL="0" indent="0">
              <a:buNone/>
            </a:pPr>
            <a:r>
              <a:rPr lang="cs-CZ" i="1" dirty="0" smtClean="0"/>
              <a:t>Klekl </a:t>
            </a:r>
            <a:r>
              <a:rPr lang="cs-CZ" i="1" dirty="0"/>
              <a:t>v širokém sarkofágu vedle mumie. Neodolatelnou mocí puzen přitiskl své rty </a:t>
            </a:r>
            <a:r>
              <a:rPr lang="cs-CZ" i="1" dirty="0" smtClean="0"/>
              <a:t>na </a:t>
            </a:r>
            <a:r>
              <a:rPr lang="cs-CZ" i="1" dirty="0"/>
              <a:t>chladné čelo dívčino. –</a:t>
            </a:r>
            <a:endParaRPr lang="cs-CZ" dirty="0"/>
          </a:p>
          <a:p>
            <a:pPr marL="0" indent="0">
              <a:buNone/>
            </a:pPr>
            <a:r>
              <a:rPr lang="cs-CZ" i="1" dirty="0" smtClean="0"/>
              <a:t>„Kdo </a:t>
            </a:r>
            <a:r>
              <a:rPr lang="cs-CZ" i="1" dirty="0"/>
              <a:t>jsi, děvo čarovná</a:t>
            </a:r>
            <a:r>
              <a:rPr lang="cs-CZ" i="1" dirty="0" smtClean="0"/>
              <a:t>?“ </a:t>
            </a:r>
            <a:r>
              <a:rPr lang="cs-CZ" i="1" dirty="0"/>
              <a:t>– Jako ranní zora po modrém nebi rozhostil se na tváři její sladký úsměv. – </a:t>
            </a:r>
            <a:r>
              <a:rPr lang="cs-CZ" i="1" dirty="0" smtClean="0"/>
              <a:t>„Jsem </a:t>
            </a:r>
            <a:r>
              <a:rPr lang="cs-CZ" i="1" dirty="0" err="1"/>
              <a:t>Hesmen-benti</a:t>
            </a:r>
            <a:r>
              <a:rPr lang="cs-CZ" i="1" dirty="0"/>
              <a:t>, dcera králova</a:t>
            </a:r>
            <a:r>
              <a:rPr lang="cs-CZ" i="1" dirty="0" smtClean="0"/>
              <a:t>,“ </a:t>
            </a:r>
            <a:r>
              <a:rPr lang="cs-CZ" i="1" dirty="0"/>
              <a:t>odpověděla a zvolna se v sarkofágu posadila. </a:t>
            </a:r>
            <a:r>
              <a:rPr lang="cs-CZ" dirty="0"/>
              <a:t>[…]</a:t>
            </a:r>
            <a:r>
              <a:rPr lang="cs-CZ" i="1" dirty="0"/>
              <a:t> – </a:t>
            </a:r>
            <a:r>
              <a:rPr lang="cs-CZ" i="1" dirty="0" smtClean="0"/>
              <a:t>„Znám </a:t>
            </a:r>
            <a:r>
              <a:rPr lang="cs-CZ" i="1" dirty="0"/>
              <a:t>tě, ale odkud</a:t>
            </a:r>
            <a:r>
              <a:rPr lang="cs-CZ" i="1" dirty="0" smtClean="0"/>
              <a:t>?“ </a:t>
            </a:r>
            <a:r>
              <a:rPr lang="cs-CZ" i="1" dirty="0"/>
              <a:t>– </a:t>
            </a:r>
            <a:r>
              <a:rPr lang="cs-CZ" i="1" dirty="0" err="1"/>
              <a:t>Hesmen-benti</a:t>
            </a:r>
            <a:r>
              <a:rPr lang="cs-CZ" i="1" dirty="0"/>
              <a:t> se zamyslila, pak upřela naň své veliké černé oči a pravila skoro úsměšně: </a:t>
            </a:r>
            <a:r>
              <a:rPr lang="cs-CZ" i="1" dirty="0" smtClean="0"/>
              <a:t>„Blázne</a:t>
            </a:r>
            <a:r>
              <a:rPr lang="cs-CZ" i="1" dirty="0"/>
              <a:t>, což si myslíš, že jen jednou se žena rodí? Žena je tisíckrát jiná a vždy tatáž</a:t>
            </a:r>
            <a:r>
              <a:rPr lang="cs-CZ" i="1" dirty="0" smtClean="0"/>
              <a:t>.“ </a:t>
            </a:r>
            <a:r>
              <a:rPr lang="cs-CZ" dirty="0"/>
              <a:t>[…]</a:t>
            </a:r>
            <a:r>
              <a:rPr lang="cs-CZ" i="1" dirty="0"/>
              <a:t> – Kouzelné rty rozevřely se k čarovnému úsměvu. Olešnickému bylo jako ve snu, objal vášnivě nahou šíji dívčinu a líbal její rty. – </a:t>
            </a:r>
            <a:r>
              <a:rPr lang="cs-CZ" i="1" dirty="0" smtClean="0"/>
              <a:t>„Ženo</a:t>
            </a:r>
            <a:r>
              <a:rPr lang="cs-CZ" i="1" dirty="0"/>
              <a:t>, hádanko věčná – </a:t>
            </a:r>
            <a:r>
              <a:rPr lang="cs-CZ" i="1" dirty="0" smtClean="0"/>
              <a:t>lásko“ </a:t>
            </a:r>
            <a:r>
              <a:rPr lang="cs-CZ" i="1" dirty="0"/>
              <a:t>šeptal a tulil se k ní. – Její veliké černé oči se ještě více rozevřely, kol úst usídlil se svůdný, smyslný úsměv, dech její byl horký jak oheň, a plná </a:t>
            </a:r>
            <a:r>
              <a:rPr lang="cs-CZ" i="1" dirty="0" err="1"/>
              <a:t>ňádra</a:t>
            </a:r>
            <a:r>
              <a:rPr lang="cs-CZ" i="1" dirty="0"/>
              <a:t> se křečovitě zdvihala. </a:t>
            </a:r>
            <a:r>
              <a:rPr lang="cs-CZ" i="1" dirty="0" err="1"/>
              <a:t>Hesmen-benti</a:t>
            </a:r>
            <a:r>
              <a:rPr lang="cs-CZ" i="1" dirty="0"/>
              <a:t> byla v tom okamžiku zosobněnou vášní, zosobněným, krásným hříchem. Kouzelná síť toho rozčilujícího fluida, jež z těla jejího sálalo, obestřela i Olešnického. Hlava mu šla kolem. </a:t>
            </a:r>
            <a:r>
              <a:rPr lang="cs-CZ" dirty="0"/>
              <a:t>[…]</a:t>
            </a:r>
            <a:r>
              <a:rPr lang="cs-CZ" i="1" dirty="0"/>
              <a:t> – Sevřela ho svými bílými lokty. Pohlédl do jejích černých očí; zářily jako dva černé démanty; neodolal jejich lesku, neodolal kouzlu jejího žhavého těla, celoval šíleně planoucí její tváře. </a:t>
            </a:r>
            <a:r>
              <a:rPr lang="cs-CZ" i="1" dirty="0" err="1"/>
              <a:t>Hesmen-benti</a:t>
            </a:r>
            <a:r>
              <a:rPr lang="cs-CZ" i="1" dirty="0"/>
              <a:t> opakovala s nevýslovným žárem jeho </a:t>
            </a:r>
            <a:r>
              <a:rPr lang="cs-CZ" i="1" dirty="0" smtClean="0"/>
              <a:t>polibky…</a:t>
            </a:r>
            <a:endParaRPr lang="cs-CZ" dirty="0"/>
          </a:p>
          <a:p>
            <a:pPr marL="0" indent="0">
              <a:buNone/>
            </a:pPr>
            <a:endParaRPr lang="cs-CZ" dirty="0"/>
          </a:p>
        </p:txBody>
      </p:sp>
      <p:sp>
        <p:nvSpPr>
          <p:cNvPr id="3" name="Nadpis 2"/>
          <p:cNvSpPr>
            <a:spLocks noGrp="1"/>
          </p:cNvSpPr>
          <p:nvPr>
            <p:ph type="title"/>
          </p:nvPr>
        </p:nvSpPr>
        <p:spPr/>
        <p:txBody>
          <a:bodyPr>
            <a:normAutofit/>
          </a:bodyPr>
          <a:lstStyle/>
          <a:p>
            <a:r>
              <a:rPr lang="cs-CZ" sz="3200" dirty="0" err="1" smtClean="0"/>
              <a:t>Polykarp</a:t>
            </a:r>
            <a:r>
              <a:rPr lang="cs-CZ" sz="3200" dirty="0" smtClean="0"/>
              <a:t> Starý: </a:t>
            </a:r>
            <a:r>
              <a:rPr lang="cs-CZ" sz="3200" i="1" dirty="0">
                <a:effectLst/>
              </a:rPr>
              <a:t>Heliotrop princezny </a:t>
            </a:r>
            <a:r>
              <a:rPr lang="cs-CZ" sz="3200" i="1" dirty="0" err="1" smtClean="0">
                <a:effectLst/>
              </a:rPr>
              <a:t>Hesmen-benti</a:t>
            </a:r>
            <a:r>
              <a:rPr lang="cs-CZ" sz="3200" i="1" dirty="0" smtClean="0">
                <a:effectLst/>
              </a:rPr>
              <a:t> </a:t>
            </a:r>
            <a:r>
              <a:rPr lang="cs-CZ" sz="3200" dirty="0" smtClean="0">
                <a:effectLst/>
              </a:rPr>
              <a:t>(knižně in </a:t>
            </a:r>
            <a:r>
              <a:rPr lang="cs-CZ" sz="3200" i="1" dirty="0" smtClean="0">
                <a:effectLst/>
              </a:rPr>
              <a:t>Z arény žití</a:t>
            </a:r>
            <a:r>
              <a:rPr lang="cs-CZ" sz="3200" dirty="0" smtClean="0">
                <a:effectLst/>
              </a:rPr>
              <a:t>, 1883)</a:t>
            </a:r>
            <a:endParaRPr lang="cs-CZ" sz="3200" dirty="0"/>
          </a:p>
        </p:txBody>
      </p:sp>
    </p:spTree>
    <p:extLst>
      <p:ext uri="{BB962C8B-B14F-4D97-AF65-F5344CB8AC3E}">
        <p14:creationId xmlns:p14="http://schemas.microsoft.com/office/powerpoint/2010/main" val="4280810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i="1" dirty="0" smtClean="0"/>
              <a:t>Ondřej </a:t>
            </a:r>
            <a:r>
              <a:rPr lang="cs-CZ" i="1" dirty="0" err="1" smtClean="0"/>
              <a:t>Černyšev</a:t>
            </a:r>
            <a:r>
              <a:rPr lang="cs-CZ" i="1" dirty="0" smtClean="0"/>
              <a:t> </a:t>
            </a:r>
            <a:r>
              <a:rPr lang="cs-CZ" dirty="0" smtClean="0"/>
              <a:t>(</a:t>
            </a:r>
            <a:r>
              <a:rPr lang="cs-CZ" i="1" dirty="0" smtClean="0"/>
              <a:t>Lumír</a:t>
            </a:r>
            <a:r>
              <a:rPr lang="cs-CZ" dirty="0" smtClean="0"/>
              <a:t> 1875, knižně t. r.)</a:t>
            </a:r>
          </a:p>
          <a:p>
            <a:r>
              <a:rPr lang="cs-CZ" i="1" dirty="0" smtClean="0"/>
              <a:t>Román o věrném přátelství </a:t>
            </a:r>
            <a:r>
              <a:rPr lang="cs-CZ" i="1" dirty="0" err="1" smtClean="0"/>
              <a:t>Amise</a:t>
            </a:r>
            <a:r>
              <a:rPr lang="cs-CZ" i="1" dirty="0" smtClean="0"/>
              <a:t> a </a:t>
            </a:r>
            <a:r>
              <a:rPr lang="cs-CZ" i="1" dirty="0" err="1" smtClean="0"/>
              <a:t>Amila</a:t>
            </a:r>
            <a:r>
              <a:rPr lang="cs-CZ" i="1" dirty="0" smtClean="0"/>
              <a:t> </a:t>
            </a:r>
            <a:r>
              <a:rPr lang="cs-CZ" dirty="0" smtClean="0"/>
              <a:t>(</a:t>
            </a:r>
            <a:r>
              <a:rPr lang="cs-CZ" i="1" dirty="0" smtClean="0"/>
              <a:t>Lumír</a:t>
            </a:r>
            <a:r>
              <a:rPr lang="cs-CZ" dirty="0" smtClean="0"/>
              <a:t> 1877, knižně 1880)</a:t>
            </a:r>
          </a:p>
          <a:p>
            <a:r>
              <a:rPr lang="cs-CZ" i="1" dirty="0" smtClean="0"/>
              <a:t>Dobrodružství </a:t>
            </a:r>
            <a:r>
              <a:rPr lang="cs-CZ" i="1" dirty="0" err="1" smtClean="0"/>
              <a:t>Madrány</a:t>
            </a:r>
            <a:r>
              <a:rPr lang="cs-CZ" i="1" dirty="0" smtClean="0"/>
              <a:t> </a:t>
            </a:r>
            <a:r>
              <a:rPr lang="cs-CZ" dirty="0" smtClean="0"/>
              <a:t>(</a:t>
            </a:r>
            <a:r>
              <a:rPr lang="cs-CZ" i="1" dirty="0" smtClean="0"/>
              <a:t>Lumír</a:t>
            </a:r>
            <a:r>
              <a:rPr lang="cs-CZ" dirty="0" smtClean="0"/>
              <a:t> 1878, knižně 1882)</a:t>
            </a:r>
          </a:p>
          <a:p>
            <a:r>
              <a:rPr lang="cs-CZ" i="1" dirty="0" smtClean="0"/>
              <a:t>Fantastické povídky </a:t>
            </a:r>
            <a:r>
              <a:rPr lang="cs-CZ" dirty="0" smtClean="0"/>
              <a:t>(</a:t>
            </a:r>
            <a:r>
              <a:rPr lang="cs-CZ" i="1" dirty="0" smtClean="0"/>
              <a:t>Z papíru na kornouty, Opálová miska, Vánoční povídka, Na pomezí cizích světů</a:t>
            </a:r>
            <a:r>
              <a:rPr lang="cs-CZ" dirty="0" smtClean="0"/>
              <a:t>), knižně 1882)</a:t>
            </a:r>
          </a:p>
          <a:p>
            <a:r>
              <a:rPr lang="cs-CZ" i="1" dirty="0" err="1" smtClean="0"/>
              <a:t>Teréza</a:t>
            </a:r>
            <a:r>
              <a:rPr lang="cs-CZ" i="1" dirty="0" smtClean="0"/>
              <a:t> Manfredi </a:t>
            </a:r>
            <a:r>
              <a:rPr lang="cs-CZ" dirty="0" smtClean="0"/>
              <a:t>(</a:t>
            </a:r>
            <a:r>
              <a:rPr lang="cs-CZ" i="1" dirty="0" smtClean="0"/>
              <a:t>Lumír</a:t>
            </a:r>
            <a:r>
              <a:rPr lang="cs-CZ" dirty="0" smtClean="0"/>
              <a:t> 1879, knižně in </a:t>
            </a:r>
            <a:r>
              <a:rPr lang="cs-CZ" i="1" dirty="0" smtClean="0"/>
              <a:t>Novely II</a:t>
            </a:r>
            <a:r>
              <a:rPr lang="cs-CZ" dirty="0" smtClean="0"/>
              <a:t>, 1884)</a:t>
            </a:r>
          </a:p>
          <a:p>
            <a:r>
              <a:rPr lang="cs-CZ" i="1" dirty="0" smtClean="0"/>
              <a:t>Blaho v zahradě kvetoucích broskví </a:t>
            </a:r>
            <a:r>
              <a:rPr lang="cs-CZ" dirty="0" smtClean="0"/>
              <a:t>(</a:t>
            </a:r>
            <a:r>
              <a:rPr lang="cs-CZ" i="1" dirty="0" smtClean="0"/>
              <a:t>Lumír</a:t>
            </a:r>
            <a:r>
              <a:rPr lang="cs-CZ" dirty="0" smtClean="0"/>
              <a:t> 1882, knižně in </a:t>
            </a:r>
            <a:r>
              <a:rPr lang="cs-CZ" i="1" dirty="0" smtClean="0"/>
              <a:t>Novely II</a:t>
            </a:r>
            <a:r>
              <a:rPr lang="cs-CZ" dirty="0" smtClean="0"/>
              <a:t>, 1884) </a:t>
            </a:r>
            <a:endParaRPr lang="cs-CZ" dirty="0"/>
          </a:p>
        </p:txBody>
      </p:sp>
      <p:sp>
        <p:nvSpPr>
          <p:cNvPr id="3" name="Nadpis 2"/>
          <p:cNvSpPr>
            <a:spLocks noGrp="1"/>
          </p:cNvSpPr>
          <p:nvPr>
            <p:ph type="title"/>
          </p:nvPr>
        </p:nvSpPr>
        <p:spPr/>
        <p:txBody>
          <a:bodyPr/>
          <a:lstStyle/>
          <a:p>
            <a:r>
              <a:rPr lang="cs-CZ" dirty="0" smtClean="0"/>
              <a:t>Julius Zeyer</a:t>
            </a:r>
            <a:endParaRPr lang="cs-CZ" dirty="0"/>
          </a:p>
        </p:txBody>
      </p:sp>
    </p:spTree>
    <p:extLst>
      <p:ext uri="{BB962C8B-B14F-4D97-AF65-F5344CB8AC3E}">
        <p14:creationId xmlns:p14="http://schemas.microsoft.com/office/powerpoint/2010/main" val="280114879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ír">
  <a:themeElements>
    <a:clrScheme name="Papí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í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í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188</TotalTime>
  <Words>1100</Words>
  <Application>Microsoft Office PowerPoint</Application>
  <PresentationFormat>Předvádění na obrazovce (4:3)</PresentationFormat>
  <Paragraphs>54</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Papír</vt:lpstr>
      <vt:lpstr>Česká fantaskní próza 19. století</vt:lpstr>
      <vt:lpstr>Co je fantastická povídka?</vt:lpstr>
      <vt:lpstr>Tři (resp. čtyři) hlavní typy</vt:lpstr>
      <vt:lpstr>                        Václav Rodomil Kramerius: Železná košile.  Tábor: Josef Landfras 1831</vt:lpstr>
      <vt:lpstr>Jan Neruda: Vampýr  (1871, knižně in Arabesky, 1880)</vt:lpstr>
      <vt:lpstr>Ruchovsko-lumírovská generace</vt:lpstr>
      <vt:lpstr>Jaroslav Vrchlický: Duše (Lumír 1884, knižně in Povídky ironické a sentimentální, 1886.</vt:lpstr>
      <vt:lpstr>Polykarp Starý: Heliotrop princezny Hesmen-benti (knižně in Z arény žití, 1883)</vt:lpstr>
      <vt:lpstr>Julius Zeyer</vt:lpstr>
      <vt:lpstr>Julius Zeyer: Blaho v zahradě kvetoucích broskví (Lumír 1882, knižně in Novely II, 1884)</vt:lpstr>
      <vt:lpstr>Julius Zeyer: Tankredův omyl (Lumír 1891, knižně in Obnovené obrazy, 1894)</vt:lpstr>
      <vt:lpstr>Svatopluk Čech</vt:lpstr>
      <vt:lpstr>Svatopluk Čech: Náčrtky z roku 2070 (Pokrok 1870, knižně in První kniha povídek a črt, 1899)</vt:lpstr>
      <vt:lpstr>Svatopluk Čech: Sugesce pravdy (Národní listy 1890, knižně in Rozličná próza, 1895)</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Česká fantaskní próza 19. století</dc:title>
  <dc:creator>Marcela</dc:creator>
  <cp:lastModifiedBy>Marcela</cp:lastModifiedBy>
  <cp:revision>14</cp:revision>
  <dcterms:created xsi:type="dcterms:W3CDTF">2017-03-22T16:28:28Z</dcterms:created>
  <dcterms:modified xsi:type="dcterms:W3CDTF">2017-03-22T19:37:24Z</dcterms:modified>
</cp:coreProperties>
</file>