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6" r:id="rId11"/>
    <p:sldId id="267" r:id="rId12"/>
    <p:sldId id="270" r:id="rId13"/>
    <p:sldId id="269" r:id="rId14"/>
    <p:sldId id="272" r:id="rId15"/>
    <p:sldId id="268" r:id="rId16"/>
    <p:sldId id="276" r:id="rId17"/>
    <p:sldId id="271" r:id="rId18"/>
    <p:sldId id="275" r:id="rId19"/>
    <p:sldId id="273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DA70-3B01-47F6-A897-5ABAA628E780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2B6AE-FD28-460E-8A36-F13D42D65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15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60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79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86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766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89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45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42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89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7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08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94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26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0095B28-CAD5-46E3-B119-5D280DA01E07}" type="datetimeFigureOut">
              <a:rPr lang="cs-CZ" smtClean="0"/>
              <a:t>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E55BAD3-1344-434F-BE76-C3C2088C1E91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4124672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cs-CZ" sz="3300" dirty="0" smtClean="0"/>
              <a:t>Vladimír P. Polách, </a:t>
            </a:r>
            <a:r>
              <a:rPr lang="cs-CZ" sz="3300" dirty="0" err="1" smtClean="0"/>
              <a:t>ph.d.</a:t>
            </a:r>
            <a:endParaRPr lang="cs-CZ" sz="3300" dirty="0" smtClean="0"/>
          </a:p>
          <a:p>
            <a:endParaRPr lang="cs-CZ" sz="2800" dirty="0" smtClean="0"/>
          </a:p>
          <a:p>
            <a:r>
              <a:rPr lang="cs-CZ" sz="2800" dirty="0" smtClean="0"/>
              <a:t>vladimir.polach@upol.cz</a:t>
            </a:r>
            <a:endParaRPr lang="cs-CZ" sz="2800" dirty="0"/>
          </a:p>
          <a:p>
            <a:r>
              <a:rPr lang="cs-CZ" sz="2800" dirty="0" smtClean="0"/>
              <a:t>FF MU, 20. 4. 2017</a:t>
            </a: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5491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600" dirty="0" err="1"/>
              <a:t>Cyberpunk</a:t>
            </a:r>
            <a:r>
              <a:rPr lang="cs-CZ" sz="3600" dirty="0"/>
              <a:t>, gender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a </a:t>
            </a:r>
            <a:r>
              <a:rPr lang="cs-CZ" sz="3600" dirty="0" err="1"/>
              <a:t>stereotypizace</a:t>
            </a:r>
            <a:r>
              <a:rPr lang="cs-CZ" sz="3600" dirty="0"/>
              <a:t> ženských hrdinek</a:t>
            </a:r>
          </a:p>
        </p:txBody>
      </p:sp>
    </p:spTree>
    <p:extLst>
      <p:ext uri="{BB962C8B-B14F-4D97-AF65-F5344CB8AC3E}">
        <p14:creationId xmlns:p14="http://schemas.microsoft.com/office/powerpoint/2010/main" val="25959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5740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2000" dirty="0" err="1" smtClean="0">
                <a:latin typeface="+mj-lt"/>
              </a:rPr>
              <a:t>Johnny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Mnemonic</a:t>
            </a:r>
            <a:r>
              <a:rPr lang="cs-CZ" sz="2000" dirty="0" smtClean="0">
                <a:latin typeface="+mj-lt"/>
              </a:rPr>
              <a:t>, </a:t>
            </a:r>
            <a:r>
              <a:rPr lang="cs-CZ" sz="2000" dirty="0" err="1" smtClean="0">
                <a:latin typeface="+mj-lt"/>
              </a:rPr>
              <a:t>Neuromancer</a:t>
            </a:r>
            <a:r>
              <a:rPr lang="cs-CZ" sz="2000" dirty="0" smtClean="0">
                <a:latin typeface="+mj-lt"/>
              </a:rPr>
              <a:t>, C.Z., Mona Lisa </a:t>
            </a:r>
            <a:r>
              <a:rPr lang="cs-CZ" sz="2000" dirty="0" err="1" smtClean="0">
                <a:latin typeface="+mj-lt"/>
              </a:rPr>
              <a:t>Overdrive</a:t>
            </a:r>
            <a:endParaRPr lang="cs-CZ" sz="20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cs-CZ" sz="2000" dirty="0" smtClean="0">
                <a:latin typeface="+mj-lt"/>
              </a:rPr>
              <a:t>CP ikona/model/</a:t>
            </a:r>
            <a:r>
              <a:rPr lang="cs-CZ" sz="2000" dirty="0" err="1" smtClean="0">
                <a:latin typeface="+mj-lt"/>
              </a:rPr>
              <a:t>steretyp</a:t>
            </a:r>
            <a:r>
              <a:rPr lang="cs-CZ" sz="2000" dirty="0" smtClean="0">
                <a:latin typeface="+mj-lt"/>
              </a:rPr>
              <a:t>: chování, vystupování, oblečení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+mj-lt"/>
              </a:rPr>
              <a:t>bodyguard, „pouliční samuraj“, „pracující děvče“ 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#</a:t>
            </a:r>
            <a:r>
              <a:rPr lang="cs-CZ" sz="3600" dirty="0">
                <a:solidFill>
                  <a:srgbClr val="FF0000"/>
                </a:solidFill>
              </a:rPr>
              <a:t>Molly </a:t>
            </a:r>
            <a:r>
              <a:rPr lang="cs-CZ" sz="3600" dirty="0" err="1" smtClean="0">
                <a:solidFill>
                  <a:srgbClr val="FF0000"/>
                </a:solidFill>
              </a:rPr>
              <a:t>Millions</a:t>
            </a:r>
            <a:r>
              <a:rPr lang="cs-CZ" sz="36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(</a:t>
            </a:r>
            <a:r>
              <a:rPr lang="cs-CZ" sz="2400" dirty="0" err="1" smtClean="0">
                <a:solidFill>
                  <a:srgbClr val="FF0000"/>
                </a:solidFill>
              </a:rPr>
              <a:t>Sally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Shears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CSS-U1\Disk Google\Studie\SF\Moll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12429"/>
            <a:ext cx="5184576" cy="34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SS-U1\Disk Google\Studie\SF\CP_MMillio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-978" r="15823" b="11994"/>
          <a:stretch/>
        </p:blipFill>
        <p:spPr bwMode="auto">
          <a:xfrm>
            <a:off x="-468560" y="-99392"/>
            <a:ext cx="994369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#</a:t>
            </a:r>
            <a:r>
              <a:rPr lang="cs-CZ" sz="3600" dirty="0" smtClean="0">
                <a:solidFill>
                  <a:srgbClr val="FF0000"/>
                </a:solidFill>
              </a:rPr>
              <a:t>...a ty ostatní?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3645024"/>
            <a:ext cx="822960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Timothy Leary: </a:t>
            </a:r>
          </a:p>
          <a:p>
            <a:pPr marL="400050" lvl="1" indent="0">
              <a:buNone/>
            </a:pPr>
            <a:r>
              <a:rPr lang="cs-CZ" sz="2000" dirty="0"/>
              <a:t>„</a:t>
            </a:r>
            <a:r>
              <a:rPr lang="cs-CZ" sz="2000" dirty="0" err="1"/>
              <a:t>Gibsonova</a:t>
            </a:r>
            <a:r>
              <a:rPr lang="cs-CZ" sz="2000" dirty="0"/>
              <a:t> definice ženství si také zaslouží obdivný rozbor. Na rozdíl od jeho mužských postav jsou ženy silné, nezávislé, výkonné, hrdinné a působivě atraktivní. Jsou to šamanky, vzdělané čarodějky, hravé, veselé, báječné věštkyně. </a:t>
            </a:r>
            <a:r>
              <a:rPr lang="cs-CZ" sz="2000" dirty="0" err="1"/>
              <a:t>Gibsonovy</a:t>
            </a:r>
            <a:r>
              <a:rPr lang="cs-CZ" sz="2000" dirty="0"/>
              <a:t> ženy mají více světské moci, hmotného know-how, politického zanícení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97686" y="170080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solidFill>
                  <a:srgbClr val="FF0000"/>
                </a:solidFill>
              </a:rPr>
              <a:t>11 : 1</a:t>
            </a:r>
          </a:p>
        </p:txBody>
      </p:sp>
    </p:spTree>
    <p:extLst>
      <p:ext uri="{BB962C8B-B14F-4D97-AF65-F5344CB8AC3E}">
        <p14:creationId xmlns:p14="http://schemas.microsoft.com/office/powerpoint/2010/main" val="18289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#</a:t>
            </a:r>
            <a:r>
              <a:rPr lang="cs-CZ" sz="3600" dirty="0" err="1" smtClean="0">
                <a:solidFill>
                  <a:srgbClr val="FF0000"/>
                </a:solidFill>
              </a:rPr>
              <a:t>cyberpunk</a:t>
            </a:r>
            <a:r>
              <a:rPr lang="cs-CZ" sz="3600" dirty="0" smtClean="0">
                <a:solidFill>
                  <a:srgbClr val="FF0000"/>
                </a:solidFill>
              </a:rPr>
              <a:t> a gender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611560" y="1484784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cs-CZ" dirty="0" smtClean="0"/>
              <a:t>1.</a:t>
            </a: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Molly/Case : gender</a:t>
            </a:r>
          </a:p>
          <a:p>
            <a:pPr marL="0" indent="0" algn="ctr">
              <a:spcBef>
                <a:spcPts val="600"/>
              </a:spcBef>
              <a:buNone/>
            </a:pPr>
            <a:endParaRPr lang="cs-CZ" sz="1600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cs-CZ" dirty="0" smtClean="0"/>
              <a:t>2.</a:t>
            </a:r>
          </a:p>
          <a:p>
            <a:pPr marL="0" indent="0" algn="ctr">
              <a:buNone/>
            </a:pPr>
            <a:r>
              <a:rPr lang="cs-CZ" dirty="0" smtClean="0"/>
              <a:t>Molly : domina(</a:t>
            </a:r>
            <a:r>
              <a:rPr lang="cs-CZ" dirty="0" err="1" smtClean="0"/>
              <a:t>trix</a:t>
            </a:r>
            <a:r>
              <a:rPr lang="cs-CZ" dirty="0" smtClean="0"/>
              <a:t>)</a:t>
            </a: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dirty="0" smtClean="0"/>
              <a:t>3.</a:t>
            </a:r>
          </a:p>
          <a:p>
            <a:pPr marL="0" indent="0" algn="ctr">
              <a:buNone/>
            </a:pPr>
            <a:r>
              <a:rPr lang="cs-CZ" dirty="0" err="1" smtClean="0"/>
              <a:t>Cyberspace</a:t>
            </a:r>
            <a:r>
              <a:rPr lang="cs-CZ" dirty="0" smtClean="0"/>
              <a:t> : gender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1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SS-U1\Disk Google\Studie\SF\molly_millions_by_deadins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416"/>
            <a:ext cx="9144000" cy="60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7944" y="1412776"/>
            <a:ext cx="4978896" cy="3240360"/>
          </a:xfrm>
        </p:spPr>
        <p:txBody>
          <a:bodyPr>
            <a:noAutofit/>
          </a:bodyPr>
          <a:lstStyle/>
          <a:p>
            <a:pPr marL="444500" lvl="1" indent="-444500">
              <a:tabLst>
                <a:tab pos="444500" algn="l"/>
              </a:tabLst>
            </a:pPr>
            <a:r>
              <a:rPr lang="cs-CZ" sz="2000" dirty="0"/>
              <a:t>feministická a alternativní SF 70. let: </a:t>
            </a:r>
          </a:p>
          <a:p>
            <a:pPr marL="444500" lvl="1" indent="-444500">
              <a:tabLst>
                <a:tab pos="444500" algn="l"/>
              </a:tabLst>
            </a:pPr>
            <a:r>
              <a:rPr lang="cs-CZ" sz="2000" dirty="0"/>
              <a:t>Joanna </a:t>
            </a:r>
            <a:r>
              <a:rPr lang="cs-CZ" sz="2000" dirty="0" err="1"/>
              <a:t>Russ</a:t>
            </a:r>
            <a:r>
              <a:rPr lang="cs-CZ" sz="2000" dirty="0"/>
              <a:t>: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Female</a:t>
            </a:r>
            <a:r>
              <a:rPr lang="cs-CZ" sz="2000" dirty="0"/>
              <a:t> Man (1975</a:t>
            </a:r>
            <a:r>
              <a:rPr lang="cs-CZ" sz="2000" dirty="0" smtClean="0"/>
              <a:t>)</a:t>
            </a:r>
          </a:p>
          <a:p>
            <a:pPr marL="901700" lvl="3" indent="-444500">
              <a:tabLst>
                <a:tab pos="444500" algn="l"/>
              </a:tabLst>
            </a:pPr>
            <a:r>
              <a:rPr lang="cs-CZ" sz="1600" dirty="0" smtClean="0"/>
              <a:t>Alice-</a:t>
            </a:r>
            <a:r>
              <a:rPr lang="cs-CZ" sz="1600" dirty="0" err="1" smtClean="0"/>
              <a:t>Jael</a:t>
            </a:r>
            <a:r>
              <a:rPr lang="cs-CZ" sz="1600" dirty="0" smtClean="0"/>
              <a:t> </a:t>
            </a:r>
            <a:r>
              <a:rPr lang="cs-CZ" sz="1600" dirty="0" err="1" smtClean="0"/>
              <a:t>Reasoner</a:t>
            </a:r>
            <a:endParaRPr lang="cs-CZ" sz="1600" dirty="0" smtClean="0"/>
          </a:p>
          <a:p>
            <a:pPr marL="444500" lvl="2" indent="-444500">
              <a:buNone/>
              <a:tabLst>
                <a:tab pos="444500" algn="l"/>
              </a:tabLst>
            </a:pPr>
            <a:endParaRPr lang="cs-CZ" sz="2000" dirty="0"/>
          </a:p>
          <a:p>
            <a:pPr marL="444500" lvl="1" indent="-444500">
              <a:tabLst>
                <a:tab pos="444500" algn="l"/>
              </a:tabLst>
            </a:pPr>
            <a:r>
              <a:rPr lang="cs-CZ" sz="2000" dirty="0"/>
              <a:t>James </a:t>
            </a:r>
            <a:r>
              <a:rPr lang="cs-CZ" sz="2000" dirty="0" err="1"/>
              <a:t>Tiptree</a:t>
            </a:r>
            <a:r>
              <a:rPr lang="cs-CZ" sz="2000" dirty="0"/>
              <a:t>, Jr. --- William </a:t>
            </a:r>
            <a:r>
              <a:rPr lang="cs-CZ" sz="2000" dirty="0" err="1"/>
              <a:t>Gibson</a:t>
            </a:r>
            <a:endParaRPr lang="cs-CZ" sz="2000" dirty="0"/>
          </a:p>
          <a:p>
            <a:pPr marL="901700" lvl="3" indent="-444500">
              <a:tabLst>
                <a:tab pos="444500" algn="l"/>
              </a:tabLst>
            </a:pP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/>
              <a:t>Girl </a:t>
            </a:r>
            <a:r>
              <a:rPr lang="cs-CZ" sz="1600" dirty="0" err="1"/>
              <a:t>Who</a:t>
            </a:r>
            <a:r>
              <a:rPr lang="cs-CZ" sz="1600" dirty="0"/>
              <a:t> </a:t>
            </a:r>
            <a:r>
              <a:rPr lang="cs-CZ" sz="1600" dirty="0" err="1"/>
              <a:t>Was</a:t>
            </a:r>
            <a:r>
              <a:rPr lang="cs-CZ" sz="1600" dirty="0"/>
              <a:t> </a:t>
            </a:r>
            <a:r>
              <a:rPr lang="cs-CZ" sz="1600" dirty="0" err="1"/>
              <a:t>Plugged</a:t>
            </a:r>
            <a:r>
              <a:rPr lang="cs-CZ" sz="1600" dirty="0"/>
              <a:t> In (1974)</a:t>
            </a:r>
          </a:p>
          <a:p>
            <a:pPr marL="901700" lvl="3" indent="-444500">
              <a:tabLst>
                <a:tab pos="444500" algn="l"/>
              </a:tabLst>
            </a:pPr>
            <a:r>
              <a:rPr lang="cs-CZ" sz="1600" dirty="0"/>
              <a:t>Winter Market (1985)</a:t>
            </a:r>
          </a:p>
          <a:p>
            <a:pPr marL="444500" lvl="2" indent="-444500">
              <a:tabLst>
                <a:tab pos="444500" algn="l"/>
              </a:tabLst>
            </a:pPr>
            <a:endParaRPr lang="cs-CZ" sz="20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#</a:t>
            </a:r>
            <a:r>
              <a:rPr lang="cs-CZ" sz="3600" dirty="0" smtClean="0">
                <a:solidFill>
                  <a:srgbClr val="FF0000"/>
                </a:solidFill>
              </a:rPr>
              <a:t>c</a:t>
            </a:r>
            <a:r>
              <a:rPr lang="en-US" sz="3600" dirty="0" err="1" smtClean="0">
                <a:solidFill>
                  <a:srgbClr val="FF0000"/>
                </a:solidFill>
              </a:rPr>
              <a:t>yberpunk</a:t>
            </a:r>
            <a:r>
              <a:rPr lang="cs-CZ" sz="3600" dirty="0" smtClean="0">
                <a:solidFill>
                  <a:srgbClr val="FF0000"/>
                </a:solidFill>
              </a:rPr>
              <a:t>: kořeny II (gender II)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57403"/>
          </a:xfrm>
        </p:spPr>
        <p:txBody>
          <a:bodyPr>
            <a:noAutofit/>
          </a:bodyPr>
          <a:lstStyle/>
          <a:p>
            <a:pPr marL="712788" indent="-712788">
              <a:buNone/>
            </a:pPr>
            <a:r>
              <a:rPr lang="cs-CZ" sz="1600" dirty="0"/>
              <a:t>Sterling, Bruce: </a:t>
            </a:r>
            <a:r>
              <a:rPr lang="cs-CZ" sz="1600" dirty="0" err="1"/>
              <a:t>Involution</a:t>
            </a:r>
            <a:r>
              <a:rPr lang="cs-CZ" sz="1600" dirty="0"/>
              <a:t> </a:t>
            </a:r>
            <a:r>
              <a:rPr lang="cs-CZ" sz="1600" dirty="0" err="1"/>
              <a:t>Ocean</a:t>
            </a:r>
            <a:r>
              <a:rPr lang="cs-CZ" sz="1600" dirty="0"/>
              <a:t> (1977);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Artificial</a:t>
            </a:r>
            <a:r>
              <a:rPr lang="cs-CZ" sz="1600" dirty="0"/>
              <a:t> </a:t>
            </a:r>
            <a:r>
              <a:rPr lang="cs-CZ" sz="1600" dirty="0" err="1"/>
              <a:t>Kid</a:t>
            </a:r>
            <a:r>
              <a:rPr lang="cs-CZ" sz="1600" dirty="0"/>
              <a:t> (1980); </a:t>
            </a:r>
            <a:r>
              <a:rPr lang="cs-CZ" sz="1600" dirty="0" err="1"/>
              <a:t>Globalhead</a:t>
            </a:r>
            <a:r>
              <a:rPr lang="cs-CZ" sz="1600" dirty="0"/>
              <a:t> (p, 1992); </a:t>
            </a:r>
            <a:r>
              <a:rPr lang="cs-CZ" sz="1600" dirty="0" err="1"/>
              <a:t>Schismatrix</a:t>
            </a:r>
            <a:r>
              <a:rPr lang="cs-CZ" sz="1600" dirty="0"/>
              <a:t>  (1985); </a:t>
            </a:r>
            <a:r>
              <a:rPr lang="cs-CZ" sz="1600" dirty="0" err="1"/>
              <a:t>Mirrorshades</a:t>
            </a:r>
            <a:r>
              <a:rPr lang="cs-CZ" sz="1600" dirty="0"/>
              <a:t> – </a:t>
            </a:r>
            <a:r>
              <a:rPr lang="cs-CZ" sz="1600" dirty="0" smtClean="0"/>
              <a:t>editor (86); </a:t>
            </a:r>
            <a:r>
              <a:rPr lang="cs-CZ" sz="1600" dirty="0" err="1"/>
              <a:t>Islands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Net (1988); </a:t>
            </a:r>
            <a:r>
              <a:rPr lang="cs-CZ" sz="1600" dirty="0" err="1"/>
              <a:t>Crystal</a:t>
            </a:r>
            <a:r>
              <a:rPr lang="cs-CZ" sz="1600" dirty="0"/>
              <a:t> Express (1989); </a:t>
            </a:r>
            <a:r>
              <a:rPr lang="cs-CZ" sz="1600" dirty="0" err="1"/>
              <a:t>Difference</a:t>
            </a:r>
            <a:r>
              <a:rPr lang="cs-CZ" sz="1600" dirty="0"/>
              <a:t> </a:t>
            </a:r>
            <a:r>
              <a:rPr lang="cs-CZ" sz="1600" dirty="0" err="1"/>
              <a:t>Engine</a:t>
            </a:r>
            <a:r>
              <a:rPr lang="cs-CZ" sz="1600" dirty="0"/>
              <a:t> (s W. G., 1990); </a:t>
            </a:r>
            <a:r>
              <a:rPr lang="cs-CZ" sz="1600" dirty="0" err="1"/>
              <a:t>Heavy</a:t>
            </a:r>
            <a:r>
              <a:rPr lang="cs-CZ" sz="1600" dirty="0"/>
              <a:t> </a:t>
            </a:r>
            <a:r>
              <a:rPr lang="cs-CZ" sz="1600" dirty="0" err="1"/>
              <a:t>Weather</a:t>
            </a:r>
            <a:r>
              <a:rPr lang="cs-CZ" sz="1600" dirty="0"/>
              <a:t> (1994); </a:t>
            </a:r>
            <a:r>
              <a:rPr lang="cs-CZ" sz="1600" dirty="0" err="1"/>
              <a:t>Holy</a:t>
            </a:r>
            <a:r>
              <a:rPr lang="cs-CZ" sz="1600" dirty="0"/>
              <a:t> </a:t>
            </a:r>
            <a:r>
              <a:rPr lang="cs-CZ" sz="1600" dirty="0" err="1"/>
              <a:t>Fire</a:t>
            </a:r>
            <a:r>
              <a:rPr lang="cs-CZ" sz="1600" dirty="0"/>
              <a:t> (1996)</a:t>
            </a:r>
          </a:p>
          <a:p>
            <a:pPr marL="712788" indent="-712788">
              <a:buNone/>
            </a:pPr>
            <a:r>
              <a:rPr lang="cs-CZ" sz="1600" dirty="0" err="1"/>
              <a:t>Gibson</a:t>
            </a:r>
            <a:r>
              <a:rPr lang="cs-CZ" sz="1600" dirty="0"/>
              <a:t>, William: </a:t>
            </a:r>
            <a:r>
              <a:rPr lang="cs-CZ" sz="1600" dirty="0" err="1"/>
              <a:t>Neuromancer</a:t>
            </a:r>
            <a:r>
              <a:rPr lang="cs-CZ" sz="1600" dirty="0"/>
              <a:t> (1984); </a:t>
            </a:r>
            <a:r>
              <a:rPr lang="cs-CZ" sz="1600" dirty="0" err="1"/>
              <a:t>Burning</a:t>
            </a:r>
            <a:r>
              <a:rPr lang="cs-CZ" sz="1600" dirty="0"/>
              <a:t> Chrome (1986); </a:t>
            </a:r>
            <a:r>
              <a:rPr lang="cs-CZ" sz="1600" dirty="0" err="1"/>
              <a:t>Count</a:t>
            </a:r>
            <a:r>
              <a:rPr lang="cs-CZ" sz="1600" dirty="0"/>
              <a:t> </a:t>
            </a:r>
            <a:r>
              <a:rPr lang="cs-CZ" sz="1600" dirty="0" err="1"/>
              <a:t>Zero</a:t>
            </a:r>
            <a:r>
              <a:rPr lang="cs-CZ" sz="1600" dirty="0"/>
              <a:t> (1986); Mona Lisa </a:t>
            </a:r>
            <a:r>
              <a:rPr lang="cs-CZ" sz="1600" dirty="0" err="1"/>
              <a:t>Overdrive</a:t>
            </a:r>
            <a:r>
              <a:rPr lang="cs-CZ" sz="1600" dirty="0"/>
              <a:t> (1988); </a:t>
            </a:r>
            <a:r>
              <a:rPr lang="cs-CZ" sz="1600" dirty="0" err="1"/>
              <a:t>Difference</a:t>
            </a:r>
            <a:r>
              <a:rPr lang="cs-CZ" sz="1600" dirty="0"/>
              <a:t> </a:t>
            </a:r>
            <a:r>
              <a:rPr lang="cs-CZ" sz="1600" dirty="0" err="1"/>
              <a:t>Engine</a:t>
            </a:r>
            <a:r>
              <a:rPr lang="cs-CZ" sz="1600" dirty="0"/>
              <a:t> (s B. S.; 1990); </a:t>
            </a:r>
            <a:r>
              <a:rPr lang="cs-CZ" sz="1600" dirty="0" err="1"/>
              <a:t>Virtual</a:t>
            </a:r>
            <a:r>
              <a:rPr lang="cs-CZ" sz="1600" dirty="0"/>
              <a:t> </a:t>
            </a:r>
            <a:r>
              <a:rPr lang="cs-CZ" sz="1600" dirty="0" err="1"/>
              <a:t>Light</a:t>
            </a:r>
            <a:r>
              <a:rPr lang="cs-CZ" sz="1600" dirty="0"/>
              <a:t> (1993); </a:t>
            </a:r>
            <a:r>
              <a:rPr lang="cs-CZ" sz="1600" dirty="0" err="1"/>
              <a:t>Idoru</a:t>
            </a:r>
            <a:r>
              <a:rPr lang="cs-CZ" sz="1600" dirty="0"/>
              <a:t> (1996); </a:t>
            </a:r>
          </a:p>
          <a:p>
            <a:pPr marL="712788" indent="-712788">
              <a:buNone/>
            </a:pPr>
            <a:r>
              <a:rPr lang="cs-CZ" sz="1600" dirty="0" err="1"/>
              <a:t>Rucker</a:t>
            </a:r>
            <a:r>
              <a:rPr lang="cs-CZ" sz="1600" dirty="0"/>
              <a:t>, Rudy: </a:t>
            </a:r>
            <a:r>
              <a:rPr lang="cs-CZ" sz="1600" dirty="0" err="1"/>
              <a:t>White</a:t>
            </a:r>
            <a:r>
              <a:rPr lang="cs-CZ" sz="1600" dirty="0"/>
              <a:t> </a:t>
            </a:r>
            <a:r>
              <a:rPr lang="cs-CZ" sz="1600" dirty="0" err="1"/>
              <a:t>light</a:t>
            </a:r>
            <a:r>
              <a:rPr lang="cs-CZ" sz="1600" dirty="0"/>
              <a:t> (1980), </a:t>
            </a:r>
            <a:r>
              <a:rPr lang="cs-CZ" sz="1600" dirty="0" err="1"/>
              <a:t>Spacetime</a:t>
            </a:r>
            <a:r>
              <a:rPr lang="cs-CZ" sz="1600" dirty="0"/>
              <a:t> </a:t>
            </a:r>
            <a:r>
              <a:rPr lang="cs-CZ" sz="1600" dirty="0" err="1"/>
              <a:t>Donuts</a:t>
            </a:r>
            <a:r>
              <a:rPr lang="cs-CZ" sz="1600" dirty="0"/>
              <a:t> (1981), Software (1982); </a:t>
            </a:r>
            <a:r>
              <a:rPr lang="cs-CZ" sz="1600" dirty="0" err="1"/>
              <a:t>The</a:t>
            </a:r>
            <a:r>
              <a:rPr lang="cs-CZ" sz="1600" dirty="0"/>
              <a:t> Hacker and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Ants</a:t>
            </a:r>
            <a:r>
              <a:rPr lang="cs-CZ" sz="1600" dirty="0"/>
              <a:t> (1994); </a:t>
            </a:r>
            <a:r>
              <a:rPr lang="cs-CZ" sz="1600" dirty="0" err="1"/>
              <a:t>Wetware</a:t>
            </a:r>
            <a:r>
              <a:rPr lang="cs-CZ" sz="1600" dirty="0"/>
              <a:t> (1988); </a:t>
            </a:r>
            <a:r>
              <a:rPr lang="cs-CZ" sz="1600" dirty="0" err="1"/>
              <a:t>Semiotexte</a:t>
            </a:r>
            <a:r>
              <a:rPr lang="cs-CZ" sz="1600" dirty="0"/>
              <a:t> (1989); </a:t>
            </a:r>
            <a:r>
              <a:rPr lang="cs-CZ" sz="1600" dirty="0" err="1"/>
              <a:t>Transreal</a:t>
            </a:r>
            <a:r>
              <a:rPr lang="cs-CZ" sz="1600" dirty="0"/>
              <a:t> (1991);</a:t>
            </a:r>
          </a:p>
          <a:p>
            <a:pPr marL="712788" indent="-712788">
              <a:buNone/>
            </a:pPr>
            <a:r>
              <a:rPr lang="cs-CZ" sz="1600" dirty="0" err="1">
                <a:solidFill>
                  <a:srgbClr val="FF0000"/>
                </a:solidFill>
              </a:rPr>
              <a:t>Cadigan</a:t>
            </a:r>
            <a:r>
              <a:rPr lang="cs-CZ" sz="1600" dirty="0">
                <a:solidFill>
                  <a:srgbClr val="FF0000"/>
                </a:solidFill>
              </a:rPr>
              <a:t>, Pat</a:t>
            </a:r>
            <a:r>
              <a:rPr lang="cs-CZ" sz="1600" dirty="0"/>
              <a:t>: </a:t>
            </a:r>
            <a:r>
              <a:rPr lang="cs-CZ" sz="1600" dirty="0" err="1"/>
              <a:t>Mindplayer</a:t>
            </a:r>
            <a:r>
              <a:rPr lang="cs-CZ" sz="1600" dirty="0"/>
              <a:t> (1987); </a:t>
            </a:r>
            <a:r>
              <a:rPr lang="cs-CZ" sz="1600" dirty="0" err="1"/>
              <a:t>Patterns</a:t>
            </a:r>
            <a:r>
              <a:rPr lang="cs-CZ" sz="1600" dirty="0"/>
              <a:t> (p, 1989); </a:t>
            </a:r>
            <a:r>
              <a:rPr lang="cs-CZ" sz="1600" dirty="0" err="1"/>
              <a:t>Synners</a:t>
            </a:r>
            <a:r>
              <a:rPr lang="cs-CZ" sz="1600" dirty="0"/>
              <a:t> (1991); </a:t>
            </a:r>
            <a:r>
              <a:rPr lang="cs-CZ" sz="1600" dirty="0" err="1"/>
              <a:t>Fools</a:t>
            </a:r>
            <a:r>
              <a:rPr lang="cs-CZ" sz="1600" dirty="0"/>
              <a:t> (1994), </a:t>
            </a:r>
            <a:r>
              <a:rPr lang="cs-CZ" sz="1600" dirty="0" err="1"/>
              <a:t>Tea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An</a:t>
            </a:r>
            <a:r>
              <a:rPr lang="cs-CZ" sz="1600" dirty="0"/>
              <a:t> </a:t>
            </a:r>
            <a:r>
              <a:rPr lang="cs-CZ" sz="1600" dirty="0" err="1"/>
              <a:t>Empty</a:t>
            </a:r>
            <a:r>
              <a:rPr lang="cs-CZ" sz="1600" dirty="0"/>
              <a:t> Cap (1998</a:t>
            </a:r>
            <a:r>
              <a:rPr lang="cs-CZ" sz="1600" dirty="0" smtClean="0"/>
              <a:t>)</a:t>
            </a:r>
          </a:p>
          <a:p>
            <a:pPr marL="712788" indent="-712788">
              <a:buNone/>
            </a:pPr>
            <a:endParaRPr lang="cs-CZ" sz="1600" dirty="0"/>
          </a:p>
          <a:p>
            <a:pPr marL="712788" indent="-712788">
              <a:buNone/>
            </a:pPr>
            <a:r>
              <a:rPr lang="cs-CZ" sz="1600" dirty="0" err="1"/>
              <a:t>Stephenson</a:t>
            </a:r>
            <a:r>
              <a:rPr lang="cs-CZ" sz="1600" dirty="0"/>
              <a:t>, </a:t>
            </a:r>
            <a:r>
              <a:rPr lang="cs-CZ" sz="1600" dirty="0" err="1"/>
              <a:t>Neal</a:t>
            </a:r>
            <a:r>
              <a:rPr lang="cs-CZ" sz="1600" dirty="0"/>
              <a:t>: </a:t>
            </a:r>
            <a:r>
              <a:rPr lang="cs-CZ" sz="1600" dirty="0" err="1"/>
              <a:t>Snow</a:t>
            </a:r>
            <a:r>
              <a:rPr lang="cs-CZ" sz="1600" dirty="0"/>
              <a:t> </a:t>
            </a:r>
            <a:r>
              <a:rPr lang="cs-CZ" sz="1600" dirty="0" err="1"/>
              <a:t>Crash</a:t>
            </a:r>
            <a:r>
              <a:rPr lang="cs-CZ" sz="1600" dirty="0"/>
              <a:t> (1992);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Diamond</a:t>
            </a:r>
            <a:r>
              <a:rPr lang="cs-CZ" sz="1600" dirty="0"/>
              <a:t> Age (1995); </a:t>
            </a:r>
            <a:r>
              <a:rPr lang="cs-CZ" sz="1600" dirty="0" err="1"/>
              <a:t>Cryptocomicon</a:t>
            </a:r>
            <a:r>
              <a:rPr lang="cs-CZ" sz="1600" dirty="0"/>
              <a:t> (1999)</a:t>
            </a:r>
          </a:p>
          <a:p>
            <a:pPr marL="712788" indent="-712788">
              <a:buNone/>
            </a:pPr>
            <a:r>
              <a:rPr lang="cs-CZ" sz="1600" dirty="0" err="1"/>
              <a:t>Kelly</a:t>
            </a:r>
            <a:r>
              <a:rPr lang="cs-CZ" sz="1600" dirty="0"/>
              <a:t>, James Patrick: </a:t>
            </a:r>
            <a:r>
              <a:rPr lang="cs-CZ" sz="1600" dirty="0" err="1"/>
              <a:t>Look</a:t>
            </a:r>
            <a:r>
              <a:rPr lang="cs-CZ" sz="1600" dirty="0"/>
              <a:t> </a:t>
            </a:r>
            <a:r>
              <a:rPr lang="cs-CZ" sz="1600" dirty="0" err="1"/>
              <a:t>Into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Sun (1989), </a:t>
            </a:r>
            <a:r>
              <a:rPr lang="cs-CZ" sz="1600" dirty="0" err="1"/>
              <a:t>Wildlife</a:t>
            </a:r>
            <a:r>
              <a:rPr lang="cs-CZ" sz="1600" dirty="0"/>
              <a:t> (1994)</a:t>
            </a:r>
          </a:p>
          <a:p>
            <a:pPr marL="712788" indent="-712788">
              <a:buNone/>
            </a:pPr>
            <a:r>
              <a:rPr lang="cs-CZ" sz="1600" dirty="0" err="1"/>
              <a:t>Shirley</a:t>
            </a:r>
            <a:r>
              <a:rPr lang="cs-CZ" sz="1600" dirty="0"/>
              <a:t>, John: </a:t>
            </a:r>
            <a:r>
              <a:rPr lang="cs-CZ" sz="1600" dirty="0" err="1"/>
              <a:t>Heatseeker</a:t>
            </a:r>
            <a:r>
              <a:rPr lang="cs-CZ" sz="1600" dirty="0"/>
              <a:t> (1989);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Exploded</a:t>
            </a:r>
            <a:r>
              <a:rPr lang="cs-CZ" sz="1600" dirty="0"/>
              <a:t> </a:t>
            </a:r>
            <a:r>
              <a:rPr lang="cs-CZ" sz="1600" dirty="0" err="1"/>
              <a:t>Heart</a:t>
            </a:r>
            <a:r>
              <a:rPr lang="cs-CZ" sz="1600" dirty="0"/>
              <a:t> (p, 1996)</a:t>
            </a:r>
          </a:p>
          <a:p>
            <a:pPr marL="712788" indent="-712788">
              <a:buNone/>
            </a:pPr>
            <a:r>
              <a:rPr lang="cs-CZ" sz="1600" dirty="0" err="1"/>
              <a:t>Shiner</a:t>
            </a:r>
            <a:r>
              <a:rPr lang="cs-CZ" sz="1600" dirty="0"/>
              <a:t>, </a:t>
            </a:r>
            <a:r>
              <a:rPr lang="cs-CZ" sz="1600" dirty="0" err="1"/>
              <a:t>Lewis</a:t>
            </a:r>
            <a:r>
              <a:rPr lang="cs-CZ" sz="1600" dirty="0"/>
              <a:t>: </a:t>
            </a:r>
            <a:r>
              <a:rPr lang="cs-CZ" sz="1600" dirty="0" err="1"/>
              <a:t>Frontera</a:t>
            </a:r>
            <a:r>
              <a:rPr lang="cs-CZ" sz="1600" dirty="0"/>
              <a:t> (1984); </a:t>
            </a:r>
            <a:r>
              <a:rPr lang="cs-CZ" sz="1600" dirty="0" err="1"/>
              <a:t>Deserted</a:t>
            </a:r>
            <a:r>
              <a:rPr lang="cs-CZ" sz="1600" dirty="0"/>
              <a:t> </a:t>
            </a:r>
            <a:r>
              <a:rPr lang="cs-CZ" sz="1600" dirty="0" err="1"/>
              <a:t>Cities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Heart</a:t>
            </a:r>
            <a:r>
              <a:rPr lang="cs-CZ" sz="1600" dirty="0"/>
              <a:t> (1989)</a:t>
            </a:r>
          </a:p>
          <a:p>
            <a:pPr marL="712788" indent="-712788">
              <a:buNone/>
            </a:pPr>
            <a:endParaRPr lang="cs-CZ" sz="1600" dirty="0" smtClean="0"/>
          </a:p>
          <a:p>
            <a:pPr marL="712788" indent="-712788">
              <a:buNone/>
            </a:pPr>
            <a:r>
              <a:rPr lang="cs-CZ" sz="1600" dirty="0" err="1" smtClean="0"/>
              <a:t>Bear</a:t>
            </a:r>
            <a:r>
              <a:rPr lang="cs-CZ" sz="1600" dirty="0"/>
              <a:t>, </a:t>
            </a:r>
            <a:r>
              <a:rPr lang="cs-CZ" sz="1600" dirty="0" err="1"/>
              <a:t>Greg</a:t>
            </a:r>
            <a:r>
              <a:rPr lang="cs-CZ" sz="1600" dirty="0"/>
              <a:t>: </a:t>
            </a:r>
            <a:r>
              <a:rPr lang="cs-CZ" sz="1600" dirty="0" err="1"/>
              <a:t>Blood</a:t>
            </a:r>
            <a:r>
              <a:rPr lang="cs-CZ" sz="1600" dirty="0"/>
              <a:t> Music (1985)</a:t>
            </a:r>
          </a:p>
          <a:p>
            <a:pPr marL="712788" indent="-712788">
              <a:buNone/>
            </a:pPr>
            <a:r>
              <a:rPr lang="cs-CZ" sz="1600" dirty="0"/>
              <a:t>William, Walter John: </a:t>
            </a:r>
            <a:r>
              <a:rPr lang="cs-CZ" sz="1600" dirty="0" err="1"/>
              <a:t>Hardwired</a:t>
            </a:r>
            <a:r>
              <a:rPr lang="cs-CZ" sz="1600" dirty="0"/>
              <a:t> (1986)</a:t>
            </a:r>
          </a:p>
          <a:p>
            <a:pPr marL="712788" indent="-712788">
              <a:buNone/>
            </a:pPr>
            <a:r>
              <a:rPr lang="cs-CZ" sz="1600" dirty="0" err="1">
                <a:solidFill>
                  <a:srgbClr val="FF0000"/>
                </a:solidFill>
              </a:rPr>
              <a:t>Mason</a:t>
            </a:r>
            <a:r>
              <a:rPr lang="cs-CZ" sz="1600" dirty="0">
                <a:solidFill>
                  <a:srgbClr val="FF0000"/>
                </a:solidFill>
              </a:rPr>
              <a:t>, Lisa</a:t>
            </a:r>
            <a:r>
              <a:rPr lang="cs-CZ" sz="1600" dirty="0"/>
              <a:t>: </a:t>
            </a:r>
            <a:r>
              <a:rPr lang="cs-CZ" sz="1600" dirty="0" err="1"/>
              <a:t>Arachne</a:t>
            </a:r>
            <a:r>
              <a:rPr lang="cs-CZ" sz="1600" dirty="0"/>
              <a:t> (</a:t>
            </a:r>
            <a:r>
              <a:rPr lang="en-US" sz="1600" dirty="0"/>
              <a:t>[1987]</a:t>
            </a:r>
            <a:r>
              <a:rPr lang="cs-CZ" sz="1600" dirty="0" smtClean="0"/>
              <a:t>1990)</a:t>
            </a:r>
            <a:endParaRPr lang="cs-CZ" sz="16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#</a:t>
            </a:r>
            <a:r>
              <a:rPr lang="cs-CZ" sz="3600" dirty="0" smtClean="0">
                <a:solidFill>
                  <a:srgbClr val="FF0000"/>
                </a:solidFill>
              </a:rPr>
              <a:t>c</a:t>
            </a:r>
            <a:r>
              <a:rPr lang="en-US" sz="3600" dirty="0" err="1" smtClean="0">
                <a:solidFill>
                  <a:srgbClr val="FF0000"/>
                </a:solidFill>
              </a:rPr>
              <a:t>yberpunk</a:t>
            </a:r>
            <a:r>
              <a:rPr lang="cs-CZ" sz="3600" dirty="0" smtClean="0">
                <a:solidFill>
                  <a:srgbClr val="FF0000"/>
                </a:solidFill>
              </a:rPr>
              <a:t>: seznam III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#</a:t>
            </a:r>
            <a:r>
              <a:rPr lang="cs-CZ" sz="3600" dirty="0" smtClean="0">
                <a:solidFill>
                  <a:srgbClr val="FF0000"/>
                </a:solidFill>
              </a:rPr>
              <a:t>c</a:t>
            </a:r>
            <a:r>
              <a:rPr lang="en-US" sz="3600" dirty="0" err="1" smtClean="0">
                <a:solidFill>
                  <a:srgbClr val="FF0000"/>
                </a:solidFill>
              </a:rPr>
              <a:t>yberpunk</a:t>
            </a:r>
            <a:r>
              <a:rPr lang="cs-CZ" sz="3600" dirty="0" smtClean="0">
                <a:solidFill>
                  <a:srgbClr val="FF0000"/>
                </a:solidFill>
              </a:rPr>
              <a:t> a feminismus 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518864" y="1412776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518864" y="1412776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dirty="0"/>
              <a:t>Gregory </a:t>
            </a:r>
            <a:r>
              <a:rPr lang="en-US" dirty="0" err="1"/>
              <a:t>Benford</a:t>
            </a:r>
            <a:r>
              <a:rPr lang="en-US" dirty="0"/>
              <a:t> (1988)</a:t>
            </a: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200" dirty="0"/>
              <a:t>„</a:t>
            </a:r>
            <a:r>
              <a:rPr lang="en-US" sz="2200" dirty="0" err="1"/>
              <a:t>Jeden</a:t>
            </a:r>
            <a:r>
              <a:rPr lang="en-US" sz="2200" dirty="0"/>
              <a:t> z </a:t>
            </a:r>
            <a:r>
              <a:rPr lang="en-US" sz="2200" dirty="0" err="1"/>
              <a:t>pozoruhodn</a:t>
            </a:r>
            <a:r>
              <a:rPr lang="cs-CZ" sz="2200" dirty="0" err="1"/>
              <a:t>ých</a:t>
            </a:r>
            <a:r>
              <a:rPr lang="cs-CZ" sz="2200" dirty="0"/>
              <a:t> prvků </a:t>
            </a:r>
            <a:r>
              <a:rPr lang="cs-CZ" sz="2200" dirty="0" err="1"/>
              <a:t>cyberpunku</a:t>
            </a:r>
            <a:r>
              <a:rPr lang="cs-CZ" sz="2200" dirty="0"/>
              <a:t> je fakt, jak malý význam v něm hrají ženy s výjimkou těch technokraticky zaměřených a vzešlých z prostředí ulice. Feministické postoje, které byly prosazovány ve sci-fi v předchozích dekádách, byly ve velké většině zapomenuty.“</a:t>
            </a:r>
            <a:endParaRPr lang="en-US" sz="2200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 smtClean="0"/>
              <a:t>Karen </a:t>
            </a:r>
            <a:r>
              <a:rPr lang="en-US" dirty="0" err="1" smtClean="0"/>
              <a:t>Cadora</a:t>
            </a:r>
            <a:r>
              <a:rPr lang="en-US" dirty="0" smtClean="0"/>
              <a:t> (1995)</a:t>
            </a:r>
            <a:r>
              <a:rPr lang="cs-CZ" dirty="0" smtClean="0"/>
              <a:t>: </a:t>
            </a:r>
            <a:endParaRPr lang="cs-CZ" dirty="0"/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200" dirty="0"/>
              <a:t>„</a:t>
            </a:r>
            <a:r>
              <a:rPr lang="cs-CZ" sz="2200" dirty="0" err="1"/>
              <a:t>Cyberpunk</a:t>
            </a:r>
            <a:r>
              <a:rPr lang="cs-CZ" sz="2200" dirty="0"/>
              <a:t> je typický obranou heterosexuality. </a:t>
            </a:r>
            <a:r>
              <a:rPr lang="en-US" sz="2200" dirty="0"/>
              <a:t>[…] </a:t>
            </a:r>
            <a:r>
              <a:rPr lang="cs-CZ" sz="2200" dirty="0" err="1"/>
              <a:t>Trumfálním</a:t>
            </a:r>
            <a:r>
              <a:rPr lang="cs-CZ" sz="2200" dirty="0"/>
              <a:t> vítězstvím </a:t>
            </a:r>
            <a:r>
              <a:rPr lang="cs-CZ" sz="2200" dirty="0" err="1"/>
              <a:t>maskuliního</a:t>
            </a:r>
            <a:r>
              <a:rPr lang="cs-CZ" sz="2200" dirty="0"/>
              <a:t> hrdiny je návrat k romantickému rurálnímu životu</a:t>
            </a:r>
            <a:r>
              <a:rPr lang="cs-CZ" sz="2200" dirty="0" smtClean="0"/>
              <a:t>.“</a:t>
            </a:r>
          </a:p>
          <a:p>
            <a:pPr marL="0" lvl="1" indent="0">
              <a:buNone/>
            </a:pPr>
            <a:r>
              <a:rPr lang="cs-CZ" sz="2400" dirty="0"/>
              <a:t>Bruce Sterling</a:t>
            </a:r>
            <a:r>
              <a:rPr lang="en-US" sz="2400" dirty="0"/>
              <a:t> (2007)</a:t>
            </a:r>
            <a:r>
              <a:rPr lang="cs-CZ" sz="2400" dirty="0"/>
              <a:t>: </a:t>
            </a: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dirty="0"/>
              <a:t>„Projevoval jsem zvláštní zájem o vzteklé feministické SF traktáty, protože bylo zřejmé, že se ode mě neočekává, že jim budu rozumět.“ </a:t>
            </a:r>
          </a:p>
        </p:txBody>
      </p:sp>
    </p:spTree>
    <p:extLst>
      <p:ext uri="{BB962C8B-B14F-4D97-AF65-F5344CB8AC3E}">
        <p14:creationId xmlns:p14="http://schemas.microsoft.com/office/powerpoint/2010/main" val="41646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#</a:t>
            </a:r>
            <a:r>
              <a:rPr lang="cs-CZ" sz="3600" dirty="0" err="1" smtClean="0">
                <a:solidFill>
                  <a:srgbClr val="FF0000"/>
                </a:solidFill>
              </a:rPr>
              <a:t>cyberpunk</a:t>
            </a:r>
            <a:r>
              <a:rPr lang="cs-CZ" sz="3600" dirty="0" smtClean="0">
                <a:solidFill>
                  <a:srgbClr val="FF0000"/>
                </a:solidFill>
              </a:rPr>
              <a:t> a feminismus II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611560" y="1484784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 smtClean="0"/>
              <a:t>hnutí nebo žánr?</a:t>
            </a:r>
          </a:p>
          <a:p>
            <a:pPr lvl="2">
              <a:buFontTx/>
              <a:buChar char="-"/>
            </a:pPr>
            <a:r>
              <a:rPr lang="cs-CZ" sz="1800" dirty="0" err="1" smtClean="0"/>
              <a:t>Steling</a:t>
            </a:r>
            <a:r>
              <a:rPr lang="cs-CZ" sz="1800" dirty="0" smtClean="0"/>
              <a:t> 1986: </a:t>
            </a:r>
            <a:r>
              <a:rPr lang="cs-CZ" sz="1800" dirty="0" err="1" smtClean="0"/>
              <a:t>Gibson</a:t>
            </a:r>
            <a:r>
              <a:rPr lang="cs-CZ" sz="1800" dirty="0"/>
              <a:t>, </a:t>
            </a:r>
            <a:r>
              <a:rPr lang="cs-CZ" sz="1800" dirty="0" err="1"/>
              <a:t>Rucker</a:t>
            </a:r>
            <a:r>
              <a:rPr lang="cs-CZ" sz="1800" dirty="0"/>
              <a:t>, </a:t>
            </a:r>
            <a:r>
              <a:rPr lang="cs-CZ" sz="1800" dirty="0" err="1"/>
              <a:t>Shirley</a:t>
            </a:r>
            <a:r>
              <a:rPr lang="cs-CZ" sz="1800" dirty="0"/>
              <a:t>, </a:t>
            </a:r>
            <a:r>
              <a:rPr lang="cs-CZ" sz="1800" dirty="0" err="1"/>
              <a:t>Shiner</a:t>
            </a:r>
            <a:r>
              <a:rPr lang="cs-CZ" sz="1800" dirty="0"/>
              <a:t> a Sterling</a:t>
            </a:r>
            <a:endParaRPr lang="cs-CZ" sz="1800" dirty="0" smtClean="0"/>
          </a:p>
          <a:p>
            <a:pPr>
              <a:buFontTx/>
              <a:buChar char="-"/>
            </a:pPr>
            <a:r>
              <a:rPr lang="cs-CZ" sz="2400" dirty="0" smtClean="0"/>
              <a:t>„kluci z Texasu“ (V. </a:t>
            </a:r>
            <a:r>
              <a:rPr lang="cs-CZ" sz="2400" dirty="0" err="1" smtClean="0"/>
              <a:t>Hollinger</a:t>
            </a:r>
            <a:r>
              <a:rPr lang="cs-CZ" sz="2400" dirty="0" smtClean="0"/>
              <a:t> 1992): </a:t>
            </a:r>
          </a:p>
          <a:p>
            <a:pPr lvl="2"/>
            <a:r>
              <a:rPr lang="cs-CZ" sz="1800" dirty="0"/>
              <a:t>1946 – Rudy </a:t>
            </a:r>
            <a:r>
              <a:rPr lang="cs-CZ" sz="1800" dirty="0" err="1" smtClean="0"/>
              <a:t>Rucker</a:t>
            </a:r>
            <a:r>
              <a:rPr lang="cs-CZ" sz="1800" dirty="0" smtClean="0"/>
              <a:t>; 1948 </a:t>
            </a:r>
            <a:r>
              <a:rPr lang="cs-CZ" sz="1800" dirty="0"/>
              <a:t>– William </a:t>
            </a:r>
            <a:r>
              <a:rPr lang="cs-CZ" sz="1800" dirty="0" err="1" smtClean="0"/>
              <a:t>Gibson</a:t>
            </a:r>
            <a:r>
              <a:rPr lang="cs-CZ" sz="1800" dirty="0" smtClean="0"/>
              <a:t>; 1950 </a:t>
            </a:r>
            <a:r>
              <a:rPr lang="cs-CZ" sz="1800" dirty="0"/>
              <a:t>– </a:t>
            </a:r>
            <a:r>
              <a:rPr lang="cs-CZ" sz="1800" dirty="0" err="1"/>
              <a:t>Lewis</a:t>
            </a:r>
            <a:r>
              <a:rPr lang="cs-CZ" sz="1800" dirty="0"/>
              <a:t> </a:t>
            </a:r>
            <a:r>
              <a:rPr lang="cs-CZ" sz="1800" dirty="0" err="1" smtClean="0"/>
              <a:t>Shiner</a:t>
            </a:r>
            <a:r>
              <a:rPr lang="cs-CZ" sz="1800" dirty="0" smtClean="0"/>
              <a:t>; 1951 </a:t>
            </a:r>
            <a:r>
              <a:rPr lang="cs-CZ" sz="1800" dirty="0"/>
              <a:t>– </a:t>
            </a:r>
            <a:r>
              <a:rPr lang="cs-CZ" sz="1800" dirty="0" err="1"/>
              <a:t>Greg</a:t>
            </a:r>
            <a:r>
              <a:rPr lang="cs-CZ" sz="1800" dirty="0"/>
              <a:t>(</a:t>
            </a:r>
            <a:r>
              <a:rPr lang="cs-CZ" sz="1800" dirty="0" err="1"/>
              <a:t>ory</a:t>
            </a:r>
            <a:r>
              <a:rPr lang="cs-CZ" sz="1800" dirty="0"/>
              <a:t>) </a:t>
            </a:r>
            <a:r>
              <a:rPr lang="cs-CZ" sz="1800" dirty="0" smtClean="0"/>
              <a:t>Bear;1951 </a:t>
            </a:r>
            <a:r>
              <a:rPr lang="cs-CZ" sz="1800" dirty="0"/>
              <a:t>– James Patrick </a:t>
            </a:r>
            <a:r>
              <a:rPr lang="cs-CZ" sz="1800" dirty="0" err="1" smtClean="0"/>
              <a:t>Kelly</a:t>
            </a:r>
            <a:r>
              <a:rPr lang="cs-CZ" sz="1800" dirty="0" smtClean="0"/>
              <a:t>; 1953 – </a:t>
            </a:r>
            <a:r>
              <a:rPr lang="cs-CZ" sz="1800" dirty="0"/>
              <a:t>John </a:t>
            </a:r>
            <a:r>
              <a:rPr lang="cs-CZ" sz="1800" dirty="0" err="1" smtClean="0"/>
              <a:t>Shirley</a:t>
            </a:r>
            <a:r>
              <a:rPr lang="cs-CZ" sz="1800" dirty="0" smtClean="0"/>
              <a:t>; 1953 </a:t>
            </a:r>
            <a:r>
              <a:rPr lang="cs-CZ" sz="1800" dirty="0"/>
              <a:t>– Lisa </a:t>
            </a:r>
            <a:r>
              <a:rPr lang="cs-CZ" sz="1800" dirty="0" err="1" smtClean="0"/>
              <a:t>Mason</a:t>
            </a:r>
            <a:r>
              <a:rPr lang="cs-CZ" sz="1800" dirty="0" smtClean="0"/>
              <a:t>; 1953 </a:t>
            </a:r>
            <a:r>
              <a:rPr lang="cs-CZ" sz="1800" dirty="0"/>
              <a:t>– Pat </a:t>
            </a:r>
            <a:r>
              <a:rPr lang="cs-CZ" sz="1800" dirty="0" err="1" smtClean="0"/>
              <a:t>Cadigan</a:t>
            </a:r>
            <a:r>
              <a:rPr lang="cs-CZ" sz="1800" dirty="0" smtClean="0"/>
              <a:t>; 1953 </a:t>
            </a:r>
            <a:r>
              <a:rPr lang="cs-CZ" sz="1800" dirty="0"/>
              <a:t>– Walter Jon </a:t>
            </a:r>
            <a:r>
              <a:rPr lang="cs-CZ" sz="1800" dirty="0" err="1" smtClean="0"/>
              <a:t>Williams</a:t>
            </a:r>
            <a:r>
              <a:rPr lang="cs-CZ" sz="1800" dirty="0" smtClean="0"/>
              <a:t>; 1954 </a:t>
            </a:r>
            <a:r>
              <a:rPr lang="cs-CZ" sz="1800" dirty="0"/>
              <a:t>– Bruce </a:t>
            </a:r>
            <a:r>
              <a:rPr lang="cs-CZ" sz="1800" dirty="0" smtClean="0"/>
              <a:t>Sterling; 1955 </a:t>
            </a:r>
            <a:r>
              <a:rPr lang="cs-CZ" sz="1800" dirty="0"/>
              <a:t>– Bruce </a:t>
            </a:r>
            <a:r>
              <a:rPr lang="cs-CZ" sz="1800" dirty="0" err="1" smtClean="0"/>
              <a:t>Bethke</a:t>
            </a:r>
            <a:r>
              <a:rPr lang="cs-CZ" sz="1800" dirty="0" smtClean="0"/>
              <a:t>; 1959 </a:t>
            </a:r>
            <a:r>
              <a:rPr lang="cs-CZ" sz="1800" dirty="0"/>
              <a:t>– </a:t>
            </a:r>
            <a:r>
              <a:rPr lang="cs-CZ" sz="1800" dirty="0" err="1"/>
              <a:t>Neal</a:t>
            </a:r>
            <a:r>
              <a:rPr lang="cs-CZ" sz="1800" dirty="0"/>
              <a:t> </a:t>
            </a:r>
            <a:r>
              <a:rPr lang="cs-CZ" sz="1800" dirty="0" err="1" smtClean="0"/>
              <a:t>Stephenson</a:t>
            </a:r>
            <a:endParaRPr lang="cs-CZ" sz="1800" dirty="0" smtClean="0"/>
          </a:p>
          <a:p>
            <a:pPr lvl="2"/>
            <a:endParaRPr lang="cs-CZ" sz="2300" dirty="0" smtClean="0"/>
          </a:p>
          <a:p>
            <a:r>
              <a:rPr lang="cs-CZ" sz="3100" dirty="0" err="1" smtClean="0">
                <a:solidFill>
                  <a:srgbClr val="FF0000"/>
                </a:solidFill>
              </a:rPr>
              <a:t>subverzivní</a:t>
            </a:r>
            <a:r>
              <a:rPr lang="cs-CZ" sz="3100" dirty="0" smtClean="0">
                <a:solidFill>
                  <a:srgbClr val="FF0000"/>
                </a:solidFill>
              </a:rPr>
              <a:t> čtení: punk proti čemu?</a:t>
            </a:r>
            <a:endParaRPr lang="cs-CZ" sz="3100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CSS-U1\Disk Google\Studie\SF\CP_bab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9"/>
          <a:stretch/>
        </p:blipFill>
        <p:spPr bwMode="auto">
          <a:xfrm>
            <a:off x="-612576" y="-27385"/>
            <a:ext cx="11953328" cy="84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cs-CZ" sz="2400" dirty="0" err="1"/>
              <a:t>cyberpunk</a:t>
            </a:r>
            <a:r>
              <a:rPr lang="cs-CZ" sz="2400" dirty="0"/>
              <a:t> jako součást postindustriální společnosti</a:t>
            </a:r>
          </a:p>
          <a:p>
            <a:pPr marL="457200" lvl="1" indent="0">
              <a:buNone/>
            </a:pPr>
            <a:r>
              <a:rPr lang="cs-CZ" sz="2000" dirty="0"/>
              <a:t>- (Sterling 1986): Každý </a:t>
            </a:r>
            <a:r>
              <a:rPr lang="cs-CZ" sz="2000" dirty="0" err="1"/>
              <a:t>kyberpunk</a:t>
            </a:r>
            <a:r>
              <a:rPr lang="cs-CZ" sz="2000" dirty="0"/>
              <a:t> se vyznačuje vizionářskou silou. 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err="1" smtClean="0"/>
              <a:t>cyberpunk</a:t>
            </a:r>
            <a:r>
              <a:rPr lang="cs-CZ" sz="2400" dirty="0" smtClean="0"/>
              <a:t> jako angažované umění</a:t>
            </a:r>
            <a:endParaRPr lang="cs-CZ" sz="2400" dirty="0"/>
          </a:p>
          <a:p>
            <a:pPr lvl="1"/>
            <a:r>
              <a:rPr lang="cs-CZ" sz="1800" dirty="0" smtClean="0"/>
              <a:t>(</a:t>
            </a:r>
            <a:r>
              <a:rPr lang="cs-CZ" sz="1800" dirty="0" err="1" smtClean="0"/>
              <a:t>Larry</a:t>
            </a:r>
            <a:r>
              <a:rPr lang="cs-CZ" sz="1800" dirty="0" smtClean="0"/>
              <a:t> </a:t>
            </a:r>
            <a:r>
              <a:rPr lang="cs-CZ" sz="1800" dirty="0" err="1" smtClean="0"/>
              <a:t>McCaffery</a:t>
            </a:r>
            <a:r>
              <a:rPr lang="cs-CZ" sz="1800" dirty="0" smtClean="0"/>
              <a:t> 1988): CP je – zdá se – dnes jediné umění, které se systematicky zabývá klíčovými politickými, filozofickými, morálními a kulturními problémy současného světa</a:t>
            </a:r>
          </a:p>
          <a:p>
            <a:pPr lvl="1"/>
            <a:endParaRPr lang="cs-CZ" sz="1800" dirty="0" smtClean="0"/>
          </a:p>
          <a:p>
            <a:r>
              <a:rPr lang="cs-CZ" sz="2400" dirty="0" err="1" smtClean="0"/>
              <a:t>cyberkultura</a:t>
            </a:r>
            <a:r>
              <a:rPr lang="cs-CZ" sz="2400" dirty="0" smtClean="0"/>
              <a:t> jako revolta</a:t>
            </a:r>
          </a:p>
          <a:p>
            <a:pPr lvl="1"/>
            <a:r>
              <a:rPr lang="cs-CZ" sz="1800" dirty="0" smtClean="0"/>
              <a:t>(</a:t>
            </a:r>
            <a:r>
              <a:rPr lang="cs-CZ" sz="1800" dirty="0" err="1" smtClean="0"/>
              <a:t>Douglas</a:t>
            </a:r>
            <a:r>
              <a:rPr lang="cs-CZ" sz="1800" dirty="0" smtClean="0"/>
              <a:t> </a:t>
            </a:r>
            <a:r>
              <a:rPr lang="cs-CZ" sz="1800" dirty="0" err="1" smtClean="0"/>
              <a:t>Rushkoff</a:t>
            </a:r>
            <a:r>
              <a:rPr lang="cs-CZ" sz="1800" dirty="0" smtClean="0"/>
              <a:t>, 1994): Lidé žili v kmenech, lovci a sběrači. Byli to nomádi, kteří sledovali stáda zvěře, užívali si volného sexu a uctívali živly</a:t>
            </a:r>
            <a:r>
              <a:rPr lang="en-US" sz="1800" dirty="0" smtClean="0"/>
              <a:t>.</a:t>
            </a:r>
            <a:r>
              <a:rPr lang="cs-CZ" sz="1800" dirty="0" smtClean="0"/>
              <a:t> Jakmile se v rámci zemědělské společnosti usadili, </a:t>
            </a:r>
            <a:r>
              <a:rPr lang="cs-CZ" sz="1800" i="1" dirty="0" err="1" smtClean="0"/>
              <a:t>everything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went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wrong</a:t>
            </a:r>
            <a:r>
              <a:rPr lang="cs-CZ" sz="1800" i="1" dirty="0" smtClean="0"/>
              <a:t>. </a:t>
            </a:r>
            <a:r>
              <a:rPr lang="cs-CZ" sz="1800" dirty="0" smtClean="0"/>
              <a:t>Muži založili patriarchát. </a:t>
            </a:r>
            <a:endParaRPr lang="cs-CZ" sz="18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#</a:t>
            </a:r>
            <a:r>
              <a:rPr lang="cs-CZ" sz="3600" dirty="0" smtClean="0"/>
              <a:t>c</a:t>
            </a:r>
            <a:r>
              <a:rPr lang="en-US" sz="3600" dirty="0" err="1" smtClean="0"/>
              <a:t>yberpunk</a:t>
            </a:r>
            <a:r>
              <a:rPr lang="cs-CZ" sz="3600" dirty="0" smtClean="0"/>
              <a:t>: kontext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5368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#</a:t>
            </a:r>
            <a:r>
              <a:rPr lang="cs-CZ" dirty="0" smtClean="0"/>
              <a:t>c</a:t>
            </a:r>
            <a:r>
              <a:rPr lang="en-US" dirty="0" err="1" smtClean="0"/>
              <a:t>yberpunk</a:t>
            </a:r>
            <a:r>
              <a:rPr lang="cs-CZ" dirty="0" smtClean="0"/>
              <a:t>: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liter</a:t>
            </a:r>
            <a:r>
              <a:rPr lang="cs-CZ" dirty="0" err="1" smtClean="0"/>
              <a:t>ární</a:t>
            </a:r>
            <a:r>
              <a:rPr lang="cs-CZ" dirty="0" smtClean="0"/>
              <a:t> hnutí n. literární žánr?</a:t>
            </a:r>
          </a:p>
          <a:p>
            <a:pPr lvl="1"/>
            <a:r>
              <a:rPr lang="cs-CZ" dirty="0" smtClean="0"/>
              <a:t>J. </a:t>
            </a:r>
            <a:r>
              <a:rPr lang="cs-CZ" dirty="0" err="1" smtClean="0"/>
              <a:t>Clute</a:t>
            </a:r>
            <a:r>
              <a:rPr lang="cs-CZ" dirty="0" smtClean="0"/>
              <a:t>: škola a hnutí </a:t>
            </a:r>
          </a:p>
          <a:p>
            <a:r>
              <a:rPr lang="cs-CZ" dirty="0" smtClean="0"/>
              <a:t>datace?</a:t>
            </a:r>
          </a:p>
          <a:p>
            <a:pPr lvl="1"/>
            <a:r>
              <a:rPr lang="cs-CZ" dirty="0" smtClean="0"/>
              <a:t>1984: W. </a:t>
            </a:r>
            <a:r>
              <a:rPr lang="cs-CZ" dirty="0" err="1" smtClean="0"/>
              <a:t>Gibson</a:t>
            </a:r>
            <a:r>
              <a:rPr lang="cs-CZ" dirty="0" smtClean="0"/>
              <a:t>: </a:t>
            </a:r>
            <a:r>
              <a:rPr lang="cs-CZ" i="1" dirty="0" err="1" smtClean="0"/>
              <a:t>Neuromancer</a:t>
            </a:r>
            <a:r>
              <a:rPr lang="cs-CZ" dirty="0" smtClean="0"/>
              <a:t>; </a:t>
            </a:r>
            <a:br>
              <a:rPr lang="cs-CZ" dirty="0" smtClean="0"/>
            </a:br>
            <a:r>
              <a:rPr lang="cs-CZ" dirty="0" smtClean="0"/>
              <a:t>1986: </a:t>
            </a:r>
            <a:r>
              <a:rPr lang="cs-CZ" i="1" dirty="0" err="1" smtClean="0"/>
              <a:t>Mirrorshades</a:t>
            </a:r>
            <a:r>
              <a:rPr lang="cs-CZ" dirty="0" smtClean="0"/>
              <a:t> (</a:t>
            </a:r>
            <a:r>
              <a:rPr lang="cs-CZ" dirty="0" err="1" smtClean="0"/>
              <a:t>ed</a:t>
            </a:r>
            <a:r>
              <a:rPr lang="cs-CZ" dirty="0" smtClean="0"/>
              <a:t>. B. Sterling)</a:t>
            </a:r>
          </a:p>
          <a:p>
            <a:r>
              <a:rPr lang="cs-CZ" dirty="0" err="1" smtClean="0"/>
              <a:t>kyberpunk</a:t>
            </a:r>
            <a:r>
              <a:rPr lang="cs-CZ" dirty="0" smtClean="0"/>
              <a:t> a </a:t>
            </a:r>
            <a:r>
              <a:rPr lang="cs-CZ" dirty="0" err="1" smtClean="0"/>
              <a:t>kyberkultura</a:t>
            </a:r>
            <a:endParaRPr lang="cs-CZ" dirty="0" smtClean="0"/>
          </a:p>
          <a:p>
            <a:pPr lvl="1"/>
            <a:r>
              <a:rPr lang="cs-CZ" dirty="0" smtClean="0"/>
              <a:t>sociokulturní formace, soubor </a:t>
            </a:r>
            <a:r>
              <a:rPr lang="cs-CZ" dirty="0" err="1" smtClean="0"/>
              <a:t>kyberkulturních</a:t>
            </a:r>
            <a:r>
              <a:rPr lang="cs-CZ" dirty="0" smtClean="0"/>
              <a:t> narací/textů včetně </a:t>
            </a:r>
            <a:r>
              <a:rPr lang="cs-CZ" dirty="0" err="1" smtClean="0"/>
              <a:t>kyberpunkových</a:t>
            </a:r>
            <a:r>
              <a:rPr lang="cs-CZ" dirty="0" smtClean="0"/>
              <a:t> (fikčních)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2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cs-CZ" sz="2400" dirty="0" err="1" smtClean="0"/>
              <a:t>Neal</a:t>
            </a:r>
            <a:r>
              <a:rPr lang="cs-CZ" sz="2400" dirty="0" smtClean="0"/>
              <a:t> </a:t>
            </a:r>
            <a:r>
              <a:rPr lang="cs-CZ" sz="2400" dirty="0" err="1" smtClean="0"/>
              <a:t>Stephenson</a:t>
            </a:r>
            <a:r>
              <a:rPr lang="cs-CZ" sz="2400" dirty="0" smtClean="0"/>
              <a:t>: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Diamond</a:t>
            </a:r>
            <a:r>
              <a:rPr lang="cs-CZ" sz="2400" dirty="0" smtClean="0"/>
              <a:t> Age</a:t>
            </a:r>
          </a:p>
          <a:p>
            <a:pPr>
              <a:buFont typeface="Arial" charset="0"/>
              <a:buChar char="•"/>
            </a:pPr>
            <a:r>
              <a:rPr lang="cs-CZ" sz="2400" dirty="0" smtClean="0"/>
              <a:t>Bruce Sterling: </a:t>
            </a:r>
            <a:r>
              <a:rPr lang="cs-CZ" sz="2400" dirty="0" err="1" smtClean="0"/>
              <a:t>Holy</a:t>
            </a:r>
            <a:r>
              <a:rPr lang="cs-CZ" sz="2400" dirty="0" smtClean="0"/>
              <a:t> </a:t>
            </a:r>
            <a:r>
              <a:rPr lang="cs-CZ" sz="2400" dirty="0" err="1" smtClean="0"/>
              <a:t>Fire</a:t>
            </a:r>
            <a:endParaRPr lang="cs-CZ" sz="2400" dirty="0" smtClean="0"/>
          </a:p>
          <a:p>
            <a:pPr>
              <a:buFont typeface="Arial" charset="0"/>
              <a:buChar char="•"/>
            </a:pPr>
            <a:r>
              <a:rPr lang="cs-CZ" sz="2400" dirty="0" err="1" smtClean="0"/>
              <a:t>feminist</a:t>
            </a:r>
            <a:r>
              <a:rPr lang="cs-CZ" sz="2400" dirty="0" smtClean="0"/>
              <a:t> </a:t>
            </a:r>
            <a:r>
              <a:rPr lang="cs-CZ" sz="2400" dirty="0" err="1" smtClean="0"/>
              <a:t>cyberpunk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 algn="ctr">
              <a:buNone/>
            </a:pPr>
            <a:r>
              <a:rPr lang="cs-CZ" sz="2400" dirty="0" smtClean="0"/>
              <a:t>…velká vlna spisovatelů</a:t>
            </a:r>
            <a:endParaRPr lang="cs-CZ" sz="18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#</a:t>
            </a:r>
            <a:r>
              <a:rPr lang="cs-CZ" sz="3600" dirty="0" smtClean="0"/>
              <a:t>možnosti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706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1800" dirty="0" err="1" smtClean="0"/>
              <a:t>Haraway</a:t>
            </a:r>
            <a:r>
              <a:rPr lang="en-US" sz="1800" dirty="0" smtClean="0"/>
              <a:t>, Donna: </a:t>
            </a:r>
            <a:r>
              <a:rPr lang="en-US" sz="1800" i="1" dirty="0" smtClean="0"/>
              <a:t>Simians, Cyborgs and Women</a:t>
            </a:r>
            <a:r>
              <a:rPr lang="en-US" sz="1800" dirty="0" smtClean="0"/>
              <a:t>. New York 1991.</a:t>
            </a:r>
          </a:p>
          <a:p>
            <a:pPr>
              <a:buFont typeface="Arial" charset="0"/>
              <a:buChar char="•"/>
            </a:pPr>
            <a:r>
              <a:rPr lang="en-US" sz="1800" dirty="0" err="1"/>
              <a:t>Hayles</a:t>
            </a:r>
            <a:r>
              <a:rPr lang="en-US" sz="1800" dirty="0"/>
              <a:t>, N. Katherine: </a:t>
            </a:r>
            <a:r>
              <a:rPr lang="en-US" sz="1800" i="1" dirty="0"/>
              <a:t>How We Became </a:t>
            </a:r>
            <a:r>
              <a:rPr lang="en-US" sz="1800" i="1" dirty="0" err="1"/>
              <a:t>Posthuman</a:t>
            </a:r>
            <a:r>
              <a:rPr lang="en-US" sz="1800" i="1" dirty="0"/>
              <a:t>: Virtual Bodies in Cybernetics, Literature, and Informatics</a:t>
            </a:r>
            <a:r>
              <a:rPr lang="en-US" sz="1800" dirty="0"/>
              <a:t>. Chicago/London 1999.</a:t>
            </a:r>
          </a:p>
          <a:p>
            <a:pPr>
              <a:buFont typeface="Arial" charset="0"/>
              <a:buChar char="•"/>
            </a:pPr>
            <a:r>
              <a:rPr lang="cs-CZ" sz="1800" dirty="0" err="1" smtClean="0"/>
              <a:t>Hollinger</a:t>
            </a:r>
            <a:r>
              <a:rPr lang="cs-CZ" sz="1800" dirty="0" smtClean="0"/>
              <a:t>, </a:t>
            </a:r>
            <a:r>
              <a:rPr lang="cs-CZ" sz="1800" dirty="0" err="1" smtClean="0"/>
              <a:t>Veronica</a:t>
            </a:r>
            <a:r>
              <a:rPr lang="cs-CZ" sz="1800" dirty="0"/>
              <a:t>: </a:t>
            </a:r>
            <a:r>
              <a:rPr lang="cs-CZ" sz="1800" dirty="0" err="1"/>
              <a:t>Cybernetic</a:t>
            </a:r>
            <a:r>
              <a:rPr lang="cs-CZ" sz="1800" dirty="0"/>
              <a:t> </a:t>
            </a:r>
            <a:r>
              <a:rPr lang="cs-CZ" sz="1800" dirty="0" err="1"/>
              <a:t>Deconstructions</a:t>
            </a:r>
            <a:r>
              <a:rPr lang="cs-CZ" sz="1800" dirty="0"/>
              <a:t>: </a:t>
            </a:r>
            <a:r>
              <a:rPr lang="cs-CZ" sz="1800" dirty="0" err="1"/>
              <a:t>Cyberpunk</a:t>
            </a:r>
            <a:r>
              <a:rPr lang="cs-CZ" sz="1800" dirty="0"/>
              <a:t> and </a:t>
            </a:r>
            <a:r>
              <a:rPr lang="cs-CZ" sz="1800" dirty="0" err="1" smtClean="0"/>
              <a:t>Postmodernism</a:t>
            </a:r>
            <a:r>
              <a:rPr lang="cs-CZ" sz="1800" dirty="0" smtClean="0"/>
              <a:t>. in: </a:t>
            </a:r>
            <a:r>
              <a:rPr lang="cs-CZ" sz="1800" dirty="0" err="1" smtClean="0"/>
              <a:t>McCaffery</a:t>
            </a:r>
            <a:r>
              <a:rPr lang="cs-CZ" sz="1800" dirty="0" smtClean="0"/>
              <a:t>, L.: </a:t>
            </a:r>
            <a:r>
              <a:rPr lang="cs-CZ" sz="1800" i="1" dirty="0" err="1" smtClean="0"/>
              <a:t>Storming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the</a:t>
            </a:r>
            <a:r>
              <a:rPr lang="cs-CZ" sz="1800" i="1" dirty="0" smtClean="0"/>
              <a:t> Reality Studio</a:t>
            </a:r>
            <a:r>
              <a:rPr lang="cs-CZ" sz="1800" dirty="0" smtClean="0"/>
              <a:t>, pp. 203-218.</a:t>
            </a:r>
          </a:p>
          <a:p>
            <a:r>
              <a:rPr lang="cs-CZ" sz="1800" dirty="0" err="1" smtClean="0"/>
              <a:t>Hollinger</a:t>
            </a:r>
            <a:r>
              <a:rPr lang="cs-CZ" sz="1800" dirty="0" smtClean="0"/>
              <a:t>, </a:t>
            </a:r>
            <a:r>
              <a:rPr lang="cs-CZ" sz="1800" dirty="0" err="1" smtClean="0"/>
              <a:t>Veronica</a:t>
            </a:r>
            <a:r>
              <a:rPr lang="cs-CZ" sz="1800" dirty="0" smtClean="0"/>
              <a:t>: </a:t>
            </a:r>
            <a:r>
              <a:rPr lang="en-US" sz="1800" dirty="0"/>
              <a:t>(Re)reading Queerly: Science Fiction, Feminism, and the </a:t>
            </a:r>
            <a:r>
              <a:rPr lang="en-US" sz="1800" dirty="0" err="1"/>
              <a:t>Defamiliarization</a:t>
            </a:r>
            <a:r>
              <a:rPr lang="en-US" sz="1800" dirty="0"/>
              <a:t> of </a:t>
            </a:r>
            <a:r>
              <a:rPr lang="en-US" sz="1800" dirty="0" smtClean="0"/>
              <a:t>Gender</a:t>
            </a:r>
            <a:r>
              <a:rPr lang="cs-CZ" sz="1800" dirty="0" smtClean="0"/>
              <a:t>. </a:t>
            </a:r>
            <a:r>
              <a:rPr lang="en-US" sz="1800" i="1" dirty="0" smtClean="0"/>
              <a:t>Science </a:t>
            </a:r>
            <a:r>
              <a:rPr lang="en-US" sz="1800" i="1" dirty="0"/>
              <a:t>Fiction Studies</a:t>
            </a:r>
            <a:r>
              <a:rPr lang="en-US" sz="1800" dirty="0"/>
              <a:t>, Vol. 26, No. 1, On Science Fiction and Queer Theory (Mar.,1999), pp. </a:t>
            </a:r>
            <a:r>
              <a:rPr lang="en-US" sz="1800" dirty="0" smtClean="0"/>
              <a:t>23</a:t>
            </a:r>
            <a:r>
              <a:rPr lang="cs-CZ" sz="1800" dirty="0" smtClean="0"/>
              <a:t>–</a:t>
            </a:r>
            <a:r>
              <a:rPr lang="en-US" sz="1800" dirty="0" smtClean="0"/>
              <a:t>40</a:t>
            </a:r>
            <a:r>
              <a:rPr lang="cs-CZ" sz="1800" dirty="0" smtClean="0"/>
              <a:t>.</a:t>
            </a:r>
          </a:p>
          <a:p>
            <a:r>
              <a:rPr lang="en-US" sz="1800" i="1" dirty="0"/>
              <a:t>Mississippi Review</a:t>
            </a:r>
            <a:r>
              <a:rPr lang="en-US" sz="1800" dirty="0"/>
              <a:t>, Vol. 16, No. 2/3 (1988) </a:t>
            </a:r>
            <a:r>
              <a:rPr lang="cs-CZ" sz="1800" dirty="0"/>
              <a:t>(celé číslo věnované CP)</a:t>
            </a:r>
          </a:p>
          <a:p>
            <a:pPr>
              <a:buFont typeface="Arial" charset="0"/>
              <a:buChar char="•"/>
            </a:pPr>
            <a:r>
              <a:rPr lang="cs-CZ" sz="1800" dirty="0"/>
              <a:t>Karen, </a:t>
            </a:r>
            <a:r>
              <a:rPr lang="cs-CZ" sz="1800" dirty="0" err="1"/>
              <a:t>Cadora</a:t>
            </a:r>
            <a:r>
              <a:rPr lang="en-US" sz="1800" dirty="0"/>
              <a:t>: Feminist Cyberpunk. </a:t>
            </a:r>
            <a:r>
              <a:rPr lang="en-US" sz="1800" i="1" dirty="0"/>
              <a:t>Science Fiction Studies</a:t>
            </a:r>
            <a:r>
              <a:rPr lang="en-US" sz="1800" dirty="0"/>
              <a:t>, Vol. 22, No. 3 (Nov., 1995), pp. 357–372.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Liang, Ying: Female Body in the Postmodern Science Fiction. </a:t>
            </a:r>
            <a:r>
              <a:rPr lang="en-US" sz="1800" i="1" dirty="0"/>
              <a:t>Theory and Practice in Language Studies</a:t>
            </a:r>
            <a:r>
              <a:rPr lang="en-US" sz="1800" dirty="0"/>
              <a:t>, Vol. 5, No. 10, pp. 2037–2045, October 2015.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#</a:t>
            </a:r>
            <a:r>
              <a:rPr lang="en-US" sz="3600" dirty="0" err="1" smtClean="0"/>
              <a:t>literatura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363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#</a:t>
            </a:r>
            <a:r>
              <a:rPr lang="cs-CZ" dirty="0" smtClean="0"/>
              <a:t>c</a:t>
            </a:r>
            <a:r>
              <a:rPr lang="en-US" dirty="0" err="1" smtClean="0"/>
              <a:t>yberpunk</a:t>
            </a:r>
            <a:r>
              <a:rPr lang="cs-CZ" dirty="0" smtClean="0"/>
              <a:t>: tematizace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cs-CZ" i="1" dirty="0" err="1" smtClean="0"/>
              <a:t>kyber</a:t>
            </a:r>
            <a:r>
              <a:rPr lang="cs-CZ" dirty="0" smtClean="0"/>
              <a:t> a </a:t>
            </a:r>
            <a:r>
              <a:rPr lang="cs-CZ" i="1" dirty="0" smtClean="0"/>
              <a:t>punk </a:t>
            </a:r>
            <a:r>
              <a:rPr lang="cs-CZ" dirty="0" smtClean="0"/>
              <a:t>složka každodennosti</a:t>
            </a:r>
          </a:p>
          <a:p>
            <a:pPr lvl="1"/>
            <a:r>
              <a:rPr lang="cs-CZ" dirty="0" err="1" smtClean="0"/>
              <a:t>omniprezentní</a:t>
            </a:r>
            <a:r>
              <a:rPr lang="cs-CZ" dirty="0" smtClean="0"/>
              <a:t> a omnipotentní ICT</a:t>
            </a:r>
          </a:p>
          <a:p>
            <a:pPr lvl="1"/>
            <a:r>
              <a:rPr lang="cs-CZ" dirty="0" smtClean="0"/>
              <a:t>re-mix („ulice si najde pro všechno vlastní využití“)</a:t>
            </a:r>
          </a:p>
          <a:p>
            <a:r>
              <a:rPr lang="cs-CZ" dirty="0" smtClean="0"/>
              <a:t>hranice lidství: </a:t>
            </a:r>
          </a:p>
          <a:p>
            <a:pPr lvl="1"/>
            <a:r>
              <a:rPr lang="cs-CZ" dirty="0" err="1" smtClean="0"/>
              <a:t>wetware</a:t>
            </a:r>
            <a:r>
              <a:rPr lang="cs-CZ" dirty="0" smtClean="0"/>
              <a:t>, </a:t>
            </a:r>
            <a:r>
              <a:rPr lang="cs-CZ" dirty="0" err="1" smtClean="0"/>
              <a:t>kyborgizace</a:t>
            </a:r>
            <a:r>
              <a:rPr lang="cs-CZ" dirty="0" smtClean="0"/>
              <a:t>; konstrukt (ROM)</a:t>
            </a:r>
            <a:r>
              <a:rPr lang="en-US" dirty="0" smtClean="0"/>
              <a:t>; </a:t>
            </a:r>
            <a:r>
              <a:rPr lang="cs-CZ" dirty="0" smtClean="0"/>
              <a:t>UI </a:t>
            </a:r>
            <a:r>
              <a:rPr lang="cs-CZ" dirty="0"/>
              <a:t>(AI)</a:t>
            </a:r>
            <a:endParaRPr lang="cs-CZ" dirty="0" smtClean="0"/>
          </a:p>
          <a:p>
            <a:r>
              <a:rPr lang="cs-CZ" dirty="0" smtClean="0"/>
              <a:t>hranice reality: </a:t>
            </a:r>
          </a:p>
          <a:p>
            <a:pPr lvl="1"/>
            <a:r>
              <a:rPr lang="cs-CZ" dirty="0" err="1" smtClean="0"/>
              <a:t>kyberspace</a:t>
            </a:r>
            <a:r>
              <a:rPr lang="cs-CZ" dirty="0" smtClean="0"/>
              <a:t>, virtualita, rozšířená realita, </a:t>
            </a:r>
            <a:r>
              <a:rPr lang="cs-CZ" dirty="0" err="1" smtClean="0"/>
              <a:t>hyperrealita</a:t>
            </a:r>
            <a:endParaRPr lang="cs-CZ" dirty="0" smtClean="0"/>
          </a:p>
          <a:p>
            <a:r>
              <a:rPr lang="cs-CZ" dirty="0" smtClean="0"/>
              <a:t>vztah jedince a společnosti, stav společnosti</a:t>
            </a:r>
          </a:p>
          <a:p>
            <a:pPr lvl="1"/>
            <a:r>
              <a:rPr lang="cs-CZ" dirty="0" smtClean="0"/>
              <a:t>nadnárodní korporace, války, balkanizace, privatizace veřejného prostoru i majetku, hackerství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98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#</a:t>
            </a:r>
            <a:r>
              <a:rPr lang="cs-CZ" dirty="0" smtClean="0"/>
              <a:t>c</a:t>
            </a:r>
            <a:r>
              <a:rPr lang="en-US" dirty="0" err="1" smtClean="0"/>
              <a:t>yberpunk</a:t>
            </a:r>
            <a:r>
              <a:rPr lang="cs-CZ" dirty="0" smtClean="0"/>
              <a:t>: estetika, </a:t>
            </a:r>
            <a:r>
              <a:rPr lang="cs-CZ" dirty="0" err="1" smtClean="0"/>
              <a:t>narativita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estetika technologie</a:t>
            </a:r>
          </a:p>
          <a:p>
            <a:pPr lvl="1"/>
            <a:r>
              <a:rPr lang="cs-CZ" dirty="0" smtClean="0"/>
              <a:t>„</a:t>
            </a:r>
            <a:r>
              <a:rPr lang="en-US" dirty="0"/>
              <a:t>The sky above the port was the color of television, tuned to a dead channel</a:t>
            </a:r>
            <a:r>
              <a:rPr lang="en-US" dirty="0" smtClean="0"/>
              <a:t>.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estetika „punku“: </a:t>
            </a:r>
          </a:p>
          <a:p>
            <a:pPr lvl="1"/>
            <a:r>
              <a:rPr lang="cs-CZ" dirty="0" smtClean="0"/>
              <a:t>hrdinové z</a:t>
            </a:r>
            <a:r>
              <a:rPr lang="en-US" dirty="0" smtClean="0"/>
              <a:t> </a:t>
            </a:r>
            <a:r>
              <a:rPr lang="en-US" dirty="0" err="1" smtClean="0"/>
              <a:t>okraje</a:t>
            </a:r>
            <a:r>
              <a:rPr lang="en-US" dirty="0" smtClean="0"/>
              <a:t>,</a:t>
            </a:r>
            <a:r>
              <a:rPr lang="cs-CZ" dirty="0" smtClean="0"/>
              <a:t> spodiny (?), modifikace těla, oblečení, architektura (město)</a:t>
            </a:r>
            <a:r>
              <a:rPr lang="en-US" dirty="0" smtClean="0"/>
              <a:t>; </a:t>
            </a:r>
            <a:r>
              <a:rPr lang="cs-CZ" dirty="0" smtClean="0"/>
              <a:t>umění </a:t>
            </a:r>
            <a:r>
              <a:rPr lang="cs-CZ" i="1" dirty="0" smtClean="0"/>
              <a:t>kazu</a:t>
            </a:r>
            <a:endParaRPr lang="cs-CZ" dirty="0" smtClean="0"/>
          </a:p>
          <a:p>
            <a:r>
              <a:rPr lang="cs-CZ" dirty="0" smtClean="0"/>
              <a:t>rychlé vyprávění, minimalizace kontextu</a:t>
            </a:r>
          </a:p>
          <a:p>
            <a:pPr lvl="1"/>
            <a:r>
              <a:rPr lang="cs-CZ" dirty="0" smtClean="0"/>
              <a:t>novotvary (neologismy), slang, mluvený jazyk</a:t>
            </a:r>
          </a:p>
          <a:p>
            <a:r>
              <a:rPr lang="cs-CZ" dirty="0" smtClean="0"/>
              <a:t>koláž, pastiš</a:t>
            </a:r>
          </a:p>
        </p:txBody>
      </p:sp>
    </p:spTree>
    <p:extLst>
      <p:ext uri="{BB962C8B-B14F-4D97-AF65-F5344CB8AC3E}">
        <p14:creationId xmlns:p14="http://schemas.microsoft.com/office/powerpoint/2010/main" val="21570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#</a:t>
            </a:r>
            <a:r>
              <a:rPr lang="cs-CZ" dirty="0" smtClean="0"/>
              <a:t>c</a:t>
            </a:r>
            <a:r>
              <a:rPr lang="en-US" dirty="0" err="1" smtClean="0"/>
              <a:t>yberpunk</a:t>
            </a:r>
            <a:r>
              <a:rPr lang="cs-CZ" dirty="0" smtClean="0"/>
              <a:t>: kořeny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2400" dirty="0" err="1"/>
              <a:t>new</a:t>
            </a:r>
            <a:r>
              <a:rPr lang="cs-CZ" sz="2400" dirty="0"/>
              <a:t> </a:t>
            </a:r>
            <a:r>
              <a:rPr lang="cs-CZ" sz="2400" dirty="0" err="1"/>
              <a:t>wave</a:t>
            </a:r>
            <a:r>
              <a:rPr lang="cs-CZ" sz="2400" dirty="0"/>
              <a:t> SF: </a:t>
            </a:r>
            <a:r>
              <a:rPr lang="cs-CZ" sz="2400" dirty="0" err="1"/>
              <a:t>Aldiss</a:t>
            </a:r>
            <a:r>
              <a:rPr lang="cs-CZ" sz="2400" dirty="0"/>
              <a:t>, Michael </a:t>
            </a:r>
            <a:r>
              <a:rPr lang="cs-CZ" sz="2400" dirty="0" err="1"/>
              <a:t>Moorcock</a:t>
            </a:r>
            <a:r>
              <a:rPr lang="cs-CZ" sz="2400" dirty="0"/>
              <a:t>, Norman </a:t>
            </a:r>
            <a:r>
              <a:rPr lang="cs-CZ" sz="2400" dirty="0" err="1"/>
              <a:t>Spinrad</a:t>
            </a:r>
            <a:r>
              <a:rPr lang="cs-CZ" sz="2400" dirty="0"/>
              <a:t>, James G. </a:t>
            </a:r>
            <a:r>
              <a:rPr lang="cs-CZ" sz="2400" dirty="0" err="1" smtClean="0"/>
              <a:t>Ballard</a:t>
            </a:r>
            <a:r>
              <a:rPr lang="cs-CZ" sz="2400" dirty="0" smtClean="0"/>
              <a:t>, </a:t>
            </a:r>
            <a:r>
              <a:rPr lang="cs-CZ" sz="2400" dirty="0"/>
              <a:t>S. </a:t>
            </a:r>
            <a:r>
              <a:rPr lang="cs-CZ" sz="2400" dirty="0" err="1"/>
              <a:t>Delany</a:t>
            </a:r>
            <a:endParaRPr lang="cs-CZ" sz="2400" dirty="0"/>
          </a:p>
          <a:p>
            <a:pPr lvl="0"/>
            <a:r>
              <a:rPr lang="cs-CZ" sz="2400" dirty="0"/>
              <a:t>starší tradice a hard SF: </a:t>
            </a:r>
            <a:r>
              <a:rPr lang="cs-CZ" sz="2400" dirty="0" err="1"/>
              <a:t>Wells</a:t>
            </a:r>
            <a:r>
              <a:rPr lang="cs-CZ" sz="2400" dirty="0"/>
              <a:t>, </a:t>
            </a:r>
            <a:r>
              <a:rPr lang="cs-CZ" sz="2400" dirty="0" err="1"/>
              <a:t>Heinlein</a:t>
            </a:r>
            <a:r>
              <a:rPr lang="cs-CZ" sz="2400" dirty="0"/>
              <a:t>, Anderson, </a:t>
            </a:r>
            <a:r>
              <a:rPr lang="cs-CZ" sz="2400" dirty="0" err="1" smtClean="0"/>
              <a:t>Niven</a:t>
            </a:r>
            <a:r>
              <a:rPr lang="cs-CZ" sz="2400" dirty="0" smtClean="0"/>
              <a:t>, </a:t>
            </a:r>
            <a:br>
              <a:rPr lang="cs-CZ" sz="2400" dirty="0" smtClean="0"/>
            </a:br>
            <a:r>
              <a:rPr lang="cs-CZ" sz="2400" dirty="0" smtClean="0"/>
              <a:t>J</a:t>
            </a:r>
            <a:r>
              <a:rPr lang="cs-CZ" sz="2400" dirty="0"/>
              <a:t>. </a:t>
            </a:r>
            <a:r>
              <a:rPr lang="cs-CZ" sz="2400" dirty="0" err="1"/>
              <a:t>Varley</a:t>
            </a:r>
            <a:r>
              <a:rPr lang="cs-CZ" sz="2400" dirty="0"/>
              <a:t>, P. K. Dick, Alfred </a:t>
            </a:r>
            <a:r>
              <a:rPr lang="cs-CZ" sz="2400" dirty="0" err="1" smtClean="0"/>
              <a:t>Bester</a:t>
            </a:r>
            <a:endParaRPr lang="cs-CZ" sz="2400" dirty="0"/>
          </a:p>
          <a:p>
            <a:pPr lvl="0"/>
            <a:r>
              <a:rPr lang="cs-CZ" sz="2400" dirty="0" smtClean="0"/>
              <a:t>detektivní „drsná škola“: </a:t>
            </a:r>
            <a:r>
              <a:rPr lang="cs-CZ" sz="2400" dirty="0" err="1" smtClean="0"/>
              <a:t>Dashiel</a:t>
            </a:r>
            <a:r>
              <a:rPr lang="cs-CZ" sz="2400" dirty="0" smtClean="0"/>
              <a:t> </a:t>
            </a:r>
            <a:r>
              <a:rPr lang="cs-CZ" sz="2400" dirty="0" err="1" smtClean="0"/>
              <a:t>Hammet</a:t>
            </a:r>
            <a:r>
              <a:rPr lang="cs-CZ" sz="2400" dirty="0" smtClean="0"/>
              <a:t> – R. </a:t>
            </a:r>
            <a:r>
              <a:rPr lang="cs-CZ" sz="2400" dirty="0" err="1" smtClean="0"/>
              <a:t>Chandler</a:t>
            </a:r>
            <a:endParaRPr lang="cs-CZ" sz="2400" dirty="0"/>
          </a:p>
          <a:p>
            <a:pPr lvl="0"/>
            <a:r>
              <a:rPr lang="cs-CZ" sz="2400" dirty="0" smtClean="0"/>
              <a:t>jiné vlivy mimo oblast SF:  William </a:t>
            </a:r>
            <a:r>
              <a:rPr lang="cs-CZ" sz="2400" dirty="0" err="1" smtClean="0"/>
              <a:t>Burroughs</a:t>
            </a:r>
            <a:r>
              <a:rPr lang="cs-CZ" sz="2400" dirty="0" smtClean="0"/>
              <a:t>; Robert Stone; Thomas </a:t>
            </a:r>
            <a:r>
              <a:rPr lang="cs-CZ" sz="2400" dirty="0" err="1" smtClean="0"/>
              <a:t>Pynchon</a:t>
            </a:r>
            <a:endParaRPr lang="cs-CZ" sz="2400" dirty="0"/>
          </a:p>
          <a:p>
            <a:pPr lvl="0"/>
            <a:r>
              <a:rPr lang="cs-CZ" sz="2400" dirty="0" err="1"/>
              <a:t>hippies</a:t>
            </a:r>
            <a:r>
              <a:rPr lang="cs-CZ" sz="2400" dirty="0"/>
              <a:t>, punk, </a:t>
            </a:r>
            <a:r>
              <a:rPr lang="cs-CZ" sz="2400" dirty="0" smtClean="0"/>
              <a:t>kontrakultura</a:t>
            </a:r>
          </a:p>
          <a:p>
            <a:pPr lvl="0"/>
            <a:r>
              <a:rPr lang="cs-CZ" sz="2400" dirty="0" err="1" smtClean="0"/>
              <a:t>anime</a:t>
            </a:r>
            <a:r>
              <a:rPr lang="cs-CZ" sz="2400" dirty="0" smtClean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6725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#</a:t>
            </a:r>
            <a:r>
              <a:rPr lang="cs-CZ" dirty="0" smtClean="0"/>
              <a:t>c</a:t>
            </a:r>
            <a:r>
              <a:rPr lang="en-US" dirty="0" err="1" smtClean="0"/>
              <a:t>yberpunk</a:t>
            </a:r>
            <a:r>
              <a:rPr lang="cs-CZ" dirty="0" smtClean="0"/>
              <a:t>: datace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od: 80. léta</a:t>
            </a:r>
          </a:p>
          <a:p>
            <a:r>
              <a:rPr lang="cs-CZ" dirty="0" smtClean="0"/>
              <a:t>do: ?</a:t>
            </a:r>
            <a:endParaRPr lang="cs-CZ" dirty="0"/>
          </a:p>
          <a:p>
            <a:pPr lvl="1"/>
            <a:r>
              <a:rPr lang="cs-CZ" dirty="0"/>
              <a:t>1991 – </a:t>
            </a:r>
            <a:r>
              <a:rPr lang="cs-CZ" dirty="0" err="1" smtClean="0"/>
              <a:t>Lewis</a:t>
            </a:r>
            <a:r>
              <a:rPr lang="cs-CZ" dirty="0" smtClean="0"/>
              <a:t> </a:t>
            </a:r>
            <a:r>
              <a:rPr lang="cs-CZ" dirty="0" err="1" smtClean="0"/>
              <a:t>Shiner</a:t>
            </a:r>
            <a:r>
              <a:rPr lang="cs-CZ" dirty="0" smtClean="0"/>
              <a:t>: </a:t>
            </a:r>
            <a:r>
              <a:rPr lang="cs-CZ" i="1" dirty="0" err="1" smtClean="0"/>
              <a:t>Confessions</a:t>
            </a:r>
            <a:r>
              <a:rPr lang="cs-CZ" i="1" dirty="0" smtClean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 smtClean="0"/>
              <a:t>an</a:t>
            </a:r>
            <a:r>
              <a:rPr lang="cs-CZ" i="1" dirty="0" smtClean="0"/>
              <a:t> ex-</a:t>
            </a:r>
            <a:r>
              <a:rPr lang="cs-CZ" i="1" dirty="0" err="1" smtClean="0"/>
              <a:t>Cyberpunk</a:t>
            </a:r>
            <a:endParaRPr lang="cs-CZ" i="1" dirty="0" smtClean="0"/>
          </a:p>
          <a:p>
            <a:pPr lvl="1"/>
            <a:r>
              <a:rPr lang="cs-CZ" dirty="0" smtClean="0"/>
              <a:t>1991 – Bruce Sterling: </a:t>
            </a:r>
            <a:r>
              <a:rPr lang="cs-CZ" i="1" dirty="0" smtClean="0"/>
              <a:t>CP in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Nineties</a:t>
            </a:r>
            <a:endParaRPr lang="cs-CZ" i="1" dirty="0"/>
          </a:p>
          <a:p>
            <a:pPr lvl="1"/>
            <a:r>
              <a:rPr lang="cs-CZ" dirty="0"/>
              <a:t>2002 – </a:t>
            </a:r>
            <a:r>
              <a:rPr lang="cs-CZ" dirty="0" smtClean="0"/>
              <a:t>Pat </a:t>
            </a:r>
            <a:r>
              <a:rPr lang="cs-CZ" dirty="0" err="1" smtClean="0"/>
              <a:t>Cadigan</a:t>
            </a:r>
            <a:r>
              <a:rPr lang="cs-CZ" dirty="0"/>
              <a:t>: </a:t>
            </a:r>
            <a:r>
              <a:rPr lang="cs-CZ" i="1" dirty="0" err="1"/>
              <a:t>Ultimate</a:t>
            </a:r>
            <a:r>
              <a:rPr lang="cs-CZ" i="1" dirty="0"/>
              <a:t> </a:t>
            </a:r>
            <a:r>
              <a:rPr lang="cs-CZ" i="1" dirty="0" err="1"/>
              <a:t>Cyberpunk</a:t>
            </a:r>
            <a:endParaRPr lang="cs-CZ" i="1" dirty="0"/>
          </a:p>
          <a:p>
            <a:pPr lvl="1"/>
            <a:r>
              <a:rPr lang="cs-CZ" dirty="0"/>
              <a:t>2007 – James Patrick </a:t>
            </a:r>
            <a:r>
              <a:rPr lang="cs-CZ" dirty="0" err="1"/>
              <a:t>Kelly</a:t>
            </a:r>
            <a:r>
              <a:rPr lang="cs-CZ" dirty="0"/>
              <a:t> </a:t>
            </a:r>
            <a:r>
              <a:rPr lang="en-US" dirty="0"/>
              <a:t>&amp; John Kessel: </a:t>
            </a:r>
            <a:r>
              <a:rPr lang="en-US" i="1" dirty="0"/>
              <a:t>Rewired. The Post</a:t>
            </a:r>
            <a:r>
              <a:rPr lang="cs-CZ" i="1" dirty="0"/>
              <a:t>-</a:t>
            </a:r>
            <a:r>
              <a:rPr lang="cs-CZ" i="1" dirty="0" err="1"/>
              <a:t>Cyberpunk</a:t>
            </a:r>
            <a:r>
              <a:rPr lang="cs-CZ" i="1" dirty="0"/>
              <a:t> </a:t>
            </a:r>
            <a:r>
              <a:rPr lang="cs-CZ" i="1" dirty="0" err="1"/>
              <a:t>Anthology</a:t>
            </a:r>
            <a:endParaRPr lang="cs-CZ" i="1" dirty="0"/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1999 – Matrix (f; L. a </a:t>
            </a:r>
            <a:r>
              <a:rPr lang="cs-CZ" dirty="0" err="1"/>
              <a:t>A</a:t>
            </a:r>
            <a:r>
              <a:rPr lang="cs-CZ" dirty="0"/>
              <a:t>. </a:t>
            </a:r>
            <a:r>
              <a:rPr lang="cs-CZ" dirty="0" err="1"/>
              <a:t>Wachovski</a:t>
            </a:r>
            <a:r>
              <a:rPr lang="cs-CZ" dirty="0"/>
              <a:t>)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781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#</a:t>
            </a:r>
            <a:r>
              <a:rPr lang="cs-CZ" dirty="0" smtClean="0"/>
              <a:t>c</a:t>
            </a:r>
            <a:r>
              <a:rPr lang="en-US" dirty="0" err="1" smtClean="0"/>
              <a:t>yberpunk</a:t>
            </a:r>
            <a:r>
              <a:rPr lang="cs-CZ" dirty="0" smtClean="0"/>
              <a:t>: seznam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1982 – Rudy </a:t>
            </a:r>
            <a:r>
              <a:rPr lang="cs-CZ" dirty="0" err="1"/>
              <a:t>Rucker</a:t>
            </a:r>
            <a:r>
              <a:rPr lang="cs-CZ" dirty="0"/>
              <a:t>: </a:t>
            </a:r>
            <a:r>
              <a:rPr lang="cs-CZ" i="1" dirty="0"/>
              <a:t>Software</a:t>
            </a:r>
          </a:p>
          <a:p>
            <a:r>
              <a:rPr lang="cs-CZ" dirty="0"/>
              <a:t>1984 – William </a:t>
            </a:r>
            <a:r>
              <a:rPr lang="cs-CZ" dirty="0" err="1"/>
              <a:t>Gibson</a:t>
            </a:r>
            <a:r>
              <a:rPr lang="cs-CZ" dirty="0"/>
              <a:t>: </a:t>
            </a:r>
            <a:r>
              <a:rPr lang="cs-CZ" i="1" dirty="0" err="1"/>
              <a:t>Neuromancer</a:t>
            </a:r>
            <a:r>
              <a:rPr lang="cs-CZ" dirty="0"/>
              <a:t> </a:t>
            </a:r>
          </a:p>
          <a:p>
            <a:r>
              <a:rPr lang="cs-CZ" dirty="0"/>
              <a:t>1985 – Bruce Sterling: </a:t>
            </a:r>
            <a:r>
              <a:rPr lang="cs-CZ" i="1" dirty="0" err="1"/>
              <a:t>Schismatrix</a:t>
            </a:r>
            <a:endParaRPr lang="cs-CZ" i="1" dirty="0"/>
          </a:p>
          <a:p>
            <a:r>
              <a:rPr lang="cs-CZ" dirty="0"/>
              <a:t>1985 </a:t>
            </a:r>
            <a:r>
              <a:rPr lang="en-US" dirty="0"/>
              <a:t>[1983] – Greg </a:t>
            </a:r>
            <a:r>
              <a:rPr lang="en-US" dirty="0" smtClean="0"/>
              <a:t>Bear</a:t>
            </a:r>
            <a:r>
              <a:rPr lang="cs-CZ" dirty="0" smtClean="0"/>
              <a:t>: </a:t>
            </a:r>
            <a:r>
              <a:rPr lang="en-US" i="1" dirty="0" smtClean="0"/>
              <a:t>Blood </a:t>
            </a:r>
            <a:r>
              <a:rPr lang="en-US" i="1" dirty="0"/>
              <a:t>Music</a:t>
            </a:r>
            <a:endParaRPr lang="cs-CZ" i="1" dirty="0"/>
          </a:p>
          <a:p>
            <a:r>
              <a:rPr lang="cs-CZ" dirty="0"/>
              <a:t>1986 – Bruce Sterling (</a:t>
            </a:r>
            <a:r>
              <a:rPr lang="cs-CZ" dirty="0" err="1"/>
              <a:t>ed</a:t>
            </a:r>
            <a:r>
              <a:rPr lang="cs-CZ" dirty="0"/>
              <a:t>): </a:t>
            </a:r>
            <a:r>
              <a:rPr lang="cs-CZ" i="1" dirty="0" err="1" smtClean="0"/>
              <a:t>Mirrorshades</a:t>
            </a:r>
            <a:r>
              <a:rPr lang="cs-CZ" dirty="0" smtClean="0"/>
              <a:t> </a:t>
            </a:r>
            <a:r>
              <a:rPr lang="cs-CZ" dirty="0"/>
              <a:t>(p)</a:t>
            </a:r>
          </a:p>
          <a:p>
            <a:r>
              <a:rPr lang="cs-CZ" dirty="0"/>
              <a:t>1986 – William </a:t>
            </a:r>
            <a:r>
              <a:rPr lang="cs-CZ" dirty="0" err="1"/>
              <a:t>Gibson</a:t>
            </a:r>
            <a:r>
              <a:rPr lang="cs-CZ" dirty="0"/>
              <a:t>: </a:t>
            </a:r>
            <a:r>
              <a:rPr lang="cs-CZ" i="1" dirty="0" err="1"/>
              <a:t>Burning</a:t>
            </a:r>
            <a:r>
              <a:rPr lang="cs-CZ" i="1" dirty="0"/>
              <a:t> Chrome </a:t>
            </a:r>
            <a:r>
              <a:rPr lang="cs-CZ" dirty="0"/>
              <a:t>(p)</a:t>
            </a:r>
          </a:p>
          <a:p>
            <a:r>
              <a:rPr lang="cs-CZ" dirty="0"/>
              <a:t>1986 – William </a:t>
            </a:r>
            <a:r>
              <a:rPr lang="cs-CZ" dirty="0" err="1"/>
              <a:t>Gibson</a:t>
            </a:r>
            <a:r>
              <a:rPr lang="cs-CZ" dirty="0"/>
              <a:t>: </a:t>
            </a:r>
            <a:r>
              <a:rPr lang="cs-CZ" i="1" dirty="0" err="1"/>
              <a:t>Count</a:t>
            </a:r>
            <a:r>
              <a:rPr lang="cs-CZ" i="1" dirty="0"/>
              <a:t> </a:t>
            </a:r>
            <a:r>
              <a:rPr lang="cs-CZ" i="1" dirty="0" err="1"/>
              <a:t>Zero</a:t>
            </a:r>
            <a:r>
              <a:rPr lang="cs-CZ" i="1" dirty="0"/>
              <a:t> </a:t>
            </a:r>
          </a:p>
          <a:p>
            <a:r>
              <a:rPr lang="cs-CZ" dirty="0"/>
              <a:t>1987 – Pat </a:t>
            </a:r>
            <a:r>
              <a:rPr lang="cs-CZ" dirty="0" err="1"/>
              <a:t>Cadigan</a:t>
            </a:r>
            <a:r>
              <a:rPr lang="cs-CZ" dirty="0"/>
              <a:t>: </a:t>
            </a:r>
            <a:r>
              <a:rPr lang="cs-CZ" i="1" dirty="0" err="1"/>
              <a:t>Mindplayers</a:t>
            </a:r>
            <a:endParaRPr lang="cs-CZ" i="1" dirty="0"/>
          </a:p>
          <a:p>
            <a:r>
              <a:rPr lang="cs-CZ" dirty="0"/>
              <a:t>1988 – Bruce Sterling: </a:t>
            </a:r>
            <a:r>
              <a:rPr lang="cs-CZ" i="1" dirty="0" err="1"/>
              <a:t>Islands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Net</a:t>
            </a:r>
          </a:p>
          <a:p>
            <a:r>
              <a:rPr lang="cs-CZ" dirty="0"/>
              <a:t>1988 – Rudy </a:t>
            </a:r>
            <a:r>
              <a:rPr lang="cs-CZ" dirty="0" err="1"/>
              <a:t>Rucker</a:t>
            </a:r>
            <a:r>
              <a:rPr lang="cs-CZ" dirty="0"/>
              <a:t>: </a:t>
            </a:r>
            <a:r>
              <a:rPr lang="cs-CZ" i="1" dirty="0" err="1"/>
              <a:t>Wetware</a:t>
            </a:r>
            <a:endParaRPr lang="cs-CZ" i="1" dirty="0"/>
          </a:p>
          <a:p>
            <a:r>
              <a:rPr lang="cs-CZ" dirty="0"/>
              <a:t>1988 – William </a:t>
            </a:r>
            <a:r>
              <a:rPr lang="cs-CZ" dirty="0" err="1"/>
              <a:t>Gibson</a:t>
            </a:r>
            <a:r>
              <a:rPr lang="cs-CZ" dirty="0"/>
              <a:t>: </a:t>
            </a:r>
            <a:r>
              <a:rPr lang="cs-CZ" i="1" dirty="0"/>
              <a:t>Mona Lisa </a:t>
            </a:r>
            <a:r>
              <a:rPr lang="cs-CZ" i="1" dirty="0" err="1"/>
              <a:t>Overdrive</a:t>
            </a:r>
            <a:r>
              <a:rPr lang="cs-CZ" i="1" dirty="0"/>
              <a:t> </a:t>
            </a:r>
          </a:p>
          <a:p>
            <a:r>
              <a:rPr lang="cs-CZ" dirty="0"/>
              <a:t>1989 – Bruce Sterling: </a:t>
            </a:r>
            <a:r>
              <a:rPr lang="cs-CZ" i="1" dirty="0" err="1"/>
              <a:t>Crystal</a:t>
            </a:r>
            <a:r>
              <a:rPr lang="cs-CZ" i="1" dirty="0"/>
              <a:t> Express </a:t>
            </a:r>
            <a:r>
              <a:rPr lang="cs-CZ" dirty="0"/>
              <a:t>(p)</a:t>
            </a:r>
          </a:p>
          <a:p>
            <a:r>
              <a:rPr lang="cs-CZ" dirty="0"/>
              <a:t>1989 – John </a:t>
            </a:r>
            <a:r>
              <a:rPr lang="cs-CZ" dirty="0" err="1"/>
              <a:t>Shirley</a:t>
            </a:r>
            <a:r>
              <a:rPr lang="cs-CZ" dirty="0"/>
              <a:t>: </a:t>
            </a:r>
            <a:r>
              <a:rPr lang="cs-CZ" i="1" dirty="0" err="1"/>
              <a:t>Heatseeker</a:t>
            </a:r>
            <a:r>
              <a:rPr lang="cs-CZ" dirty="0"/>
              <a:t> (p)</a:t>
            </a:r>
          </a:p>
          <a:p>
            <a:r>
              <a:rPr lang="cs-CZ" dirty="0"/>
              <a:t>1989 – </a:t>
            </a:r>
            <a:r>
              <a:rPr lang="cs-CZ" dirty="0" err="1"/>
              <a:t>Lewis</a:t>
            </a:r>
            <a:r>
              <a:rPr lang="cs-CZ" dirty="0"/>
              <a:t> </a:t>
            </a:r>
            <a:r>
              <a:rPr lang="cs-CZ" dirty="0" err="1"/>
              <a:t>Shiner</a:t>
            </a:r>
            <a:r>
              <a:rPr lang="cs-CZ" dirty="0"/>
              <a:t>: </a:t>
            </a:r>
            <a:r>
              <a:rPr lang="cs-CZ" i="1" dirty="0" err="1"/>
              <a:t>Deserted</a:t>
            </a:r>
            <a:r>
              <a:rPr lang="cs-CZ" i="1" dirty="0"/>
              <a:t> </a:t>
            </a:r>
            <a:r>
              <a:rPr lang="cs-CZ" i="1" dirty="0" err="1"/>
              <a:t>Cities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Heart</a:t>
            </a:r>
            <a:endParaRPr lang="cs-CZ" i="1" dirty="0"/>
          </a:p>
          <a:p>
            <a:r>
              <a:rPr lang="cs-CZ" dirty="0"/>
              <a:t>1990 – Bruce Sterling a William </a:t>
            </a:r>
            <a:r>
              <a:rPr lang="cs-CZ" dirty="0" err="1"/>
              <a:t>Gibson</a:t>
            </a:r>
            <a:r>
              <a:rPr lang="cs-CZ" dirty="0"/>
              <a:t>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 smtClean="0"/>
              <a:t>Difference</a:t>
            </a:r>
            <a:r>
              <a:rPr lang="cs-CZ" i="1" dirty="0" smtClean="0"/>
              <a:t> </a:t>
            </a:r>
            <a:r>
              <a:rPr lang="cs-CZ" i="1" dirty="0" err="1"/>
              <a:t>Engine</a:t>
            </a:r>
            <a:endParaRPr lang="cs-CZ" i="1" dirty="0"/>
          </a:p>
          <a:p>
            <a:r>
              <a:rPr lang="cs-CZ" dirty="0"/>
              <a:t>1991 – Rudy </a:t>
            </a:r>
            <a:r>
              <a:rPr lang="cs-CZ" dirty="0" err="1"/>
              <a:t>Rucker</a:t>
            </a:r>
            <a:r>
              <a:rPr lang="cs-CZ" dirty="0"/>
              <a:t>: </a:t>
            </a:r>
            <a:r>
              <a:rPr lang="cs-CZ" i="1" dirty="0" err="1"/>
              <a:t>Transreal</a:t>
            </a:r>
            <a:r>
              <a:rPr lang="cs-CZ" dirty="0"/>
              <a:t>! (p)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734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#</a:t>
            </a:r>
            <a:r>
              <a:rPr lang="cs-CZ" dirty="0" smtClean="0"/>
              <a:t>c</a:t>
            </a:r>
            <a:r>
              <a:rPr lang="en-US" dirty="0" err="1" smtClean="0"/>
              <a:t>yberpunk</a:t>
            </a:r>
            <a:r>
              <a:rPr lang="cs-CZ" dirty="0" smtClean="0"/>
              <a:t>: seznam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Sterling, Bruce: </a:t>
            </a:r>
            <a:r>
              <a:rPr lang="cs-CZ" dirty="0" err="1"/>
              <a:t>Involution</a:t>
            </a:r>
            <a:r>
              <a:rPr lang="cs-CZ" dirty="0"/>
              <a:t> </a:t>
            </a:r>
            <a:r>
              <a:rPr lang="cs-CZ" dirty="0" err="1"/>
              <a:t>Ocean</a:t>
            </a:r>
            <a:r>
              <a:rPr lang="cs-CZ" dirty="0"/>
              <a:t> (1977);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Artificial</a:t>
            </a:r>
            <a:r>
              <a:rPr lang="cs-CZ" dirty="0"/>
              <a:t> </a:t>
            </a:r>
            <a:r>
              <a:rPr lang="cs-CZ" dirty="0" err="1"/>
              <a:t>Kid</a:t>
            </a:r>
            <a:r>
              <a:rPr lang="cs-CZ" dirty="0"/>
              <a:t> (1980); </a:t>
            </a:r>
            <a:r>
              <a:rPr lang="cs-CZ" dirty="0" err="1"/>
              <a:t>Globalhead</a:t>
            </a:r>
            <a:r>
              <a:rPr lang="cs-CZ" dirty="0"/>
              <a:t> (p, 1992); </a:t>
            </a:r>
            <a:r>
              <a:rPr lang="cs-CZ" dirty="0" err="1"/>
              <a:t>Heavy</a:t>
            </a:r>
            <a:r>
              <a:rPr lang="cs-CZ" dirty="0"/>
              <a:t> </a:t>
            </a:r>
            <a:r>
              <a:rPr lang="cs-CZ" dirty="0" err="1"/>
              <a:t>Weather</a:t>
            </a:r>
            <a:r>
              <a:rPr lang="cs-CZ" dirty="0"/>
              <a:t> (1994); </a:t>
            </a:r>
            <a:r>
              <a:rPr lang="cs-CZ" dirty="0" err="1"/>
              <a:t>Holy</a:t>
            </a:r>
            <a:r>
              <a:rPr lang="cs-CZ" dirty="0"/>
              <a:t> </a:t>
            </a:r>
            <a:r>
              <a:rPr lang="cs-CZ" dirty="0" err="1"/>
              <a:t>Fire</a:t>
            </a:r>
            <a:r>
              <a:rPr lang="cs-CZ" dirty="0"/>
              <a:t> (1996)</a:t>
            </a:r>
          </a:p>
          <a:p>
            <a:r>
              <a:rPr lang="cs-CZ" dirty="0" err="1"/>
              <a:t>Rucker</a:t>
            </a:r>
            <a:r>
              <a:rPr lang="cs-CZ" dirty="0"/>
              <a:t>, Rudy: </a:t>
            </a:r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err="1"/>
              <a:t>light</a:t>
            </a:r>
            <a:r>
              <a:rPr lang="cs-CZ" dirty="0"/>
              <a:t> (1980), </a:t>
            </a:r>
            <a:r>
              <a:rPr lang="cs-CZ" dirty="0" err="1"/>
              <a:t>Spacetime</a:t>
            </a:r>
            <a:r>
              <a:rPr lang="cs-CZ" dirty="0"/>
              <a:t> </a:t>
            </a:r>
            <a:r>
              <a:rPr lang="cs-CZ" dirty="0" err="1"/>
              <a:t>Donuts</a:t>
            </a:r>
            <a:r>
              <a:rPr lang="cs-CZ" dirty="0"/>
              <a:t> (1981),  </a:t>
            </a:r>
            <a:r>
              <a:rPr lang="cs-CZ" dirty="0" err="1"/>
              <a:t>The</a:t>
            </a:r>
            <a:r>
              <a:rPr lang="cs-CZ" dirty="0"/>
              <a:t> Hacker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Ants</a:t>
            </a:r>
            <a:r>
              <a:rPr lang="cs-CZ" dirty="0"/>
              <a:t> (1994); </a:t>
            </a:r>
            <a:r>
              <a:rPr lang="cs-CZ" dirty="0" err="1"/>
              <a:t>Semiotexte</a:t>
            </a:r>
            <a:r>
              <a:rPr lang="cs-CZ" dirty="0"/>
              <a:t> (1989)</a:t>
            </a:r>
          </a:p>
          <a:p>
            <a:r>
              <a:rPr lang="cs-CZ" dirty="0" err="1"/>
              <a:t>Cadigan</a:t>
            </a:r>
            <a:r>
              <a:rPr lang="cs-CZ" dirty="0"/>
              <a:t>, Pat: </a:t>
            </a:r>
            <a:r>
              <a:rPr lang="cs-CZ" dirty="0" err="1"/>
              <a:t>Patterns</a:t>
            </a:r>
            <a:r>
              <a:rPr lang="cs-CZ" dirty="0"/>
              <a:t> (p, 1989); </a:t>
            </a:r>
            <a:r>
              <a:rPr lang="cs-CZ" dirty="0" err="1"/>
              <a:t>Synners</a:t>
            </a:r>
            <a:r>
              <a:rPr lang="cs-CZ" dirty="0"/>
              <a:t> (1991); </a:t>
            </a:r>
            <a:r>
              <a:rPr lang="cs-CZ" dirty="0" err="1"/>
              <a:t>Fools</a:t>
            </a:r>
            <a:r>
              <a:rPr lang="cs-CZ" dirty="0"/>
              <a:t> (1994), </a:t>
            </a:r>
            <a:r>
              <a:rPr lang="cs-CZ" dirty="0" err="1"/>
              <a:t>Tea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Empty</a:t>
            </a:r>
            <a:r>
              <a:rPr lang="cs-CZ" dirty="0"/>
              <a:t> Cap (1998)</a:t>
            </a:r>
          </a:p>
          <a:p>
            <a:r>
              <a:rPr lang="cs-CZ" dirty="0" err="1"/>
              <a:t>Stephenson</a:t>
            </a:r>
            <a:r>
              <a:rPr lang="cs-CZ" dirty="0"/>
              <a:t>, </a:t>
            </a:r>
            <a:r>
              <a:rPr lang="cs-CZ" dirty="0" err="1"/>
              <a:t>Neal</a:t>
            </a:r>
            <a:r>
              <a:rPr lang="cs-CZ" dirty="0"/>
              <a:t>: </a:t>
            </a:r>
            <a:r>
              <a:rPr lang="cs-CZ" dirty="0" err="1"/>
              <a:t>Snow</a:t>
            </a:r>
            <a:r>
              <a:rPr lang="cs-CZ" dirty="0"/>
              <a:t> </a:t>
            </a:r>
            <a:r>
              <a:rPr lang="cs-CZ" dirty="0" err="1"/>
              <a:t>Crash</a:t>
            </a:r>
            <a:r>
              <a:rPr lang="cs-CZ" dirty="0"/>
              <a:t> (1992);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Diamond</a:t>
            </a:r>
            <a:r>
              <a:rPr lang="cs-CZ" dirty="0"/>
              <a:t> Age (1995); </a:t>
            </a:r>
            <a:r>
              <a:rPr lang="cs-CZ" dirty="0" err="1"/>
              <a:t>Cryptocomicon</a:t>
            </a:r>
            <a:r>
              <a:rPr lang="cs-CZ" dirty="0"/>
              <a:t> (1999)</a:t>
            </a:r>
          </a:p>
          <a:p>
            <a:r>
              <a:rPr lang="cs-CZ" dirty="0" err="1"/>
              <a:t>Gibson</a:t>
            </a:r>
            <a:r>
              <a:rPr lang="cs-CZ" dirty="0"/>
              <a:t>, William: </a:t>
            </a:r>
            <a:r>
              <a:rPr lang="cs-CZ" dirty="0" err="1"/>
              <a:t>Virtual</a:t>
            </a:r>
            <a:r>
              <a:rPr lang="cs-CZ" dirty="0"/>
              <a:t> </a:t>
            </a:r>
            <a:r>
              <a:rPr lang="cs-CZ" dirty="0" err="1"/>
              <a:t>Light</a:t>
            </a:r>
            <a:r>
              <a:rPr lang="cs-CZ" dirty="0"/>
              <a:t> (1993); </a:t>
            </a:r>
            <a:r>
              <a:rPr lang="cs-CZ" dirty="0" err="1"/>
              <a:t>Idoru</a:t>
            </a:r>
            <a:r>
              <a:rPr lang="cs-CZ" dirty="0"/>
              <a:t> (1996); </a:t>
            </a:r>
          </a:p>
          <a:p>
            <a:r>
              <a:rPr lang="cs-CZ" dirty="0" err="1"/>
              <a:t>Kelly</a:t>
            </a:r>
            <a:r>
              <a:rPr lang="cs-CZ" dirty="0"/>
              <a:t>, James Patrick: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Sun (1989), </a:t>
            </a:r>
            <a:r>
              <a:rPr lang="cs-CZ" dirty="0" err="1"/>
              <a:t>Wildlife</a:t>
            </a:r>
            <a:r>
              <a:rPr lang="cs-CZ" dirty="0"/>
              <a:t> (1994)</a:t>
            </a:r>
          </a:p>
          <a:p>
            <a:r>
              <a:rPr lang="cs-CZ" dirty="0" err="1"/>
              <a:t>Shirley</a:t>
            </a:r>
            <a:r>
              <a:rPr lang="cs-CZ" dirty="0"/>
              <a:t>, John: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Exploded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(p, 1996)</a:t>
            </a:r>
          </a:p>
          <a:p>
            <a:r>
              <a:rPr lang="cs-CZ" dirty="0" err="1"/>
              <a:t>Shiner</a:t>
            </a:r>
            <a:r>
              <a:rPr lang="cs-CZ" dirty="0"/>
              <a:t>, </a:t>
            </a:r>
            <a:r>
              <a:rPr lang="cs-CZ" dirty="0" err="1"/>
              <a:t>Lewis</a:t>
            </a:r>
            <a:r>
              <a:rPr lang="cs-CZ" dirty="0"/>
              <a:t>: </a:t>
            </a:r>
            <a:r>
              <a:rPr lang="cs-CZ" dirty="0" err="1"/>
              <a:t>Frontera</a:t>
            </a:r>
            <a:r>
              <a:rPr lang="cs-CZ" dirty="0"/>
              <a:t> (1984)</a:t>
            </a:r>
          </a:p>
          <a:p>
            <a:r>
              <a:rPr lang="cs-CZ" dirty="0"/>
              <a:t>William, Walter John: </a:t>
            </a:r>
            <a:r>
              <a:rPr lang="cs-CZ" dirty="0" err="1"/>
              <a:t>Hardwired</a:t>
            </a:r>
            <a:r>
              <a:rPr lang="cs-CZ" dirty="0"/>
              <a:t> (1986)</a:t>
            </a:r>
          </a:p>
          <a:p>
            <a:r>
              <a:rPr lang="cs-CZ" dirty="0" err="1"/>
              <a:t>Mason</a:t>
            </a:r>
            <a:r>
              <a:rPr lang="cs-CZ" dirty="0"/>
              <a:t>, Lisa: </a:t>
            </a:r>
            <a:r>
              <a:rPr lang="cs-CZ" dirty="0" err="1"/>
              <a:t>Arachne</a:t>
            </a:r>
            <a:r>
              <a:rPr lang="cs-CZ" dirty="0"/>
              <a:t> (</a:t>
            </a:r>
            <a:r>
              <a:rPr lang="en-US" dirty="0"/>
              <a:t>[1987]</a:t>
            </a:r>
            <a:r>
              <a:rPr lang="cs-CZ" dirty="0"/>
              <a:t>1990)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77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Ženy, CP a gender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CSS-U1\Disk Google\Studie\SF\Aval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/>
          <a:stretch/>
        </p:blipFill>
        <p:spPr bwMode="auto">
          <a:xfrm>
            <a:off x="639192" y="1556792"/>
            <a:ext cx="8018066" cy="456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1452</Words>
  <Application>Microsoft Office PowerPoint</Application>
  <PresentationFormat>Předvádění na obrazovce (4:3)</PresentationFormat>
  <Paragraphs>152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Motiv systému Office</vt:lpstr>
      <vt:lpstr>Horizont</vt:lpstr>
      <vt:lpstr>Cyberpunk, gender  a stereotypizace ženských hrdinek</vt:lpstr>
      <vt:lpstr>#cyberpunk: definice</vt:lpstr>
      <vt:lpstr>#cyberpunk: tematizace</vt:lpstr>
      <vt:lpstr>#cyberpunk: estetika, narativita</vt:lpstr>
      <vt:lpstr>#cyberpunk: kořeny</vt:lpstr>
      <vt:lpstr>#cyberpunk: datace</vt:lpstr>
      <vt:lpstr>#cyberpunk: seznam I</vt:lpstr>
      <vt:lpstr>#cyberpunk: seznam II</vt:lpstr>
      <vt:lpstr>Ženy, CP a gender</vt:lpstr>
      <vt:lpstr>#Molly Millions (Sally Shears)</vt:lpstr>
      <vt:lpstr>Prezentace aplikace PowerPoint</vt:lpstr>
      <vt:lpstr>#...a ty ostatní?</vt:lpstr>
      <vt:lpstr>#cyberpunk a gender</vt:lpstr>
      <vt:lpstr>#cyberpunk: kořeny II (gender II)</vt:lpstr>
      <vt:lpstr>#cyberpunk: seznam III</vt:lpstr>
      <vt:lpstr>#cyberpunk a feminismus </vt:lpstr>
      <vt:lpstr>#cyberpunk a feminismus II</vt:lpstr>
      <vt:lpstr>Prezentace aplikace PowerPoint</vt:lpstr>
      <vt:lpstr>#cyberpunk: kontext</vt:lpstr>
      <vt:lpstr>#možnosti</vt:lpstr>
      <vt:lpstr>#literatura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VPP</dc:creator>
  <cp:lastModifiedBy>VPP</cp:lastModifiedBy>
  <cp:revision>41</cp:revision>
  <dcterms:created xsi:type="dcterms:W3CDTF">2017-04-18T18:37:58Z</dcterms:created>
  <dcterms:modified xsi:type="dcterms:W3CDTF">2017-05-02T20:24:51Z</dcterms:modified>
</cp:coreProperties>
</file>