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57" r:id="rId5"/>
    <p:sldId id="268" r:id="rId6"/>
    <p:sldId id="267" r:id="rId7"/>
    <p:sldId id="269" r:id="rId8"/>
    <p:sldId id="270" r:id="rId9"/>
    <p:sldId id="259" r:id="rId10"/>
    <p:sldId id="261" r:id="rId11"/>
    <p:sldId id="262" r:id="rId12"/>
    <p:sldId id="272" r:id="rId13"/>
    <p:sldId id="273" r:id="rId14"/>
    <p:sldId id="274" r:id="rId15"/>
    <p:sldId id="263" r:id="rId16"/>
    <p:sldId id="275" r:id="rId17"/>
    <p:sldId id="271" r:id="rId18"/>
  </p:sldIdLst>
  <p:sldSz cx="12188825" cy="6858000"/>
  <p:notesSz cx="6858000" cy="9144000"/>
  <p:defaultTextStyle>
    <a:defPPr rtl="0">
      <a:defRPr lang="cs-cz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404"/>
    <a:srgbClr val="5F6F0F"/>
    <a:srgbClr val="718412"/>
    <a:srgbClr val="65741A"/>
    <a:srgbClr val="70811D"/>
    <a:srgbClr val="7B8D1F"/>
    <a:srgbClr val="839721"/>
    <a:srgbClr val="95AB25"/>
    <a:srgbClr val="BC5500"/>
    <a:srgbClr val="C45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4483" autoAdjust="0"/>
  </p:normalViewPr>
  <p:slideViewPr>
    <p:cSldViewPr>
      <p:cViewPr varScale="1">
        <p:scale>
          <a:sx n="72" d="100"/>
          <a:sy n="72" d="100"/>
        </p:scale>
        <p:origin x="660" y="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9" d="100"/>
          <a:sy n="89" d="100"/>
        </p:scale>
        <p:origin x="3750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D92DAF1D-8F38-49AC-B404-1337A10650DD}" type="datetime1">
              <a:rPr lang="cs-CZ" smtClean="0"/>
              <a:t>10.5.2017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9429053-DC2A-4342-ADD4-2FD729D91E2C}" type="slidenum">
              <a:rPr lang="cs-CZ" smtClean="0"/>
              <a:pPr algn="r"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2084BE0D-C9E9-4F18-B817-2DBEF890598A}" type="datetime1">
              <a:rPr lang="cs-CZ" smtClean="0"/>
              <a:pPr/>
              <a:t>10.5.2017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3EBA5BD7-F043-4D1B-AA17-CD412FC534DE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3EBA5BD7-F043-4D1B-AA17-CD412FC534DE}" type="slidenum">
              <a:rPr lang="cs-CZ" smtClean="0"/>
              <a:pPr algn="r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24118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3EBA5BD7-F043-4D1B-AA17-CD412FC534DE}" type="slidenum">
              <a:rPr lang="cs-CZ" smtClean="0"/>
              <a:pPr algn="r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4596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3EBA5BD7-F043-4D1B-AA17-CD412FC534DE}" type="slidenum">
              <a:rPr lang="cs-CZ" smtClean="0"/>
              <a:pPr algn="r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6028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3EBA5BD7-F043-4D1B-AA17-CD412FC534DE}" type="slidenum">
              <a:rPr lang="cs-CZ" smtClean="0"/>
              <a:pPr algn="r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4711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3EBA5BD7-F043-4D1B-AA17-CD412FC534DE}" type="slidenum">
              <a:rPr lang="cs-CZ" smtClean="0"/>
              <a:pPr algn="r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7227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3EBA5BD7-F043-4D1B-AA17-CD412FC534DE}" type="slidenum">
              <a:rPr lang="cs-CZ" smtClean="0"/>
              <a:pPr algn="r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3396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3EBA5BD7-F043-4D1B-AA17-CD412FC534DE}" type="slidenum">
              <a:rPr lang="cs-CZ" smtClean="0"/>
              <a:pPr algn="r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3279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3EBA5BD7-F043-4D1B-AA17-CD412FC534DE}" type="slidenum">
              <a:rPr lang="cs-CZ" smtClean="0"/>
              <a:pPr algn="r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3740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3EBA5BD7-F043-4D1B-AA17-CD412FC534DE}" type="slidenum">
              <a:rPr lang="cs-CZ" smtClean="0"/>
              <a:pPr algn="r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4811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algn="r" rtl="0"/>
            <a:fld id="{3EBA5BD7-F043-4D1B-AA17-CD412FC534DE}" type="slidenum">
              <a:rPr lang="cs-CZ" smtClean="0"/>
              <a:pPr algn="r" rtl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7229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3EBA5BD7-F043-4D1B-AA17-CD412FC534DE}" type="slidenum">
              <a:rPr lang="cs-CZ" smtClean="0"/>
              <a:pPr algn="r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2699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3EBA5BD7-F043-4D1B-AA17-CD412FC534DE}" type="slidenum">
              <a:rPr lang="cs-CZ" smtClean="0"/>
              <a:pPr algn="r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1452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3EBA5BD7-F043-4D1B-AA17-CD412FC534DE}" type="slidenum">
              <a:rPr lang="cs-CZ" smtClean="0"/>
              <a:pPr algn="r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5368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algn="r" rtl="0"/>
            <a:fld id="{3EBA5BD7-F043-4D1B-AA17-CD412FC534DE}" type="slidenum">
              <a:rPr lang="cs-CZ" smtClean="0"/>
              <a:pPr algn="r" rtl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6341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úhlopříčky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Přímá spojnice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Přímá spojnice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Přímá spojnice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řádky dole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Volný tvar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cs-CZ" dirty="0"/>
            </a:p>
          </p:txBody>
        </p:sp>
        <p:sp>
          <p:nvSpPr>
            <p:cNvPr id="10" name="Volný tvar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cs-CZ" dirty="0"/>
            </a:p>
          </p:txBody>
        </p:sp>
        <p:sp>
          <p:nvSpPr>
            <p:cNvPr id="11" name="Volný tvar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cs-CZ" dirty="0"/>
            </a:p>
          </p:txBody>
        </p: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 rtlCol="0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625176" y="2616200"/>
            <a:ext cx="8735325" cy="1752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22" name="Zástupný symbol pro datum 2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33624B7-88E2-4120-AFAD-14AFCE9AD940}" type="datetime1">
              <a:rPr lang="cs-CZ" smtClean="0"/>
              <a:pPr/>
              <a:t>10.5.2017</a:t>
            </a:fld>
            <a:endParaRPr lang="cs-CZ" dirty="0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24" name="Zástupný symbol pro číslo snímku 2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cs-CZ" dirty="0"/>
              <a:t>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BA07F0-6680-4943-BD7A-CAE075672D6F}" type="datetime1">
              <a:rPr lang="cs-CZ" smtClean="0"/>
              <a:pPr/>
              <a:t>10.5.2017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1218882" y="584200"/>
            <a:ext cx="7414869" cy="55880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cs-CZ" dirty="0"/>
              <a:t>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ABB6AFB-FD75-4ED4-B0A1-06DAC4B142EF}" type="datetime1">
              <a:rPr lang="cs-CZ" smtClean="0"/>
              <a:pPr/>
              <a:t>10.5.2017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cs-CZ" dirty="0"/>
              <a:t>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BC4919-B29C-4171-8AC2-52CB8E2BF1DE}" type="datetime1">
              <a:rPr lang="cs-CZ" smtClean="0"/>
              <a:pPr/>
              <a:t>10.5.2017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úhlopříčky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Přímá spojnice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Přímá spojnice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Přímá spojnice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rtlCol="0" anchor="b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625176" y="4951266"/>
            <a:ext cx="7069519" cy="1220933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dirty="0"/>
              <a:t>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F32E52D-1DC2-4D1F-BE8C-CB8F7D7727B2}" type="datetime1">
              <a:rPr lang="cs-CZ" smtClean="0"/>
              <a:pPr/>
              <a:t>10.5.2017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218883" y="1706880"/>
            <a:ext cx="5078677" cy="446532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cs-CZ" dirty="0"/>
              <a:t>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500707" y="1706880"/>
            <a:ext cx="5078677" cy="446532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cs-CZ" dirty="0"/>
              <a:t>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038EBEA-6151-4C48-8157-C296FC19C9C6}" type="datetime1">
              <a:rPr lang="cs-CZ" smtClean="0"/>
              <a:pPr/>
              <a:t>10.5.2017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218883" y="1701800"/>
            <a:ext cx="5082740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cs-CZ" dirty="0"/>
              <a:t>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1218883" y="2717800"/>
            <a:ext cx="5078677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cs-CZ" dirty="0"/>
              <a:t>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496644" y="1701800"/>
            <a:ext cx="5082740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cs-CZ" dirty="0"/>
              <a:t>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500707" y="2717800"/>
            <a:ext cx="5078677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 baseline="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cs-CZ" dirty="0"/>
              <a:t>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DEF4067-9867-44E1-8104-A47AAADDD6D7}" type="datetime1">
              <a:rPr lang="cs-CZ" smtClean="0"/>
              <a:pPr/>
              <a:t>10.5.2017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A307B0-F685-4A84-9D3C-1A601E3FC0A5}" type="datetime1">
              <a:rPr lang="cs-CZ" smtClean="0"/>
              <a:pPr/>
              <a:t>10.5.2017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847830E-D3ED-4862-A3DA-519F54D317D1}" type="datetime1">
              <a:rPr lang="cs-CZ" smtClean="0"/>
              <a:pPr/>
              <a:t>10.5.2017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cs-CZ" dirty="0"/>
              <a:t>Upravit styly předlohy textu.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84971" y="584200"/>
            <a:ext cx="6094413" cy="558800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cs-CZ" dirty="0"/>
              <a:t>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9FC2B6D-D6B4-4A07-B229-6B7F217D9BA3}" type="datetime1">
              <a:rPr lang="cs-CZ" smtClean="0"/>
              <a:pPr/>
              <a:t>10.5.2017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cs-CZ" dirty="0"/>
              <a:t>Upravit styly předlohy textu.</a:t>
            </a:r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426D6B7-6AAE-4978-AF22-38FE2E59CEB2}" type="datetime1">
              <a:rPr lang="cs-CZ" smtClean="0"/>
              <a:pPr/>
              <a:t>10.5.2017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řádky vlevo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Volný tvar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11" name="Volný tvar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14" name="Volný tvar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</p:grp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cs-CZ" dirty="0"/>
              <a:t>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E752B-6572-436C-91E9-2D00E8BF5CDF}" type="datetime1">
              <a:rPr lang="cs-CZ" smtClean="0"/>
              <a:pPr/>
              <a:t>10.5.2017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cs-CZ" dirty="0"/>
              <a:t>Praktické zkušenosti </a:t>
            </a:r>
            <a:br>
              <a:rPr lang="cs-CZ" dirty="0"/>
            </a:br>
            <a:r>
              <a:rPr lang="cs-CZ" dirty="0"/>
              <a:t>editora fantastiky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625176" y="2584450"/>
            <a:ext cx="8735325" cy="484509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cs-CZ" dirty="0"/>
              <a:t>MARTIN ŠUST</a:t>
            </a:r>
          </a:p>
        </p:txBody>
      </p:sp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09836" y="0"/>
            <a:ext cx="10360501" cy="1223963"/>
          </a:xfrm>
        </p:spPr>
        <p:txBody>
          <a:bodyPr rtlCol="0">
            <a:normAutofit/>
          </a:bodyPr>
          <a:lstStyle/>
          <a:p>
            <a:pPr rtl="0"/>
            <a:r>
              <a:rPr lang="cs-CZ" dirty="0"/>
              <a:t>Grafická úprava</a:t>
            </a:r>
          </a:p>
        </p:txBody>
      </p:sp>
      <p:pic>
        <p:nvPicPr>
          <p:cNvPr id="30" name="Obrázek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612" y="1556791"/>
            <a:ext cx="2945266" cy="4122043"/>
          </a:xfrm>
          <a:prstGeom prst="rect">
            <a:avLst/>
          </a:prstGeom>
        </p:spPr>
      </p:pic>
      <p:pic>
        <p:nvPicPr>
          <p:cNvPr id="32" name="Obrázek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268" y="1556792"/>
            <a:ext cx="2945267" cy="4122043"/>
          </a:xfrm>
          <a:prstGeom prst="rect">
            <a:avLst/>
          </a:prstGeom>
        </p:spPr>
      </p:pic>
      <p:pic>
        <p:nvPicPr>
          <p:cNvPr id="44" name="Obrázek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519" y="1556791"/>
            <a:ext cx="2950672" cy="412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2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09836" y="0"/>
            <a:ext cx="10360501" cy="1223963"/>
          </a:xfrm>
        </p:spPr>
        <p:txBody>
          <a:bodyPr rtlCol="0">
            <a:normAutofit/>
          </a:bodyPr>
          <a:lstStyle/>
          <a:p>
            <a:pPr rtl="0"/>
            <a:r>
              <a:rPr lang="cs-CZ" dirty="0"/>
              <a:t>Grafická úprava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648" y="1556791"/>
            <a:ext cx="2945543" cy="412204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129" y="1556791"/>
            <a:ext cx="2945544" cy="412204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358" y="1556791"/>
            <a:ext cx="2977581" cy="412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82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053852" y="836712"/>
            <a:ext cx="30869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dirty="0"/>
              <a:t>Grafická úprava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68" y="1700808"/>
            <a:ext cx="10342884" cy="468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5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2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</p:spPr>
        <p:txBody>
          <a:bodyPr rtlCol="0"/>
          <a:lstStyle/>
          <a:p>
            <a:pPr rtl="0"/>
            <a:r>
              <a:rPr lang="cs-CZ" dirty="0"/>
              <a:t>Odevzdání překladu</a:t>
            </a:r>
          </a:p>
        </p:txBody>
      </p:sp>
      <p:sp>
        <p:nvSpPr>
          <p:cNvPr id="13" name="Zástupný symbol pro obsah 13"/>
          <p:cNvSpPr>
            <a:spLocks noGrp="1"/>
          </p:cNvSpPr>
          <p:nvPr>
            <p:ph idx="1"/>
          </p:nvPr>
        </p:nvSpPr>
        <p:spPr>
          <a:xfrm>
            <a:off x="1218883" y="1701797"/>
            <a:ext cx="10360501" cy="4462272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cs-CZ" dirty="0"/>
              <a:t>redakce</a:t>
            </a:r>
          </a:p>
          <a:p>
            <a:pPr rtl="0"/>
            <a:r>
              <a:rPr lang="cs-CZ" dirty="0"/>
              <a:t>sazba</a:t>
            </a:r>
          </a:p>
          <a:p>
            <a:pPr rtl="0"/>
            <a:r>
              <a:rPr lang="cs-CZ" dirty="0"/>
              <a:t>grafické prvky / ilustrace</a:t>
            </a:r>
          </a:p>
          <a:p>
            <a:pPr rtl="0"/>
            <a:r>
              <a:rPr lang="cs-CZ" dirty="0"/>
              <a:t>korektura</a:t>
            </a:r>
          </a:p>
          <a:p>
            <a:pPr rtl="0"/>
            <a:r>
              <a:rPr lang="cs-CZ" dirty="0"/>
              <a:t>zanášení korektur</a:t>
            </a:r>
          </a:p>
          <a:p>
            <a:pPr rtl="0"/>
            <a:r>
              <a:rPr lang="cs-CZ" dirty="0"/>
              <a:t>kontrola</a:t>
            </a:r>
          </a:p>
          <a:p>
            <a:pPr rtl="0"/>
            <a:r>
              <a:rPr lang="cs-CZ" dirty="0"/>
              <a:t>technická redakce</a:t>
            </a:r>
          </a:p>
          <a:p>
            <a:pPr rtl="0"/>
            <a:r>
              <a:rPr lang="cs-CZ" dirty="0"/>
              <a:t>tisková data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755" y="498836"/>
            <a:ext cx="3096344" cy="437790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370" y="1340768"/>
            <a:ext cx="3078872" cy="435319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670" y="2276872"/>
            <a:ext cx="3098769" cy="438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70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557908" y="1700808"/>
            <a:ext cx="6718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dirty="0"/>
              <a:t>Děkuji za pozornost…</a:t>
            </a:r>
          </a:p>
        </p:txBody>
      </p:sp>
    </p:spTree>
    <p:extLst>
      <p:ext uri="{BB962C8B-B14F-4D97-AF65-F5344CB8AC3E}">
        <p14:creationId xmlns:p14="http://schemas.microsoft.com/office/powerpoint/2010/main" val="231904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215" y="3344327"/>
            <a:ext cx="2078420" cy="3022331"/>
          </a:xfrm>
          <a:prstGeom prst="rect">
            <a:avLst/>
          </a:prstGeom>
        </p:spPr>
      </p:pic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Výběr knižního titulu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cs-CZ" dirty="0"/>
              <a:t>ediční záměr</a:t>
            </a:r>
          </a:p>
          <a:p>
            <a:pPr rtl="0"/>
            <a:r>
              <a:rPr lang="cs-CZ" dirty="0"/>
              <a:t>zvážení komerčního potenciálu</a:t>
            </a:r>
          </a:p>
          <a:p>
            <a:pPr rtl="0"/>
            <a:r>
              <a:rPr lang="cs-CZ" dirty="0"/>
              <a:t>předběžná kalkulace</a:t>
            </a:r>
          </a:p>
          <a:p>
            <a:r>
              <a:rPr lang="cs-CZ" dirty="0"/>
              <a:t>zvážení návratnosti</a:t>
            </a:r>
          </a:p>
          <a:p>
            <a:pPr rtl="0"/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80" y="548680"/>
            <a:ext cx="1920487" cy="295220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922" y="713002"/>
            <a:ext cx="2006007" cy="302798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386" y="2996952"/>
            <a:ext cx="1970290" cy="298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2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</p:spPr>
        <p:txBody>
          <a:bodyPr rtlCol="0"/>
          <a:lstStyle/>
          <a:p>
            <a:pPr rtl="0"/>
            <a:r>
              <a:rPr lang="cs-CZ" dirty="0"/>
              <a:t>Smlouva </a:t>
            </a:r>
          </a:p>
        </p:txBody>
      </p:sp>
      <p:sp>
        <p:nvSpPr>
          <p:cNvPr id="15" name="Zástupný symbol pro obsah 13"/>
          <p:cNvSpPr>
            <a:spLocks noGrp="1"/>
          </p:cNvSpPr>
          <p:nvPr>
            <p:ph idx="1"/>
          </p:nvPr>
        </p:nvSpPr>
        <p:spPr>
          <a:xfrm>
            <a:off x="1218883" y="1701797"/>
            <a:ext cx="10360501" cy="4462272"/>
          </a:xfrm>
        </p:spPr>
        <p:txBody>
          <a:bodyPr rtlCol="0"/>
          <a:lstStyle/>
          <a:p>
            <a:pPr rtl="0"/>
            <a:r>
              <a:rPr lang="cs-CZ" dirty="0"/>
              <a:t>vyjednávání </a:t>
            </a:r>
          </a:p>
          <a:p>
            <a:pPr marL="0" indent="0" rtl="0">
              <a:buNone/>
            </a:pPr>
            <a:r>
              <a:rPr lang="cs-CZ" dirty="0"/>
              <a:t>	</a:t>
            </a:r>
            <a:r>
              <a:rPr lang="cs-CZ" sz="1800" dirty="0"/>
              <a:t>- záloha 1500 až 2500 USD</a:t>
            </a:r>
          </a:p>
          <a:p>
            <a:pPr marL="0" indent="0" rtl="0">
              <a:buNone/>
            </a:pPr>
            <a:r>
              <a:rPr lang="cs-CZ" sz="1800" dirty="0"/>
              <a:t>	- </a:t>
            </a:r>
            <a:r>
              <a:rPr lang="cs-CZ" sz="1800" dirty="0" err="1"/>
              <a:t>royalties</a:t>
            </a:r>
            <a:r>
              <a:rPr lang="cs-CZ" sz="1800" dirty="0"/>
              <a:t> / poplatky (7-8%)</a:t>
            </a:r>
          </a:p>
          <a:p>
            <a:pPr marL="0" indent="0" rtl="0">
              <a:buNone/>
            </a:pPr>
            <a:r>
              <a:rPr lang="cs-CZ" sz="1800" dirty="0"/>
              <a:t>	- doba trvání smlouvy (5 let)</a:t>
            </a:r>
          </a:p>
          <a:p>
            <a:pPr marL="0" indent="0" rtl="0">
              <a:buNone/>
            </a:pPr>
            <a:r>
              <a:rPr lang="cs-CZ" sz="1800" dirty="0"/>
              <a:t>	- termín vydání (do dvou let)</a:t>
            </a:r>
          </a:p>
          <a:p>
            <a:pPr marL="0" indent="0" rtl="0">
              <a:buNone/>
            </a:pPr>
            <a:r>
              <a:rPr lang="cs-CZ" sz="1800" dirty="0"/>
              <a:t>	- ohlášky</a:t>
            </a:r>
          </a:p>
          <a:p>
            <a:pPr rtl="0"/>
            <a:r>
              <a:rPr lang="cs-CZ" dirty="0"/>
              <a:t>aukce</a:t>
            </a:r>
          </a:p>
          <a:p>
            <a:pPr marL="0" indent="0" rtl="0">
              <a:buNone/>
            </a:pPr>
            <a:r>
              <a:rPr lang="cs-CZ" sz="1800" dirty="0"/>
              <a:t>- vítězem nemusí být vždy nejvyšší nabídka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388" y="1340768"/>
            <a:ext cx="5472608" cy="386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1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2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</p:spPr>
        <p:txBody>
          <a:bodyPr rtlCol="0"/>
          <a:lstStyle/>
          <a:p>
            <a:pPr rtl="0"/>
            <a:r>
              <a:rPr lang="cs-CZ" dirty="0"/>
              <a:t>Překlad</a:t>
            </a:r>
          </a:p>
        </p:txBody>
      </p:sp>
      <p:sp>
        <p:nvSpPr>
          <p:cNvPr id="13" name="Zástupný symbol pro obsah 13"/>
          <p:cNvSpPr>
            <a:spLocks noGrp="1"/>
          </p:cNvSpPr>
          <p:nvPr>
            <p:ph idx="1"/>
          </p:nvPr>
        </p:nvSpPr>
        <p:spPr>
          <a:xfrm>
            <a:off x="1218883" y="1701797"/>
            <a:ext cx="10360501" cy="4462272"/>
          </a:xfrm>
        </p:spPr>
        <p:txBody>
          <a:bodyPr rtlCol="0"/>
          <a:lstStyle/>
          <a:p>
            <a:pPr rtl="0"/>
            <a:r>
              <a:rPr lang="cs-CZ" dirty="0"/>
              <a:t>zadání překladu</a:t>
            </a:r>
          </a:p>
          <a:p>
            <a:pPr rtl="0"/>
            <a:r>
              <a:rPr lang="cs-CZ" dirty="0"/>
              <a:t>zvážení existujícího překladu</a:t>
            </a:r>
          </a:p>
          <a:p>
            <a:pPr rtl="0"/>
            <a:r>
              <a:rPr lang="cs-CZ" dirty="0"/>
              <a:t>honorář / termín odevzdání</a:t>
            </a:r>
          </a:p>
          <a:p>
            <a:pPr rtl="0"/>
            <a:r>
              <a:rPr lang="cs-CZ" dirty="0"/>
              <a:t>kontakt na autora</a:t>
            </a:r>
          </a:p>
          <a:p>
            <a:pPr rtl="0"/>
            <a:r>
              <a:rPr lang="cs-CZ" dirty="0"/>
              <a:t>odborná pomoc</a:t>
            </a:r>
          </a:p>
          <a:p>
            <a:pPr rtl="0"/>
            <a:r>
              <a:rPr lang="cs-CZ" dirty="0" err="1"/>
              <a:t>betačtenáři</a:t>
            </a:r>
            <a:endParaRPr lang="cs-CZ" dirty="0"/>
          </a:p>
          <a:p>
            <a:pPr rtl="0"/>
            <a:r>
              <a:rPr lang="cs-CZ" dirty="0"/>
              <a:t>předmluva / textové bonusy</a:t>
            </a:r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428" y="2348880"/>
            <a:ext cx="3055998" cy="4308457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000" y="404664"/>
            <a:ext cx="2793852" cy="430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1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</p:spPr>
        <p:txBody>
          <a:bodyPr rtlCol="0"/>
          <a:lstStyle/>
          <a:p>
            <a:pPr rtl="0"/>
            <a:r>
              <a:rPr lang="cs-CZ" dirty="0"/>
              <a:t>Obálka / Ilustrace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955649" cy="4465320"/>
          </a:xfrm>
        </p:spPr>
        <p:txBody>
          <a:bodyPr rtlCol="0"/>
          <a:lstStyle/>
          <a:p>
            <a:pPr rtl="0"/>
            <a:r>
              <a:rPr lang="cs-CZ" dirty="0"/>
              <a:t>zvážení využití originální obálky</a:t>
            </a:r>
          </a:p>
          <a:p>
            <a:pPr marL="0" indent="0" rtl="0">
              <a:buNone/>
            </a:pPr>
            <a:r>
              <a:rPr lang="cs-CZ" dirty="0"/>
              <a:t>	</a:t>
            </a:r>
            <a:r>
              <a:rPr lang="cs-CZ" sz="1800" dirty="0"/>
              <a:t>- výběr z existujících variant</a:t>
            </a:r>
          </a:p>
          <a:p>
            <a:pPr marL="0" indent="0" rtl="0">
              <a:buNone/>
            </a:pPr>
            <a:r>
              <a:rPr lang="cs-CZ" sz="1800" dirty="0"/>
              <a:t>	- získání práv</a:t>
            </a:r>
          </a:p>
          <a:p>
            <a:r>
              <a:rPr lang="cs-CZ" dirty="0"/>
              <a:t>zadání tvorby nové obálky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sz="1800" dirty="0"/>
              <a:t>- honorář</a:t>
            </a:r>
          </a:p>
          <a:p>
            <a:pPr marL="0" indent="0">
              <a:buNone/>
            </a:pPr>
            <a:r>
              <a:rPr lang="cs-CZ" sz="1800" dirty="0"/>
              <a:t>	- termín</a:t>
            </a:r>
          </a:p>
          <a:p>
            <a:pPr marL="0" indent="0">
              <a:buNone/>
            </a:pPr>
            <a:endParaRPr lang="cs-CZ" sz="18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732" y="404664"/>
            <a:ext cx="2759167" cy="396052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484" y="1768177"/>
            <a:ext cx="3047584" cy="440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8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2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</p:spPr>
        <p:txBody>
          <a:bodyPr rtlCol="0">
            <a:normAutofit/>
          </a:bodyPr>
          <a:lstStyle/>
          <a:p>
            <a:pPr rtl="0"/>
            <a:r>
              <a:rPr lang="cs-CZ" sz="3600" dirty="0"/>
              <a:t>Originální obálka </a:t>
            </a:r>
          </a:p>
        </p:txBody>
      </p:sp>
      <p:sp>
        <p:nvSpPr>
          <p:cNvPr id="21" name="Zástupný symbol pro obsah 13"/>
          <p:cNvSpPr txBox="1">
            <a:spLocks/>
          </p:cNvSpPr>
          <p:nvPr/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 anchor="t">
            <a:normAutofit/>
          </a:bodyPr>
          <a:lstStyle>
            <a:lvl1pPr marL="0" indent="0" algn="l" defTabSz="1218987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800" kern="1200" cap="all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9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9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/>
          </a:p>
        </p:txBody>
      </p:sp>
      <p:pic>
        <p:nvPicPr>
          <p:cNvPr id="25" name="Obrázek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636" y="1700038"/>
            <a:ext cx="2352559" cy="3730601"/>
          </a:xfrm>
          <a:prstGeom prst="rect">
            <a:avLst/>
          </a:prstGeom>
        </p:spPr>
      </p:pic>
      <p:pic>
        <p:nvPicPr>
          <p:cNvPr id="27" name="Obrázek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831" y="1700037"/>
            <a:ext cx="2436751" cy="3730601"/>
          </a:xfrm>
          <a:prstGeom prst="rect">
            <a:avLst/>
          </a:prstGeom>
        </p:spPr>
      </p:pic>
      <p:pic>
        <p:nvPicPr>
          <p:cNvPr id="29" name="Obrázek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6" y="1708220"/>
            <a:ext cx="2489204" cy="3722419"/>
          </a:xfrm>
          <a:prstGeom prst="rect">
            <a:avLst/>
          </a:prstGeom>
        </p:spPr>
      </p:pic>
      <p:pic>
        <p:nvPicPr>
          <p:cNvPr id="31" name="Obrázek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727" y="1173426"/>
            <a:ext cx="3168352" cy="497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97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2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</p:spPr>
        <p:txBody>
          <a:bodyPr rtlCol="0">
            <a:normAutofit/>
          </a:bodyPr>
          <a:lstStyle/>
          <a:p>
            <a:pPr rtl="0"/>
            <a:r>
              <a:rPr lang="cs-CZ" dirty="0"/>
              <a:t>Originální obálka </a:t>
            </a:r>
          </a:p>
        </p:txBody>
      </p:sp>
      <p:sp>
        <p:nvSpPr>
          <p:cNvPr id="13" name="Zástupný symbol pro obsah 13"/>
          <p:cNvSpPr txBox="1">
            <a:spLocks/>
          </p:cNvSpPr>
          <p:nvPr/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 anchor="t">
            <a:normAutofit/>
          </a:bodyPr>
          <a:lstStyle>
            <a:lvl1pPr marL="0" indent="0" algn="l" defTabSz="1218987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800" kern="1200" cap="all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9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9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04" y="1684896"/>
            <a:ext cx="2598828" cy="3874616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111" y="1701797"/>
            <a:ext cx="2518817" cy="3869818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47" y="1684896"/>
            <a:ext cx="2544524" cy="3874616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708" y="1193446"/>
            <a:ext cx="3161454" cy="488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3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036" y="1435088"/>
            <a:ext cx="2592309" cy="3645024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09836" y="0"/>
            <a:ext cx="10360501" cy="1223963"/>
          </a:xfrm>
        </p:spPr>
        <p:txBody>
          <a:bodyPr rtlCol="0">
            <a:normAutofit/>
          </a:bodyPr>
          <a:lstStyle/>
          <a:p>
            <a:pPr rtl="0"/>
            <a:r>
              <a:rPr lang="cs-CZ" dirty="0"/>
              <a:t>Originální obálka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44" y="2644350"/>
            <a:ext cx="2586356" cy="364502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446" y="2644350"/>
            <a:ext cx="2586191" cy="364610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588" y="980728"/>
            <a:ext cx="3888432" cy="546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</p:spPr>
        <p:txBody>
          <a:bodyPr rtlCol="0"/>
          <a:lstStyle/>
          <a:p>
            <a:pPr rtl="0"/>
            <a:r>
              <a:rPr lang="cs-CZ" dirty="0"/>
              <a:t>Grafická úprava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955649" cy="4465320"/>
          </a:xfrm>
        </p:spPr>
        <p:txBody>
          <a:bodyPr rtlCol="0"/>
          <a:lstStyle/>
          <a:p>
            <a:pPr rtl="0"/>
            <a:r>
              <a:rPr lang="cs-CZ" dirty="0"/>
              <a:t>úprava obálky</a:t>
            </a:r>
          </a:p>
          <a:p>
            <a:pPr marL="0" indent="0" rtl="0">
              <a:buNone/>
            </a:pPr>
            <a:r>
              <a:rPr lang="cs-CZ" dirty="0"/>
              <a:t>	</a:t>
            </a:r>
            <a:r>
              <a:rPr lang="cs-CZ" sz="1800" dirty="0"/>
              <a:t>- formát / </a:t>
            </a:r>
            <a:r>
              <a:rPr lang="cs-CZ" sz="1800" dirty="0" err="1"/>
              <a:t>rozkres</a:t>
            </a:r>
            <a:endParaRPr lang="cs-CZ" sz="1800" dirty="0"/>
          </a:p>
          <a:p>
            <a:pPr marL="0" indent="0" rtl="0">
              <a:buNone/>
            </a:pPr>
            <a:r>
              <a:rPr lang="cs-CZ" sz="1800" dirty="0"/>
              <a:t>	- dodržení obvyklých prvků edice</a:t>
            </a:r>
          </a:p>
          <a:p>
            <a:r>
              <a:rPr lang="cs-CZ" dirty="0"/>
              <a:t>úprava vnitřních listů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sz="1800" dirty="0"/>
              <a:t>- patitul</a:t>
            </a:r>
          </a:p>
          <a:p>
            <a:pPr marL="0" indent="0">
              <a:buNone/>
            </a:pPr>
            <a:r>
              <a:rPr lang="cs-CZ" sz="1800" dirty="0"/>
              <a:t>	- titulní strana</a:t>
            </a:r>
          </a:p>
          <a:p>
            <a:pPr marL="0" indent="0">
              <a:buNone/>
            </a:pPr>
            <a:r>
              <a:rPr lang="cs-CZ" sz="1800" dirty="0"/>
              <a:t>	- vnitřní grafické prvky</a:t>
            </a:r>
          </a:p>
          <a:p>
            <a:pPr marL="0" indent="0">
              <a:buNone/>
            </a:pPr>
            <a:r>
              <a:rPr lang="cs-CZ" sz="1800" dirty="0"/>
              <a:t>	- předsádka / kapitálek / stužka aj.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578" y="258734"/>
            <a:ext cx="3096765" cy="433652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163" y="866473"/>
            <a:ext cx="3109328" cy="436090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960" y="2091482"/>
            <a:ext cx="3114185" cy="43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94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chnologie (16:9)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3228_TF02787990_TF02787990.potx" id="{41430103-F1DF-4760-9877-C776298C88DB}" vid="{586A876F-1D1B-4FC4-9F0D-A7C5E174B1DA}"/>
    </a:ext>
  </a:extLst>
</a:theme>
</file>

<file path=ppt/theme/theme2.xml><?xml version="1.0" encoding="utf-8"?>
<a:theme xmlns:a="http://schemas.openxmlformats.org/drawingml/2006/main" name="Motiv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1345093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simple template design works for technology and  businesses, but it's versatile enough to use in other contexts.  It features multiple slide layouts designed for widescreen (16x9 resolution) and includes a sample SmartArt list and chart that are easily editable.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2011-11-26T00:30:00+00:00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TP102787989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694266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C67BEE-D13F-4BD2-98A5-34D8A0977F68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s trojitými čarami připomínajícími elektrický obvod (širokoúhlý formát)</Template>
  <TotalTime>167</TotalTime>
  <Words>95</Words>
  <Application>Microsoft Office PowerPoint</Application>
  <PresentationFormat>Vlastní</PresentationFormat>
  <Paragraphs>70</Paragraphs>
  <Slides>14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Arial</vt:lpstr>
      <vt:lpstr>Calibri</vt:lpstr>
      <vt:lpstr>Technologie (16:9)</vt:lpstr>
      <vt:lpstr>Praktické zkušenosti  editora fantastiky</vt:lpstr>
      <vt:lpstr>Výběr knižního titulu</vt:lpstr>
      <vt:lpstr>Smlouva </vt:lpstr>
      <vt:lpstr>Překlad</vt:lpstr>
      <vt:lpstr>Obálka / Ilustrace</vt:lpstr>
      <vt:lpstr>Originální obálka </vt:lpstr>
      <vt:lpstr>Originální obálka </vt:lpstr>
      <vt:lpstr>Originální obálka</vt:lpstr>
      <vt:lpstr>Grafická úprava</vt:lpstr>
      <vt:lpstr>Grafická úprava</vt:lpstr>
      <vt:lpstr>Grafická úprava</vt:lpstr>
      <vt:lpstr>Prezentace aplikace PowerPoint</vt:lpstr>
      <vt:lpstr>Odevzdání překladu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Praktické zkušenosti  editora fantastiky</dc:title>
  <dc:creator>Martin Šust</dc:creator>
  <cp:lastModifiedBy>Martin Šust</cp:lastModifiedBy>
  <cp:revision>13</cp:revision>
  <dcterms:created xsi:type="dcterms:W3CDTF">2017-05-09T11:30:06Z</dcterms:created>
  <dcterms:modified xsi:type="dcterms:W3CDTF">2017-05-10T07:37:53Z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