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2" r:id="rId2"/>
    <p:sldId id="284" r:id="rId3"/>
    <p:sldId id="285" r:id="rId4"/>
    <p:sldId id="283" r:id="rId5"/>
    <p:sldId id="270" r:id="rId6"/>
    <p:sldId id="271" r:id="rId7"/>
    <p:sldId id="274" r:id="rId8"/>
    <p:sldId id="272" r:id="rId9"/>
    <p:sldId id="273" r:id="rId10"/>
    <p:sldId id="256" r:id="rId11"/>
    <p:sldId id="267" r:id="rId12"/>
    <p:sldId id="257" r:id="rId13"/>
    <p:sldId id="269" r:id="rId14"/>
    <p:sldId id="268" r:id="rId15"/>
    <p:sldId id="277" r:id="rId16"/>
    <p:sldId id="275" r:id="rId17"/>
    <p:sldId id="276" r:id="rId18"/>
    <p:sldId id="263" r:id="rId19"/>
    <p:sldId id="280" r:id="rId20"/>
    <p:sldId id="281" r:id="rId21"/>
    <p:sldId id="278" r:id="rId22"/>
    <p:sldId id="279" r:id="rId23"/>
    <p:sldId id="286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64" d="100"/>
          <a:sy n="64" d="100"/>
        </p:scale>
        <p:origin x="676" y="3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E1571-4B97-4DCA-AC41-0CEEC006CEC5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806406A6-D316-4F2E-9AA1-A3EA4EC71951}">
      <dgm:prSet phldrT="[Text]" custT="1"/>
      <dgm:spPr/>
      <dgm:t>
        <a:bodyPr/>
        <a:lstStyle/>
        <a:p>
          <a:r>
            <a:rPr lang="cs-CZ" sz="3200" b="1" kern="1200" dirty="0">
              <a:latin typeface="Garamond" pitchFamily="18" charset="0"/>
            </a:rPr>
            <a:t>Cíle</a:t>
          </a:r>
        </a:p>
        <a:p>
          <a:r>
            <a:rPr lang="cs-CZ" sz="3200" b="1" kern="1200" dirty="0">
              <a:latin typeface="Garamond" pitchFamily="18" charset="0"/>
            </a:rPr>
            <a:t>výuky</a:t>
          </a:r>
          <a:endParaRPr lang="cs-CZ" sz="3200" b="1" dirty="0">
            <a:latin typeface="Garamond" pitchFamily="18" charset="0"/>
          </a:endParaRPr>
        </a:p>
      </dgm:t>
    </dgm:pt>
    <dgm:pt modelId="{A9948917-D422-4F6E-8EFC-BA394C2CAC70}" type="parTrans" cxnId="{5D64754B-0842-4F21-A84A-9256D44777FC}">
      <dgm:prSet/>
      <dgm:spPr/>
      <dgm:t>
        <a:bodyPr/>
        <a:lstStyle/>
        <a:p>
          <a:endParaRPr lang="cs-CZ"/>
        </a:p>
      </dgm:t>
    </dgm:pt>
    <dgm:pt modelId="{6F2C8FFE-1AEF-4BB5-8667-1E81065C536C}" type="sibTrans" cxnId="{5D64754B-0842-4F21-A84A-9256D44777FC}">
      <dgm:prSet/>
      <dgm:spPr/>
      <dgm:t>
        <a:bodyPr/>
        <a:lstStyle/>
        <a:p>
          <a:endParaRPr lang="cs-CZ"/>
        </a:p>
      </dgm:t>
    </dgm:pt>
    <dgm:pt modelId="{7254E071-DFA6-46F3-A1A7-8CF8751ACA35}">
      <dgm:prSet phldrT="[Text]" custT="1"/>
      <dgm:spPr/>
      <dgm:t>
        <a:bodyPr/>
        <a:lstStyle/>
        <a:p>
          <a:r>
            <a:rPr lang="cs-CZ" sz="3200" b="1" kern="1200" dirty="0">
              <a:latin typeface="Garamond" pitchFamily="18" charset="0"/>
            </a:rPr>
            <a:t>Plán</a:t>
          </a:r>
        </a:p>
        <a:p>
          <a:r>
            <a:rPr lang="cs-CZ" sz="3200" b="1" kern="1200" dirty="0">
              <a:latin typeface="Garamond" pitchFamily="18" charset="0"/>
            </a:rPr>
            <a:t>výuky</a:t>
          </a:r>
          <a:endParaRPr lang="cs-CZ" sz="3200" b="1" dirty="0">
            <a:latin typeface="Garamond" pitchFamily="18" charset="0"/>
          </a:endParaRPr>
        </a:p>
      </dgm:t>
    </dgm:pt>
    <dgm:pt modelId="{0EE15C97-B6CD-41CF-BE5E-528065AFD0FF}" type="parTrans" cxnId="{A5764FFF-455A-435E-9594-AD6BAB22A4B7}">
      <dgm:prSet/>
      <dgm:spPr/>
      <dgm:t>
        <a:bodyPr/>
        <a:lstStyle/>
        <a:p>
          <a:endParaRPr lang="cs-CZ"/>
        </a:p>
      </dgm:t>
    </dgm:pt>
    <dgm:pt modelId="{2FE48642-35FA-438C-A321-01BF4520707B}" type="sibTrans" cxnId="{A5764FFF-455A-435E-9594-AD6BAB22A4B7}">
      <dgm:prSet/>
      <dgm:spPr/>
      <dgm:t>
        <a:bodyPr/>
        <a:lstStyle/>
        <a:p>
          <a:endParaRPr lang="cs-CZ"/>
        </a:p>
      </dgm:t>
    </dgm:pt>
    <dgm:pt modelId="{CF3048DD-3921-467D-9FFF-2FDB10CA9783}">
      <dgm:prSet phldrT="[Text]" custT="1"/>
      <dgm:spPr/>
      <dgm:t>
        <a:bodyPr/>
        <a:lstStyle/>
        <a:p>
          <a:r>
            <a:rPr lang="cs-CZ" sz="3200" b="1" dirty="0">
              <a:latin typeface="Garamond" pitchFamily="18" charset="0"/>
            </a:rPr>
            <a:t>Realizace</a:t>
          </a:r>
        </a:p>
        <a:p>
          <a:r>
            <a:rPr lang="cs-CZ" sz="3200" b="1" dirty="0">
              <a:latin typeface="Garamond" pitchFamily="18" charset="0"/>
            </a:rPr>
            <a:t>výuky</a:t>
          </a:r>
        </a:p>
      </dgm:t>
    </dgm:pt>
    <dgm:pt modelId="{D8188C2A-F39A-445E-9133-5647346D8566}" type="parTrans" cxnId="{6602B012-8E09-48F3-A611-F1C4E01093FF}">
      <dgm:prSet/>
      <dgm:spPr/>
      <dgm:t>
        <a:bodyPr/>
        <a:lstStyle/>
        <a:p>
          <a:endParaRPr lang="cs-CZ"/>
        </a:p>
      </dgm:t>
    </dgm:pt>
    <dgm:pt modelId="{D91DA6B1-221D-496B-BAF5-DB1D1018E94A}" type="sibTrans" cxnId="{6602B012-8E09-48F3-A611-F1C4E01093FF}">
      <dgm:prSet/>
      <dgm:spPr/>
      <dgm:t>
        <a:bodyPr/>
        <a:lstStyle/>
        <a:p>
          <a:endParaRPr lang="cs-CZ"/>
        </a:p>
      </dgm:t>
    </dgm:pt>
    <dgm:pt modelId="{29F89D24-2FD7-4D80-B055-6C4C4C8E9ACD}">
      <dgm:prSet phldrT="[Text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3200" b="1" kern="1200" dirty="0">
              <a:latin typeface="Garamond" pitchFamily="18" charset="0"/>
            </a:rPr>
            <a:t>Vyhodnocení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3200" b="1" kern="1200" dirty="0">
              <a:latin typeface="Garamond" pitchFamily="18" charset="0"/>
            </a:rPr>
            <a:t>výuky</a:t>
          </a:r>
        </a:p>
        <a:p>
          <a:endParaRPr lang="cs-CZ" dirty="0"/>
        </a:p>
      </dgm:t>
    </dgm:pt>
    <dgm:pt modelId="{95FB71B8-827B-4806-BB17-B0301080641B}" type="parTrans" cxnId="{68529DFD-C38E-4124-BCD5-D7E3427FAAA4}">
      <dgm:prSet/>
      <dgm:spPr/>
      <dgm:t>
        <a:bodyPr/>
        <a:lstStyle/>
        <a:p>
          <a:endParaRPr lang="cs-CZ"/>
        </a:p>
      </dgm:t>
    </dgm:pt>
    <dgm:pt modelId="{80B073AE-7163-488F-A964-3A4415BD1921}" type="sibTrans" cxnId="{68529DFD-C38E-4124-BCD5-D7E3427FAAA4}">
      <dgm:prSet/>
      <dgm:spPr/>
      <dgm:t>
        <a:bodyPr/>
        <a:lstStyle/>
        <a:p>
          <a:endParaRPr lang="cs-CZ"/>
        </a:p>
      </dgm:t>
    </dgm:pt>
    <dgm:pt modelId="{192803FC-D936-48AF-B780-39E220BC5460}">
      <dgm:prSet phldrT="[Text]" custT="1"/>
      <dgm:spPr/>
      <dgm:t>
        <a:bodyPr/>
        <a:lstStyle/>
        <a:p>
          <a:r>
            <a:rPr lang="cs-CZ" sz="3200" b="1" dirty="0">
              <a:latin typeface="Garamond" pitchFamily="18" charset="0"/>
            </a:rPr>
            <a:t>Kafe</a:t>
          </a:r>
        </a:p>
      </dgm:t>
    </dgm:pt>
    <dgm:pt modelId="{BB1E5F39-C113-448B-9600-B72A7F0203B2}" type="parTrans" cxnId="{330F5CD1-04F6-4789-9B6E-7519BB2D8133}">
      <dgm:prSet/>
      <dgm:spPr/>
      <dgm:t>
        <a:bodyPr/>
        <a:lstStyle/>
        <a:p>
          <a:endParaRPr lang="cs-CZ"/>
        </a:p>
      </dgm:t>
    </dgm:pt>
    <dgm:pt modelId="{0D7310BD-7C1A-48CC-A760-83837DF9F387}" type="sibTrans" cxnId="{330F5CD1-04F6-4789-9B6E-7519BB2D8133}">
      <dgm:prSet/>
      <dgm:spPr/>
      <dgm:t>
        <a:bodyPr/>
        <a:lstStyle/>
        <a:p>
          <a:endParaRPr lang="cs-CZ"/>
        </a:p>
      </dgm:t>
    </dgm:pt>
    <dgm:pt modelId="{24DC9CF3-E51D-4D61-87BA-89A291275DD7}" type="pres">
      <dgm:prSet presAssocID="{7A8E1571-4B97-4DCA-AC41-0CEEC006CEC5}" presName="cycle" presStyleCnt="0">
        <dgm:presLayoutVars>
          <dgm:dir/>
          <dgm:resizeHandles val="exact"/>
        </dgm:presLayoutVars>
      </dgm:prSet>
      <dgm:spPr/>
    </dgm:pt>
    <dgm:pt modelId="{E374372F-1C06-4B85-B70D-66310F41F19C}" type="pres">
      <dgm:prSet presAssocID="{806406A6-D316-4F2E-9AA1-A3EA4EC71951}" presName="dummy" presStyleCnt="0"/>
      <dgm:spPr/>
    </dgm:pt>
    <dgm:pt modelId="{1EF7B963-3B52-4ECF-9BBC-EBD2A1055347}" type="pres">
      <dgm:prSet presAssocID="{806406A6-D316-4F2E-9AA1-A3EA4EC71951}" presName="node" presStyleLbl="revTx" presStyleIdx="0" presStyleCnt="5">
        <dgm:presLayoutVars>
          <dgm:bulletEnabled val="1"/>
        </dgm:presLayoutVars>
      </dgm:prSet>
      <dgm:spPr/>
    </dgm:pt>
    <dgm:pt modelId="{400DF144-222F-4DEB-918C-853E586985E8}" type="pres">
      <dgm:prSet presAssocID="{6F2C8FFE-1AEF-4BB5-8667-1E81065C536C}" presName="sibTrans" presStyleLbl="node1" presStyleIdx="0" presStyleCnt="5" custLinFactNeighborX="3702" custLinFactNeighborY="-5"/>
      <dgm:spPr/>
    </dgm:pt>
    <dgm:pt modelId="{EC9976CA-DCD3-47EC-A7DB-13280D9F3618}" type="pres">
      <dgm:prSet presAssocID="{7254E071-DFA6-46F3-A1A7-8CF8751ACA35}" presName="dummy" presStyleCnt="0"/>
      <dgm:spPr/>
    </dgm:pt>
    <dgm:pt modelId="{51E30A1B-B93E-4B0F-A86D-A2D915701FDC}" type="pres">
      <dgm:prSet presAssocID="{7254E071-DFA6-46F3-A1A7-8CF8751ACA35}" presName="node" presStyleLbl="revTx" presStyleIdx="1" presStyleCnt="5" custScaleX="155015">
        <dgm:presLayoutVars>
          <dgm:bulletEnabled val="1"/>
        </dgm:presLayoutVars>
      </dgm:prSet>
      <dgm:spPr/>
    </dgm:pt>
    <dgm:pt modelId="{09A78FB7-97A5-47BD-B002-D9C10F03C2C7}" type="pres">
      <dgm:prSet presAssocID="{2FE48642-35FA-438C-A321-01BF4520707B}" presName="sibTrans" presStyleLbl="node1" presStyleIdx="1" presStyleCnt="5" custLinFactNeighborX="5964" custLinFactNeighborY="4089"/>
      <dgm:spPr/>
    </dgm:pt>
    <dgm:pt modelId="{67FE2903-8380-4A90-9712-DEE3D190D800}" type="pres">
      <dgm:prSet presAssocID="{CF3048DD-3921-467D-9FFF-2FDB10CA9783}" presName="dummy" presStyleCnt="0"/>
      <dgm:spPr/>
    </dgm:pt>
    <dgm:pt modelId="{6F7A328B-8947-4B3A-9FE6-B78B30E66025}" type="pres">
      <dgm:prSet presAssocID="{CF3048DD-3921-467D-9FFF-2FDB10CA9783}" presName="node" presStyleLbl="revTx" presStyleIdx="2" presStyleCnt="5" custScaleX="132124">
        <dgm:presLayoutVars>
          <dgm:bulletEnabled val="1"/>
        </dgm:presLayoutVars>
      </dgm:prSet>
      <dgm:spPr/>
    </dgm:pt>
    <dgm:pt modelId="{27E39874-A1F8-4417-9C67-27641EE29472}" type="pres">
      <dgm:prSet presAssocID="{D91DA6B1-221D-496B-BAF5-DB1D1018E94A}" presName="sibTrans" presStyleLbl="node1" presStyleIdx="2" presStyleCnt="5" custLinFactNeighborX="-5349" custLinFactNeighborY="-5"/>
      <dgm:spPr/>
    </dgm:pt>
    <dgm:pt modelId="{44768C58-CDC8-499C-93B4-C51BF7AFC421}" type="pres">
      <dgm:prSet presAssocID="{29F89D24-2FD7-4D80-B055-6C4C4C8E9ACD}" presName="dummy" presStyleCnt="0"/>
      <dgm:spPr/>
    </dgm:pt>
    <dgm:pt modelId="{029D6D51-C8CF-410F-97AF-993E64529CE3}" type="pres">
      <dgm:prSet presAssocID="{29F89D24-2FD7-4D80-B055-6C4C4C8E9ACD}" presName="node" presStyleLbl="revTx" presStyleIdx="3" presStyleCnt="5" custScaleX="187718">
        <dgm:presLayoutVars>
          <dgm:bulletEnabled val="1"/>
        </dgm:presLayoutVars>
      </dgm:prSet>
      <dgm:spPr/>
    </dgm:pt>
    <dgm:pt modelId="{C6CF0B71-B000-45A8-A5E6-F6C331FC77D4}" type="pres">
      <dgm:prSet presAssocID="{80B073AE-7163-488F-A964-3A4415BD1921}" presName="sibTrans" presStyleLbl="node1" presStyleIdx="3" presStyleCnt="5" custLinFactNeighborX="-3086" custLinFactNeighborY="-3829"/>
      <dgm:spPr/>
    </dgm:pt>
    <dgm:pt modelId="{4BA739D7-B1AE-4ED7-AF9E-E989690928C1}" type="pres">
      <dgm:prSet presAssocID="{192803FC-D936-48AF-B780-39E220BC5460}" presName="dummy" presStyleCnt="0"/>
      <dgm:spPr/>
    </dgm:pt>
    <dgm:pt modelId="{50B1C8A2-D67C-4A7D-8ADD-84F867C41A8B}" type="pres">
      <dgm:prSet presAssocID="{192803FC-D936-48AF-B780-39E220BC5460}" presName="node" presStyleLbl="revTx" presStyleIdx="4" presStyleCnt="5" custScaleX="75315" custScaleY="105873">
        <dgm:presLayoutVars>
          <dgm:bulletEnabled val="1"/>
        </dgm:presLayoutVars>
      </dgm:prSet>
      <dgm:spPr/>
    </dgm:pt>
    <dgm:pt modelId="{2149E0F8-55EF-4FC5-88AB-D354C5B13629}" type="pres">
      <dgm:prSet presAssocID="{0D7310BD-7C1A-48CC-A760-83837DF9F387}" presName="sibTrans" presStyleLbl="node1" presStyleIdx="4" presStyleCnt="5"/>
      <dgm:spPr/>
    </dgm:pt>
  </dgm:ptLst>
  <dgm:cxnLst>
    <dgm:cxn modelId="{6602B012-8E09-48F3-A611-F1C4E01093FF}" srcId="{7A8E1571-4B97-4DCA-AC41-0CEEC006CEC5}" destId="{CF3048DD-3921-467D-9FFF-2FDB10CA9783}" srcOrd="2" destOrd="0" parTransId="{D8188C2A-F39A-445E-9133-5647346D8566}" sibTransId="{D91DA6B1-221D-496B-BAF5-DB1D1018E94A}"/>
    <dgm:cxn modelId="{72CCAE24-9B24-4FB2-921C-7CAD332ACC20}" type="presOf" srcId="{CF3048DD-3921-467D-9FFF-2FDB10CA9783}" destId="{6F7A328B-8947-4B3A-9FE6-B78B30E66025}" srcOrd="0" destOrd="0" presId="urn:microsoft.com/office/officeart/2005/8/layout/cycle1"/>
    <dgm:cxn modelId="{557C0B34-1AC9-47C3-A3E7-89DADD28624B}" type="presOf" srcId="{D91DA6B1-221D-496B-BAF5-DB1D1018E94A}" destId="{27E39874-A1F8-4417-9C67-27641EE29472}" srcOrd="0" destOrd="0" presId="urn:microsoft.com/office/officeart/2005/8/layout/cycle1"/>
    <dgm:cxn modelId="{C9C4C53A-C62D-433A-877A-C64F7E217AED}" type="presOf" srcId="{192803FC-D936-48AF-B780-39E220BC5460}" destId="{50B1C8A2-D67C-4A7D-8ADD-84F867C41A8B}" srcOrd="0" destOrd="0" presId="urn:microsoft.com/office/officeart/2005/8/layout/cycle1"/>
    <dgm:cxn modelId="{5D64754B-0842-4F21-A84A-9256D44777FC}" srcId="{7A8E1571-4B97-4DCA-AC41-0CEEC006CEC5}" destId="{806406A6-D316-4F2E-9AA1-A3EA4EC71951}" srcOrd="0" destOrd="0" parTransId="{A9948917-D422-4F6E-8EFC-BA394C2CAC70}" sibTransId="{6F2C8FFE-1AEF-4BB5-8667-1E81065C536C}"/>
    <dgm:cxn modelId="{E78F1A4D-68FB-4897-86E6-EFFD8AE02870}" type="presOf" srcId="{806406A6-D316-4F2E-9AA1-A3EA4EC71951}" destId="{1EF7B963-3B52-4ECF-9BBC-EBD2A1055347}" srcOrd="0" destOrd="0" presId="urn:microsoft.com/office/officeart/2005/8/layout/cycle1"/>
    <dgm:cxn modelId="{ECF83973-0D95-4802-8F18-BCC7A071CAB7}" type="presOf" srcId="{7254E071-DFA6-46F3-A1A7-8CF8751ACA35}" destId="{51E30A1B-B93E-4B0F-A86D-A2D915701FDC}" srcOrd="0" destOrd="0" presId="urn:microsoft.com/office/officeart/2005/8/layout/cycle1"/>
    <dgm:cxn modelId="{0274E6A3-2D8D-4E5A-9772-E04CABFCDAAA}" type="presOf" srcId="{0D7310BD-7C1A-48CC-A760-83837DF9F387}" destId="{2149E0F8-55EF-4FC5-88AB-D354C5B13629}" srcOrd="0" destOrd="0" presId="urn:microsoft.com/office/officeart/2005/8/layout/cycle1"/>
    <dgm:cxn modelId="{53419DA8-D09C-45DF-A8FC-973C8D331C9D}" type="presOf" srcId="{6F2C8FFE-1AEF-4BB5-8667-1E81065C536C}" destId="{400DF144-222F-4DEB-918C-853E586985E8}" srcOrd="0" destOrd="0" presId="urn:microsoft.com/office/officeart/2005/8/layout/cycle1"/>
    <dgm:cxn modelId="{A1DF45AA-17BF-4945-936C-57BB5ADA486A}" type="presOf" srcId="{80B073AE-7163-488F-A964-3A4415BD1921}" destId="{C6CF0B71-B000-45A8-A5E6-F6C331FC77D4}" srcOrd="0" destOrd="0" presId="urn:microsoft.com/office/officeart/2005/8/layout/cycle1"/>
    <dgm:cxn modelId="{330F5CD1-04F6-4789-9B6E-7519BB2D8133}" srcId="{7A8E1571-4B97-4DCA-AC41-0CEEC006CEC5}" destId="{192803FC-D936-48AF-B780-39E220BC5460}" srcOrd="4" destOrd="0" parTransId="{BB1E5F39-C113-448B-9600-B72A7F0203B2}" sibTransId="{0D7310BD-7C1A-48CC-A760-83837DF9F387}"/>
    <dgm:cxn modelId="{8C5354D4-7CE1-48CF-8AA9-3B306DB76A99}" type="presOf" srcId="{2FE48642-35FA-438C-A321-01BF4520707B}" destId="{09A78FB7-97A5-47BD-B002-D9C10F03C2C7}" srcOrd="0" destOrd="0" presId="urn:microsoft.com/office/officeart/2005/8/layout/cycle1"/>
    <dgm:cxn modelId="{C57CBAE7-7EFE-41C0-B860-BE75B0E4172C}" type="presOf" srcId="{7A8E1571-4B97-4DCA-AC41-0CEEC006CEC5}" destId="{24DC9CF3-E51D-4D61-87BA-89A291275DD7}" srcOrd="0" destOrd="0" presId="urn:microsoft.com/office/officeart/2005/8/layout/cycle1"/>
    <dgm:cxn modelId="{A9D6D3E9-A5C6-494E-8ED9-7B2CE364B9EA}" type="presOf" srcId="{29F89D24-2FD7-4D80-B055-6C4C4C8E9ACD}" destId="{029D6D51-C8CF-410F-97AF-993E64529CE3}" srcOrd="0" destOrd="0" presId="urn:microsoft.com/office/officeart/2005/8/layout/cycle1"/>
    <dgm:cxn modelId="{68529DFD-C38E-4124-BCD5-D7E3427FAAA4}" srcId="{7A8E1571-4B97-4DCA-AC41-0CEEC006CEC5}" destId="{29F89D24-2FD7-4D80-B055-6C4C4C8E9ACD}" srcOrd="3" destOrd="0" parTransId="{95FB71B8-827B-4806-BB17-B0301080641B}" sibTransId="{80B073AE-7163-488F-A964-3A4415BD1921}"/>
    <dgm:cxn modelId="{A5764FFF-455A-435E-9594-AD6BAB22A4B7}" srcId="{7A8E1571-4B97-4DCA-AC41-0CEEC006CEC5}" destId="{7254E071-DFA6-46F3-A1A7-8CF8751ACA35}" srcOrd="1" destOrd="0" parTransId="{0EE15C97-B6CD-41CF-BE5E-528065AFD0FF}" sibTransId="{2FE48642-35FA-438C-A321-01BF4520707B}"/>
    <dgm:cxn modelId="{C9AEEEF1-A22E-452E-88F8-11657C83315F}" type="presParOf" srcId="{24DC9CF3-E51D-4D61-87BA-89A291275DD7}" destId="{E374372F-1C06-4B85-B70D-66310F41F19C}" srcOrd="0" destOrd="0" presId="urn:microsoft.com/office/officeart/2005/8/layout/cycle1"/>
    <dgm:cxn modelId="{D71E266C-A7E2-432B-9DEB-944D0153B458}" type="presParOf" srcId="{24DC9CF3-E51D-4D61-87BA-89A291275DD7}" destId="{1EF7B963-3B52-4ECF-9BBC-EBD2A1055347}" srcOrd="1" destOrd="0" presId="urn:microsoft.com/office/officeart/2005/8/layout/cycle1"/>
    <dgm:cxn modelId="{89F1C7A2-633D-4544-B8BF-B23EB67C276A}" type="presParOf" srcId="{24DC9CF3-E51D-4D61-87BA-89A291275DD7}" destId="{400DF144-222F-4DEB-918C-853E586985E8}" srcOrd="2" destOrd="0" presId="urn:microsoft.com/office/officeart/2005/8/layout/cycle1"/>
    <dgm:cxn modelId="{0986D3F9-C7D4-41B2-A44D-03D379F78067}" type="presParOf" srcId="{24DC9CF3-E51D-4D61-87BA-89A291275DD7}" destId="{EC9976CA-DCD3-47EC-A7DB-13280D9F3618}" srcOrd="3" destOrd="0" presId="urn:microsoft.com/office/officeart/2005/8/layout/cycle1"/>
    <dgm:cxn modelId="{97120A53-6E6F-4B9C-973B-FA2DF03ABF3A}" type="presParOf" srcId="{24DC9CF3-E51D-4D61-87BA-89A291275DD7}" destId="{51E30A1B-B93E-4B0F-A86D-A2D915701FDC}" srcOrd="4" destOrd="0" presId="urn:microsoft.com/office/officeart/2005/8/layout/cycle1"/>
    <dgm:cxn modelId="{41BDD082-9802-4A95-835D-70447F71791E}" type="presParOf" srcId="{24DC9CF3-E51D-4D61-87BA-89A291275DD7}" destId="{09A78FB7-97A5-47BD-B002-D9C10F03C2C7}" srcOrd="5" destOrd="0" presId="urn:microsoft.com/office/officeart/2005/8/layout/cycle1"/>
    <dgm:cxn modelId="{58000C59-30EA-465A-B1A9-2D598FD6AFAA}" type="presParOf" srcId="{24DC9CF3-E51D-4D61-87BA-89A291275DD7}" destId="{67FE2903-8380-4A90-9712-DEE3D190D800}" srcOrd="6" destOrd="0" presId="urn:microsoft.com/office/officeart/2005/8/layout/cycle1"/>
    <dgm:cxn modelId="{4BCE72CB-832D-4685-A32B-035196B628D0}" type="presParOf" srcId="{24DC9CF3-E51D-4D61-87BA-89A291275DD7}" destId="{6F7A328B-8947-4B3A-9FE6-B78B30E66025}" srcOrd="7" destOrd="0" presId="urn:microsoft.com/office/officeart/2005/8/layout/cycle1"/>
    <dgm:cxn modelId="{DA06FA71-E7FF-4FE7-9974-FF9F7B885854}" type="presParOf" srcId="{24DC9CF3-E51D-4D61-87BA-89A291275DD7}" destId="{27E39874-A1F8-4417-9C67-27641EE29472}" srcOrd="8" destOrd="0" presId="urn:microsoft.com/office/officeart/2005/8/layout/cycle1"/>
    <dgm:cxn modelId="{7E5C21DD-0AF7-43C9-83DD-E919B5F399A4}" type="presParOf" srcId="{24DC9CF3-E51D-4D61-87BA-89A291275DD7}" destId="{44768C58-CDC8-499C-93B4-C51BF7AFC421}" srcOrd="9" destOrd="0" presId="urn:microsoft.com/office/officeart/2005/8/layout/cycle1"/>
    <dgm:cxn modelId="{BD330C2C-C5A7-4022-8697-F8902A651144}" type="presParOf" srcId="{24DC9CF3-E51D-4D61-87BA-89A291275DD7}" destId="{029D6D51-C8CF-410F-97AF-993E64529CE3}" srcOrd="10" destOrd="0" presId="urn:microsoft.com/office/officeart/2005/8/layout/cycle1"/>
    <dgm:cxn modelId="{2E17DA5E-F17C-4274-A77F-A083E93CAB68}" type="presParOf" srcId="{24DC9CF3-E51D-4D61-87BA-89A291275DD7}" destId="{C6CF0B71-B000-45A8-A5E6-F6C331FC77D4}" srcOrd="11" destOrd="0" presId="urn:microsoft.com/office/officeart/2005/8/layout/cycle1"/>
    <dgm:cxn modelId="{5A3F1831-6DDC-4039-BAF0-C8DA1FF201D3}" type="presParOf" srcId="{24DC9CF3-E51D-4D61-87BA-89A291275DD7}" destId="{4BA739D7-B1AE-4ED7-AF9E-E989690928C1}" srcOrd="12" destOrd="0" presId="urn:microsoft.com/office/officeart/2005/8/layout/cycle1"/>
    <dgm:cxn modelId="{0C0B8C0A-FF2E-4A13-9A86-E844074E985D}" type="presParOf" srcId="{24DC9CF3-E51D-4D61-87BA-89A291275DD7}" destId="{50B1C8A2-D67C-4A7D-8ADD-84F867C41A8B}" srcOrd="13" destOrd="0" presId="urn:microsoft.com/office/officeart/2005/8/layout/cycle1"/>
    <dgm:cxn modelId="{2F54D8F4-E307-4C9C-8CFF-E070B9295397}" type="presParOf" srcId="{24DC9CF3-E51D-4D61-87BA-89A291275DD7}" destId="{2149E0F8-55EF-4FC5-88AB-D354C5B1362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7B963-3B52-4ECF-9BBC-EBD2A1055347}">
      <dsp:nvSpPr>
        <dsp:cNvPr id="0" name=""/>
        <dsp:cNvSpPr/>
      </dsp:nvSpPr>
      <dsp:spPr>
        <a:xfrm>
          <a:off x="7045430" y="50649"/>
          <a:ext cx="1696198" cy="169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Garamond" pitchFamily="18" charset="0"/>
            </a:rPr>
            <a:t>Cíle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Garamond" pitchFamily="18" charset="0"/>
            </a:rPr>
            <a:t>výuky</a:t>
          </a:r>
          <a:endParaRPr lang="cs-CZ" sz="3200" b="1" dirty="0">
            <a:latin typeface="Garamond" pitchFamily="18" charset="0"/>
          </a:endParaRPr>
        </a:p>
      </dsp:txBody>
      <dsp:txXfrm>
        <a:off x="7045430" y="50649"/>
        <a:ext cx="1696198" cy="1696198"/>
      </dsp:txXfrm>
    </dsp:sp>
    <dsp:sp modelId="{400DF144-222F-4DEB-918C-853E586985E8}">
      <dsp:nvSpPr>
        <dsp:cNvPr id="0" name=""/>
        <dsp:cNvSpPr/>
      </dsp:nvSpPr>
      <dsp:spPr>
        <a:xfrm>
          <a:off x="3285543" y="599"/>
          <a:ext cx="6366464" cy="6366464"/>
        </a:xfrm>
        <a:prstGeom prst="circularArrow">
          <a:avLst>
            <a:gd name="adj1" fmla="val 5195"/>
            <a:gd name="adj2" fmla="val 335561"/>
            <a:gd name="adj3" fmla="val 21294675"/>
            <a:gd name="adj4" fmla="val 19764983"/>
            <a:gd name="adj5" fmla="val 60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30A1B-B93E-4B0F-A86D-A2D915701FDC}">
      <dsp:nvSpPr>
        <dsp:cNvPr id="0" name=""/>
        <dsp:cNvSpPr/>
      </dsp:nvSpPr>
      <dsp:spPr>
        <a:xfrm>
          <a:off x="7605057" y="3208995"/>
          <a:ext cx="2629362" cy="169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Garamond" pitchFamily="18" charset="0"/>
            </a:rPr>
            <a:t>Plán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Garamond" pitchFamily="18" charset="0"/>
            </a:rPr>
            <a:t>výuky</a:t>
          </a:r>
          <a:endParaRPr lang="cs-CZ" sz="3200" b="1" dirty="0">
            <a:latin typeface="Garamond" pitchFamily="18" charset="0"/>
          </a:endParaRPr>
        </a:p>
      </dsp:txBody>
      <dsp:txXfrm>
        <a:off x="7605057" y="3208995"/>
        <a:ext cx="2629362" cy="1696198"/>
      </dsp:txXfrm>
    </dsp:sp>
    <dsp:sp modelId="{09A78FB7-97A5-47BD-B002-D9C10F03C2C7}">
      <dsp:nvSpPr>
        <dsp:cNvPr id="0" name=""/>
        <dsp:cNvSpPr/>
      </dsp:nvSpPr>
      <dsp:spPr>
        <a:xfrm>
          <a:off x="3429553" y="261242"/>
          <a:ext cx="6366464" cy="6366464"/>
        </a:xfrm>
        <a:prstGeom prst="circularArrow">
          <a:avLst>
            <a:gd name="adj1" fmla="val 5195"/>
            <a:gd name="adj2" fmla="val 335561"/>
            <a:gd name="adj3" fmla="val 3662248"/>
            <a:gd name="adj4" fmla="val 2252069"/>
            <a:gd name="adj5" fmla="val 6061"/>
          </a:avLst>
        </a:prstGeom>
        <a:solidFill>
          <a:schemeClr val="accent2">
            <a:hueOff val="209694"/>
            <a:satOff val="-1981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A328B-8947-4B3A-9FE6-B78B30E66025}">
      <dsp:nvSpPr>
        <dsp:cNvPr id="0" name=""/>
        <dsp:cNvSpPr/>
      </dsp:nvSpPr>
      <dsp:spPr>
        <a:xfrm>
          <a:off x="5112546" y="5160960"/>
          <a:ext cx="2241085" cy="169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Garamond" pitchFamily="18" charset="0"/>
            </a:rPr>
            <a:t>Realizace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Garamond" pitchFamily="18" charset="0"/>
            </a:rPr>
            <a:t>výuky</a:t>
          </a:r>
        </a:p>
      </dsp:txBody>
      <dsp:txXfrm>
        <a:off x="5112546" y="5160960"/>
        <a:ext cx="2241085" cy="1696198"/>
      </dsp:txXfrm>
    </dsp:sp>
    <dsp:sp modelId="{27E39874-A1F8-4417-9C67-27641EE29472}">
      <dsp:nvSpPr>
        <dsp:cNvPr id="0" name=""/>
        <dsp:cNvSpPr/>
      </dsp:nvSpPr>
      <dsp:spPr>
        <a:xfrm>
          <a:off x="2709315" y="599"/>
          <a:ext cx="6366464" cy="6366464"/>
        </a:xfrm>
        <a:prstGeom prst="circularArrow">
          <a:avLst>
            <a:gd name="adj1" fmla="val 5195"/>
            <a:gd name="adj2" fmla="val 335561"/>
            <a:gd name="adj3" fmla="val 8212370"/>
            <a:gd name="adj4" fmla="val 6802191"/>
            <a:gd name="adj5" fmla="val 6061"/>
          </a:avLst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6D51-C8CF-410F-97AF-993E64529CE3}">
      <dsp:nvSpPr>
        <dsp:cNvPr id="0" name=""/>
        <dsp:cNvSpPr/>
      </dsp:nvSpPr>
      <dsp:spPr>
        <a:xfrm>
          <a:off x="1954405" y="3208995"/>
          <a:ext cx="3184070" cy="169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3200" b="1" kern="1200" dirty="0">
              <a:latin typeface="Garamond" pitchFamily="18" charset="0"/>
            </a:rPr>
            <a:t>Vyhodnocení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3200" b="1" kern="1200" dirty="0">
              <a:latin typeface="Garamond" pitchFamily="18" charset="0"/>
            </a:rPr>
            <a:t>výuky</a:t>
          </a:r>
        </a:p>
        <a:p>
          <a:pPr>
            <a:spcBef>
              <a:spcPct val="0"/>
            </a:spcBef>
            <a:buNone/>
          </a:pPr>
          <a:endParaRPr lang="cs-CZ" dirty="0"/>
        </a:p>
      </dsp:txBody>
      <dsp:txXfrm>
        <a:off x="1954405" y="3208995"/>
        <a:ext cx="3184070" cy="1696198"/>
      </dsp:txXfrm>
    </dsp:sp>
    <dsp:sp modelId="{C6CF0B71-B000-45A8-A5E6-F6C331FC77D4}">
      <dsp:nvSpPr>
        <dsp:cNvPr id="0" name=""/>
        <dsp:cNvSpPr/>
      </dsp:nvSpPr>
      <dsp:spPr>
        <a:xfrm>
          <a:off x="2853388" y="-242854"/>
          <a:ext cx="6366464" cy="6366464"/>
        </a:xfrm>
        <a:prstGeom prst="circularArrow">
          <a:avLst>
            <a:gd name="adj1" fmla="val 5195"/>
            <a:gd name="adj2" fmla="val 335561"/>
            <a:gd name="adj3" fmla="val 12595731"/>
            <a:gd name="adj4" fmla="val 10769764"/>
            <a:gd name="adj5" fmla="val 6061"/>
          </a:avLst>
        </a:prstGeom>
        <a:solidFill>
          <a:schemeClr val="accent2">
            <a:hueOff val="629081"/>
            <a:satOff val="-5942"/>
            <a:lumOff val="-61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C8A2-D67C-4A7D-8ADD-84F867C41A8B}">
      <dsp:nvSpPr>
        <dsp:cNvPr id="0" name=""/>
        <dsp:cNvSpPr/>
      </dsp:nvSpPr>
      <dsp:spPr>
        <a:xfrm>
          <a:off x="3933902" y="840"/>
          <a:ext cx="1277492" cy="179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Garamond" pitchFamily="18" charset="0"/>
            </a:rPr>
            <a:t>Kafe</a:t>
          </a:r>
        </a:p>
      </dsp:txBody>
      <dsp:txXfrm>
        <a:off x="3933902" y="840"/>
        <a:ext cx="1277492" cy="1795816"/>
      </dsp:txXfrm>
    </dsp:sp>
    <dsp:sp modelId="{2149E0F8-55EF-4FC5-88AB-D354C5B13629}">
      <dsp:nvSpPr>
        <dsp:cNvPr id="0" name=""/>
        <dsp:cNvSpPr/>
      </dsp:nvSpPr>
      <dsp:spPr>
        <a:xfrm>
          <a:off x="3049857" y="917"/>
          <a:ext cx="6366464" cy="6366464"/>
        </a:xfrm>
        <a:prstGeom prst="circularArrow">
          <a:avLst>
            <a:gd name="adj1" fmla="val 5195"/>
            <a:gd name="adj2" fmla="val 335561"/>
            <a:gd name="adj3" fmla="val 16867167"/>
            <a:gd name="adj4" fmla="val 14927820"/>
            <a:gd name="adj5" fmla="val 6061"/>
          </a:avLst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3/21/2017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3/21/2017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cs-CZ"/>
              <a:t>Klepnutím lze upravit styl předlohy nadpisů.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3/21/2017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Garamond" pitchFamily="18" charset="0"/>
              </a:rPr>
              <a:t>ŠKOLNÍ DIDAKTIKA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869160"/>
            <a:ext cx="9143999" cy="158417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5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Výukové cíle</a:t>
            </a:r>
            <a:endParaRPr lang="en-US" sz="115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Garamond" pitchFamily="18" charset="0"/>
              </a:rPr>
              <a:t>Školní didaktika</a:t>
            </a:r>
            <a:endParaRPr lang="en-US" sz="3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1" y="0"/>
          <a:ext cx="121888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476672"/>
            <a:ext cx="914399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3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Výukový cíl je…</a:t>
            </a:r>
            <a:br>
              <a:rPr lang="cs-CZ" b="1" dirty="0">
                <a:solidFill>
                  <a:srgbClr val="C00000"/>
                </a:solidFill>
                <a:latin typeface="Garamond" pitchFamily="18" charset="0"/>
              </a:rPr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700808"/>
            <a:ext cx="9144000" cy="47525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cs-CZ" sz="1800" b="1" dirty="0">
              <a:latin typeface="Garamond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cs-CZ" sz="3800" b="1" dirty="0">
                <a:latin typeface="Garamond" pitchFamily="18" charset="0"/>
              </a:rPr>
              <a:t>př</a:t>
            </a:r>
            <a:r>
              <a:rPr lang="cs-CZ" sz="4000" b="1" dirty="0">
                <a:latin typeface="Garamond" pitchFamily="18" charset="0"/>
              </a:rPr>
              <a:t>edstava o kvalitativních a kvantitativních změnách u jednotlivých žáků v oblasti kognitivní, afektivní  a psychomotorické, kterých má být dosaženo ve stanoveném čase v procesu výuky.</a:t>
            </a:r>
            <a:endParaRPr lang="cs-CZ" sz="2000" b="1" dirty="0">
              <a:latin typeface="Garamond" pitchFamily="18" charset="0"/>
            </a:endParaRPr>
          </a:p>
          <a:p>
            <a:pPr algn="ctr">
              <a:buNone/>
            </a:pPr>
            <a:r>
              <a:rPr lang="cs-CZ" sz="20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Kalhous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(2002)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Dělení výukových cílů</a:t>
            </a:r>
            <a:endParaRPr lang="cs-CZ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lvl="0" indent="-609600" algn="ctr">
              <a:spcBef>
                <a:spcPct val="20000"/>
              </a:spcBef>
              <a:buNone/>
              <a:defRPr/>
            </a:pPr>
            <a:r>
              <a:rPr lang="cs-CZ" sz="35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- podle míry obecnosti</a:t>
            </a:r>
          </a:p>
          <a:p>
            <a:pPr marL="609600" lvl="0" indent="-609600" algn="ctr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cs-CZ" sz="3500" b="1" dirty="0">
                <a:latin typeface="Garamond" pitchFamily="18" charset="0"/>
              </a:rPr>
              <a:t>obecné (vzdělávací cíle)</a:t>
            </a:r>
          </a:p>
          <a:p>
            <a:pPr marL="609600" lvl="0" indent="-609600" algn="ctr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cs-CZ" sz="3500" b="1" dirty="0">
                <a:latin typeface="Garamond" pitchFamily="18" charset="0"/>
              </a:rPr>
              <a:t> specifické (výukové cíle)</a:t>
            </a:r>
          </a:p>
          <a:p>
            <a:pPr marL="609600" lvl="0" indent="-609600" algn="ctr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cs-CZ" sz="3500" b="1" dirty="0">
                <a:latin typeface="Garamond" pitchFamily="18" charset="0"/>
              </a:rPr>
              <a:t>      konkrétní (cíle aktivit)</a:t>
            </a:r>
          </a:p>
          <a:p>
            <a:pPr marL="609600" lvl="0" indent="-609600" algn="ctr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/>
            </a:pPr>
            <a:endParaRPr lang="cs-CZ" sz="3500" b="1" dirty="0">
              <a:latin typeface="Garamond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cs-CZ" sz="35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podle obsahového zaměření</a:t>
            </a:r>
          </a:p>
          <a:p>
            <a:pPr lvl="0" algn="ctr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cs-CZ" sz="3500" b="1" dirty="0">
                <a:latin typeface="Garamond" pitchFamily="18" charset="0"/>
              </a:rPr>
              <a:t>psychomotorické výukové cíle – </a:t>
            </a:r>
            <a:r>
              <a:rPr lang="cs-CZ" sz="3500" b="1" dirty="0" err="1">
                <a:latin typeface="Garamond" pitchFamily="18" charset="0"/>
              </a:rPr>
              <a:t>Davea</a:t>
            </a:r>
            <a:endParaRPr lang="cs-CZ" sz="3500" b="1" dirty="0">
              <a:latin typeface="Garamond" pitchFamily="18" charset="0"/>
            </a:endParaRPr>
          </a:p>
          <a:p>
            <a:pPr lvl="0" algn="ctr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cs-CZ" sz="3500" b="1" dirty="0">
                <a:latin typeface="Garamond" pitchFamily="18" charset="0"/>
              </a:rPr>
              <a:t>afektivní výukové cíle - </a:t>
            </a:r>
            <a:r>
              <a:rPr lang="cs-CZ" sz="3500" b="1" dirty="0" err="1">
                <a:latin typeface="Garamond" pitchFamily="18" charset="0"/>
              </a:rPr>
              <a:t>Krathwohl</a:t>
            </a:r>
            <a:endParaRPr lang="cs-CZ" sz="35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marL="609600" lvl="0" indent="-609600" algn="ctr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cs-CZ" sz="3500" b="1" dirty="0">
                <a:latin typeface="Garamond" pitchFamily="18" charset="0"/>
              </a:rPr>
              <a:t>kognitivní výukové cíle – </a:t>
            </a:r>
            <a:r>
              <a:rPr lang="cs-CZ" sz="3500" b="1" dirty="0" err="1">
                <a:latin typeface="Garamond" pitchFamily="18" charset="0"/>
              </a:rPr>
              <a:t>Bloom</a:t>
            </a:r>
            <a:endParaRPr lang="cs-CZ" sz="3500" b="1" dirty="0">
              <a:latin typeface="Garamond" pitchFamily="18" charset="0"/>
            </a:endParaRPr>
          </a:p>
          <a:p>
            <a:pPr marL="609600" lvl="0" indent="-609600" algn="ctr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cs-CZ" b="1" dirty="0">
                <a:latin typeface="Garamond" pitchFamily="18" charset="0"/>
              </a:rPr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522414" y="548680"/>
            <a:ext cx="914399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3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SMART</a:t>
            </a:r>
            <a:br>
              <a:rPr lang="cs-CZ" b="1" dirty="0">
                <a:solidFill>
                  <a:srgbClr val="C00000"/>
                </a:solidFill>
                <a:latin typeface="Garamond" pitchFamily="18" charset="0"/>
              </a:rPr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620344"/>
          </a:xfrm>
        </p:spPr>
        <p:txBody>
          <a:bodyPr>
            <a:normAutofit fontScale="70000" lnSpcReduction="20000"/>
          </a:bodyPr>
          <a:lstStyle/>
          <a:p>
            <a:pPr marL="609600" indent="-609600"/>
            <a:endParaRPr lang="cs-CZ" sz="1200" b="1" dirty="0">
              <a:latin typeface="Garamond" pitchFamily="18" charset="0"/>
            </a:endParaRPr>
          </a:p>
          <a:p>
            <a:pPr marL="609600" indent="-609600">
              <a:buNone/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Specifický: </a:t>
            </a:r>
            <a:r>
              <a:rPr lang="cs-CZ" sz="4000" b="1" dirty="0">
                <a:latin typeface="Garamond" pitchFamily="18" charset="0"/>
              </a:rPr>
              <a:t>vztah ke konkrétní činnosti</a:t>
            </a:r>
          </a:p>
          <a:p>
            <a:pPr marL="609600" indent="-609600">
              <a:buNone/>
            </a:pPr>
            <a:endParaRPr lang="cs-CZ" sz="4000" b="1" dirty="0">
              <a:latin typeface="Garamond" pitchFamily="18" charset="0"/>
            </a:endParaRPr>
          </a:p>
          <a:p>
            <a:pPr marL="609600" indent="-609600">
              <a:buNone/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Měřitelný: </a:t>
            </a:r>
            <a:r>
              <a:rPr lang="cs-CZ" sz="4000" b="1" dirty="0">
                <a:latin typeface="Garamond" pitchFamily="18" charset="0"/>
              </a:rPr>
              <a:t>stanovení kvality i kvantity</a:t>
            </a:r>
          </a:p>
          <a:p>
            <a:pPr marL="609600" indent="-609600"/>
            <a:endParaRPr lang="cs-CZ" sz="2000" b="1" dirty="0">
              <a:latin typeface="Garamond" pitchFamily="18" charset="0"/>
            </a:endParaRPr>
          </a:p>
          <a:p>
            <a:pPr marL="609600" indent="-609600">
              <a:buNone/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Akceptovatelný: </a:t>
            </a:r>
            <a:r>
              <a:rPr lang="cs-CZ" sz="4000" b="1" dirty="0">
                <a:latin typeface="Garamond" pitchFamily="18" charset="0"/>
              </a:rPr>
              <a:t>v souladu s potřebami</a:t>
            </a:r>
          </a:p>
          <a:p>
            <a:pPr marL="609600" indent="-609600"/>
            <a:endParaRPr lang="cs-CZ" sz="2000" b="1" dirty="0">
              <a:latin typeface="Garamond" pitchFamily="18" charset="0"/>
            </a:endParaRPr>
          </a:p>
          <a:p>
            <a:pPr marL="609600" indent="-609600">
              <a:buNone/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Realistický: </a:t>
            </a:r>
            <a:r>
              <a:rPr lang="cs-CZ" sz="4000" b="1" dirty="0">
                <a:latin typeface="Garamond" pitchFamily="18" charset="0"/>
              </a:rPr>
              <a:t>reálná dosažitelnost cíle</a:t>
            </a:r>
          </a:p>
          <a:p>
            <a:pPr marL="609600" indent="-609600"/>
            <a:endParaRPr lang="cs-CZ" sz="2000" b="1" dirty="0">
              <a:latin typeface="Garamond" pitchFamily="18" charset="0"/>
            </a:endParaRPr>
          </a:p>
          <a:p>
            <a:pPr marL="609600" indent="-609600">
              <a:buNone/>
            </a:pP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	Termínovaný: </a:t>
            </a:r>
            <a:r>
              <a:rPr lang="cs-CZ" sz="4000" b="1" dirty="0">
                <a:latin typeface="Garamond" pitchFamily="18" charset="0"/>
              </a:rPr>
              <a:t>ohraničený v čase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Jak formulovat výukové cíle?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Správně formulovaný cíl</a:t>
            </a:r>
          </a:p>
          <a:p>
            <a:pPr lvl="1"/>
            <a:r>
              <a:rPr lang="cs-CZ" sz="2400" b="1" dirty="0">
                <a:latin typeface="Garamond" pitchFamily="18" charset="0"/>
              </a:rPr>
              <a:t>Žák bude na konci hodiny  schopen vyjmenovat tři stěžejní díla Karla Čapka.</a:t>
            </a:r>
          </a:p>
          <a:p>
            <a:pPr lvl="1"/>
            <a:r>
              <a:rPr lang="cs-CZ" sz="2400" b="1" dirty="0">
                <a:latin typeface="Garamond" pitchFamily="18" charset="0"/>
              </a:rPr>
              <a:t>Žák zvládne samostatně analyzovat rétorické figury v básni Máj.</a:t>
            </a:r>
          </a:p>
          <a:p>
            <a:pPr lvl="1"/>
            <a:r>
              <a:rPr lang="cs-CZ" sz="2400" b="1" dirty="0">
                <a:latin typeface="Garamond" pitchFamily="18" charset="0"/>
              </a:rPr>
              <a:t>Žák  dokáže  vysvětlit důvody, které vedly k započetí první světové války.</a:t>
            </a:r>
          </a:p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Nesprávně formulovaný cíl</a:t>
            </a:r>
          </a:p>
          <a:p>
            <a:pPr lvl="1"/>
            <a:r>
              <a:rPr lang="cs-CZ" sz="2400" b="1" dirty="0">
                <a:latin typeface="Garamond" pitchFamily="18" charset="0"/>
              </a:rPr>
              <a:t>Představit žákům výčet nepravidelných sloves. (úkol pro učitele)</a:t>
            </a:r>
          </a:p>
          <a:p>
            <a:pPr lvl="1"/>
            <a:r>
              <a:rPr lang="cs-CZ" sz="2400" b="1" dirty="0">
                <a:latin typeface="Garamond" pitchFamily="18" charset="0"/>
              </a:rPr>
              <a:t>Žák  bude umět hovořit o tématu „moje rodina“ v německém jazyce. (příliš obecný cíl)</a:t>
            </a:r>
          </a:p>
          <a:p>
            <a:pPr lvl="1"/>
            <a:r>
              <a:rPr lang="cs-CZ" sz="2400" b="1" dirty="0">
                <a:latin typeface="Garamond" pitchFamily="18" charset="0"/>
              </a:rPr>
              <a:t>Žák  si zapamatuje co nejvíce slovíček z učebnice. (neměřitelné)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60" y="476672"/>
            <a:ext cx="10441160" cy="108012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Daveho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taxonomie výukových cílů:</a:t>
            </a:r>
            <a:b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</a:b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psychomotorické cíle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1844" y="1905000"/>
            <a:ext cx="10657184" cy="4692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>
                <a:latin typeface="Garamond" pitchFamily="18" charset="0"/>
              </a:rPr>
              <a:t>Naturalizace - činnosti jsou prováděné s minimem vynaložené energie</a:t>
            </a:r>
          </a:p>
          <a:p>
            <a:pPr>
              <a:buNone/>
            </a:pPr>
            <a:r>
              <a:rPr lang="cs-CZ" sz="2800" b="1" dirty="0">
                <a:latin typeface="Garamond" pitchFamily="18" charset="0"/>
              </a:rPr>
              <a:t>Členění činnosti – provádění několika úkonů současně nebo v požadovaném sledu</a:t>
            </a:r>
          </a:p>
          <a:p>
            <a:pPr>
              <a:buNone/>
            </a:pPr>
            <a:r>
              <a:rPr lang="cs-CZ" sz="2800" b="1" dirty="0">
                <a:latin typeface="Garamond" pitchFamily="18" charset="0"/>
              </a:rPr>
              <a:t>Precizace – realizace činnosti v podmínkách praxe</a:t>
            </a:r>
          </a:p>
          <a:p>
            <a:pPr>
              <a:buNone/>
            </a:pPr>
            <a:r>
              <a:rPr lang="cs-CZ" sz="2800" b="1" dirty="0">
                <a:latin typeface="Garamond" pitchFamily="18" charset="0"/>
              </a:rPr>
              <a:t>Manipulace – jednání na základě instrukce učitele</a:t>
            </a:r>
          </a:p>
          <a:p>
            <a:pPr>
              <a:buNone/>
            </a:pPr>
            <a:r>
              <a:rPr lang="cs-CZ" sz="2800" b="1" dirty="0">
                <a:latin typeface="Garamond" pitchFamily="18" charset="0"/>
              </a:rPr>
              <a:t>Imitace – napodobení učitele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4" name="Přímá spojovací šipka 3"/>
          <p:cNvCxnSpPr/>
          <p:nvPr/>
        </p:nvCxnSpPr>
        <p:spPr>
          <a:xfrm flipH="1" flipV="1">
            <a:off x="9838828" y="3429000"/>
            <a:ext cx="1080120" cy="2808312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404664"/>
            <a:ext cx="10081120" cy="102076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Krathwohlova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taxonomie výukových cílů: afektivní cíle</a:t>
            </a:r>
            <a:endParaRPr lang="cs-CZ" sz="40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1844" y="1905000"/>
            <a:ext cx="10369152" cy="4267200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Garamond" pitchFamily="18" charset="0"/>
              </a:rPr>
              <a:t>Charakterizace hodnotou – vnitřní systém hodnot, automatické jednání</a:t>
            </a:r>
          </a:p>
          <a:p>
            <a:r>
              <a:rPr lang="cs-CZ" sz="3200" b="1" dirty="0">
                <a:latin typeface="Garamond" pitchFamily="18" charset="0"/>
              </a:rPr>
              <a:t>Organizace hodnot – žádoucí jednání</a:t>
            </a:r>
          </a:p>
          <a:p>
            <a:r>
              <a:rPr lang="cs-CZ" sz="3200" b="1" dirty="0">
                <a:latin typeface="Garamond" pitchFamily="18" charset="0"/>
              </a:rPr>
              <a:t>Přijetí hodnoty – přesvědčením žáka o hodnotě</a:t>
            </a:r>
          </a:p>
          <a:p>
            <a:r>
              <a:rPr lang="cs-CZ" sz="3200" b="1" dirty="0">
                <a:latin typeface="Garamond" pitchFamily="18" charset="0"/>
              </a:rPr>
              <a:t>Aktivita  - reakce na výchovnou situaci</a:t>
            </a:r>
          </a:p>
          <a:p>
            <a:r>
              <a:rPr lang="cs-CZ" sz="3200" b="1" dirty="0">
                <a:latin typeface="Garamond" pitchFamily="18" charset="0"/>
              </a:rPr>
              <a:t>Citlivost – pozornost</a:t>
            </a:r>
          </a:p>
        </p:txBody>
      </p:sp>
      <p:cxnSp>
        <p:nvCxnSpPr>
          <p:cNvPr id="4" name="Přímá spojovací šipka 3"/>
          <p:cNvCxnSpPr/>
          <p:nvPr/>
        </p:nvCxnSpPr>
        <p:spPr>
          <a:xfrm flipH="1" flipV="1">
            <a:off x="10126860" y="2132856"/>
            <a:ext cx="1296144" cy="3384376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522414" y="188640"/>
            <a:ext cx="9143998" cy="1296144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err="1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Bloomova</a:t>
            </a:r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 taxonomie výukových cílů:</a:t>
            </a:r>
            <a:br>
              <a:rPr lang="cs-CZ" sz="4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</a:br>
            <a:r>
              <a:rPr lang="cs-CZ" sz="4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Kognitivní náročnost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cs-CZ" sz="4400" b="1" dirty="0">
                <a:latin typeface="Garamond" pitchFamily="18" charset="0"/>
              </a:rPr>
              <a:t>Tvorba</a:t>
            </a:r>
          </a:p>
          <a:p>
            <a:pPr algn="ctr">
              <a:buNone/>
            </a:pPr>
            <a:r>
              <a:rPr lang="cs-CZ" sz="4400" b="1" dirty="0">
                <a:latin typeface="Garamond" pitchFamily="18" charset="0"/>
              </a:rPr>
              <a:t>Hodnocení</a:t>
            </a:r>
          </a:p>
          <a:p>
            <a:pPr algn="ctr">
              <a:buNone/>
            </a:pPr>
            <a:r>
              <a:rPr lang="cs-CZ" sz="4400" b="1" dirty="0">
                <a:latin typeface="Garamond" pitchFamily="18" charset="0"/>
              </a:rPr>
              <a:t>Analýza a syntéza</a:t>
            </a:r>
          </a:p>
          <a:p>
            <a:pPr algn="ctr">
              <a:buNone/>
            </a:pPr>
            <a:r>
              <a:rPr lang="cs-CZ" sz="4400" b="1" dirty="0">
                <a:latin typeface="Garamond" pitchFamily="18" charset="0"/>
              </a:rPr>
              <a:t>Aplikace</a:t>
            </a:r>
          </a:p>
          <a:p>
            <a:pPr algn="ctr">
              <a:buNone/>
            </a:pPr>
            <a:r>
              <a:rPr lang="cs-CZ" sz="4400" b="1" dirty="0">
                <a:latin typeface="Garamond" pitchFamily="18" charset="0"/>
              </a:rPr>
              <a:t>Porozumění</a:t>
            </a:r>
          </a:p>
          <a:p>
            <a:pPr algn="ctr">
              <a:buNone/>
            </a:pPr>
            <a:r>
              <a:rPr lang="cs-CZ" sz="4400" b="1" dirty="0">
                <a:latin typeface="Garamond" pitchFamily="18" charset="0"/>
              </a:rPr>
              <a:t>Zapamatování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flipH="1" flipV="1">
            <a:off x="8182644" y="1916832"/>
            <a:ext cx="1800200" cy="4680520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Pomocná slova pro tvorbu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804" y="1772816"/>
            <a:ext cx="10729192" cy="47525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Zapamatování</a:t>
            </a:r>
            <a:r>
              <a:rPr lang="cs-CZ" sz="2000" b="1" dirty="0">
                <a:latin typeface="Garamond" pitchFamily="18" charset="0"/>
              </a:rPr>
              <a:t> – </a:t>
            </a:r>
            <a:r>
              <a:rPr lang="cs-CZ" sz="2000" dirty="0">
                <a:latin typeface="Garamond" pitchFamily="18" charset="0"/>
              </a:rPr>
              <a:t>termíny a fakta, jejich klasifikace a kategorizace (definovat, identifikovat, vytvořit seznam, vyjmenovat, opakovat, vzpomenout si, rozpoznat, zapsat, spojit, zopakovat, podtrhnout, zvýraznit)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cs-CZ" sz="2000" dirty="0">
              <a:latin typeface="Garamond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Porozumění</a:t>
            </a:r>
            <a:r>
              <a:rPr lang="cs-CZ" sz="2000" b="1" dirty="0">
                <a:latin typeface="Garamond" pitchFamily="18" charset="0"/>
              </a:rPr>
              <a:t> – </a:t>
            </a:r>
            <a:r>
              <a:rPr lang="cs-CZ" sz="2000" dirty="0">
                <a:latin typeface="Garamond" pitchFamily="18" charset="0"/>
              </a:rPr>
              <a:t>překlad z jednoho jazyka do druhého, převod z jedné formy komunikace do druhé, jednoduchá interpretace, extrapolace (vybrat, uvést příklad, předvést, popsat, určit, rozlišovat, vysvětlit, vyjádřit, říci vlastními slovy, vybrat, přeformulovat, sdělit, přeložit, simulovat, vypočítat, zkontrolovat, změřit)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cs-CZ" sz="2000" dirty="0">
              <a:latin typeface="Garamond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Aplikace </a:t>
            </a:r>
            <a:r>
              <a:rPr lang="cs-CZ" sz="2000" b="1" dirty="0">
                <a:latin typeface="Garamond" pitchFamily="18" charset="0"/>
              </a:rPr>
              <a:t>– </a:t>
            </a:r>
            <a:r>
              <a:rPr lang="cs-CZ" sz="2000" dirty="0">
                <a:latin typeface="Garamond" pitchFamily="18" charset="0"/>
              </a:rPr>
              <a:t>použití abstrakcí a zobecnění (teorie, zákony, principy, pravidla, metody, techniky, postupy, obecné myšlenky v konkrétních situacích) (aplikovat, demonstrovat, interpretovat údaje, načrtnout, zobecnit, uvést vztah mezi, plánovat, použít, prokázat, registrovat, řešit, vyzkoušet, rozlišit, připravit, zaznamenat)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FFC000"/>
                </a:solidFill>
                <a:latin typeface="Garamond" pitchFamily="18" charset="0"/>
              </a:rPr>
              <a:t>Organizace kurzu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522414" y="1700808"/>
            <a:ext cx="968456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>
                <a:latin typeface="Garamond" pitchFamily="18" charset="0"/>
              </a:rPr>
              <a:t>4 společná setkání (24. 3., 7. 4., 21. 4., 5. 5.): 8:20 – 11:45, M13</a:t>
            </a: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>
                <a:latin typeface="Garamond" pitchFamily="18" charset="0"/>
              </a:rPr>
              <a:t>Povinná účast – (50%)</a:t>
            </a: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>
                <a:latin typeface="Garamond" pitchFamily="18" charset="0"/>
              </a:rPr>
              <a:t>Závěrečný test – (5 otevřených otázek, 65%)</a:t>
            </a: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>
                <a:latin typeface="Garamond" pitchFamily="18" charset="0"/>
              </a:rPr>
              <a:t>Literatura (viz IS)</a:t>
            </a:r>
          </a:p>
          <a:p>
            <a:pPr marL="883920" lvl="1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/>
              <a:t>Kalhous, Z. &amp;  Obst, O. (2002). </a:t>
            </a:r>
            <a:r>
              <a:rPr lang="cs-CZ" i="1" dirty="0"/>
              <a:t>Školní didaktika</a:t>
            </a:r>
            <a:endParaRPr lang="cs-CZ" dirty="0"/>
          </a:p>
          <a:p>
            <a:pPr marL="883920" lvl="1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 err="1"/>
              <a:t>Petty</a:t>
            </a:r>
            <a:r>
              <a:rPr lang="cs-CZ" dirty="0"/>
              <a:t>, G. (2004). </a:t>
            </a:r>
            <a:r>
              <a:rPr lang="cs-CZ" i="1" dirty="0"/>
              <a:t>Moderní vyučování</a:t>
            </a:r>
          </a:p>
          <a:p>
            <a:pPr marL="883920" lvl="1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/>
              <a:t>Skalková, J</a:t>
            </a:r>
            <a:r>
              <a:rPr lang="cs-CZ" i="1" dirty="0"/>
              <a:t>. </a:t>
            </a:r>
            <a:r>
              <a:rPr lang="cs-CZ" dirty="0"/>
              <a:t>(2007).</a:t>
            </a:r>
            <a:r>
              <a:rPr lang="cs-CZ" i="1" dirty="0"/>
              <a:t>Obecná didaktika</a:t>
            </a:r>
          </a:p>
          <a:p>
            <a:pPr marL="883920" lvl="1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 err="1"/>
              <a:t>Šeďová</a:t>
            </a:r>
            <a:r>
              <a:rPr lang="cs-CZ" dirty="0"/>
              <a:t>, K. &amp; Švaříček, R. &amp; Šalamounová, Z. (2012). </a:t>
            </a:r>
            <a:r>
              <a:rPr lang="cs-CZ" i="1" dirty="0"/>
              <a:t>Komunikace ve školní třídě</a:t>
            </a:r>
          </a:p>
          <a:p>
            <a:pPr marL="883920" lvl="1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/>
              <a:t>Prezentace </a:t>
            </a:r>
          </a:p>
          <a:p>
            <a:pPr marL="274320" lvl="1" indent="0">
              <a:buClr>
                <a:schemeClr val="accent2"/>
              </a:buClr>
              <a:buNone/>
            </a:pPr>
            <a:endParaRPr lang="cs-CZ" i="1" dirty="0"/>
          </a:p>
          <a:p>
            <a:pPr marL="274320" lvl="1" indent="0">
              <a:buClr>
                <a:schemeClr val="accent2"/>
              </a:buClr>
              <a:buNone/>
            </a:pPr>
            <a:endParaRPr lang="cs-CZ" i="1" dirty="0"/>
          </a:p>
          <a:p>
            <a:pPr marL="883920" lvl="1" indent="-609600">
              <a:buClr>
                <a:schemeClr val="accent2"/>
              </a:buClr>
              <a:buFont typeface="Wingdings" charset="2"/>
              <a:buChar char="n"/>
            </a:pPr>
            <a:endParaRPr lang="cs-CZ" i="1" dirty="0">
              <a:latin typeface="Garamond" pitchFamily="18" charset="0"/>
            </a:endParaRP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Pomocná slova pro tvorbu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9836" y="1772816"/>
            <a:ext cx="10081120" cy="46085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Analýza a syntéza </a:t>
            </a:r>
            <a:r>
              <a:rPr lang="cs-CZ" b="1" dirty="0">
                <a:latin typeface="Garamond" pitchFamily="18" charset="0"/>
              </a:rPr>
              <a:t>– </a:t>
            </a:r>
            <a:r>
              <a:rPr lang="cs-CZ" dirty="0">
                <a:latin typeface="Garamond" pitchFamily="18" charset="0"/>
              </a:rPr>
              <a:t>rozbor komplexní informace (systému, procesu) na prvky a části, stanovení hierarchie prvku, princip jejich organizace, vztahů a interakce mezi prvky (analyzovat, provést rozbor, najít vztah, porovnat, shrnout, dát do souvislostí, seřadit do logických posloupností, identifikovat příčiny a následky, kategorizovat, diskutovat, klasifikovat, kombinovat, odhadnout, odvodit, zpochybnit, vyřešit, diagnostikovat)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cs-CZ" dirty="0">
              <a:latin typeface="Garamond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Hodnocení</a:t>
            </a:r>
            <a:r>
              <a:rPr lang="cs-CZ" b="1" dirty="0">
                <a:latin typeface="Garamond" pitchFamily="18" charset="0"/>
              </a:rPr>
              <a:t> – </a:t>
            </a:r>
            <a:r>
              <a:rPr lang="cs-CZ" dirty="0">
                <a:latin typeface="Garamond" pitchFamily="18" charset="0"/>
              </a:rPr>
              <a:t>posouzení materiálů, podkladů, metod a technik z hlediska účelu podle kritérií, která jsou dána nebo která si žák sám navrhne (kritizovat, obhájit, ocenit, posoudit, podpořit názory, oponovat, prověřit srovnat s normou, vybrat, uvést klady a zápory, zdůvodnit, zhodnotit)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cs-CZ" dirty="0">
              <a:latin typeface="Garamond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Tvorba</a:t>
            </a:r>
            <a:r>
              <a:rPr lang="cs-CZ" b="1" dirty="0">
                <a:latin typeface="Garamond" pitchFamily="18" charset="0"/>
              </a:rPr>
              <a:t> – </a:t>
            </a:r>
            <a:r>
              <a:rPr lang="cs-CZ" dirty="0">
                <a:latin typeface="Garamond" pitchFamily="18" charset="0"/>
              </a:rPr>
              <a:t>složení prvků a jejich částí do předtím neexistujícího celku (upravit, organizovat, formulovat, reorganizovat, složit, navrhnout, spravovat, řídit, vytvořit systém, zrekonstruovat, předpovědět, navrhnout)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274638"/>
            <a:ext cx="10225136" cy="102076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Příklady náročnosti úkolů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1844" y="1905000"/>
            <a:ext cx="10009112" cy="4267200"/>
          </a:xfrm>
        </p:spPr>
        <p:txBody>
          <a:bodyPr>
            <a:normAutofit lnSpcReduction="10000"/>
          </a:bodyPr>
          <a:lstStyle/>
          <a:p>
            <a:r>
              <a:rPr lang="cs-CZ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Zapamatování</a:t>
            </a:r>
          </a:p>
          <a:p>
            <a:pPr lvl="1">
              <a:buNone/>
            </a:pPr>
            <a:r>
              <a:rPr lang="cs-CZ" sz="2200" dirty="0">
                <a:latin typeface="Garamond" pitchFamily="18" charset="0"/>
              </a:rPr>
              <a:t>- Bez použití poznámek a jiných informačních zdrojů napište, co jste si zapamatovali k těmto pojmům: J. J. Rousseau, J. G. </a:t>
            </a:r>
            <a:r>
              <a:rPr lang="cs-CZ" sz="2200" dirty="0" err="1">
                <a:latin typeface="Garamond" pitchFamily="18" charset="0"/>
              </a:rPr>
              <a:t>Herder</a:t>
            </a:r>
            <a:r>
              <a:rPr lang="cs-CZ" sz="2200" dirty="0">
                <a:latin typeface="Garamond" pitchFamily="18" charset="0"/>
              </a:rPr>
              <a:t>, hnutí </a:t>
            </a:r>
            <a:r>
              <a:rPr lang="cs-CZ" sz="2200" dirty="0" err="1">
                <a:latin typeface="Garamond" pitchFamily="18" charset="0"/>
              </a:rPr>
              <a:t>Sturm</a:t>
            </a:r>
            <a:r>
              <a:rPr lang="cs-CZ" sz="2200" dirty="0">
                <a:latin typeface="Garamond" pitchFamily="18" charset="0"/>
              </a:rPr>
              <a:t> </a:t>
            </a:r>
            <a:r>
              <a:rPr lang="cs-CZ" sz="2200" dirty="0" err="1">
                <a:latin typeface="Garamond" pitchFamily="18" charset="0"/>
              </a:rPr>
              <a:t>und</a:t>
            </a:r>
            <a:r>
              <a:rPr lang="cs-CZ" sz="2200" dirty="0">
                <a:latin typeface="Garamond" pitchFamily="18" charset="0"/>
              </a:rPr>
              <a:t> </a:t>
            </a:r>
            <a:r>
              <a:rPr lang="cs-CZ" sz="2200" dirty="0" err="1">
                <a:latin typeface="Garamond" pitchFamily="18" charset="0"/>
              </a:rPr>
              <a:t>Drang</a:t>
            </a:r>
            <a:r>
              <a:rPr lang="cs-CZ" sz="2200" dirty="0">
                <a:latin typeface="Garamond" pitchFamily="18" charset="0"/>
              </a:rPr>
              <a:t>, žánr balada, preromantická lidová tvorba a báseň Růžička od </a:t>
            </a:r>
            <a:r>
              <a:rPr lang="cs-CZ" sz="2200" dirty="0" err="1">
                <a:latin typeface="Garamond" pitchFamily="18" charset="0"/>
              </a:rPr>
              <a:t>Goetheho</a:t>
            </a:r>
            <a:r>
              <a:rPr lang="cs-CZ" sz="2200" dirty="0">
                <a:latin typeface="Garamond" pitchFamily="18" charset="0"/>
              </a:rPr>
              <a:t>. </a:t>
            </a:r>
          </a:p>
          <a:p>
            <a:r>
              <a:rPr lang="cs-CZ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Porozumění</a:t>
            </a:r>
          </a:p>
          <a:p>
            <a:pPr lvl="1">
              <a:buNone/>
            </a:pPr>
            <a:r>
              <a:rPr lang="cs-CZ" sz="2200" dirty="0">
                <a:latin typeface="Garamond" pitchFamily="18" charset="0"/>
              </a:rPr>
              <a:t>-</a:t>
            </a:r>
            <a:r>
              <a:rPr lang="cs-CZ" sz="2200" b="1" dirty="0">
                <a:latin typeface="Garamond" pitchFamily="18" charset="0"/>
              </a:rPr>
              <a:t> </a:t>
            </a:r>
            <a:r>
              <a:rPr lang="cs-CZ" sz="2200" dirty="0">
                <a:latin typeface="Garamond" pitchFamily="18" charset="0"/>
              </a:rPr>
              <a:t>Přečtěte si báseň Růžička od </a:t>
            </a:r>
            <a:r>
              <a:rPr lang="cs-CZ" sz="2200" dirty="0" err="1">
                <a:latin typeface="Garamond" pitchFamily="18" charset="0"/>
              </a:rPr>
              <a:t>Goetheho</a:t>
            </a:r>
            <a:r>
              <a:rPr lang="cs-CZ" sz="2200" dirty="0">
                <a:latin typeface="Garamond" pitchFamily="18" charset="0"/>
              </a:rPr>
              <a:t> a interpretujte ji, o čem báseň vypovídá, co má sdělit. </a:t>
            </a:r>
          </a:p>
          <a:p>
            <a:r>
              <a:rPr lang="cs-CZ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Aplikace</a:t>
            </a:r>
          </a:p>
          <a:p>
            <a:pPr>
              <a:buNone/>
            </a:pPr>
            <a:r>
              <a:rPr lang="cs-CZ" sz="2200" dirty="0">
                <a:latin typeface="Garamond" pitchFamily="18" charset="0"/>
              </a:rPr>
              <a:t>	- Podívejte se na nejznámější obraz romantického hrdiny od C. D. Friedricha a vzpomeňte si na to, co už o romantismu víte, a na základě toho charakterizujte romantického hrdinu.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Příklady náročnosti úkolů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5860" y="1905000"/>
            <a:ext cx="9865096" cy="42672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Analýza a syntéza</a:t>
            </a:r>
          </a:p>
          <a:p>
            <a:pPr lvl="1"/>
            <a:r>
              <a:rPr lang="cs-CZ" sz="2400" dirty="0">
                <a:latin typeface="Garamond" pitchFamily="18" charset="0"/>
              </a:rPr>
              <a:t>Porovnejte originál básně Růžička od </a:t>
            </a:r>
            <a:r>
              <a:rPr lang="cs-CZ" sz="2400" dirty="0" err="1">
                <a:latin typeface="Garamond" pitchFamily="18" charset="0"/>
              </a:rPr>
              <a:t>Goetheho</a:t>
            </a:r>
            <a:r>
              <a:rPr lang="cs-CZ" sz="2400" dirty="0">
                <a:latin typeface="Garamond" pitchFamily="18" charset="0"/>
              </a:rPr>
              <a:t> v němčině s překladem v češtině co do zvukové podoby básně a identifikujte, jak se překlad liší od originálu. </a:t>
            </a: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Hodnocení</a:t>
            </a:r>
          </a:p>
          <a:p>
            <a:pPr lvl="1"/>
            <a:r>
              <a:rPr lang="cs-CZ" sz="2400" dirty="0">
                <a:latin typeface="Garamond" pitchFamily="18" charset="0"/>
              </a:rPr>
              <a:t>Jakým způsobem může šestnáctiletého člověka poškodit pornografie (v souvislosti s textem Markýze de Sade)? </a:t>
            </a: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Tvorba</a:t>
            </a:r>
          </a:p>
          <a:p>
            <a:pPr lvl="1"/>
            <a:r>
              <a:rPr lang="cs-CZ" sz="2400" dirty="0">
                <a:latin typeface="Garamond" pitchFamily="18" charset="0"/>
              </a:rPr>
              <a:t>Napište, jak byste postupovali, kdybyste byli autoři děsivého námětu filmu?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Vyučující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/>
              <a:t>Mgr. Ingrid Čejková</a:t>
            </a:r>
          </a:p>
          <a:p>
            <a:pPr marL="883920" lvl="1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>
                <a:latin typeface="Garamond" pitchFamily="18" charset="0"/>
              </a:rPr>
              <a:t>cejkova@phil.muni.cz</a:t>
            </a:r>
          </a:p>
          <a:p>
            <a:pPr marL="274320" lvl="1" indent="0">
              <a:buClr>
                <a:schemeClr val="accent2"/>
              </a:buClr>
              <a:buNone/>
            </a:pPr>
            <a:endParaRPr lang="cs-CZ" dirty="0">
              <a:latin typeface="Garamond" pitchFamily="18" charset="0"/>
            </a:endParaRP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/>
              <a:t>Mgr. Jana Navrátilová, DiS.</a:t>
            </a:r>
          </a:p>
          <a:p>
            <a:pPr marL="883920" lvl="1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>
                <a:latin typeface="Garamond" pitchFamily="18" charset="0"/>
              </a:rPr>
              <a:t>navratilova@mail.muni.cz</a:t>
            </a:r>
          </a:p>
          <a:p>
            <a:pPr marL="274320" lvl="1" indent="0">
              <a:buClr>
                <a:schemeClr val="accent2"/>
              </a:buClr>
              <a:buNone/>
            </a:pPr>
            <a:endParaRPr lang="cs-CZ" dirty="0">
              <a:latin typeface="Garamond" pitchFamily="18" charset="0"/>
            </a:endParaRP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/>
              <a:t>Mgr. Karla Brücknerová, Ph.D.</a:t>
            </a:r>
          </a:p>
          <a:p>
            <a:pPr marL="883920" lvl="1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dirty="0">
                <a:latin typeface="Garamond" pitchFamily="18" charset="0"/>
              </a:rPr>
              <a:t>brucknerova@phil.muni.cz</a:t>
            </a:r>
          </a:p>
          <a:p>
            <a:pPr marL="274320" lvl="1" indent="0">
              <a:buClr>
                <a:schemeClr val="accent2"/>
              </a:buClr>
              <a:buNone/>
            </a:pPr>
            <a:endParaRPr lang="cs-CZ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FFC000"/>
                </a:solidFill>
                <a:latin typeface="Garamond" pitchFamily="18" charset="0"/>
              </a:rPr>
              <a:t>Jak bude probíhat výuka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1700808"/>
            <a:ext cx="7230441" cy="495168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FFC000"/>
                </a:solidFill>
                <a:latin typeface="Garamond" pitchFamily="18" charset="0"/>
              </a:rPr>
              <a:t>Co je didaktika?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endParaRPr lang="cs-CZ" dirty="0">
              <a:latin typeface="Calibri" pitchFamily="34" charset="0"/>
            </a:endParaRP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sz="3200" dirty="0">
                <a:latin typeface="Garamond" pitchFamily="18" charset="0"/>
              </a:rPr>
              <a:t>teorie vyučování a umění vyučovat</a:t>
            </a: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sz="3200" dirty="0">
                <a:latin typeface="Garamond" pitchFamily="18" charset="0"/>
              </a:rPr>
              <a:t>teorie vzdělávání (19. stol.)</a:t>
            </a: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sz="3200" dirty="0">
                <a:latin typeface="Garamond" pitchFamily="18" charset="0"/>
              </a:rPr>
              <a:t>teorie učení, která napomáhá rozvoji člověka</a:t>
            </a: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sz="3200" dirty="0">
                <a:latin typeface="Garamond" pitchFamily="18" charset="0"/>
              </a:rPr>
              <a:t>teorie vyučování a vzdělávání (Skalková)</a:t>
            </a:r>
          </a:p>
          <a:p>
            <a:pPr marL="609600" indent="-609600">
              <a:buClr>
                <a:schemeClr val="accent2"/>
              </a:buClr>
              <a:buFont typeface="Wingdings" charset="2"/>
              <a:buChar char="n"/>
            </a:pPr>
            <a:r>
              <a:rPr lang="cs-CZ" sz="3200" dirty="0">
                <a:latin typeface="Garamond" pitchFamily="18" charset="0"/>
              </a:rPr>
              <a:t>věda, která po teoretické i praktické stránce studuje procesy vzdělávání (</a:t>
            </a:r>
            <a:r>
              <a:rPr lang="cs-CZ" sz="3200" dirty="0" err="1">
                <a:latin typeface="Garamond" pitchFamily="18" charset="0"/>
              </a:rPr>
              <a:t>Kalhous</a:t>
            </a:r>
            <a:r>
              <a:rPr lang="cs-CZ" sz="3200" dirty="0">
                <a:latin typeface="Garamond" pitchFamily="18" charset="0"/>
              </a:rPr>
              <a:t>, </a:t>
            </a:r>
            <a:r>
              <a:rPr lang="cs-CZ" sz="3200" dirty="0" err="1">
                <a:latin typeface="Garamond" pitchFamily="18" charset="0"/>
              </a:rPr>
              <a:t>Obst</a:t>
            </a:r>
            <a:r>
              <a:rPr lang="cs-CZ" sz="3200" dirty="0">
                <a:latin typeface="Garamond" pitchFamily="18" charset="0"/>
              </a:rPr>
              <a:t>, 1998)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9796" y="274638"/>
            <a:ext cx="10945216" cy="1020762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Sedm pravidel kognitivně náročné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9836" y="1905000"/>
            <a:ext cx="10657184" cy="42672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800" b="1" dirty="0">
                <a:latin typeface="Garamond" pitchFamily="18" charset="0"/>
              </a:rPr>
              <a:t>Nové pojmy by měly být vysvětleny.</a:t>
            </a:r>
          </a:p>
          <a:p>
            <a:pPr marL="457200" indent="-457200">
              <a:buAutoNum type="arabicPeriod"/>
            </a:pPr>
            <a:r>
              <a:rPr lang="cs-CZ" sz="2800" b="1" dirty="0">
                <a:latin typeface="Garamond" pitchFamily="18" charset="0"/>
              </a:rPr>
              <a:t>Komunikační struktura by měla odpovídat momentálnímu průběhu výuky.</a:t>
            </a:r>
          </a:p>
          <a:p>
            <a:pPr marL="457200" indent="-457200">
              <a:buAutoNum type="arabicPeriod"/>
            </a:pPr>
            <a:r>
              <a:rPr lang="cs-CZ" sz="2800" b="1" dirty="0">
                <a:latin typeface="Garamond" pitchFamily="18" charset="0"/>
              </a:rPr>
              <a:t>Aktivizace žáků je předstupněm cvičení v argumentaci.</a:t>
            </a:r>
          </a:p>
          <a:p>
            <a:pPr marL="457200" indent="-457200">
              <a:buAutoNum type="arabicPeriod"/>
            </a:pPr>
            <a:r>
              <a:rPr lang="cs-CZ" sz="2800" b="1" dirty="0">
                <a:latin typeface="Garamond" pitchFamily="18" charset="0"/>
              </a:rPr>
              <a:t>Učení se potřebuje čas.</a:t>
            </a:r>
          </a:p>
          <a:p>
            <a:pPr marL="457200" indent="-457200">
              <a:buAutoNum type="arabicPeriod"/>
            </a:pPr>
            <a:r>
              <a:rPr lang="cs-CZ" sz="2800" b="1" dirty="0">
                <a:latin typeface="Garamond" pitchFamily="18" charset="0"/>
              </a:rPr>
              <a:t>Učitel by měl rozhodovat o tom, kdo bude odpovídat.</a:t>
            </a:r>
          </a:p>
          <a:p>
            <a:pPr marL="457200" indent="-457200">
              <a:buAutoNum type="arabicPeriod"/>
            </a:pPr>
            <a:r>
              <a:rPr lang="cs-CZ" sz="2800" b="1" dirty="0">
                <a:latin typeface="Garamond" pitchFamily="18" charset="0"/>
              </a:rPr>
              <a:t>Učitel by měl být arbitrem výuky.</a:t>
            </a:r>
          </a:p>
          <a:p>
            <a:pPr marL="457200" indent="-457200">
              <a:buAutoNum type="arabicPeriod"/>
            </a:pPr>
            <a:r>
              <a:rPr lang="cs-CZ" sz="2800" b="1" dirty="0">
                <a:latin typeface="Garamond" pitchFamily="18" charset="0"/>
              </a:rPr>
              <a:t>Učitel by měl formulovat standard dobré práce.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grid\Downloads\N_1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980" y="0"/>
            <a:ext cx="712879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rid\Downloads\N_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020" y="0"/>
            <a:ext cx="676875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grid\Downloads\N_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020" y="0"/>
            <a:ext cx="698477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grid\Downloads\N_4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044" y="0"/>
            <a:ext cx="648072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4846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</Template>
  <TotalTime>526</TotalTime>
  <Words>534</Words>
  <Application>Microsoft Office PowerPoint</Application>
  <PresentationFormat>Vlastní</PresentationFormat>
  <Paragraphs>130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Consolas</vt:lpstr>
      <vt:lpstr>Corbel</vt:lpstr>
      <vt:lpstr>Garamond</vt:lpstr>
      <vt:lpstr>Wingdings</vt:lpstr>
      <vt:lpstr>tf02804846</vt:lpstr>
      <vt:lpstr>ŠKOLNÍ DIDAKTIKA</vt:lpstr>
      <vt:lpstr>Organizace kurzu</vt:lpstr>
      <vt:lpstr>Jak bude probíhat výuka</vt:lpstr>
      <vt:lpstr>Co je didaktika?</vt:lpstr>
      <vt:lpstr>Sedm pravidel kognitivně náročné výuky</vt:lpstr>
      <vt:lpstr>Prezentace aplikace PowerPoint</vt:lpstr>
      <vt:lpstr>Prezentace aplikace PowerPoint</vt:lpstr>
      <vt:lpstr>Prezentace aplikace PowerPoint</vt:lpstr>
      <vt:lpstr>Prezentace aplikace PowerPoint</vt:lpstr>
      <vt:lpstr>Výukové cíle</vt:lpstr>
      <vt:lpstr>Prezentace aplikace PowerPoint</vt:lpstr>
      <vt:lpstr>Výukový cíl je… </vt:lpstr>
      <vt:lpstr>Dělení výukových cílů</vt:lpstr>
      <vt:lpstr>SMART </vt:lpstr>
      <vt:lpstr>Jak formulovat výukové cíle?</vt:lpstr>
      <vt:lpstr>Daveho taxonomie výukových cílů: psychomotorické cíle</vt:lpstr>
      <vt:lpstr>Krathwohlova taxonomie výukových cílů: afektivní cíle</vt:lpstr>
      <vt:lpstr>Bloomova taxonomie výukových cílů: Kognitivní náročnost</vt:lpstr>
      <vt:lpstr>Pomocná slova pro tvorbu cílů</vt:lpstr>
      <vt:lpstr>Pomocná slova pro tvorbu cílů</vt:lpstr>
      <vt:lpstr>Příklady náročnosti úkolů</vt:lpstr>
      <vt:lpstr>Příklady náročnosti úkolů</vt:lpstr>
      <vt:lpstr>Vyučující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Výukové cíle</dc:title>
  <dc:creator>Ingrid Čejková</dc:creator>
  <cp:lastModifiedBy>Jana Navrátilová</cp:lastModifiedBy>
  <cp:revision>46</cp:revision>
  <dcterms:created xsi:type="dcterms:W3CDTF">2017-02-26T14:27:59Z</dcterms:created>
  <dcterms:modified xsi:type="dcterms:W3CDTF">2017-03-21T19:48:15Z</dcterms:modified>
</cp:coreProperties>
</file>