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sldIdLst>
    <p:sldId id="256" r:id="rId2"/>
    <p:sldId id="257" r:id="rId3"/>
    <p:sldId id="258" r:id="rId4"/>
    <p:sldId id="259" r:id="rId5"/>
    <p:sldId id="260" r:id="rId6"/>
    <p:sldId id="262" r:id="rId7"/>
    <p:sldId id="261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vertBarState="maximized">
    <p:restoredLeft sz="19118" autoAdjust="0"/>
    <p:restoredTop sz="94660"/>
  </p:normalViewPr>
  <p:slideViewPr>
    <p:cSldViewPr>
      <p:cViewPr varScale="1">
        <p:scale>
          <a:sx n="70" d="100"/>
          <a:sy n="70" d="100"/>
        </p:scale>
        <p:origin x="744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513332E-6EAF-48A1-8AF3-86B7C920B5B9}" type="datetimeFigureOut">
              <a:rPr lang="cs-CZ" smtClean="0"/>
              <a:t>8. 3. 2017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4B070D4-02BE-4C24-BDA2-65C15D430BE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700704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4B070D4-02BE-4C24-BDA2-65C15D430BEA}" type="slidenum">
              <a:rPr lang="cs-CZ" smtClean="0"/>
              <a:t>5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087815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83B-AF15-4FAB-AA33-49DBF86E5601}" type="datetimeFigureOut">
              <a:rPr lang="cs-CZ" smtClean="0"/>
              <a:t>8. 3. 2017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79796-93A7-4F60-9588-D2F7703321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83B-AF15-4FAB-AA33-49DBF86E5601}" type="datetimeFigureOut">
              <a:rPr lang="cs-CZ" smtClean="0"/>
              <a:t>8. 3. 2017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79796-93A7-4F60-9588-D2F7703321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83B-AF15-4FAB-AA33-49DBF86E5601}" type="datetimeFigureOut">
              <a:rPr lang="cs-CZ" smtClean="0"/>
              <a:t>8. 3. 2017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79796-93A7-4F60-9588-D2F7703321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83B-AF15-4FAB-AA33-49DBF86E5601}" type="datetimeFigureOut">
              <a:rPr lang="cs-CZ" smtClean="0"/>
              <a:t>8. 3. 2017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79796-93A7-4F60-9588-D2F7703321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83B-AF15-4FAB-AA33-49DBF86E5601}" type="datetimeFigureOut">
              <a:rPr lang="cs-CZ" smtClean="0"/>
              <a:t>8. 3. 2017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79796-93A7-4F60-9588-D2F7703321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83B-AF15-4FAB-AA33-49DBF86E5601}" type="datetimeFigureOut">
              <a:rPr lang="cs-CZ" smtClean="0"/>
              <a:t>8. 3. 2017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79796-93A7-4F60-9588-D2F7703321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83B-AF15-4FAB-AA33-49DBF86E5601}" type="datetimeFigureOut">
              <a:rPr lang="cs-CZ" smtClean="0"/>
              <a:t>8. 3. 2017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79796-93A7-4F60-9588-D2F7703321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83B-AF15-4FAB-AA33-49DBF86E5601}" type="datetimeFigureOut">
              <a:rPr lang="cs-CZ" smtClean="0"/>
              <a:t>8. 3. 2017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79796-93A7-4F60-9588-D2F7703321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83B-AF15-4FAB-AA33-49DBF86E5601}" type="datetimeFigureOut">
              <a:rPr lang="cs-CZ" smtClean="0"/>
              <a:t>8. 3. 2017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79796-93A7-4F60-9588-D2F7703321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83B-AF15-4FAB-AA33-49DBF86E5601}" type="datetimeFigureOut">
              <a:rPr lang="cs-CZ" smtClean="0"/>
              <a:t>8. 3. 2017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79796-93A7-4F60-9588-D2F7703321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B3D83B-AF15-4FAB-AA33-49DBF86E5601}" type="datetimeFigureOut">
              <a:rPr lang="cs-CZ" smtClean="0"/>
              <a:t>8. 3. 2017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479796-93A7-4F60-9588-D2F770332134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B3D83B-AF15-4FAB-AA33-49DBF86E5601}" type="datetimeFigureOut">
              <a:rPr lang="cs-CZ" smtClean="0"/>
              <a:t>8. 3. 2017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479796-93A7-4F60-9588-D2F770332134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 cstate="print"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2564904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cs-CZ" sz="60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LIDOVÁ A POZDNÍ LATINA</a:t>
            </a:r>
            <a:r>
              <a:rPr lang="cs-CZ" sz="5300" dirty="0" smtClean="0"/>
              <a:t/>
            </a:r>
            <a:br>
              <a:rPr lang="cs-CZ" sz="5300" dirty="0" smtClean="0"/>
            </a:br>
            <a:r>
              <a:rPr lang="cs-CZ" b="1" dirty="0" smtClean="0"/>
              <a:t>teoretický úvod</a:t>
            </a:r>
            <a:endParaRPr lang="cs-CZ" b="1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611560" y="764704"/>
            <a:ext cx="7992888" cy="841648"/>
          </a:xfrm>
        </p:spPr>
        <p:txBody>
          <a:bodyPr>
            <a:normAutofit fontScale="92500" lnSpcReduction="20000"/>
          </a:bodyPr>
          <a:lstStyle/>
          <a:p>
            <a:r>
              <a:rPr lang="cs-CZ" dirty="0" smtClean="0"/>
              <a:t>Přechodné období mezi antikou a středověkem seminář</a:t>
            </a:r>
            <a:endParaRPr lang="cs-CZ" dirty="0">
              <a:solidFill>
                <a:schemeClr val="tx1"/>
              </a:solidFill>
            </a:endParaRPr>
          </a:p>
        </p:txBody>
      </p:sp>
      <p:sp>
        <p:nvSpPr>
          <p:cNvPr id="4" name="Podnadpis 2"/>
          <p:cNvSpPr txBox="1">
            <a:spLocks/>
          </p:cNvSpPr>
          <p:nvPr/>
        </p:nvSpPr>
        <p:spPr>
          <a:xfrm>
            <a:off x="1475656" y="4941168"/>
            <a:ext cx="6296744" cy="8416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Mgr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 et Bc. </a:t>
            </a:r>
            <a:r>
              <a:rPr kumimoji="0" lang="cs-CZ" sz="32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Silvie </a:t>
            </a:r>
            <a:r>
              <a:rPr lang="cs-CZ" sz="3200" dirty="0" err="1" smtClean="0"/>
              <a:t>Elmoujahid</a:t>
            </a:r>
            <a:r>
              <a:rPr lang="cs-CZ" sz="3200" dirty="0" smtClean="0"/>
              <a:t>, Ph.D.</a:t>
            </a:r>
            <a:endParaRPr kumimoji="0" lang="cs-CZ" sz="3200" b="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Změny v syntaxi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600200"/>
            <a:ext cx="8568952" cy="4925144"/>
          </a:xfrm>
        </p:spPr>
        <p:txBody>
          <a:bodyPr/>
          <a:lstStyle/>
          <a:p>
            <a:pPr lvl="0"/>
            <a:r>
              <a:rPr lang="cs-CZ" dirty="0"/>
              <a:t>zánik pádových koncovek vedl k fixování slovosledu latinské věty a místo slova ve větě se stalo ukazatelem jeho funkce (S-P-O)</a:t>
            </a:r>
          </a:p>
          <a:p>
            <a:pPr lvl="0"/>
            <a:r>
              <a:rPr lang="cs-CZ" dirty="0"/>
              <a:t>tendence zjednodušovat složitá souvětí, přestávají se používat vazby s infinitivem, místo toho jednodušší spojkové věty s </a:t>
            </a:r>
            <a:r>
              <a:rPr lang="cs-CZ" dirty="0" err="1"/>
              <a:t>qoud</a:t>
            </a:r>
            <a:endParaRPr lang="cs-CZ" dirty="0"/>
          </a:p>
          <a:p>
            <a:r>
              <a:rPr lang="cs-CZ" dirty="0"/>
              <a:t>nejčastěji se používalo </a:t>
            </a:r>
            <a:r>
              <a:rPr lang="cs-CZ" dirty="0" err="1"/>
              <a:t>quod</a:t>
            </a:r>
            <a:r>
              <a:rPr lang="cs-CZ" dirty="0"/>
              <a:t>, </a:t>
            </a:r>
            <a:r>
              <a:rPr lang="cs-CZ" dirty="0" err="1"/>
              <a:t>quia</a:t>
            </a:r>
            <a:r>
              <a:rPr lang="cs-CZ" dirty="0"/>
              <a:t> a </a:t>
            </a:r>
            <a:r>
              <a:rPr lang="cs-CZ" dirty="0" err="1"/>
              <a:t>quomodo</a:t>
            </a:r>
            <a:r>
              <a:rPr lang="cs-CZ" dirty="0"/>
              <a:t>, vznikaly i složené spojkové výrazy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Změny v lexiku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525963"/>
          </a:xfrm>
        </p:spPr>
        <p:txBody>
          <a:bodyPr>
            <a:normAutofit/>
          </a:bodyPr>
          <a:lstStyle/>
          <a:p>
            <a:pPr lvl="0"/>
            <a:r>
              <a:rPr lang="cs-CZ" sz="3600" dirty="0"/>
              <a:t>slovní zásoba lidové latiny se dosti lišila – vliv na to mělo jednak nahrazování slov nepravidelných tvary pravidelnými, dále se rozmohlo používání zdrobnělin a lidé přebírali mnohá slov ze svých rodných jazyk jazyků (různé germánské dialekty například</a:t>
            </a:r>
            <a:r>
              <a:rPr lang="cs-CZ" sz="3600" dirty="0" smtClean="0"/>
              <a:t>)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Literatura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Ostrá, Růžena: Přehled vývoje románských jazyků I., Praha 1990.</a:t>
            </a:r>
          </a:p>
          <a:p>
            <a:pPr lvl="0"/>
            <a:r>
              <a:rPr lang="cs-CZ" dirty="0"/>
              <a:t>Herman, </a:t>
            </a:r>
            <a:r>
              <a:rPr lang="cs-CZ" dirty="0" err="1"/>
              <a:t>József</a:t>
            </a:r>
            <a:r>
              <a:rPr lang="cs-CZ" dirty="0"/>
              <a:t>: El </a:t>
            </a:r>
            <a:r>
              <a:rPr lang="cs-CZ" dirty="0" err="1"/>
              <a:t>latín</a:t>
            </a:r>
            <a:r>
              <a:rPr lang="cs-CZ" dirty="0"/>
              <a:t> </a:t>
            </a:r>
            <a:r>
              <a:rPr lang="cs-CZ" dirty="0" err="1"/>
              <a:t>vulgar</a:t>
            </a:r>
            <a:r>
              <a:rPr lang="cs-CZ" dirty="0"/>
              <a:t>, Barcelona 1997.</a:t>
            </a:r>
          </a:p>
          <a:p>
            <a:pPr lvl="0"/>
            <a:r>
              <a:rPr lang="cs-CZ" dirty="0" smtClean="0"/>
              <a:t>Novotný</a:t>
            </a:r>
            <a:r>
              <a:rPr lang="cs-CZ" dirty="0"/>
              <a:t>, František: historická mluvnice latinského jazyka, Praha 1955. </a:t>
            </a:r>
          </a:p>
          <a:p>
            <a:pPr lvl="0"/>
            <a:r>
              <a:rPr lang="cs-CZ" dirty="0" smtClean="0"/>
              <a:t>Zavadil</a:t>
            </a:r>
            <a:r>
              <a:rPr lang="cs-CZ" dirty="0"/>
              <a:t>, Bohumil: Vývoj španělského jazyka I., Praha 1998.</a:t>
            </a:r>
          </a:p>
          <a:p>
            <a:pPr lvl="0"/>
            <a:r>
              <a:rPr lang="cs-CZ" dirty="0"/>
              <a:t>Zavadil, Bohumil: Vývoj španělského jazyka II., Praha 2004.</a:t>
            </a:r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Zástupný symbol pro obsah 3" descr="lepusculus-originál"/>
          <p:cNvPicPr>
            <a:picLocks noGrp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75656" y="836712"/>
            <a:ext cx="4800600" cy="3819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Příklad</a:t>
            </a:r>
            <a:endParaRPr lang="cs-CZ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707604" y="4731593"/>
            <a:ext cx="5600700" cy="2009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6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028602"/>
            <a:ext cx="6840522" cy="29125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10157" y="1919089"/>
            <a:ext cx="7678267" cy="29500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/>
          </a:bodyPr>
          <a:lstStyle/>
          <a:p>
            <a:r>
              <a:rPr lang="cs-CZ" sz="4800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Osnova</a:t>
            </a:r>
            <a:endParaRPr lang="cs-CZ" sz="4800" b="1" dirty="0">
              <a:ln w="17780" cmpd="sng">
                <a:solidFill>
                  <a:schemeClr val="accent1">
                    <a:tint val="3000"/>
                  </a:schemeClr>
                </a:solidFill>
                <a:prstDash val="solid"/>
                <a:miter lim="800000"/>
              </a:ln>
              <a:solidFill>
                <a:srgbClr val="00B0F0"/>
              </a:solidFill>
              <a:effectLst>
                <a:outerShdw blurRad="55000" dist="50800" dir="5400000" algn="tl">
                  <a:srgbClr val="000000">
                    <a:alpha val="33000"/>
                  </a:srgbClr>
                </a:outerShdw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229600" cy="5256584"/>
          </a:xfrm>
        </p:spPr>
        <p:txBody>
          <a:bodyPr>
            <a:normAutofit/>
          </a:bodyPr>
          <a:lstStyle/>
          <a:p>
            <a:r>
              <a:rPr lang="cs-CZ" sz="3600" dirty="0" smtClean="0"/>
              <a:t>Definice</a:t>
            </a:r>
          </a:p>
          <a:p>
            <a:r>
              <a:rPr lang="cs-CZ" sz="3600" dirty="0" smtClean="0"/>
              <a:t>Prameny poznání</a:t>
            </a:r>
          </a:p>
          <a:p>
            <a:r>
              <a:rPr lang="cs-CZ" sz="3600" dirty="0" smtClean="0"/>
              <a:t>Změny ve fonetice</a:t>
            </a:r>
          </a:p>
          <a:p>
            <a:r>
              <a:rPr lang="cs-CZ" sz="3600" dirty="0" smtClean="0"/>
              <a:t>Změny v morfologii</a:t>
            </a:r>
          </a:p>
          <a:p>
            <a:r>
              <a:rPr lang="cs-CZ" sz="3600" dirty="0" smtClean="0"/>
              <a:t>Změny v syntaxi</a:t>
            </a:r>
          </a:p>
          <a:p>
            <a:r>
              <a:rPr lang="cs-CZ" sz="3600" dirty="0" smtClean="0"/>
              <a:t>Změny v lexiku</a:t>
            </a:r>
          </a:p>
          <a:p>
            <a:r>
              <a:rPr lang="cs-CZ" sz="3600" dirty="0" smtClean="0"/>
              <a:t>Literatura</a:t>
            </a:r>
          </a:p>
          <a:p>
            <a:r>
              <a:rPr lang="cs-CZ" sz="3600" dirty="0" smtClean="0"/>
              <a:t>Příklad </a:t>
            </a:r>
            <a:endParaRPr lang="cs-CZ" sz="3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0"/>
            <a:ext cx="8229600" cy="1143000"/>
          </a:xfrm>
        </p:spPr>
        <p:txBody>
          <a:bodyPr/>
          <a:lstStyle/>
          <a:p>
            <a:r>
              <a:rPr lang="cs-CZ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Definice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435280" cy="5001419"/>
          </a:xfrm>
        </p:spPr>
        <p:txBody>
          <a:bodyPr>
            <a:normAutofit lnSpcReduction="10000"/>
          </a:bodyPr>
          <a:lstStyle/>
          <a:p>
            <a:pPr lvl="0"/>
            <a:r>
              <a:rPr lang="cs-CZ" dirty="0"/>
              <a:t>lidová latina, neboli </a:t>
            </a:r>
            <a:r>
              <a:rPr lang="cs-CZ" i="1" dirty="0" err="1"/>
              <a:t>sermo</a:t>
            </a:r>
            <a:r>
              <a:rPr lang="cs-CZ" i="1" dirty="0"/>
              <a:t> </a:t>
            </a:r>
            <a:r>
              <a:rPr lang="cs-CZ" i="1" dirty="0" err="1"/>
              <a:t>vulgaris</a:t>
            </a:r>
            <a:r>
              <a:rPr lang="cs-CZ" dirty="0"/>
              <a:t>, je hovorovou obdobou latiny literární, je to jazyk nevzdělaných prostých lidí</a:t>
            </a:r>
          </a:p>
          <a:p>
            <a:pPr lvl="0"/>
            <a:r>
              <a:rPr lang="cs-CZ" dirty="0"/>
              <a:t>literární latina směřovala ke stálosti norem a k jejich kodifikaci, kdežto lidová latina byla otevřená změnám a vlivům odjinud a tíhla k </a:t>
            </a:r>
            <a:r>
              <a:rPr lang="cs-CZ" dirty="0" smtClean="0"/>
              <a:t>expresívnosti</a:t>
            </a:r>
          </a:p>
          <a:p>
            <a:pPr lvl="0"/>
            <a:r>
              <a:rPr lang="cs-CZ" dirty="0" smtClean="0"/>
              <a:t>s postupem času se zvyšoval počet mluvčích lidové latiny do té míry, že ovlivnila i normu používanou v pozdním období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Prameny poznání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556792"/>
            <a:ext cx="8280920" cy="4824536"/>
          </a:xfrm>
        </p:spPr>
        <p:txBody>
          <a:bodyPr>
            <a:normAutofit lnSpcReduction="10000"/>
          </a:bodyPr>
          <a:lstStyle/>
          <a:p>
            <a:pPr lvl="0"/>
            <a:r>
              <a:rPr lang="cs-CZ" u="sng" dirty="0"/>
              <a:t>přímé</a:t>
            </a:r>
            <a:r>
              <a:rPr lang="cs-CZ" dirty="0"/>
              <a:t> – ty, které zachycují bezprostřední znění mluveného jazyka a mají také původní podobu – hlavně nápisy; mezi přímé prameny můžeme řadit i odborné texty zachované ve středověkých rukopisech, jejichž autory byli lidé středních vrstev, řemeslníci, bez rétorického vzdělání, a také některé texty raně křesťanské</a:t>
            </a:r>
          </a:p>
          <a:p>
            <a:pPr lvl="0"/>
            <a:r>
              <a:rPr lang="cs-CZ" u="sng" dirty="0"/>
              <a:t>nepřímé</a:t>
            </a:r>
            <a:r>
              <a:rPr lang="cs-CZ" dirty="0"/>
              <a:t> – sem řadíme hlavně práce antických gramatiků a různé středověké </a:t>
            </a:r>
            <a:r>
              <a:rPr lang="cs-CZ" dirty="0" smtClean="0"/>
              <a:t>glosáře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cs-CZ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Změny ve fonetice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124744"/>
            <a:ext cx="8640960" cy="5112568"/>
          </a:xfrm>
        </p:spPr>
        <p:txBody>
          <a:bodyPr>
            <a:normAutofit/>
          </a:bodyPr>
          <a:lstStyle/>
          <a:p>
            <a:pPr lvl="0"/>
            <a:r>
              <a:rPr lang="cs-CZ" dirty="0"/>
              <a:t>lidová latina má silný důrazový přízvuk → v nepřízvučných slabikách dochází ke </a:t>
            </a:r>
            <a:r>
              <a:rPr lang="cs-CZ" dirty="0" smtClean="0"/>
              <a:t>změnám:</a:t>
            </a:r>
          </a:p>
          <a:p>
            <a:pPr lvl="1"/>
            <a:r>
              <a:rPr lang="cs-CZ" sz="2400" dirty="0" smtClean="0"/>
              <a:t>vypadávání  </a:t>
            </a:r>
            <a:r>
              <a:rPr lang="cs-CZ" sz="2400" b="1" dirty="0" smtClean="0">
                <a:solidFill>
                  <a:srgbClr val="FF0000"/>
                </a:solidFill>
              </a:rPr>
              <a:t>tabula  →  tabla</a:t>
            </a:r>
          </a:p>
          <a:p>
            <a:pPr lvl="1"/>
            <a:r>
              <a:rPr lang="cs-CZ" sz="2400" dirty="0" smtClean="0"/>
              <a:t>ztráta témbru </a:t>
            </a:r>
            <a:r>
              <a:rPr lang="cs-CZ" sz="2400" b="1" dirty="0" err="1" smtClean="0">
                <a:solidFill>
                  <a:srgbClr val="FF0000"/>
                </a:solidFill>
              </a:rPr>
              <a:t>dominum</a:t>
            </a:r>
            <a:r>
              <a:rPr lang="cs-CZ" sz="2400" b="1" dirty="0" smtClean="0">
                <a:solidFill>
                  <a:srgbClr val="FF0000"/>
                </a:solidFill>
              </a:rPr>
              <a:t>  →   </a:t>
            </a:r>
            <a:r>
              <a:rPr lang="cs-CZ" sz="2400" b="1" dirty="0" err="1" smtClean="0">
                <a:solidFill>
                  <a:srgbClr val="FF0000"/>
                </a:solidFill>
              </a:rPr>
              <a:t>domno</a:t>
            </a:r>
            <a:endParaRPr lang="cs-CZ" sz="2400" dirty="0" smtClean="0"/>
          </a:p>
          <a:p>
            <a:pPr lvl="1"/>
            <a:r>
              <a:rPr lang="cs-CZ" sz="2400" dirty="0" smtClean="0"/>
              <a:t>změny </a:t>
            </a:r>
            <a:r>
              <a:rPr lang="cs-CZ" sz="2400" dirty="0"/>
              <a:t>výslovnosti, atd</a:t>
            </a:r>
            <a:r>
              <a:rPr lang="cs-CZ" sz="2400" dirty="0" smtClean="0"/>
              <a:t>.</a:t>
            </a:r>
            <a:endParaRPr lang="cs-CZ" sz="2400" dirty="0"/>
          </a:p>
          <a:p>
            <a:pPr lvl="0"/>
            <a:r>
              <a:rPr lang="cs-CZ" dirty="0"/>
              <a:t>místo přízvuku se většinou nemění</a:t>
            </a:r>
          </a:p>
          <a:p>
            <a:pPr lvl="0"/>
            <a:r>
              <a:rPr lang="cs-CZ" dirty="0"/>
              <a:t>ve vokalickém systému se místo délky samohlásek se začala rozlišovat jejich otevřenost či </a:t>
            </a:r>
            <a:r>
              <a:rPr lang="cs-CZ" dirty="0" smtClean="0"/>
              <a:t>zavřenost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7544" y="1698100"/>
            <a:ext cx="8281562" cy="317106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00B0F0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16024" y="548680"/>
            <a:ext cx="8820472" cy="5721499"/>
          </a:xfrm>
        </p:spPr>
        <p:txBody>
          <a:bodyPr/>
          <a:lstStyle/>
          <a:p>
            <a:pPr lvl="0"/>
            <a:r>
              <a:rPr lang="cs-CZ" dirty="0" smtClean="0"/>
              <a:t>přestávají se vyslovovat některé konsonanty, H ve všech pozicích, M, S a T na konci slov</a:t>
            </a:r>
          </a:p>
          <a:p>
            <a:pPr lvl="0"/>
            <a:r>
              <a:rPr lang="cs-CZ" dirty="0" smtClean="0"/>
              <a:t>zdvojené souhlásky se zjednodušují, souhláskové skupiny se zjednodušují </a:t>
            </a:r>
          </a:p>
          <a:p>
            <a:pPr lvl="0" algn="ctr">
              <a:buNone/>
            </a:pPr>
            <a:r>
              <a:rPr lang="cs-CZ" b="1" dirty="0" smtClean="0">
                <a:solidFill>
                  <a:srgbClr val="FF0000"/>
                </a:solidFill>
              </a:rPr>
              <a:t>mensa  →  </a:t>
            </a:r>
            <a:r>
              <a:rPr lang="cs-CZ" b="1" dirty="0" err="1" smtClean="0">
                <a:solidFill>
                  <a:srgbClr val="FF0000"/>
                </a:solidFill>
              </a:rPr>
              <a:t>messa</a:t>
            </a:r>
            <a:r>
              <a:rPr lang="cs-CZ" b="1" dirty="0" smtClean="0">
                <a:solidFill>
                  <a:srgbClr val="FF0000"/>
                </a:solidFill>
              </a:rPr>
              <a:t> →  </a:t>
            </a:r>
            <a:r>
              <a:rPr lang="cs-CZ" b="1" dirty="0" err="1" smtClean="0">
                <a:solidFill>
                  <a:srgbClr val="FF0000"/>
                </a:solidFill>
              </a:rPr>
              <a:t>mesa</a:t>
            </a:r>
            <a:endParaRPr lang="cs-CZ" dirty="0" smtClean="0"/>
          </a:p>
          <a:p>
            <a:pPr lvl="0"/>
            <a:r>
              <a:rPr lang="cs-CZ" dirty="0" smtClean="0"/>
              <a:t>výslovnost latinského V se přiblížila výslovnosti B</a:t>
            </a:r>
          </a:p>
          <a:p>
            <a:pPr lvl="0"/>
            <a:r>
              <a:rPr lang="cs-CZ" dirty="0" smtClean="0"/>
              <a:t>v některých pozicích se palatalizují konsonanty jako K, T, G a D</a:t>
            </a:r>
          </a:p>
          <a:p>
            <a:pPr lvl="0" algn="ctr">
              <a:buNone/>
            </a:pPr>
            <a:r>
              <a:rPr lang="cs-CZ" b="1" dirty="0" err="1" smtClean="0">
                <a:solidFill>
                  <a:srgbClr val="FF0000"/>
                </a:solidFill>
              </a:rPr>
              <a:t>natione</a:t>
            </a:r>
            <a:r>
              <a:rPr lang="cs-CZ" b="1" dirty="0" smtClean="0">
                <a:solidFill>
                  <a:srgbClr val="FF0000"/>
                </a:solidFill>
              </a:rPr>
              <a:t>  →   </a:t>
            </a:r>
            <a:r>
              <a:rPr lang="cs-CZ" b="1" dirty="0" err="1" smtClean="0">
                <a:solidFill>
                  <a:srgbClr val="FF0000"/>
                </a:solidFill>
              </a:rPr>
              <a:t>nacione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-27384"/>
            <a:ext cx="8229600" cy="1143000"/>
          </a:xfrm>
        </p:spPr>
        <p:txBody>
          <a:bodyPr/>
          <a:lstStyle/>
          <a:p>
            <a:r>
              <a:rPr lang="cs-CZ" b="1" dirty="0" smtClean="0">
                <a:ln w="17780" cmpd="sng">
                  <a:solidFill>
                    <a:schemeClr val="accent1">
                      <a:tint val="3000"/>
                    </a:schemeClr>
                  </a:solidFill>
                  <a:prstDash val="solid"/>
                  <a:miter lim="800000"/>
                </a:ln>
                <a:solidFill>
                  <a:srgbClr val="00B0F0"/>
                </a:solidFill>
                <a:effectLst>
                  <a:outerShdw blurRad="55000" dist="50800" dir="5400000" algn="tl">
                    <a:srgbClr val="000000">
                      <a:alpha val="33000"/>
                    </a:srgbClr>
                  </a:outerShdw>
                </a:effectLst>
              </a:rPr>
              <a:t>Změny v morfologii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328592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ve jmenné flexi dochází ke značnému zjednodušení – zaniká IV. a V. deklinace, stejně jako střední </a:t>
            </a:r>
            <a:r>
              <a:rPr lang="cs-CZ" dirty="0" smtClean="0"/>
              <a:t>rod</a:t>
            </a:r>
          </a:p>
          <a:p>
            <a:pPr lvl="0"/>
            <a:endParaRPr lang="cs-CZ" dirty="0" smtClean="0"/>
          </a:p>
          <a:p>
            <a:pPr lvl="0">
              <a:buNone/>
            </a:pPr>
            <a:endParaRPr lang="cs-CZ" dirty="0"/>
          </a:p>
          <a:p>
            <a:pPr lvl="0"/>
            <a:endParaRPr lang="cs-CZ" dirty="0" smtClean="0"/>
          </a:p>
          <a:p>
            <a:pPr lvl="0"/>
            <a:r>
              <a:rPr lang="cs-CZ" dirty="0" smtClean="0"/>
              <a:t>vlivem </a:t>
            </a:r>
            <a:r>
              <a:rPr lang="cs-CZ" dirty="0"/>
              <a:t>hláskových změn dochází ke stírání rozdílů mezi některými pády, nefungují pádové koncovky a nejasnosti jsou i v užívání některých pádů</a:t>
            </a:r>
          </a:p>
          <a:p>
            <a:pPr lvl="0"/>
            <a:r>
              <a:rPr lang="cs-CZ" dirty="0" smtClean="0"/>
              <a:t>pády </a:t>
            </a:r>
            <a:r>
              <a:rPr lang="cs-CZ" dirty="0"/>
              <a:t>nahradily předložkové vazby a postavení slova ve </a:t>
            </a:r>
            <a:r>
              <a:rPr lang="cs-CZ" dirty="0" smtClean="0"/>
              <a:t>větě</a:t>
            </a:r>
          </a:p>
          <a:p>
            <a:endParaRPr lang="cs-CZ" dirty="0"/>
          </a:p>
        </p:txBody>
      </p:sp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9552" y="2564904"/>
            <a:ext cx="8229600" cy="1166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323528" y="404664"/>
            <a:ext cx="8568952" cy="6192688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cs-CZ" dirty="0"/>
              <a:t>v oblasti zájmen došlo ke změnám hlavně v používání demonstrativ; krátká ukazovací zájmena typu </a:t>
            </a:r>
            <a:r>
              <a:rPr lang="cs-CZ" dirty="0" err="1"/>
              <a:t>is</a:t>
            </a:r>
            <a:r>
              <a:rPr lang="cs-CZ" dirty="0"/>
              <a:t>, hic a </a:t>
            </a:r>
            <a:r>
              <a:rPr lang="cs-CZ" dirty="0" err="1"/>
              <a:t>idem</a:t>
            </a:r>
            <a:r>
              <a:rPr lang="cs-CZ" dirty="0"/>
              <a:t> byla vytlačována zájmeny </a:t>
            </a:r>
            <a:r>
              <a:rPr lang="cs-CZ" dirty="0" err="1" smtClean="0"/>
              <a:t>ille</a:t>
            </a:r>
            <a:r>
              <a:rPr lang="cs-CZ" dirty="0" smtClean="0"/>
              <a:t>, </a:t>
            </a:r>
            <a:r>
              <a:rPr lang="cs-CZ" dirty="0" err="1"/>
              <a:t>iste</a:t>
            </a:r>
            <a:r>
              <a:rPr lang="cs-CZ" dirty="0"/>
              <a:t> a </a:t>
            </a:r>
            <a:r>
              <a:rPr lang="cs-CZ" dirty="0" err="1"/>
              <a:t>ipse</a:t>
            </a:r>
            <a:r>
              <a:rPr lang="cs-CZ" dirty="0"/>
              <a:t>, z nichž postupně vznikly členy určité</a:t>
            </a:r>
          </a:p>
          <a:p>
            <a:pPr lvl="0"/>
            <a:r>
              <a:rPr lang="cs-CZ" dirty="0"/>
              <a:t>systém slovesných časů a způsobů nedošel tak dramatických změn</a:t>
            </a:r>
          </a:p>
          <a:p>
            <a:pPr lvl="0"/>
            <a:r>
              <a:rPr lang="cs-CZ" dirty="0"/>
              <a:t>silná tendence nahrazovat nepravidelné tvary formami pravidelnými či jinými slovesy</a:t>
            </a:r>
          </a:p>
          <a:p>
            <a:pPr lvl="0"/>
            <a:r>
              <a:rPr lang="cs-CZ" dirty="0"/>
              <a:t>nově vznikl </a:t>
            </a:r>
            <a:r>
              <a:rPr lang="cs-CZ" dirty="0" err="1"/>
              <a:t>perifrastický</a:t>
            </a:r>
            <a:r>
              <a:rPr lang="cs-CZ" dirty="0"/>
              <a:t> obrat (</a:t>
            </a:r>
            <a:r>
              <a:rPr lang="cs-CZ" dirty="0" err="1"/>
              <a:t>habere</a:t>
            </a:r>
            <a:r>
              <a:rPr lang="cs-CZ" dirty="0"/>
              <a:t> + supinum) pro vyjádření předčasnosti před dějem přítomným, změnil se také způsob tvoření futura</a:t>
            </a:r>
          </a:p>
          <a:p>
            <a:pPr lvl="0"/>
            <a:r>
              <a:rPr lang="cs-CZ" dirty="0"/>
              <a:t>pasivum se začalo tvořit analyticky a přestala existovat deponentní </a:t>
            </a:r>
            <a:r>
              <a:rPr lang="cs-CZ" dirty="0" smtClean="0"/>
              <a:t>slovesa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321</Words>
  <Application>Microsoft Office PowerPoint</Application>
  <PresentationFormat>Předvádění na obrazovce (4:3)</PresentationFormat>
  <Paragraphs>58</Paragraphs>
  <Slides>15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15</vt:i4>
      </vt:variant>
    </vt:vector>
  </HeadingPairs>
  <TitlesOfParts>
    <vt:vector size="18" baseType="lpstr">
      <vt:lpstr>Arial</vt:lpstr>
      <vt:lpstr>Calibri</vt:lpstr>
      <vt:lpstr>Motiv sady Office</vt:lpstr>
      <vt:lpstr>LIDOVÁ A POZDNÍ LATINA teoretický úvod</vt:lpstr>
      <vt:lpstr>Osnova</vt:lpstr>
      <vt:lpstr>Definice</vt:lpstr>
      <vt:lpstr>Prameny poznání</vt:lpstr>
      <vt:lpstr>Změny ve fonetice</vt:lpstr>
      <vt:lpstr>Prezentace aplikace PowerPoint</vt:lpstr>
      <vt:lpstr>Prezentace aplikace PowerPoint</vt:lpstr>
      <vt:lpstr>Změny v morfologii</vt:lpstr>
      <vt:lpstr>Prezentace aplikace PowerPoint</vt:lpstr>
      <vt:lpstr>Změny v syntaxi</vt:lpstr>
      <vt:lpstr>Změny v lexiku</vt:lpstr>
      <vt:lpstr>Literatura</vt:lpstr>
      <vt:lpstr>Příklad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LIDOVÁ A POZDNÍ LATINA teoretický úvod</dc:title>
  <dc:creator>NTB</dc:creator>
  <cp:lastModifiedBy>Silvie Šimordová</cp:lastModifiedBy>
  <cp:revision>11</cp:revision>
  <dcterms:created xsi:type="dcterms:W3CDTF">2014-03-01T14:47:18Z</dcterms:created>
  <dcterms:modified xsi:type="dcterms:W3CDTF">2017-03-08T13:25:30Z</dcterms:modified>
</cp:coreProperties>
</file>