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3" r:id="rId19"/>
    <p:sldId id="274" r:id="rId20"/>
    <p:sldId id="275" r:id="rId21"/>
    <p:sldId id="276" r:id="rId22"/>
    <p:sldId id="316" r:id="rId23"/>
    <p:sldId id="277" r:id="rId24"/>
    <p:sldId id="278" r:id="rId25"/>
    <p:sldId id="279" r:id="rId26"/>
    <p:sldId id="315" r:id="rId27"/>
    <p:sldId id="280" r:id="rId28"/>
    <p:sldId id="286" r:id="rId29"/>
    <p:sldId id="287" r:id="rId30"/>
    <p:sldId id="288" r:id="rId31"/>
    <p:sldId id="291" r:id="rId32"/>
    <p:sldId id="290" r:id="rId33"/>
    <p:sldId id="289" r:id="rId34"/>
    <p:sldId id="292" r:id="rId35"/>
    <p:sldId id="293" r:id="rId36"/>
    <p:sldId id="294" r:id="rId37"/>
    <p:sldId id="295" r:id="rId38"/>
    <p:sldId id="282" r:id="rId39"/>
    <p:sldId id="284" r:id="rId40"/>
    <p:sldId id="281" r:id="rId41"/>
    <p:sldId id="283" r:id="rId42"/>
    <p:sldId id="285" r:id="rId43"/>
    <p:sldId id="296" r:id="rId44"/>
    <p:sldId id="297" r:id="rId45"/>
    <p:sldId id="298" r:id="rId46"/>
    <p:sldId id="299" r:id="rId47"/>
    <p:sldId id="300" r:id="rId48"/>
    <p:sldId id="301" r:id="rId49"/>
    <p:sldId id="313" r:id="rId50"/>
    <p:sldId id="302" r:id="rId51"/>
    <p:sldId id="303" r:id="rId52"/>
    <p:sldId id="304" r:id="rId53"/>
    <p:sldId id="305" r:id="rId54"/>
    <p:sldId id="306" r:id="rId55"/>
    <p:sldId id="307" r:id="rId56"/>
    <p:sldId id="308" r:id="rId57"/>
    <p:sldId id="309" r:id="rId58"/>
    <p:sldId id="310" r:id="rId59"/>
    <p:sldId id="311" r:id="rId60"/>
    <p:sldId id="312" r:id="rId61"/>
    <p:sldId id="314" r:id="rId6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0"/>
  </p:normalViewPr>
  <p:slideViewPr>
    <p:cSldViewPr>
      <p:cViewPr>
        <p:scale>
          <a:sx n="66" d="100"/>
          <a:sy n="66" d="100"/>
        </p:scale>
        <p:origin x="-1440"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20. 3. 2017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20. 3. 2017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20. 3. 2017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20. 3. 2017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20. 3. 2017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20. 3. 2017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20. 3. 2017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20. 3. 2017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20. 3. 2017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20. 3. 2017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20. 3. 2017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20. 3. 2017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1" y="12509"/>
            <a:ext cx="9144000" cy="6845490"/>
          </a:xfrm>
        </p:spPr>
        <p:txBody>
          <a:bodyPr>
            <a:normAutofit/>
          </a:bodyPr>
          <a:lstStyle/>
          <a:p>
            <a:r>
              <a:rPr lang="cs-CZ" sz="6000" b="1" dirty="0" smtClean="0">
                <a:effectLst>
                  <a:outerShdw blurRad="38100" dist="38100" dir="2700000" algn="tl">
                    <a:srgbClr val="000000">
                      <a:alpha val="43137"/>
                    </a:srgbClr>
                  </a:outerShdw>
                </a:effectLst>
                <a:latin typeface="Agency FB" panose="020B0503020202020204" pitchFamily="34" charset="0"/>
              </a:rPr>
              <a:t>„SPORTOVNÍ“ DIVÁCTVÍ </a:t>
            </a:r>
            <a:br>
              <a:rPr lang="cs-CZ" sz="6000" b="1" dirty="0" smtClean="0">
                <a:effectLst>
                  <a:outerShdw blurRad="38100" dist="38100" dir="2700000" algn="tl">
                    <a:srgbClr val="000000">
                      <a:alpha val="43137"/>
                    </a:srgbClr>
                  </a:outerShdw>
                </a:effectLst>
                <a:latin typeface="Agency FB" panose="020B0503020202020204" pitchFamily="34" charset="0"/>
              </a:rPr>
            </a:br>
            <a:r>
              <a:rPr lang="cs-CZ" sz="6000" b="1" dirty="0" smtClean="0">
                <a:effectLst>
                  <a:outerShdw blurRad="38100" dist="38100" dir="2700000" algn="tl">
                    <a:srgbClr val="000000">
                      <a:alpha val="43137"/>
                    </a:srgbClr>
                  </a:outerShdw>
                </a:effectLst>
                <a:latin typeface="Agency FB" panose="020B0503020202020204" pitchFamily="34" charset="0"/>
              </a:rPr>
              <a:t>VE STAROVĚKU</a:t>
            </a:r>
            <a:endParaRPr lang="cs-CZ" sz="6000" b="1" dirty="0">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630178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0" y="274638"/>
            <a:ext cx="9144000" cy="1143000"/>
          </a:xfrm>
        </p:spPr>
        <p:txBody>
          <a:bodyPr>
            <a:normAutofit fontScale="90000"/>
          </a:bodyPr>
          <a:lstStyle/>
          <a:p>
            <a:r>
              <a:rPr lang="cs-CZ" b="1" i="1" dirty="0" err="1"/>
              <a:t>Athletae</a:t>
            </a:r>
            <a:r>
              <a:rPr lang="cs-CZ" b="1" dirty="0"/>
              <a:t> (</a:t>
            </a:r>
            <a:r>
              <a:rPr lang="cs-CZ" b="1" i="1" dirty="0" err="1"/>
              <a:t>ἀθλητ</a:t>
            </a:r>
            <a:r>
              <a:rPr lang="cs-CZ" b="1" i="1" dirty="0"/>
              <a:t>αί</a:t>
            </a:r>
            <a:r>
              <a:rPr lang="cs-CZ" b="1" dirty="0"/>
              <a:t>) a diváctví na </a:t>
            </a:r>
            <a:r>
              <a:rPr lang="cs-CZ" b="1" i="1" dirty="0"/>
              <a:t>stadium</a:t>
            </a:r>
            <a:r>
              <a:rPr lang="cs-CZ" b="1" dirty="0"/>
              <a:t> (</a:t>
            </a:r>
            <a:r>
              <a:rPr lang="cs-CZ" b="1" i="1" dirty="0"/>
              <a:t>στάδιον</a:t>
            </a:r>
            <a:r>
              <a:rPr lang="cs-CZ" b="1" dirty="0"/>
              <a:t>) </a:t>
            </a:r>
            <a:endParaRPr lang="cs-CZ" dirty="0"/>
          </a:p>
        </p:txBody>
      </p:sp>
      <p:sp>
        <p:nvSpPr>
          <p:cNvPr id="3" name="Zástupný symbol pro obsah 2"/>
          <p:cNvSpPr>
            <a:spLocks noGrp="1"/>
          </p:cNvSpPr>
          <p:nvPr>
            <p:ph idx="1"/>
          </p:nvPr>
        </p:nvSpPr>
        <p:spPr>
          <a:xfrm>
            <a:off x="0" y="1600200"/>
            <a:ext cx="9144000" cy="5141168"/>
          </a:xfrm>
        </p:spPr>
        <p:txBody>
          <a:bodyPr>
            <a:normAutofit/>
          </a:bodyPr>
          <a:lstStyle/>
          <a:p>
            <a:r>
              <a:rPr lang="cs-CZ" dirty="0"/>
              <a:t>Soutěžilo se zde hlavně v následujících atletických disciplínách: </a:t>
            </a:r>
          </a:p>
          <a:p>
            <a:pPr lvl="1"/>
            <a:r>
              <a:rPr lang="cs-CZ" b="1" dirty="0"/>
              <a:t>běžeckých</a:t>
            </a:r>
            <a:r>
              <a:rPr lang="cs-CZ" dirty="0"/>
              <a:t> (</a:t>
            </a:r>
            <a:r>
              <a:rPr lang="cs-CZ" i="1" dirty="0" err="1"/>
              <a:t>δρόμος</a:t>
            </a:r>
            <a:r>
              <a:rPr lang="cs-CZ" dirty="0"/>
              <a:t>, </a:t>
            </a:r>
            <a:r>
              <a:rPr lang="cs-CZ" i="1" dirty="0" err="1"/>
              <a:t>δί</a:t>
            </a:r>
            <a:r>
              <a:rPr lang="cs-CZ" i="1" dirty="0"/>
              <a:t>αυλος</a:t>
            </a:r>
            <a:r>
              <a:rPr lang="cs-CZ" dirty="0"/>
              <a:t>, </a:t>
            </a:r>
            <a:r>
              <a:rPr lang="cs-CZ" i="1" dirty="0"/>
              <a:t>ἵππιος</a:t>
            </a:r>
            <a:r>
              <a:rPr lang="cs-CZ" dirty="0"/>
              <a:t>, </a:t>
            </a:r>
            <a:r>
              <a:rPr lang="cs-CZ" i="1" dirty="0"/>
              <a:t>ὁπλείτης</a:t>
            </a:r>
            <a:r>
              <a:rPr lang="cs-CZ" dirty="0"/>
              <a:t>, </a:t>
            </a:r>
            <a:r>
              <a:rPr lang="cs-CZ" i="1" dirty="0"/>
              <a:t>δόλιχος</a:t>
            </a:r>
            <a:r>
              <a:rPr lang="cs-CZ" dirty="0"/>
              <a:t>) </a:t>
            </a:r>
          </a:p>
          <a:p>
            <a:pPr lvl="1"/>
            <a:r>
              <a:rPr lang="cs-CZ" b="1" dirty="0"/>
              <a:t>bojových</a:t>
            </a:r>
            <a:r>
              <a:rPr lang="cs-CZ" dirty="0"/>
              <a:t> (</a:t>
            </a:r>
            <a:r>
              <a:rPr lang="cs-CZ" i="1" dirty="0"/>
              <a:t>π</a:t>
            </a:r>
            <a:r>
              <a:rPr lang="cs-CZ" i="1" dirty="0" err="1"/>
              <a:t>υγμή</a:t>
            </a:r>
            <a:r>
              <a:rPr lang="cs-CZ" dirty="0"/>
              <a:t>, </a:t>
            </a:r>
            <a:r>
              <a:rPr lang="cs-CZ" i="1" dirty="0"/>
              <a:t>π</a:t>
            </a:r>
            <a:r>
              <a:rPr lang="cs-CZ" i="1" dirty="0" err="1"/>
              <a:t>άλη</a:t>
            </a:r>
            <a:r>
              <a:rPr lang="cs-CZ" dirty="0"/>
              <a:t>, </a:t>
            </a:r>
            <a:r>
              <a:rPr lang="cs-CZ" i="1" dirty="0"/>
              <a:t>πα</a:t>
            </a:r>
            <a:r>
              <a:rPr lang="cs-CZ" i="1" dirty="0" err="1"/>
              <a:t>γκράτιον</a:t>
            </a:r>
            <a:r>
              <a:rPr lang="cs-CZ" dirty="0"/>
              <a:t>) </a:t>
            </a:r>
          </a:p>
          <a:p>
            <a:pPr lvl="1"/>
            <a:r>
              <a:rPr lang="cs-CZ" b="1" dirty="0"/>
              <a:t>kombinaci</a:t>
            </a:r>
            <a:r>
              <a:rPr lang="cs-CZ" dirty="0"/>
              <a:t> (</a:t>
            </a:r>
            <a:r>
              <a:rPr lang="cs-CZ" i="1" dirty="0" smtClean="0"/>
              <a:t>π</a:t>
            </a:r>
            <a:r>
              <a:rPr lang="cs-CZ" i="1" dirty="0" err="1" smtClean="0"/>
              <a:t>έντᾱθλον</a:t>
            </a:r>
            <a:r>
              <a:rPr lang="cs-CZ" dirty="0"/>
              <a:t> </a:t>
            </a:r>
            <a:r>
              <a:rPr lang="cs-CZ" dirty="0" smtClean="0"/>
              <a:t>– </a:t>
            </a:r>
            <a:r>
              <a:rPr lang="cs-CZ" i="1" dirty="0" err="1" smtClean="0"/>
              <a:t>δρόμος</a:t>
            </a:r>
            <a:r>
              <a:rPr lang="cs-CZ" dirty="0"/>
              <a:t>, </a:t>
            </a:r>
            <a:r>
              <a:rPr lang="cs-CZ" i="1" dirty="0" err="1"/>
              <a:t>ἅλμ</a:t>
            </a:r>
            <a:r>
              <a:rPr lang="cs-CZ" i="1" dirty="0"/>
              <a:t>α</a:t>
            </a:r>
            <a:r>
              <a:rPr lang="cs-CZ" dirty="0"/>
              <a:t>, </a:t>
            </a:r>
            <a:r>
              <a:rPr lang="cs-CZ" i="1" dirty="0"/>
              <a:t>ἄκον</a:t>
            </a:r>
            <a:r>
              <a:rPr lang="cs-CZ" dirty="0"/>
              <a:t>, </a:t>
            </a:r>
            <a:r>
              <a:rPr lang="cs-CZ" i="1" dirty="0"/>
              <a:t>δίσκος</a:t>
            </a:r>
            <a:r>
              <a:rPr lang="cs-CZ" dirty="0"/>
              <a:t>, </a:t>
            </a:r>
            <a:r>
              <a:rPr lang="cs-CZ" i="1" dirty="0"/>
              <a:t>πάλη</a:t>
            </a:r>
            <a:r>
              <a:rPr lang="cs-CZ" dirty="0" smtClean="0"/>
              <a:t>)</a:t>
            </a:r>
            <a:endParaRPr lang="cs-CZ" dirty="0"/>
          </a:p>
          <a:p>
            <a:r>
              <a:rPr lang="cs-CZ" dirty="0" smtClean="0"/>
              <a:t>Profesionalizace – žoldnéřství </a:t>
            </a:r>
          </a:p>
          <a:p>
            <a:r>
              <a:rPr lang="cs-CZ" dirty="0" smtClean="0"/>
              <a:t>Vlivem divácké oblíbenosti se </a:t>
            </a:r>
            <a:r>
              <a:rPr lang="cs-CZ" i="1" dirty="0" smtClean="0"/>
              <a:t>π</a:t>
            </a:r>
            <a:r>
              <a:rPr lang="cs-CZ" i="1" dirty="0" err="1" smtClean="0"/>
              <a:t>άλη</a:t>
            </a:r>
            <a:r>
              <a:rPr lang="cs-CZ" dirty="0" smtClean="0"/>
              <a:t> </a:t>
            </a:r>
            <a:r>
              <a:rPr lang="cs-CZ" dirty="0"/>
              <a:t>a především </a:t>
            </a:r>
            <a:r>
              <a:rPr lang="cs-CZ" i="1" dirty="0"/>
              <a:t>π</a:t>
            </a:r>
            <a:r>
              <a:rPr lang="cs-CZ" i="1" dirty="0" err="1"/>
              <a:t>υγμή</a:t>
            </a:r>
            <a:r>
              <a:rPr lang="cs-CZ" dirty="0"/>
              <a:t> a </a:t>
            </a:r>
            <a:r>
              <a:rPr lang="cs-CZ" i="1" dirty="0"/>
              <a:t>πα</a:t>
            </a:r>
            <a:r>
              <a:rPr lang="cs-CZ" i="1" dirty="0" err="1"/>
              <a:t>γκράτιον</a:t>
            </a:r>
            <a:r>
              <a:rPr lang="cs-CZ" dirty="0"/>
              <a:t> </a:t>
            </a:r>
            <a:r>
              <a:rPr lang="cs-CZ" dirty="0" smtClean="0"/>
              <a:t>brutalizovaly</a:t>
            </a:r>
            <a:endParaRPr lang="cs-CZ" dirty="0"/>
          </a:p>
        </p:txBody>
      </p:sp>
    </p:spTree>
    <p:extLst>
      <p:ext uri="{BB962C8B-B14F-4D97-AF65-F5344CB8AC3E}">
        <p14:creationId xmlns:p14="http://schemas.microsoft.com/office/powerpoint/2010/main" val="2356437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fontScale="92500" lnSpcReduction="10000"/>
          </a:bodyPr>
          <a:lstStyle/>
          <a:p>
            <a:pPr algn="just"/>
            <a:r>
              <a:rPr lang="cs-CZ" dirty="0"/>
              <a:t>stadion </a:t>
            </a:r>
            <a:r>
              <a:rPr lang="cs-CZ" dirty="0" smtClean="0"/>
              <a:t>císaře </a:t>
            </a:r>
            <a:r>
              <a:rPr lang="cs-CZ" dirty="0" err="1" smtClean="0"/>
              <a:t>Domitiána</a:t>
            </a:r>
            <a:r>
              <a:rPr lang="cs-CZ" dirty="0" smtClean="0"/>
              <a:t> </a:t>
            </a:r>
            <a:r>
              <a:rPr lang="cs-CZ" dirty="0"/>
              <a:t>na Martově poli </a:t>
            </a:r>
            <a:endParaRPr lang="cs-CZ" dirty="0" smtClean="0"/>
          </a:p>
          <a:p>
            <a:pPr algn="just"/>
            <a:r>
              <a:rPr lang="cs-CZ" dirty="0" smtClean="0"/>
              <a:t>Východ – atletika x gladiátorské hry</a:t>
            </a:r>
          </a:p>
          <a:p>
            <a:pPr marL="0" indent="0" algn="just">
              <a:buNone/>
            </a:pPr>
            <a:endParaRPr lang="cs-CZ" sz="1100" dirty="0" smtClean="0"/>
          </a:p>
          <a:p>
            <a:pPr algn="just"/>
            <a:r>
              <a:rPr lang="cs-CZ" dirty="0" smtClean="0"/>
              <a:t>podle </a:t>
            </a:r>
            <a:r>
              <a:rPr lang="cs-CZ" dirty="0" err="1" smtClean="0"/>
              <a:t>Polybia</a:t>
            </a:r>
            <a:r>
              <a:rPr lang="cs-CZ" dirty="0" smtClean="0"/>
              <a:t> jsou diváci </a:t>
            </a:r>
            <a:r>
              <a:rPr lang="cs-CZ" dirty="0"/>
              <a:t>při </a:t>
            </a:r>
            <a:r>
              <a:rPr lang="cs-CZ" i="1" dirty="0"/>
              <a:t>γυμνικός ἀγών </a:t>
            </a:r>
            <a:r>
              <a:rPr lang="cs-CZ" dirty="0" smtClean="0"/>
              <a:t>více </a:t>
            </a:r>
            <a:r>
              <a:rPr lang="cs-CZ" dirty="0"/>
              <a:t>nakloněni slabšímu a bezvýznamnému </a:t>
            </a:r>
            <a:r>
              <a:rPr lang="cs-CZ" i="1" dirty="0" err="1"/>
              <a:t>ἀθλητής</a:t>
            </a:r>
            <a:r>
              <a:rPr lang="cs-CZ" dirty="0"/>
              <a:t> než slavnému a téměř nepřemožitelnému jedinci, jelikož oceňují jeho odvahu a chtějí být svědky nečekané události. I proto, pokud se slabšímu jedinci např. v </a:t>
            </a:r>
            <a:r>
              <a:rPr lang="cs-CZ" i="1" dirty="0"/>
              <a:t>π</a:t>
            </a:r>
            <a:r>
              <a:rPr lang="cs-CZ" i="1" dirty="0" err="1"/>
              <a:t>υγμή</a:t>
            </a:r>
            <a:r>
              <a:rPr lang="cs-CZ" dirty="0"/>
              <a:t> podaří svého soka zasáhnout </a:t>
            </a:r>
            <a:r>
              <a:rPr lang="cs-CZ" b="1" dirty="0"/>
              <a:t>„</a:t>
            </a:r>
            <a:r>
              <a:rPr lang="cs-CZ" b="1" i="1" dirty="0"/>
              <a:t>do obličeje a jeho úder tam zanechá stopu, všichni se ihned sami pustí do pomyslného boje. Někdy se také tomu druhému začínají vysmívat, ne proto, že by jím opovrhovali nebo ho podceňovali, nýbrž z nějaké zvláštní sympatie a náklonnosti k tomu slabšímu. Jestliže je však někdo v čas na jejich omyl upozorní, rychle si to uvědomí a vzpamatují se</a:t>
            </a:r>
            <a:r>
              <a:rPr lang="cs-CZ" b="1" dirty="0"/>
              <a:t>“ </a:t>
            </a:r>
            <a:r>
              <a:rPr lang="cs-CZ" dirty="0"/>
              <a:t>(</a:t>
            </a:r>
            <a:r>
              <a:rPr lang="cs-CZ" dirty="0" err="1"/>
              <a:t>Plb</a:t>
            </a:r>
            <a:r>
              <a:rPr lang="cs-CZ" dirty="0"/>
              <a:t>. 27.9.4–6</a:t>
            </a:r>
            <a:r>
              <a:rPr lang="cs-CZ" dirty="0" smtClean="0"/>
              <a:t>). </a:t>
            </a:r>
            <a:endParaRPr lang="cs-CZ" dirty="0"/>
          </a:p>
        </p:txBody>
      </p:sp>
    </p:spTree>
    <p:extLst>
      <p:ext uri="{BB962C8B-B14F-4D97-AF65-F5344CB8AC3E}">
        <p14:creationId xmlns:p14="http://schemas.microsoft.com/office/powerpoint/2010/main" val="4022798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fontScale="92500" lnSpcReduction="20000"/>
          </a:bodyPr>
          <a:lstStyle/>
          <a:p>
            <a:pPr marL="0" indent="0" algn="just">
              <a:buNone/>
            </a:pPr>
            <a:r>
              <a:rPr lang="cs-CZ" dirty="0" smtClean="0"/>
              <a:t>Ptolemaios IV. – </a:t>
            </a:r>
            <a:r>
              <a:rPr lang="cs-CZ" dirty="0" err="1" smtClean="0"/>
              <a:t>Kleitomachos</a:t>
            </a:r>
            <a:r>
              <a:rPr lang="cs-CZ" dirty="0" smtClean="0"/>
              <a:t> </a:t>
            </a:r>
            <a:r>
              <a:rPr lang="cs-CZ" dirty="0"/>
              <a:t>z </a:t>
            </a:r>
            <a:r>
              <a:rPr lang="cs-CZ" dirty="0" smtClean="0"/>
              <a:t>Théb x </a:t>
            </a:r>
            <a:r>
              <a:rPr lang="cs-CZ" i="1" dirty="0" err="1" smtClean="0"/>
              <a:t>Aristoníkés</a:t>
            </a:r>
            <a:r>
              <a:rPr lang="cs-CZ" i="1" dirty="0" smtClean="0"/>
              <a:t>:</a:t>
            </a:r>
          </a:p>
          <a:p>
            <a:pPr marL="0" indent="0" algn="just">
              <a:buNone/>
            </a:pPr>
            <a:r>
              <a:rPr lang="cs-CZ" i="1" dirty="0" smtClean="0"/>
              <a:t>„Když </a:t>
            </a:r>
            <a:r>
              <a:rPr lang="cs-CZ" i="1" dirty="0"/>
              <a:t>přišel do Řecka a postavil se na olympijských hrách proti </a:t>
            </a:r>
            <a:r>
              <a:rPr lang="cs-CZ" i="1" dirty="0" err="1"/>
              <a:t>Kleitomachovi</a:t>
            </a:r>
            <a:r>
              <a:rPr lang="cs-CZ" i="1" dirty="0"/>
              <a:t>, diváci se zřejmě hned přidali na jeho stranu a zdravili ho, protože byli potěšeni, že se jednou někdo odvážil postavit se proti </a:t>
            </a:r>
            <a:r>
              <a:rPr lang="cs-CZ" i="1" dirty="0" err="1"/>
              <a:t>Kleitomachovi</a:t>
            </a:r>
            <a:r>
              <a:rPr lang="cs-CZ" i="1" dirty="0"/>
              <a:t>. A když zápas pokračoval a </a:t>
            </a:r>
            <a:r>
              <a:rPr lang="cs-CZ" i="1" dirty="0" err="1"/>
              <a:t>Aristoníkos</a:t>
            </a:r>
            <a:r>
              <a:rPr lang="cs-CZ" i="1" dirty="0"/>
              <a:t>, jak se zdálo, získával převahu a zasadil soupeři nějaký nebezpečný úder, diváci mu za to tleskali a bouřlivě ho povzbuzovali. Tehdy </a:t>
            </a:r>
            <a:r>
              <a:rPr lang="cs-CZ" i="1" dirty="0" err="1"/>
              <a:t>Kleitomachos</a:t>
            </a:r>
            <a:r>
              <a:rPr lang="cs-CZ" i="1" dirty="0"/>
              <a:t> ustoupil, aby si krátce oddechl, a obrátil se na diváky s otázkou, co sledují tím, že povzbuzují </a:t>
            </a:r>
            <a:r>
              <a:rPr lang="cs-CZ" i="1" dirty="0" err="1"/>
              <a:t>Aristoníka</a:t>
            </a:r>
            <a:r>
              <a:rPr lang="cs-CZ" i="1" dirty="0"/>
              <a:t> a ze všech sil ho podporují. Domnívají se snad, že on neboxuje poctivě, a neuvědomují si, že on nyní bojuje za slávu Řecka a </a:t>
            </a:r>
            <a:r>
              <a:rPr lang="cs-CZ" i="1" dirty="0" err="1"/>
              <a:t>Aristoníkos</a:t>
            </a:r>
            <a:r>
              <a:rPr lang="cs-CZ" i="1" dirty="0"/>
              <a:t> za krále Ptolemaia? Chtějí, aby olympijský věnec získal Egypťan, nebo chtějí slyšet, jak hlasatel oznamuje, že v boxu mužů zvítězil občan Théb a Boiótie? Po těchto </a:t>
            </a:r>
            <a:r>
              <a:rPr lang="cs-CZ" i="1" dirty="0" err="1"/>
              <a:t>Kleitomachových</a:t>
            </a:r>
            <a:r>
              <a:rPr lang="cs-CZ" i="1" dirty="0"/>
              <a:t> slovech prý diváci zcela změnili svůj postoj a </a:t>
            </a:r>
            <a:r>
              <a:rPr lang="cs-CZ" i="1" dirty="0" err="1"/>
              <a:t>Aristoníka</a:t>
            </a:r>
            <a:r>
              <a:rPr lang="cs-CZ" i="1" dirty="0"/>
              <a:t> nakonec porazili spíše oni než </a:t>
            </a:r>
            <a:r>
              <a:rPr lang="cs-CZ" i="1" dirty="0" err="1"/>
              <a:t>Kleitomachos</a:t>
            </a:r>
            <a:r>
              <a:rPr lang="cs-CZ" dirty="0"/>
              <a:t>“ (</a:t>
            </a:r>
            <a:r>
              <a:rPr lang="cs-CZ" dirty="0" err="1"/>
              <a:t>Plb</a:t>
            </a:r>
            <a:r>
              <a:rPr lang="cs-CZ" dirty="0"/>
              <a:t>. 27.9.7–13</a:t>
            </a:r>
            <a:r>
              <a:rPr lang="cs-CZ" dirty="0" smtClean="0"/>
              <a:t>).</a:t>
            </a:r>
            <a:endParaRPr lang="cs-CZ" dirty="0"/>
          </a:p>
        </p:txBody>
      </p:sp>
    </p:spTree>
    <p:extLst>
      <p:ext uri="{BB962C8B-B14F-4D97-AF65-F5344CB8AC3E}">
        <p14:creationId xmlns:p14="http://schemas.microsoft.com/office/powerpoint/2010/main" val="2344236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67544" y="4890"/>
            <a:ext cx="8229600" cy="1143000"/>
          </a:xfrm>
        </p:spPr>
        <p:txBody>
          <a:bodyPr/>
          <a:lstStyle/>
          <a:p>
            <a:r>
              <a:rPr lang="cs-CZ" b="1" dirty="0" smtClean="0"/>
              <a:t>Augustus</a:t>
            </a:r>
            <a:endParaRPr lang="cs-CZ" b="1" dirty="0"/>
          </a:p>
        </p:txBody>
      </p:sp>
      <p:sp>
        <p:nvSpPr>
          <p:cNvPr id="3" name="Zástupný symbol pro obsah 2"/>
          <p:cNvSpPr>
            <a:spLocks noGrp="1"/>
          </p:cNvSpPr>
          <p:nvPr>
            <p:ph idx="1"/>
          </p:nvPr>
        </p:nvSpPr>
        <p:spPr>
          <a:xfrm>
            <a:off x="0" y="1052736"/>
            <a:ext cx="9144000" cy="5544616"/>
          </a:xfrm>
        </p:spPr>
        <p:txBody>
          <a:bodyPr>
            <a:normAutofit fontScale="92500"/>
          </a:bodyPr>
          <a:lstStyle/>
          <a:p>
            <a:pPr marL="0" indent="0" algn="just">
              <a:buNone/>
            </a:pPr>
            <a:r>
              <a:rPr lang="cs-CZ" dirty="0" smtClean="0"/>
              <a:t>„</a:t>
            </a:r>
            <a:r>
              <a:rPr lang="cs-CZ" i="1" dirty="0" err="1"/>
              <a:t>Spectavit</a:t>
            </a:r>
            <a:r>
              <a:rPr lang="cs-CZ" i="1" dirty="0"/>
              <a:t> autem </a:t>
            </a:r>
            <a:r>
              <a:rPr lang="cs-CZ" i="1" dirty="0" err="1"/>
              <a:t>studiosissime</a:t>
            </a:r>
            <a:r>
              <a:rPr lang="cs-CZ" i="1" dirty="0"/>
              <a:t> </a:t>
            </a:r>
            <a:r>
              <a:rPr lang="cs-CZ" i="1" dirty="0" err="1"/>
              <a:t>pugiles</a:t>
            </a:r>
            <a:r>
              <a:rPr lang="cs-CZ" i="1" dirty="0"/>
              <a:t> et </a:t>
            </a:r>
            <a:r>
              <a:rPr lang="cs-CZ" i="1" dirty="0" err="1"/>
              <a:t>maxime</a:t>
            </a:r>
            <a:r>
              <a:rPr lang="cs-CZ" i="1" dirty="0"/>
              <a:t> </a:t>
            </a:r>
            <a:r>
              <a:rPr lang="cs-CZ" i="1" dirty="0" err="1"/>
              <a:t>Latinos</a:t>
            </a:r>
            <a:r>
              <a:rPr lang="cs-CZ" i="1" dirty="0"/>
              <a:t>, non </a:t>
            </a:r>
            <a:r>
              <a:rPr lang="cs-CZ" i="1" dirty="0" err="1"/>
              <a:t>legitimos</a:t>
            </a:r>
            <a:r>
              <a:rPr lang="cs-CZ" i="1" dirty="0"/>
              <a:t> </a:t>
            </a:r>
            <a:r>
              <a:rPr lang="cs-CZ" i="1" dirty="0" err="1"/>
              <a:t>atque</a:t>
            </a:r>
            <a:r>
              <a:rPr lang="cs-CZ" i="1" dirty="0"/>
              <a:t> </a:t>
            </a:r>
            <a:r>
              <a:rPr lang="cs-CZ" i="1" dirty="0" err="1"/>
              <a:t>ordinarios</a:t>
            </a:r>
            <a:r>
              <a:rPr lang="cs-CZ" i="1" dirty="0"/>
              <a:t> </a:t>
            </a:r>
            <a:r>
              <a:rPr lang="cs-CZ" i="1" dirty="0" err="1"/>
              <a:t>modo</a:t>
            </a:r>
            <a:r>
              <a:rPr lang="cs-CZ" i="1" dirty="0"/>
              <a:t>, </a:t>
            </a:r>
            <a:r>
              <a:rPr lang="cs-CZ" i="1" dirty="0" err="1"/>
              <a:t>quos</a:t>
            </a:r>
            <a:r>
              <a:rPr lang="cs-CZ" i="1" dirty="0"/>
              <a:t> </a:t>
            </a:r>
            <a:r>
              <a:rPr lang="cs-CZ" i="1" dirty="0" err="1"/>
              <a:t>etiam</a:t>
            </a:r>
            <a:r>
              <a:rPr lang="cs-CZ" i="1" dirty="0"/>
              <a:t> </a:t>
            </a:r>
            <a:r>
              <a:rPr lang="cs-CZ" i="1" dirty="0" err="1"/>
              <a:t>committere</a:t>
            </a:r>
            <a:r>
              <a:rPr lang="cs-CZ" i="1" dirty="0"/>
              <a:t> </a:t>
            </a:r>
            <a:r>
              <a:rPr lang="cs-CZ" i="1" dirty="0" err="1"/>
              <a:t>cum</a:t>
            </a:r>
            <a:r>
              <a:rPr lang="cs-CZ" i="1" dirty="0"/>
              <a:t> </a:t>
            </a:r>
            <a:r>
              <a:rPr lang="cs-CZ" i="1" dirty="0" err="1"/>
              <a:t>Graecis</a:t>
            </a:r>
            <a:r>
              <a:rPr lang="cs-CZ" i="1" dirty="0"/>
              <a:t> </a:t>
            </a:r>
            <a:r>
              <a:rPr lang="cs-CZ" i="1" dirty="0" err="1"/>
              <a:t>solebat</a:t>
            </a:r>
            <a:r>
              <a:rPr lang="cs-CZ" i="1" dirty="0"/>
              <a:t>, sed et </a:t>
            </a:r>
            <a:r>
              <a:rPr lang="cs-CZ" i="1" dirty="0" err="1"/>
              <a:t>catervarios</a:t>
            </a:r>
            <a:r>
              <a:rPr lang="cs-CZ" i="1" dirty="0"/>
              <a:t> </a:t>
            </a:r>
            <a:r>
              <a:rPr lang="cs-CZ" i="1" dirty="0" err="1"/>
              <a:t>oppidanos</a:t>
            </a:r>
            <a:r>
              <a:rPr lang="cs-CZ" i="1" dirty="0"/>
              <a:t> inter </a:t>
            </a:r>
            <a:r>
              <a:rPr lang="cs-CZ" i="1" dirty="0" err="1"/>
              <a:t>angustiasvicorum</a:t>
            </a:r>
            <a:r>
              <a:rPr lang="cs-CZ" i="1" dirty="0"/>
              <a:t> </a:t>
            </a:r>
            <a:r>
              <a:rPr lang="cs-CZ" i="1" dirty="0" err="1"/>
              <a:t>pugnantis</a:t>
            </a:r>
            <a:r>
              <a:rPr lang="cs-CZ" i="1" dirty="0"/>
              <a:t> </a:t>
            </a:r>
            <a:r>
              <a:rPr lang="cs-CZ" i="1" dirty="0" err="1"/>
              <a:t>temere</a:t>
            </a:r>
            <a:r>
              <a:rPr lang="cs-CZ" i="1" dirty="0"/>
              <a:t> </a:t>
            </a:r>
            <a:r>
              <a:rPr lang="cs-CZ" i="1" dirty="0" err="1"/>
              <a:t>ac</a:t>
            </a:r>
            <a:r>
              <a:rPr lang="cs-CZ" i="1" dirty="0"/>
              <a:t> sine </a:t>
            </a:r>
            <a:r>
              <a:rPr lang="cs-CZ" i="1" dirty="0" err="1"/>
              <a:t>arte</a:t>
            </a:r>
            <a:r>
              <a:rPr lang="cs-CZ" dirty="0"/>
              <a:t>“ (</a:t>
            </a:r>
            <a:r>
              <a:rPr lang="cs-CZ" dirty="0" err="1"/>
              <a:t>Suet</a:t>
            </a:r>
            <a:r>
              <a:rPr lang="cs-CZ" dirty="0"/>
              <a:t>. </a:t>
            </a:r>
            <a:r>
              <a:rPr lang="cs-CZ" i="1" dirty="0" err="1"/>
              <a:t>Aug</a:t>
            </a:r>
            <a:r>
              <a:rPr lang="cs-CZ" i="1" dirty="0"/>
              <a:t>.</a:t>
            </a:r>
            <a:r>
              <a:rPr lang="cs-CZ" dirty="0"/>
              <a:t> 45.2</a:t>
            </a:r>
            <a:r>
              <a:rPr lang="cs-CZ" dirty="0" smtClean="0"/>
              <a:t>).</a:t>
            </a:r>
          </a:p>
          <a:p>
            <a:pPr marL="0" indent="0" algn="just">
              <a:buNone/>
            </a:pPr>
            <a:r>
              <a:rPr lang="cs-CZ" dirty="0" smtClean="0"/>
              <a:t> </a:t>
            </a:r>
            <a:endParaRPr lang="cs-CZ" dirty="0"/>
          </a:p>
          <a:p>
            <a:pPr marL="0" indent="0" algn="just">
              <a:buNone/>
            </a:pPr>
            <a:r>
              <a:rPr lang="cs-CZ" dirty="0"/>
              <a:t>„</a:t>
            </a:r>
            <a:r>
              <a:rPr lang="cs-CZ" i="1" dirty="0"/>
              <a:t>S největším pak zájmem se díval na pěstní zápasníky, obzvláště na latinské, a to nejenom na profesionální a řádné, kterým rád dával se utkávat se zápasníky řeckými, nýbrž i městské lidi, kteří v tlupách zápolili v úzkých ulicích jen tak a beze všech pravidel</a:t>
            </a:r>
            <a:r>
              <a:rPr lang="cs-CZ" dirty="0"/>
              <a:t>“ (překlad B. Ryba, 1966). </a:t>
            </a:r>
          </a:p>
          <a:p>
            <a:pPr algn="just"/>
            <a:endParaRPr lang="cs-CZ" dirty="0"/>
          </a:p>
        </p:txBody>
      </p:sp>
    </p:spTree>
    <p:extLst>
      <p:ext uri="{BB962C8B-B14F-4D97-AF65-F5344CB8AC3E}">
        <p14:creationId xmlns:p14="http://schemas.microsoft.com/office/powerpoint/2010/main" val="3517631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ormAutofit/>
          </a:bodyPr>
          <a:lstStyle/>
          <a:p>
            <a:r>
              <a:rPr lang="cs-CZ" b="1" i="1" dirty="0"/>
              <a:t>Agitatores</a:t>
            </a:r>
            <a:r>
              <a:rPr lang="cs-CZ" b="1" dirty="0"/>
              <a:t> a diváci v </a:t>
            </a:r>
            <a:r>
              <a:rPr lang="cs-CZ" b="1" i="1" dirty="0"/>
              <a:t>circus</a:t>
            </a:r>
            <a:r>
              <a:rPr lang="cs-CZ" b="1" dirty="0"/>
              <a:t> </a:t>
            </a:r>
            <a:endParaRPr lang="cs-CZ" dirty="0"/>
          </a:p>
        </p:txBody>
      </p:sp>
      <p:sp>
        <p:nvSpPr>
          <p:cNvPr id="3" name="Zástupný symbol pro obsah 2"/>
          <p:cNvSpPr>
            <a:spLocks noGrp="1"/>
          </p:cNvSpPr>
          <p:nvPr>
            <p:ph idx="1"/>
          </p:nvPr>
        </p:nvSpPr>
        <p:spPr>
          <a:xfrm>
            <a:off x="0" y="1412776"/>
            <a:ext cx="9144000" cy="5246043"/>
          </a:xfrm>
        </p:spPr>
        <p:txBody>
          <a:bodyPr>
            <a:normAutofit fontScale="70000" lnSpcReduction="20000"/>
          </a:bodyPr>
          <a:lstStyle/>
          <a:p>
            <a:pPr algn="just"/>
            <a:r>
              <a:rPr lang="cs-CZ" sz="4000" dirty="0"/>
              <a:t>etický kodex </a:t>
            </a:r>
            <a:r>
              <a:rPr lang="cs-CZ" sz="4000" dirty="0" smtClean="0"/>
              <a:t>diváka</a:t>
            </a:r>
          </a:p>
          <a:p>
            <a:pPr algn="just"/>
            <a:r>
              <a:rPr lang="cs-CZ" sz="4000" dirty="0"/>
              <a:t>koně otravování</a:t>
            </a:r>
          </a:p>
          <a:p>
            <a:pPr algn="just"/>
            <a:r>
              <a:rPr lang="cs-CZ" sz="4000" dirty="0" smtClean="0"/>
              <a:t>podplácení </a:t>
            </a:r>
          </a:p>
          <a:p>
            <a:pPr algn="just"/>
            <a:r>
              <a:rPr lang="cs-CZ" sz="4000" dirty="0" smtClean="0"/>
              <a:t>proklínání</a:t>
            </a:r>
          </a:p>
          <a:p>
            <a:pPr marL="0" indent="0" algn="just">
              <a:buNone/>
            </a:pPr>
            <a:endParaRPr lang="cs-CZ" dirty="0" smtClean="0"/>
          </a:p>
          <a:p>
            <a:pPr marL="0" indent="0" algn="just">
              <a:buNone/>
            </a:pPr>
            <a:r>
              <a:rPr lang="cs-CZ" dirty="0"/>
              <a:t>„</a:t>
            </a:r>
            <a:r>
              <a:rPr lang="cs-CZ" i="1" dirty="0" err="1"/>
              <a:t>Adiuro</a:t>
            </a:r>
            <a:r>
              <a:rPr lang="cs-CZ" i="1" dirty="0"/>
              <a:t> </a:t>
            </a:r>
            <a:r>
              <a:rPr lang="cs-CZ" i="1" dirty="0" err="1"/>
              <a:t>te</a:t>
            </a:r>
            <a:r>
              <a:rPr lang="cs-CZ" i="1" dirty="0"/>
              <a:t> </a:t>
            </a:r>
            <a:r>
              <a:rPr lang="cs-CZ" i="1" dirty="0" err="1"/>
              <a:t>demon</a:t>
            </a:r>
            <a:r>
              <a:rPr lang="cs-CZ" i="1" dirty="0"/>
              <a:t> </a:t>
            </a:r>
            <a:r>
              <a:rPr lang="cs-CZ" i="1" dirty="0" err="1"/>
              <a:t>quicunque</a:t>
            </a:r>
            <a:r>
              <a:rPr lang="cs-CZ" i="1" dirty="0"/>
              <a:t> es et </a:t>
            </a:r>
            <a:r>
              <a:rPr lang="cs-CZ" i="1" dirty="0" err="1"/>
              <a:t>demando</a:t>
            </a:r>
            <a:r>
              <a:rPr lang="cs-CZ" i="1" dirty="0"/>
              <a:t> </a:t>
            </a:r>
            <a:r>
              <a:rPr lang="cs-CZ" i="1" dirty="0" err="1"/>
              <a:t>tibi</a:t>
            </a:r>
            <a:r>
              <a:rPr lang="cs-CZ" i="1" dirty="0"/>
              <a:t> ex </a:t>
            </a:r>
            <a:r>
              <a:rPr lang="cs-CZ" i="1" dirty="0" err="1"/>
              <a:t>anc</a:t>
            </a:r>
            <a:r>
              <a:rPr lang="cs-CZ" i="1" dirty="0"/>
              <a:t> </a:t>
            </a:r>
            <a:r>
              <a:rPr lang="cs-CZ" i="1" dirty="0" err="1"/>
              <a:t>ora</a:t>
            </a:r>
            <a:r>
              <a:rPr lang="cs-CZ" i="1" dirty="0"/>
              <a:t> ex </a:t>
            </a:r>
            <a:r>
              <a:rPr lang="cs-CZ" i="1" dirty="0" err="1"/>
              <a:t>anc</a:t>
            </a:r>
            <a:r>
              <a:rPr lang="cs-CZ" i="1" dirty="0"/>
              <a:t> </a:t>
            </a:r>
            <a:r>
              <a:rPr lang="cs-CZ" i="1" dirty="0" err="1"/>
              <a:t>die</a:t>
            </a:r>
            <a:r>
              <a:rPr lang="cs-CZ" i="1" dirty="0"/>
              <a:t> ex </a:t>
            </a:r>
            <a:r>
              <a:rPr lang="cs-CZ" i="1" dirty="0" err="1"/>
              <a:t>oc</a:t>
            </a:r>
            <a:r>
              <a:rPr lang="cs-CZ" i="1" dirty="0"/>
              <a:t> </a:t>
            </a:r>
            <a:r>
              <a:rPr lang="cs-CZ" i="1" dirty="0" err="1"/>
              <a:t>momento</a:t>
            </a:r>
            <a:r>
              <a:rPr lang="cs-CZ" i="1" dirty="0"/>
              <a:t>, </a:t>
            </a:r>
            <a:r>
              <a:rPr lang="cs-CZ" i="1" dirty="0" err="1"/>
              <a:t>ut</a:t>
            </a:r>
            <a:r>
              <a:rPr lang="cs-CZ" i="1" dirty="0"/>
              <a:t> </a:t>
            </a:r>
            <a:r>
              <a:rPr lang="cs-CZ" i="1" dirty="0" err="1"/>
              <a:t>equos</a:t>
            </a:r>
            <a:r>
              <a:rPr lang="cs-CZ" i="1" dirty="0"/>
              <a:t> </a:t>
            </a:r>
            <a:r>
              <a:rPr lang="cs-CZ" i="1" dirty="0" err="1"/>
              <a:t>prasini</a:t>
            </a:r>
            <a:r>
              <a:rPr lang="cs-CZ" i="1" dirty="0"/>
              <a:t> et </a:t>
            </a:r>
            <a:r>
              <a:rPr lang="cs-CZ" i="1" dirty="0" err="1"/>
              <a:t>albi</a:t>
            </a:r>
            <a:r>
              <a:rPr lang="cs-CZ" i="1" dirty="0"/>
              <a:t> </a:t>
            </a:r>
            <a:r>
              <a:rPr lang="cs-CZ" i="1" dirty="0" err="1"/>
              <a:t>crucies</a:t>
            </a:r>
            <a:r>
              <a:rPr lang="cs-CZ" i="1" dirty="0"/>
              <a:t> </a:t>
            </a:r>
            <a:r>
              <a:rPr lang="cs-CZ" i="1" dirty="0" err="1"/>
              <a:t>ocidas</a:t>
            </a:r>
            <a:r>
              <a:rPr lang="cs-CZ" i="1" dirty="0"/>
              <a:t>, et </a:t>
            </a:r>
            <a:r>
              <a:rPr lang="cs-CZ" i="1" dirty="0" err="1"/>
              <a:t>agitatore</a:t>
            </a:r>
            <a:r>
              <a:rPr lang="cs-CZ" i="1" dirty="0"/>
              <a:t> </a:t>
            </a:r>
            <a:r>
              <a:rPr lang="cs-CZ" dirty="0"/>
              <a:t>(agitatores, [</a:t>
            </a:r>
            <a:r>
              <a:rPr lang="cs-CZ" i="1" dirty="0"/>
              <a:t>sic</a:t>
            </a:r>
            <a:r>
              <a:rPr lang="cs-CZ" dirty="0"/>
              <a:t>])</a:t>
            </a:r>
            <a:r>
              <a:rPr lang="cs-CZ" i="1" dirty="0"/>
              <a:t> </a:t>
            </a:r>
            <a:r>
              <a:rPr lang="cs-CZ" i="1" dirty="0" err="1"/>
              <a:t>Clarum</a:t>
            </a:r>
            <a:r>
              <a:rPr lang="cs-CZ" i="1" dirty="0"/>
              <a:t> et </a:t>
            </a:r>
            <a:r>
              <a:rPr lang="cs-CZ" i="1" dirty="0" err="1"/>
              <a:t>Felice</a:t>
            </a:r>
            <a:r>
              <a:rPr lang="cs-CZ" i="1" dirty="0"/>
              <a:t> et </a:t>
            </a:r>
            <a:r>
              <a:rPr lang="cs-CZ" i="1" dirty="0" err="1"/>
              <a:t>Primulum</a:t>
            </a:r>
            <a:r>
              <a:rPr lang="cs-CZ" i="1" dirty="0"/>
              <a:t> et </a:t>
            </a:r>
            <a:r>
              <a:rPr lang="cs-CZ" i="1" dirty="0" err="1"/>
              <a:t>Romanum</a:t>
            </a:r>
            <a:r>
              <a:rPr lang="cs-CZ" i="1" dirty="0"/>
              <a:t> </a:t>
            </a:r>
            <a:r>
              <a:rPr lang="cs-CZ" i="1" dirty="0" err="1"/>
              <a:t>ocidas</a:t>
            </a:r>
            <a:r>
              <a:rPr lang="cs-CZ" i="1" dirty="0"/>
              <a:t> </a:t>
            </a:r>
            <a:r>
              <a:rPr lang="cs-CZ" i="1" dirty="0" err="1"/>
              <a:t>collida</a:t>
            </a:r>
            <a:r>
              <a:rPr lang="cs-CZ" i="1" dirty="0"/>
              <a:t> </a:t>
            </a:r>
            <a:r>
              <a:rPr lang="cs-CZ" dirty="0"/>
              <a:t>(</a:t>
            </a:r>
            <a:r>
              <a:rPr lang="cs-CZ" dirty="0" err="1"/>
              <a:t>collidas</a:t>
            </a:r>
            <a:r>
              <a:rPr lang="cs-CZ" dirty="0"/>
              <a:t>, [</a:t>
            </a:r>
            <a:r>
              <a:rPr lang="cs-CZ" i="1" dirty="0"/>
              <a:t>sic</a:t>
            </a:r>
            <a:r>
              <a:rPr lang="cs-CZ" dirty="0"/>
              <a:t>])</a:t>
            </a:r>
            <a:r>
              <a:rPr lang="cs-CZ" i="1" dirty="0"/>
              <a:t>, </a:t>
            </a:r>
            <a:r>
              <a:rPr lang="cs-CZ" i="1" dirty="0" err="1"/>
              <a:t>neque</a:t>
            </a:r>
            <a:r>
              <a:rPr lang="cs-CZ" i="1" dirty="0"/>
              <a:t> </a:t>
            </a:r>
            <a:r>
              <a:rPr lang="cs-CZ" i="1" dirty="0" err="1"/>
              <a:t>spiritum</a:t>
            </a:r>
            <a:r>
              <a:rPr lang="cs-CZ" i="1" dirty="0"/>
              <a:t> </a:t>
            </a:r>
            <a:r>
              <a:rPr lang="cs-CZ" i="1" dirty="0" err="1"/>
              <a:t>illis</a:t>
            </a:r>
            <a:r>
              <a:rPr lang="cs-CZ" i="1" dirty="0"/>
              <a:t> </a:t>
            </a:r>
            <a:r>
              <a:rPr lang="cs-CZ" i="1" dirty="0" err="1"/>
              <a:t>lerinquas</a:t>
            </a:r>
            <a:r>
              <a:rPr lang="cs-CZ" i="1" dirty="0"/>
              <a:t> </a:t>
            </a:r>
            <a:r>
              <a:rPr lang="cs-CZ" dirty="0"/>
              <a:t>(</a:t>
            </a:r>
            <a:r>
              <a:rPr lang="cs-CZ" dirty="0" err="1"/>
              <a:t>relinquas</a:t>
            </a:r>
            <a:r>
              <a:rPr lang="cs-CZ" dirty="0"/>
              <a:t>, [</a:t>
            </a:r>
            <a:r>
              <a:rPr lang="cs-CZ" i="1" dirty="0"/>
              <a:t>sic</a:t>
            </a:r>
            <a:r>
              <a:rPr lang="cs-CZ" dirty="0"/>
              <a:t>])</a:t>
            </a:r>
            <a:r>
              <a:rPr lang="cs-CZ" i="1" dirty="0"/>
              <a:t>; </a:t>
            </a:r>
            <a:r>
              <a:rPr lang="cs-CZ" i="1" dirty="0" err="1"/>
              <a:t>adiuro</a:t>
            </a:r>
            <a:r>
              <a:rPr lang="cs-CZ" i="1" dirty="0"/>
              <a:t> </a:t>
            </a:r>
            <a:r>
              <a:rPr lang="cs-CZ" i="1" dirty="0" err="1"/>
              <a:t>te</a:t>
            </a:r>
            <a:r>
              <a:rPr lang="cs-CZ" i="1" dirty="0"/>
              <a:t> per </a:t>
            </a:r>
            <a:r>
              <a:rPr lang="cs-CZ" i="1" dirty="0" err="1"/>
              <a:t>eum</a:t>
            </a:r>
            <a:r>
              <a:rPr lang="cs-CZ" i="1" dirty="0"/>
              <a:t> qui </a:t>
            </a:r>
            <a:r>
              <a:rPr lang="cs-CZ" i="1" dirty="0" err="1"/>
              <a:t>te</a:t>
            </a:r>
            <a:r>
              <a:rPr lang="cs-CZ" i="1" dirty="0"/>
              <a:t> </a:t>
            </a:r>
            <a:r>
              <a:rPr lang="cs-CZ" i="1" dirty="0" err="1"/>
              <a:t>resolvit</a:t>
            </a:r>
            <a:r>
              <a:rPr lang="cs-CZ" i="1" dirty="0"/>
              <a:t> </a:t>
            </a:r>
            <a:r>
              <a:rPr lang="cs-CZ" i="1" dirty="0" err="1"/>
              <a:t>temporibus</a:t>
            </a:r>
            <a:r>
              <a:rPr lang="cs-CZ" i="1" dirty="0"/>
              <a:t> </a:t>
            </a:r>
            <a:r>
              <a:rPr lang="cs-CZ" i="1" dirty="0" err="1"/>
              <a:t>deum</a:t>
            </a:r>
            <a:r>
              <a:rPr lang="cs-CZ" i="1" dirty="0"/>
              <a:t> </a:t>
            </a:r>
            <a:r>
              <a:rPr lang="cs-CZ" i="1" dirty="0" err="1"/>
              <a:t>pelagicum</a:t>
            </a:r>
            <a:r>
              <a:rPr lang="cs-CZ" i="1" dirty="0"/>
              <a:t> </a:t>
            </a:r>
            <a:r>
              <a:rPr lang="cs-CZ" i="1" dirty="0" err="1"/>
              <a:t>aerium</a:t>
            </a:r>
            <a:r>
              <a:rPr lang="cs-CZ" dirty="0"/>
              <a:t>“ (</a:t>
            </a:r>
            <a:r>
              <a:rPr lang="cs-CZ" i="1" dirty="0"/>
              <a:t>ILS</a:t>
            </a:r>
            <a:r>
              <a:rPr lang="cs-CZ" dirty="0"/>
              <a:t> 8753). </a:t>
            </a:r>
            <a:endParaRPr lang="cs-CZ" dirty="0" smtClean="0"/>
          </a:p>
          <a:p>
            <a:pPr marL="0" indent="0" algn="just">
              <a:buNone/>
            </a:pPr>
            <a:endParaRPr lang="cs-CZ" dirty="0" smtClean="0"/>
          </a:p>
          <a:p>
            <a:pPr marL="0" indent="0" algn="just">
              <a:buNone/>
            </a:pPr>
            <a:r>
              <a:rPr lang="cs-CZ" dirty="0" smtClean="0"/>
              <a:t>„</a:t>
            </a:r>
            <a:r>
              <a:rPr lang="cs-CZ" i="1" dirty="0"/>
              <a:t>Zapřísahám tě, ať jsi jakýkoliv démon, a požaduji od tebe v tuto hodinu, v tento den, v tuto chvíli, abys mučil a zabil koně zelených a bílých, a srazil a zabil vozataje Clara, Felixe, </a:t>
            </a:r>
            <a:r>
              <a:rPr lang="cs-CZ" i="1" dirty="0" err="1"/>
              <a:t>Primula</a:t>
            </a:r>
            <a:r>
              <a:rPr lang="cs-CZ" i="1" dirty="0"/>
              <a:t> a Romana a nezanechal jim dech; zapřísahám tě skrze toho, který tě uvolňuje od spánků mořského a vzdušného boha</a:t>
            </a:r>
            <a:r>
              <a:rPr lang="cs-CZ" dirty="0"/>
              <a:t>“ </a:t>
            </a:r>
            <a:r>
              <a:rPr lang="cs-CZ" dirty="0" smtClean="0"/>
              <a:t>(volně přeloženo). </a:t>
            </a:r>
            <a:endParaRPr lang="cs-CZ" dirty="0"/>
          </a:p>
          <a:p>
            <a:pPr marL="0" indent="0" algn="just">
              <a:buNone/>
            </a:pPr>
            <a:endParaRPr lang="cs-CZ" dirty="0"/>
          </a:p>
        </p:txBody>
      </p:sp>
    </p:spTree>
    <p:extLst>
      <p:ext uri="{BB962C8B-B14F-4D97-AF65-F5344CB8AC3E}">
        <p14:creationId xmlns:p14="http://schemas.microsoft.com/office/powerpoint/2010/main" val="2589445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116632"/>
            <a:ext cx="9144000" cy="6624736"/>
          </a:xfrm>
        </p:spPr>
        <p:txBody>
          <a:bodyPr>
            <a:normAutofit/>
          </a:bodyPr>
          <a:lstStyle/>
          <a:p>
            <a:r>
              <a:rPr lang="cs-CZ" b="1" dirty="0" err="1" smtClean="0"/>
              <a:t>Caracalla</a:t>
            </a:r>
            <a:r>
              <a:rPr lang="cs-CZ" dirty="0" smtClean="0"/>
              <a:t> – (</a:t>
            </a:r>
            <a:r>
              <a:rPr lang="cs-CZ" dirty="0" err="1" smtClean="0"/>
              <a:t>modr</a:t>
            </a:r>
            <a:r>
              <a:rPr lang="cs-CZ" dirty="0" smtClean="0"/>
              <a:t>.) </a:t>
            </a:r>
            <a:r>
              <a:rPr lang="cs-CZ" dirty="0" err="1" smtClean="0"/>
              <a:t>Geta</a:t>
            </a:r>
            <a:r>
              <a:rPr lang="cs-CZ" dirty="0" smtClean="0"/>
              <a:t> </a:t>
            </a:r>
            <a:r>
              <a:rPr lang="cs-CZ" dirty="0"/>
              <a:t>(</a:t>
            </a:r>
            <a:r>
              <a:rPr lang="cs-CZ" dirty="0" err="1"/>
              <a:t>Hdn</a:t>
            </a:r>
            <a:r>
              <a:rPr lang="cs-CZ" dirty="0"/>
              <a:t>. 4.6.4</a:t>
            </a:r>
            <a:r>
              <a:rPr lang="cs-CZ" dirty="0" smtClean="0"/>
              <a:t>)</a:t>
            </a:r>
          </a:p>
          <a:p>
            <a:r>
              <a:rPr lang="cs-CZ" b="1" dirty="0" err="1" smtClean="0"/>
              <a:t>Vitellius</a:t>
            </a:r>
            <a:r>
              <a:rPr lang="cs-CZ" dirty="0" smtClean="0"/>
              <a:t> (</a:t>
            </a:r>
            <a:r>
              <a:rPr lang="cs-CZ" dirty="0" err="1" smtClean="0"/>
              <a:t>modr</a:t>
            </a:r>
            <a:r>
              <a:rPr lang="cs-CZ" dirty="0" smtClean="0"/>
              <a:t>.) (</a:t>
            </a:r>
            <a:r>
              <a:rPr lang="cs-CZ" dirty="0" err="1" smtClean="0"/>
              <a:t>Suet</a:t>
            </a:r>
            <a:r>
              <a:rPr lang="cs-CZ" dirty="0"/>
              <a:t>. </a:t>
            </a:r>
            <a:r>
              <a:rPr lang="cs-CZ" i="1" dirty="0"/>
              <a:t>Vit.</a:t>
            </a:r>
            <a:r>
              <a:rPr lang="cs-CZ" dirty="0"/>
              <a:t> </a:t>
            </a:r>
            <a:r>
              <a:rPr lang="cs-CZ" dirty="0" smtClean="0"/>
              <a:t>14)</a:t>
            </a:r>
          </a:p>
          <a:p>
            <a:r>
              <a:rPr lang="cs-CZ" b="1" dirty="0" err="1" smtClean="0"/>
              <a:t>Gaius</a:t>
            </a:r>
            <a:r>
              <a:rPr lang="cs-CZ" dirty="0" smtClean="0"/>
              <a:t> </a:t>
            </a:r>
            <a:r>
              <a:rPr lang="cs-CZ" b="1" dirty="0" err="1" smtClean="0"/>
              <a:t>Caligula</a:t>
            </a:r>
            <a:r>
              <a:rPr lang="cs-CZ" dirty="0" smtClean="0"/>
              <a:t> (zel.)</a:t>
            </a:r>
          </a:p>
          <a:p>
            <a:pPr marL="0" indent="0">
              <a:buNone/>
            </a:pPr>
            <a:endParaRPr lang="cs-CZ" sz="1600" dirty="0"/>
          </a:p>
          <a:p>
            <a:pPr marL="0" indent="0" algn="ctr">
              <a:buNone/>
            </a:pPr>
            <a:r>
              <a:rPr lang="cs-CZ" dirty="0" smtClean="0"/>
              <a:t>„</a:t>
            </a:r>
            <a:r>
              <a:rPr lang="cs-CZ" i="1" dirty="0" err="1"/>
              <a:t>Utinam</a:t>
            </a:r>
            <a:r>
              <a:rPr lang="cs-CZ" i="1" dirty="0"/>
              <a:t> p. R. </a:t>
            </a:r>
            <a:r>
              <a:rPr lang="cs-CZ" i="1" dirty="0" err="1"/>
              <a:t>unam</a:t>
            </a:r>
            <a:r>
              <a:rPr lang="cs-CZ" i="1" dirty="0"/>
              <a:t> </a:t>
            </a:r>
            <a:r>
              <a:rPr lang="cs-CZ" i="1" dirty="0" err="1"/>
              <a:t>cervicem</a:t>
            </a:r>
            <a:r>
              <a:rPr lang="cs-CZ" i="1" dirty="0"/>
              <a:t> </a:t>
            </a:r>
            <a:r>
              <a:rPr lang="cs-CZ" i="1" dirty="0" err="1"/>
              <a:t>haberet</a:t>
            </a:r>
            <a:r>
              <a:rPr lang="cs-CZ" i="1" dirty="0"/>
              <a:t>!</a:t>
            </a:r>
            <a:r>
              <a:rPr lang="cs-CZ" dirty="0"/>
              <a:t>“ </a:t>
            </a:r>
            <a:endParaRPr lang="cs-CZ" dirty="0" smtClean="0"/>
          </a:p>
          <a:p>
            <a:pPr marL="0" indent="0" algn="ctr">
              <a:buNone/>
            </a:pPr>
            <a:r>
              <a:rPr lang="cs-CZ" dirty="0" smtClean="0"/>
              <a:t>(</a:t>
            </a:r>
            <a:r>
              <a:rPr lang="cs-CZ" dirty="0" err="1"/>
              <a:t>Suet</a:t>
            </a:r>
            <a:r>
              <a:rPr lang="cs-CZ" dirty="0"/>
              <a:t>. </a:t>
            </a:r>
            <a:r>
              <a:rPr lang="cs-CZ" i="1" dirty="0" err="1"/>
              <a:t>Calig</a:t>
            </a:r>
            <a:r>
              <a:rPr lang="cs-CZ" i="1" dirty="0"/>
              <a:t>.</a:t>
            </a:r>
            <a:r>
              <a:rPr lang="cs-CZ" dirty="0"/>
              <a:t> </a:t>
            </a:r>
            <a:r>
              <a:rPr lang="cs-CZ" dirty="0" smtClean="0"/>
              <a:t>30.2)</a:t>
            </a:r>
          </a:p>
          <a:p>
            <a:pPr marL="0" indent="0" algn="ctr">
              <a:buNone/>
            </a:pPr>
            <a:endParaRPr lang="cs-CZ" sz="800" dirty="0" smtClean="0"/>
          </a:p>
          <a:p>
            <a:pPr marL="0" indent="0" algn="ctr">
              <a:buNone/>
            </a:pPr>
            <a:r>
              <a:rPr lang="cs-CZ" i="1" dirty="0" smtClean="0"/>
              <a:t>„</a:t>
            </a:r>
            <a:r>
              <a:rPr lang="cs-CZ" i="1" dirty="0"/>
              <a:t>Kéž by měl lid římský jen jedinou šíji!“</a:t>
            </a:r>
            <a:r>
              <a:rPr lang="cs-CZ" dirty="0"/>
              <a:t> </a:t>
            </a:r>
            <a:endParaRPr lang="cs-CZ" dirty="0" smtClean="0"/>
          </a:p>
          <a:p>
            <a:pPr marL="0" indent="0" algn="ctr">
              <a:buNone/>
            </a:pPr>
            <a:r>
              <a:rPr lang="cs-CZ" dirty="0" smtClean="0"/>
              <a:t>(</a:t>
            </a:r>
            <a:r>
              <a:rPr lang="cs-CZ" dirty="0"/>
              <a:t>překlad B. Ryba, 1966). </a:t>
            </a:r>
            <a:endParaRPr lang="cs-CZ" dirty="0" smtClean="0"/>
          </a:p>
          <a:p>
            <a:pPr marL="0" indent="0" algn="ctr">
              <a:buNone/>
            </a:pPr>
            <a:endParaRPr lang="cs-CZ" sz="1600" dirty="0"/>
          </a:p>
          <a:p>
            <a:pPr marL="0" indent="0">
              <a:buNone/>
            </a:pPr>
            <a:r>
              <a:rPr lang="cs-CZ" sz="2800" dirty="0" smtClean="0"/>
              <a:t>- útlak zelených </a:t>
            </a:r>
            <a:r>
              <a:rPr lang="cs-CZ" sz="2800" dirty="0"/>
              <a:t>od modrých </a:t>
            </a:r>
            <a:r>
              <a:rPr lang="cs-CZ" sz="2800" dirty="0" smtClean="0"/>
              <a:t>(patricij </a:t>
            </a:r>
            <a:r>
              <a:rPr lang="cs-CZ" sz="2800" dirty="0"/>
              <a:t>a </a:t>
            </a:r>
            <a:r>
              <a:rPr lang="cs-CZ" sz="2800" dirty="0" smtClean="0"/>
              <a:t>konzul) – </a:t>
            </a:r>
            <a:r>
              <a:rPr lang="cs-CZ" sz="2800" dirty="0" err="1" smtClean="0"/>
              <a:t>Theodorich</a:t>
            </a:r>
            <a:r>
              <a:rPr lang="cs-CZ" sz="2800" dirty="0" smtClean="0"/>
              <a:t> </a:t>
            </a:r>
            <a:endParaRPr lang="cs-CZ" sz="2800" dirty="0"/>
          </a:p>
        </p:txBody>
      </p:sp>
    </p:spTree>
    <p:extLst>
      <p:ext uri="{BB962C8B-B14F-4D97-AF65-F5344CB8AC3E}">
        <p14:creationId xmlns:p14="http://schemas.microsoft.com/office/powerpoint/2010/main" val="4116734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a:bodyPr>
          <a:lstStyle/>
          <a:p>
            <a:pPr marL="0" indent="0" algn="just">
              <a:buNone/>
            </a:pPr>
            <a:r>
              <a:rPr lang="cs-CZ" dirty="0"/>
              <a:t>stranickost fanoušků </a:t>
            </a:r>
            <a:r>
              <a:rPr lang="cs-CZ" b="1" dirty="0"/>
              <a:t>„</a:t>
            </a:r>
            <a:r>
              <a:rPr lang="cs-CZ" b="1" i="1" dirty="0"/>
              <a:t>dostávala občas politické zabarvení jisté opozice proti císaři. Projevy nálad v cirku a ͵příslušnostʹ k barvám byla pociťována jako náhražka za ztracenou politickou </a:t>
            </a:r>
            <a:r>
              <a:rPr lang="cs-CZ" b="1" i="1" dirty="0" smtClean="0"/>
              <a:t>svobodu</a:t>
            </a:r>
            <a:r>
              <a:rPr lang="cs-CZ" b="1" dirty="0" smtClean="0"/>
              <a:t>“</a:t>
            </a:r>
            <a:r>
              <a:rPr lang="cs-CZ" dirty="0" smtClean="0"/>
              <a:t> (Hošek &amp; Marek, 1990</a:t>
            </a:r>
            <a:r>
              <a:rPr lang="cs-CZ" dirty="0"/>
              <a:t>, 167) </a:t>
            </a:r>
            <a:endParaRPr lang="cs-CZ" dirty="0" smtClean="0"/>
          </a:p>
          <a:p>
            <a:pPr marL="0" indent="0" algn="just">
              <a:buNone/>
            </a:pPr>
            <a:r>
              <a:rPr lang="cs-CZ" dirty="0" smtClean="0"/>
              <a:t>- skandování x </a:t>
            </a:r>
            <a:r>
              <a:rPr lang="cs-CZ" b="1" dirty="0" err="1" smtClean="0"/>
              <a:t>Caligula</a:t>
            </a:r>
            <a:endParaRPr lang="cs-CZ" b="1" dirty="0" smtClean="0"/>
          </a:p>
          <a:p>
            <a:pPr marL="0" indent="0" algn="just">
              <a:buNone/>
            </a:pPr>
            <a:endParaRPr lang="cs-CZ" sz="1600" dirty="0"/>
          </a:p>
          <a:p>
            <a:pPr marL="0" indent="0" algn="just">
              <a:buNone/>
            </a:pPr>
            <a:r>
              <a:rPr lang="cs-CZ" b="1" dirty="0" smtClean="0"/>
              <a:t>tlačenice</a:t>
            </a:r>
            <a:r>
              <a:rPr lang="cs-CZ" dirty="0" smtClean="0"/>
              <a:t>: </a:t>
            </a:r>
          </a:p>
          <a:p>
            <a:pPr marL="0" indent="0" algn="just">
              <a:buNone/>
            </a:pPr>
            <a:r>
              <a:rPr lang="cs-CZ" sz="2800" dirty="0" smtClean="0"/>
              <a:t>„</a:t>
            </a:r>
            <a:r>
              <a:rPr lang="cs-CZ" sz="2800" i="1" dirty="0"/>
              <a:t>duo </a:t>
            </a:r>
            <a:r>
              <a:rPr lang="cs-CZ" sz="2800" i="1" dirty="0" err="1"/>
              <a:t>fortes</a:t>
            </a:r>
            <a:r>
              <a:rPr lang="cs-CZ" sz="2800" i="1" dirty="0"/>
              <a:t> de </a:t>
            </a:r>
            <a:r>
              <a:rPr lang="cs-CZ" sz="2800" i="1" dirty="0" err="1"/>
              <a:t>grege</a:t>
            </a:r>
            <a:r>
              <a:rPr lang="cs-CZ" sz="2800" i="1" dirty="0"/>
              <a:t> </a:t>
            </a:r>
            <a:r>
              <a:rPr lang="cs-CZ" sz="2800" i="1" dirty="0" err="1"/>
              <a:t>Moesorum</a:t>
            </a:r>
            <a:r>
              <a:rPr lang="cs-CZ" sz="2800" i="1" dirty="0"/>
              <a:t>, qui </a:t>
            </a:r>
            <a:r>
              <a:rPr lang="cs-CZ" sz="2800" i="1" dirty="0" err="1"/>
              <a:t>me</a:t>
            </a:r>
            <a:r>
              <a:rPr lang="cs-CZ" sz="2800" i="1" dirty="0"/>
              <a:t> </a:t>
            </a:r>
            <a:r>
              <a:rPr lang="cs-CZ" sz="2800" i="1" dirty="0" err="1"/>
              <a:t>cervice</a:t>
            </a:r>
            <a:r>
              <a:rPr lang="cs-CZ" sz="2800" i="1" dirty="0"/>
              <a:t> </a:t>
            </a:r>
            <a:r>
              <a:rPr lang="cs-CZ" sz="2800" i="1" dirty="0" err="1"/>
              <a:t>locata</a:t>
            </a:r>
            <a:r>
              <a:rPr lang="cs-CZ" sz="2800" i="1" dirty="0"/>
              <a:t> </a:t>
            </a:r>
            <a:r>
              <a:rPr lang="cs-CZ" sz="2800" i="1" dirty="0" err="1"/>
              <a:t>securum</a:t>
            </a:r>
            <a:r>
              <a:rPr lang="cs-CZ" sz="2800" i="1" dirty="0"/>
              <a:t> </a:t>
            </a:r>
            <a:r>
              <a:rPr lang="cs-CZ" sz="2800" i="1" dirty="0" err="1"/>
              <a:t>iubeant</a:t>
            </a:r>
            <a:r>
              <a:rPr lang="cs-CZ" sz="2800" i="1" dirty="0"/>
              <a:t> </a:t>
            </a:r>
            <a:r>
              <a:rPr lang="cs-CZ" sz="2800" i="1" dirty="0" err="1"/>
              <a:t>clamoso</a:t>
            </a:r>
            <a:r>
              <a:rPr lang="cs-CZ" sz="2800" i="1" dirty="0"/>
              <a:t> </a:t>
            </a:r>
            <a:r>
              <a:rPr lang="cs-CZ" sz="2800" i="1" dirty="0" err="1"/>
              <a:t>insistere</a:t>
            </a:r>
            <a:r>
              <a:rPr lang="cs-CZ" sz="2800" i="1" dirty="0"/>
              <a:t> </a:t>
            </a:r>
            <a:r>
              <a:rPr lang="cs-CZ" sz="2800" i="1" dirty="0" err="1"/>
              <a:t>Circo</a:t>
            </a:r>
            <a:r>
              <a:rPr lang="cs-CZ" sz="2800" dirty="0"/>
              <a:t>“ (</a:t>
            </a:r>
            <a:r>
              <a:rPr lang="cs-CZ" sz="2800" b="1" dirty="0" err="1"/>
              <a:t>Juv</a:t>
            </a:r>
            <a:r>
              <a:rPr lang="cs-CZ" sz="2800" dirty="0"/>
              <a:t>. 9.142–144). </a:t>
            </a:r>
            <a:endParaRPr lang="cs-CZ" sz="2800" dirty="0" smtClean="0"/>
          </a:p>
          <a:p>
            <a:pPr marL="0" indent="0" algn="just">
              <a:buNone/>
            </a:pPr>
            <a:endParaRPr lang="cs-CZ" sz="1100" dirty="0" smtClean="0"/>
          </a:p>
          <a:p>
            <a:pPr marL="0" indent="0" algn="just">
              <a:buNone/>
            </a:pPr>
            <a:r>
              <a:rPr lang="cs-CZ" b="1" dirty="0" smtClean="0"/>
              <a:t>„</a:t>
            </a:r>
            <a:r>
              <a:rPr lang="cs-CZ" b="1" i="1" dirty="0"/>
              <a:t>Z </a:t>
            </a:r>
            <a:r>
              <a:rPr lang="cs-CZ" b="1" i="1" dirty="0" err="1"/>
              <a:t>Moesie</a:t>
            </a:r>
            <a:r>
              <a:rPr lang="cs-CZ" b="1" i="1" dirty="0"/>
              <a:t> otroků pár, jenž vzal by mne na statné plece, zjednal mi bezpečné místo i uprostřed hlučného cirku</a:t>
            </a:r>
            <a:r>
              <a:rPr lang="cs-CZ" b="1" dirty="0"/>
              <a:t>“ </a:t>
            </a:r>
            <a:r>
              <a:rPr lang="cs-CZ" dirty="0"/>
              <a:t>(překlad Z. K. Vysoký, 1972). </a:t>
            </a:r>
          </a:p>
          <a:p>
            <a:pPr marL="0" indent="0" algn="just">
              <a:buNone/>
            </a:pPr>
            <a:endParaRPr lang="cs-CZ" dirty="0"/>
          </a:p>
        </p:txBody>
      </p:sp>
    </p:spTree>
    <p:extLst>
      <p:ext uri="{BB962C8B-B14F-4D97-AF65-F5344CB8AC3E}">
        <p14:creationId xmlns:p14="http://schemas.microsoft.com/office/powerpoint/2010/main" val="1298564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7258" y="3629"/>
            <a:ext cx="9136742" cy="6854371"/>
          </a:xfrm>
        </p:spPr>
        <p:txBody>
          <a:bodyPr>
            <a:noAutofit/>
          </a:bodyPr>
          <a:lstStyle/>
          <a:p>
            <a:pPr marL="0" indent="0" algn="just">
              <a:buNone/>
            </a:pPr>
            <a:r>
              <a:rPr lang="cs-CZ" sz="1400" dirty="0" err="1"/>
              <a:t>Ammianus</a:t>
            </a:r>
            <a:r>
              <a:rPr lang="cs-CZ" sz="1400" dirty="0"/>
              <a:t> </a:t>
            </a:r>
            <a:r>
              <a:rPr lang="cs-CZ" sz="1400" dirty="0" err="1"/>
              <a:t>Marcellinus</a:t>
            </a:r>
            <a:r>
              <a:rPr lang="cs-CZ" sz="1400" dirty="0"/>
              <a:t>: „</a:t>
            </a:r>
            <a:r>
              <a:rPr lang="cs-CZ" sz="1400" i="1" dirty="0"/>
              <a:t>Aut </a:t>
            </a:r>
            <a:r>
              <a:rPr lang="cs-CZ" sz="1400" i="1" dirty="0" err="1"/>
              <a:t>pugnaciter</a:t>
            </a:r>
            <a:r>
              <a:rPr lang="cs-CZ" sz="1400" i="1" dirty="0"/>
              <a:t> </a:t>
            </a:r>
            <a:r>
              <a:rPr lang="cs-CZ" sz="1400" i="1" dirty="0" err="1"/>
              <a:t>aleis</a:t>
            </a:r>
            <a:r>
              <a:rPr lang="cs-CZ" sz="1400" i="1" dirty="0"/>
              <a:t> </a:t>
            </a:r>
            <a:r>
              <a:rPr lang="cs-CZ" sz="1400" i="1" dirty="0" err="1"/>
              <a:t>certant</a:t>
            </a:r>
            <a:r>
              <a:rPr lang="cs-CZ" sz="1400" i="1" dirty="0"/>
              <a:t> </a:t>
            </a:r>
            <a:r>
              <a:rPr lang="cs-CZ" sz="1400" i="1" dirty="0" err="1"/>
              <a:t>turpi</a:t>
            </a:r>
            <a:r>
              <a:rPr lang="cs-CZ" sz="1400" i="1" dirty="0"/>
              <a:t> </a:t>
            </a:r>
            <a:r>
              <a:rPr lang="cs-CZ" sz="1400" i="1" dirty="0" err="1"/>
              <a:t>sono</a:t>
            </a:r>
            <a:r>
              <a:rPr lang="cs-CZ" sz="1400" i="1" dirty="0"/>
              <a:t> </a:t>
            </a:r>
            <a:r>
              <a:rPr lang="cs-CZ" sz="1400" i="1" dirty="0" err="1"/>
              <a:t>fragosis</a:t>
            </a:r>
            <a:r>
              <a:rPr lang="cs-CZ" sz="1400" i="1" dirty="0"/>
              <a:t> </a:t>
            </a:r>
            <a:r>
              <a:rPr lang="cs-CZ" sz="1400" i="1" dirty="0" err="1"/>
              <a:t>naribus</a:t>
            </a:r>
            <a:r>
              <a:rPr lang="cs-CZ" sz="1400" i="1" dirty="0"/>
              <a:t> </a:t>
            </a:r>
            <a:r>
              <a:rPr lang="cs-CZ" sz="1400" i="1" dirty="0" err="1"/>
              <a:t>introrsum</a:t>
            </a:r>
            <a:r>
              <a:rPr lang="cs-CZ" sz="1400" i="1" dirty="0"/>
              <a:t> </a:t>
            </a:r>
            <a:r>
              <a:rPr lang="cs-CZ" sz="1400" i="1" dirty="0" err="1"/>
              <a:t>reducto</a:t>
            </a:r>
            <a:r>
              <a:rPr lang="cs-CZ" sz="1400" i="1" dirty="0"/>
              <a:t> spiritu </a:t>
            </a:r>
            <a:r>
              <a:rPr lang="cs-CZ" sz="1400" i="1" dirty="0" err="1"/>
              <a:t>concrepantes</a:t>
            </a:r>
            <a:r>
              <a:rPr lang="cs-CZ" sz="1400" i="1" dirty="0"/>
              <a:t>; aut </a:t>
            </a:r>
            <a:r>
              <a:rPr lang="cs-CZ" sz="1400" i="1" dirty="0" err="1"/>
              <a:t>quod</a:t>
            </a:r>
            <a:r>
              <a:rPr lang="cs-CZ" sz="1400" i="1" dirty="0"/>
              <a:t> </a:t>
            </a:r>
            <a:r>
              <a:rPr lang="cs-CZ" sz="1400" i="1" dirty="0" err="1"/>
              <a:t>est</a:t>
            </a:r>
            <a:r>
              <a:rPr lang="cs-CZ" sz="1400" i="1" dirty="0"/>
              <a:t> </a:t>
            </a:r>
            <a:r>
              <a:rPr lang="cs-CZ" sz="1400" i="1" dirty="0" err="1"/>
              <a:t>studiorum</a:t>
            </a:r>
            <a:r>
              <a:rPr lang="cs-CZ" sz="1400" i="1" dirty="0"/>
              <a:t> omnium maximum ab ortu </a:t>
            </a:r>
            <a:r>
              <a:rPr lang="cs-CZ" sz="1400" i="1" dirty="0" err="1"/>
              <a:t>lucis</a:t>
            </a:r>
            <a:r>
              <a:rPr lang="cs-CZ" sz="1400" i="1" dirty="0"/>
              <a:t> ad </a:t>
            </a:r>
            <a:r>
              <a:rPr lang="cs-CZ" sz="1400" i="1" dirty="0" err="1"/>
              <a:t>uesperam</a:t>
            </a:r>
            <a:r>
              <a:rPr lang="cs-CZ" sz="1400" i="1" dirty="0"/>
              <a:t> sole </a:t>
            </a:r>
            <a:r>
              <a:rPr lang="cs-CZ" sz="1400" i="1" dirty="0" err="1"/>
              <a:t>fatiscunt</a:t>
            </a:r>
            <a:r>
              <a:rPr lang="cs-CZ" sz="1400" i="1" dirty="0"/>
              <a:t> </a:t>
            </a:r>
            <a:r>
              <a:rPr lang="cs-CZ" sz="1400" i="1" dirty="0" err="1"/>
              <a:t>uel</a:t>
            </a:r>
            <a:r>
              <a:rPr lang="cs-CZ" sz="1400" i="1" dirty="0"/>
              <a:t> </a:t>
            </a:r>
            <a:r>
              <a:rPr lang="cs-CZ" sz="1400" i="1" dirty="0" err="1"/>
              <a:t>pluuiis</a:t>
            </a:r>
            <a:r>
              <a:rPr lang="cs-CZ" sz="1400" i="1" dirty="0"/>
              <a:t>, per </a:t>
            </a:r>
            <a:r>
              <a:rPr lang="cs-CZ" sz="1400" i="1" dirty="0" err="1"/>
              <a:t>minutias</a:t>
            </a:r>
            <a:r>
              <a:rPr lang="cs-CZ" sz="1400" i="1" dirty="0"/>
              <a:t> </a:t>
            </a:r>
            <a:r>
              <a:rPr lang="cs-CZ" sz="1400" i="1" dirty="0" err="1"/>
              <a:t>aurigarum</a:t>
            </a:r>
            <a:r>
              <a:rPr lang="cs-CZ" sz="1400" i="1" dirty="0"/>
              <a:t> </a:t>
            </a:r>
            <a:r>
              <a:rPr lang="cs-CZ" sz="1400" i="1" dirty="0" err="1"/>
              <a:t>equorumque</a:t>
            </a:r>
            <a:r>
              <a:rPr lang="cs-CZ" sz="1400" i="1" dirty="0"/>
              <a:t> </a:t>
            </a:r>
            <a:r>
              <a:rPr lang="cs-CZ" sz="1400" i="1" dirty="0" err="1"/>
              <a:t>praecipua</a:t>
            </a:r>
            <a:r>
              <a:rPr lang="cs-CZ" sz="1400" i="1" dirty="0"/>
              <a:t> </a:t>
            </a:r>
            <a:r>
              <a:rPr lang="cs-CZ" sz="1400" i="1" dirty="0" err="1"/>
              <a:t>uel</a:t>
            </a:r>
            <a:r>
              <a:rPr lang="cs-CZ" sz="1400" i="1" dirty="0"/>
              <a:t> </a:t>
            </a:r>
            <a:r>
              <a:rPr lang="cs-CZ" sz="1400" i="1" dirty="0" err="1"/>
              <a:t>delicta</a:t>
            </a:r>
            <a:r>
              <a:rPr lang="cs-CZ" sz="1400" i="1" dirty="0"/>
              <a:t> </a:t>
            </a:r>
            <a:r>
              <a:rPr lang="cs-CZ" sz="1400" i="1" dirty="0" err="1"/>
              <a:t>scrutantes</a:t>
            </a:r>
            <a:r>
              <a:rPr lang="cs-CZ" sz="1400" i="1" dirty="0"/>
              <a:t>. Et </a:t>
            </a:r>
            <a:r>
              <a:rPr lang="cs-CZ" sz="1400" i="1" dirty="0" err="1"/>
              <a:t>est</a:t>
            </a:r>
            <a:r>
              <a:rPr lang="cs-CZ" sz="1400" i="1" dirty="0"/>
              <a:t> </a:t>
            </a:r>
            <a:r>
              <a:rPr lang="cs-CZ" sz="1400" i="1" dirty="0" err="1"/>
              <a:t>admodum</a:t>
            </a:r>
            <a:r>
              <a:rPr lang="cs-CZ" sz="1400" i="1" dirty="0"/>
              <a:t> </a:t>
            </a:r>
            <a:r>
              <a:rPr lang="cs-CZ" sz="1400" i="1" dirty="0" err="1"/>
              <a:t>mirum</a:t>
            </a:r>
            <a:r>
              <a:rPr lang="cs-CZ" sz="1400" i="1" dirty="0"/>
              <a:t> </a:t>
            </a:r>
            <a:r>
              <a:rPr lang="cs-CZ" sz="1400" i="1" dirty="0" err="1"/>
              <a:t>uidere</a:t>
            </a:r>
            <a:r>
              <a:rPr lang="cs-CZ" sz="1400" i="1" dirty="0"/>
              <a:t> </a:t>
            </a:r>
            <a:r>
              <a:rPr lang="cs-CZ" sz="1400" i="1" dirty="0" err="1"/>
              <a:t>plebem</a:t>
            </a:r>
            <a:r>
              <a:rPr lang="cs-CZ" sz="1400" i="1" dirty="0"/>
              <a:t> </a:t>
            </a:r>
            <a:r>
              <a:rPr lang="cs-CZ" sz="1400" i="1" dirty="0" err="1"/>
              <a:t>innumeram</a:t>
            </a:r>
            <a:r>
              <a:rPr lang="cs-CZ" sz="1400" i="1" dirty="0"/>
              <a:t> </a:t>
            </a:r>
            <a:r>
              <a:rPr lang="cs-CZ" sz="1400" i="1" dirty="0" err="1"/>
              <a:t>mentibus</a:t>
            </a:r>
            <a:r>
              <a:rPr lang="cs-CZ" sz="1400" i="1" dirty="0"/>
              <a:t> </a:t>
            </a:r>
            <a:r>
              <a:rPr lang="cs-CZ" sz="1400" i="1" dirty="0" err="1"/>
              <a:t>ardore</a:t>
            </a:r>
            <a:r>
              <a:rPr lang="cs-CZ" sz="1400" i="1" dirty="0"/>
              <a:t> </a:t>
            </a:r>
            <a:r>
              <a:rPr lang="cs-CZ" sz="1400" i="1" dirty="0" err="1"/>
              <a:t>quodam</a:t>
            </a:r>
            <a:r>
              <a:rPr lang="cs-CZ" sz="1400" i="1" dirty="0"/>
              <a:t> </a:t>
            </a:r>
            <a:r>
              <a:rPr lang="cs-CZ" sz="1400" i="1" dirty="0" err="1"/>
              <a:t>infuso</a:t>
            </a:r>
            <a:r>
              <a:rPr lang="cs-CZ" sz="1400" i="1" dirty="0"/>
              <a:t> </a:t>
            </a:r>
            <a:r>
              <a:rPr lang="cs-CZ" sz="1400" i="1" dirty="0" err="1"/>
              <a:t>cum</a:t>
            </a:r>
            <a:r>
              <a:rPr lang="cs-CZ" sz="1400" i="1" dirty="0"/>
              <a:t> </a:t>
            </a:r>
            <a:r>
              <a:rPr lang="cs-CZ" sz="1400" i="1" dirty="0" err="1"/>
              <a:t>dimicationum</a:t>
            </a:r>
            <a:r>
              <a:rPr lang="cs-CZ" sz="1400" i="1" dirty="0"/>
              <a:t> </a:t>
            </a:r>
            <a:r>
              <a:rPr lang="cs-CZ" sz="1400" i="1" dirty="0" err="1"/>
              <a:t>curulium</a:t>
            </a:r>
            <a:r>
              <a:rPr lang="cs-CZ" sz="1400" i="1" dirty="0"/>
              <a:t> </a:t>
            </a:r>
            <a:r>
              <a:rPr lang="cs-CZ" sz="1400" i="1" dirty="0" err="1"/>
              <a:t>euentu</a:t>
            </a:r>
            <a:r>
              <a:rPr lang="cs-CZ" sz="1400" i="1" dirty="0"/>
              <a:t> </a:t>
            </a:r>
            <a:r>
              <a:rPr lang="cs-CZ" sz="1400" i="1" dirty="0" err="1"/>
              <a:t>pendentem</a:t>
            </a:r>
            <a:r>
              <a:rPr lang="cs-CZ" sz="1400" dirty="0"/>
              <a:t>“ (</a:t>
            </a:r>
            <a:r>
              <a:rPr lang="cs-CZ" sz="1400" dirty="0" err="1"/>
              <a:t>Amm</a:t>
            </a:r>
            <a:r>
              <a:rPr lang="cs-CZ" sz="1400" dirty="0"/>
              <a:t>. </a:t>
            </a:r>
            <a:r>
              <a:rPr lang="cs-CZ" sz="1400" dirty="0" err="1"/>
              <a:t>Marc</a:t>
            </a:r>
            <a:r>
              <a:rPr lang="cs-CZ" sz="1400" dirty="0"/>
              <a:t>. 14.6.25–26). </a:t>
            </a:r>
            <a:endParaRPr lang="cs-CZ" sz="1400" dirty="0" smtClean="0"/>
          </a:p>
          <a:p>
            <a:pPr marL="0" indent="0" algn="just">
              <a:buNone/>
            </a:pPr>
            <a:r>
              <a:rPr lang="cs-CZ" sz="1400" dirty="0" smtClean="0"/>
              <a:t>Tito </a:t>
            </a:r>
            <a:r>
              <a:rPr lang="cs-CZ" sz="1400" dirty="0"/>
              <a:t>zahálčiví a leniví lidé věnují všechen čas „</a:t>
            </a:r>
            <a:r>
              <a:rPr lang="cs-CZ" sz="1400" i="1" dirty="0" err="1"/>
              <a:t>quod</a:t>
            </a:r>
            <a:r>
              <a:rPr lang="cs-CZ" sz="1400" i="1" dirty="0"/>
              <a:t> </a:t>
            </a:r>
            <a:r>
              <a:rPr lang="cs-CZ" sz="1400" i="1" dirty="0" err="1"/>
              <a:t>uiuunt</a:t>
            </a:r>
            <a:r>
              <a:rPr lang="cs-CZ" sz="1400" i="1" dirty="0"/>
              <a:t>, vino et </a:t>
            </a:r>
            <a:r>
              <a:rPr lang="cs-CZ" sz="1400" i="1" dirty="0" err="1"/>
              <a:t>tesseris</a:t>
            </a:r>
            <a:r>
              <a:rPr lang="cs-CZ" sz="1400" i="1" dirty="0"/>
              <a:t> </a:t>
            </a:r>
            <a:r>
              <a:rPr lang="cs-CZ" sz="1400" i="1" dirty="0" err="1"/>
              <a:t>inpendunt</a:t>
            </a:r>
            <a:r>
              <a:rPr lang="cs-CZ" sz="1400" i="1" dirty="0"/>
              <a:t> et </a:t>
            </a:r>
            <a:r>
              <a:rPr lang="cs-CZ" sz="1400" i="1" dirty="0" err="1"/>
              <a:t>lustris</a:t>
            </a:r>
            <a:r>
              <a:rPr lang="cs-CZ" sz="1400" i="1" dirty="0"/>
              <a:t> et </a:t>
            </a:r>
            <a:r>
              <a:rPr lang="cs-CZ" sz="1400" i="1" dirty="0" err="1"/>
              <a:t>uoluptatibus</a:t>
            </a:r>
            <a:r>
              <a:rPr lang="cs-CZ" sz="1400" i="1" dirty="0"/>
              <a:t> et </a:t>
            </a:r>
            <a:r>
              <a:rPr lang="cs-CZ" sz="1400" i="1" dirty="0" err="1"/>
              <a:t>spectaculis</a:t>
            </a:r>
            <a:r>
              <a:rPr lang="cs-CZ" sz="1400" i="1" dirty="0"/>
              <a:t>: </a:t>
            </a:r>
            <a:r>
              <a:rPr lang="cs-CZ" sz="1400" i="1" dirty="0" err="1"/>
              <a:t>eisque</a:t>
            </a:r>
            <a:r>
              <a:rPr lang="cs-CZ" sz="1400" i="1" dirty="0"/>
              <a:t> </a:t>
            </a:r>
            <a:r>
              <a:rPr lang="cs-CZ" sz="1400" i="1" dirty="0" err="1"/>
              <a:t>templum</a:t>
            </a:r>
            <a:r>
              <a:rPr lang="cs-CZ" sz="1400" i="1" dirty="0"/>
              <a:t> et </a:t>
            </a:r>
            <a:r>
              <a:rPr lang="cs-CZ" sz="1400" i="1" dirty="0" err="1"/>
              <a:t>habitaculum</a:t>
            </a:r>
            <a:r>
              <a:rPr lang="cs-CZ" sz="1400" i="1" dirty="0"/>
              <a:t> et </a:t>
            </a:r>
            <a:r>
              <a:rPr lang="cs-CZ" sz="1400" i="1" dirty="0" err="1"/>
              <a:t>contio</a:t>
            </a:r>
            <a:r>
              <a:rPr lang="cs-CZ" sz="1400" i="1" dirty="0"/>
              <a:t> et </a:t>
            </a:r>
            <a:r>
              <a:rPr lang="cs-CZ" sz="1400" i="1" dirty="0" err="1"/>
              <a:t>cupitorum</a:t>
            </a:r>
            <a:r>
              <a:rPr lang="cs-CZ" sz="1400" i="1" dirty="0"/>
              <a:t> </a:t>
            </a:r>
            <a:r>
              <a:rPr lang="cs-CZ" sz="1400" i="1" dirty="0" err="1"/>
              <a:t>spes</a:t>
            </a:r>
            <a:r>
              <a:rPr lang="cs-CZ" sz="1400" i="1" dirty="0"/>
              <a:t> </a:t>
            </a:r>
            <a:r>
              <a:rPr lang="cs-CZ" sz="1400" i="1" dirty="0" err="1"/>
              <a:t>omnis</a:t>
            </a:r>
            <a:r>
              <a:rPr lang="cs-CZ" sz="1400" i="1" dirty="0"/>
              <a:t> Circus </a:t>
            </a:r>
            <a:r>
              <a:rPr lang="cs-CZ" sz="1400" i="1" dirty="0" err="1"/>
              <a:t>est</a:t>
            </a:r>
            <a:r>
              <a:rPr lang="cs-CZ" sz="1400" i="1" dirty="0"/>
              <a:t> </a:t>
            </a:r>
            <a:r>
              <a:rPr lang="cs-CZ" sz="1400" i="1" dirty="0" err="1"/>
              <a:t>maximus</a:t>
            </a:r>
            <a:r>
              <a:rPr lang="cs-CZ" sz="1400" i="1" dirty="0"/>
              <a:t>: et </a:t>
            </a:r>
            <a:r>
              <a:rPr lang="cs-CZ" sz="1400" i="1" dirty="0" err="1"/>
              <a:t>uidere</a:t>
            </a:r>
            <a:r>
              <a:rPr lang="cs-CZ" sz="1400" i="1" dirty="0"/>
              <a:t> </a:t>
            </a:r>
            <a:r>
              <a:rPr lang="cs-CZ" sz="1400" i="1" dirty="0" err="1"/>
              <a:t>licet</a:t>
            </a:r>
            <a:r>
              <a:rPr lang="cs-CZ" sz="1400" i="1" dirty="0"/>
              <a:t> per </a:t>
            </a:r>
            <a:r>
              <a:rPr lang="cs-CZ" sz="1400" i="1" dirty="0" err="1"/>
              <a:t>fora</a:t>
            </a:r>
            <a:r>
              <a:rPr lang="cs-CZ" sz="1400" i="1" dirty="0"/>
              <a:t> et </a:t>
            </a:r>
            <a:r>
              <a:rPr lang="cs-CZ" sz="1400" i="1" dirty="0" err="1"/>
              <a:t>compita</a:t>
            </a:r>
            <a:r>
              <a:rPr lang="cs-CZ" sz="1400" i="1" dirty="0"/>
              <a:t> et </a:t>
            </a:r>
            <a:r>
              <a:rPr lang="cs-CZ" sz="1400" i="1" dirty="0" err="1"/>
              <a:t>plateas</a:t>
            </a:r>
            <a:r>
              <a:rPr lang="cs-CZ" sz="1400" i="1" dirty="0"/>
              <a:t> et </a:t>
            </a:r>
            <a:r>
              <a:rPr lang="cs-CZ" sz="1400" i="1" dirty="0" err="1"/>
              <a:t>conuenticula</a:t>
            </a:r>
            <a:r>
              <a:rPr lang="cs-CZ" sz="1400" i="1" dirty="0"/>
              <a:t> </a:t>
            </a:r>
            <a:r>
              <a:rPr lang="cs-CZ" sz="1400" i="1" dirty="0" err="1"/>
              <a:t>circulos</a:t>
            </a:r>
            <a:r>
              <a:rPr lang="cs-CZ" sz="1400" i="1" dirty="0"/>
              <a:t> </a:t>
            </a:r>
            <a:r>
              <a:rPr lang="cs-CZ" sz="1400" i="1" dirty="0" err="1"/>
              <a:t>multos</a:t>
            </a:r>
            <a:r>
              <a:rPr lang="cs-CZ" sz="1400" i="1" dirty="0"/>
              <a:t> </a:t>
            </a:r>
            <a:r>
              <a:rPr lang="cs-CZ" sz="1400" i="1" dirty="0" err="1"/>
              <a:t>collectos</a:t>
            </a:r>
            <a:r>
              <a:rPr lang="cs-CZ" sz="1400" i="1" dirty="0"/>
              <a:t> in se </a:t>
            </a:r>
            <a:r>
              <a:rPr lang="cs-CZ" sz="1400" i="1" dirty="0" err="1"/>
              <a:t>controuersis</a:t>
            </a:r>
            <a:r>
              <a:rPr lang="cs-CZ" sz="1400" i="1" dirty="0"/>
              <a:t> </a:t>
            </a:r>
            <a:r>
              <a:rPr lang="cs-CZ" sz="1400" i="1" dirty="0" err="1"/>
              <a:t>iurgiis</a:t>
            </a:r>
            <a:r>
              <a:rPr lang="cs-CZ" sz="1400" i="1" dirty="0"/>
              <a:t> </a:t>
            </a:r>
            <a:r>
              <a:rPr lang="cs-CZ" sz="1400" i="1" dirty="0" err="1"/>
              <a:t>ferri</a:t>
            </a:r>
            <a:r>
              <a:rPr lang="cs-CZ" sz="1400" i="1" dirty="0"/>
              <a:t>, </a:t>
            </a:r>
            <a:r>
              <a:rPr lang="cs-CZ" sz="1400" i="1" dirty="0" err="1"/>
              <a:t>aliis</a:t>
            </a:r>
            <a:r>
              <a:rPr lang="cs-CZ" sz="1400" i="1" dirty="0"/>
              <a:t> </a:t>
            </a:r>
            <a:r>
              <a:rPr lang="cs-CZ" sz="1400" i="1" dirty="0" err="1"/>
              <a:t>aliud</a:t>
            </a:r>
            <a:r>
              <a:rPr lang="cs-CZ" sz="1400" i="1" dirty="0"/>
              <a:t>, </a:t>
            </a:r>
            <a:r>
              <a:rPr lang="cs-CZ" sz="1400" i="1" dirty="0" err="1"/>
              <a:t>ut</a:t>
            </a:r>
            <a:r>
              <a:rPr lang="cs-CZ" sz="1400" i="1" dirty="0"/>
              <a:t> fit, </a:t>
            </a:r>
            <a:r>
              <a:rPr lang="cs-CZ" sz="1400" i="1" dirty="0" err="1"/>
              <a:t>defendentibus</a:t>
            </a:r>
            <a:r>
              <a:rPr lang="cs-CZ" sz="1400" i="1" dirty="0"/>
              <a:t>. Inter </a:t>
            </a:r>
            <a:r>
              <a:rPr lang="cs-CZ" sz="1400" i="1" dirty="0" err="1"/>
              <a:t>quos</a:t>
            </a:r>
            <a:r>
              <a:rPr lang="cs-CZ" sz="1400" i="1" dirty="0"/>
              <a:t> </a:t>
            </a:r>
            <a:r>
              <a:rPr lang="cs-CZ" sz="1400" i="1" dirty="0" err="1"/>
              <a:t>hi</a:t>
            </a:r>
            <a:r>
              <a:rPr lang="cs-CZ" sz="1400" i="1" dirty="0"/>
              <a:t> qui ad </a:t>
            </a:r>
            <a:r>
              <a:rPr lang="cs-CZ" sz="1400" i="1" dirty="0" err="1"/>
              <a:t>satietatem</a:t>
            </a:r>
            <a:r>
              <a:rPr lang="cs-CZ" sz="1400" i="1" dirty="0"/>
              <a:t> </a:t>
            </a:r>
            <a:r>
              <a:rPr lang="cs-CZ" sz="1400" i="1" dirty="0" err="1"/>
              <a:t>uixerunt</a:t>
            </a:r>
            <a:r>
              <a:rPr lang="cs-CZ" sz="1400" i="1" dirty="0"/>
              <a:t>, </a:t>
            </a:r>
            <a:r>
              <a:rPr lang="cs-CZ" sz="1400" i="1" dirty="0" err="1"/>
              <a:t>potiores</a:t>
            </a:r>
            <a:r>
              <a:rPr lang="cs-CZ" sz="1400" i="1" dirty="0"/>
              <a:t> </a:t>
            </a:r>
            <a:r>
              <a:rPr lang="cs-CZ" sz="1400" i="1" dirty="0" err="1"/>
              <a:t>auctoritate</a:t>
            </a:r>
            <a:r>
              <a:rPr lang="cs-CZ" sz="1400" i="1" dirty="0"/>
              <a:t> </a:t>
            </a:r>
            <a:r>
              <a:rPr lang="cs-CZ" sz="1400" i="1" dirty="0" err="1"/>
              <a:t>longaeua</a:t>
            </a:r>
            <a:r>
              <a:rPr lang="cs-CZ" sz="1400" i="1" dirty="0"/>
              <a:t>, per </a:t>
            </a:r>
            <a:r>
              <a:rPr lang="cs-CZ" sz="1400" i="1" dirty="0" err="1"/>
              <a:t>Ianos</a:t>
            </a:r>
            <a:r>
              <a:rPr lang="cs-CZ" sz="1400" i="1" dirty="0"/>
              <a:t> et </a:t>
            </a:r>
            <a:r>
              <a:rPr lang="cs-CZ" sz="1400" i="1" dirty="0" err="1"/>
              <a:t>Eponam</a:t>
            </a:r>
            <a:r>
              <a:rPr lang="cs-CZ" sz="1400" i="1" dirty="0"/>
              <a:t> </a:t>
            </a:r>
            <a:r>
              <a:rPr lang="cs-CZ" sz="1400" i="1" dirty="0" err="1"/>
              <a:t>clamitant</a:t>
            </a:r>
            <a:r>
              <a:rPr lang="cs-CZ" sz="1400" i="1" dirty="0"/>
              <a:t> </a:t>
            </a:r>
            <a:r>
              <a:rPr lang="cs-CZ" sz="1400" i="1" dirty="0" err="1"/>
              <a:t>saepe</a:t>
            </a:r>
            <a:r>
              <a:rPr lang="cs-CZ" sz="1400" i="1" dirty="0"/>
              <a:t>, </a:t>
            </a:r>
            <a:r>
              <a:rPr lang="cs-CZ" sz="1400" i="1" dirty="0" err="1"/>
              <a:t>rem</a:t>
            </a:r>
            <a:r>
              <a:rPr lang="cs-CZ" sz="1400" i="1" dirty="0"/>
              <a:t> </a:t>
            </a:r>
            <a:r>
              <a:rPr lang="cs-CZ" sz="1400" i="1" dirty="0" err="1"/>
              <a:t>publicam</a:t>
            </a:r>
            <a:r>
              <a:rPr lang="cs-CZ" sz="1400" i="1" dirty="0"/>
              <a:t> </a:t>
            </a:r>
            <a:r>
              <a:rPr lang="cs-CZ" sz="1400" i="1" dirty="0" err="1"/>
              <a:t>stare</a:t>
            </a:r>
            <a:r>
              <a:rPr lang="cs-CZ" sz="1400" i="1" dirty="0"/>
              <a:t> non </a:t>
            </a:r>
            <a:r>
              <a:rPr lang="cs-CZ" sz="1400" i="1" dirty="0" err="1"/>
              <a:t>posse</a:t>
            </a:r>
            <a:r>
              <a:rPr lang="cs-CZ" sz="1400" i="1" dirty="0"/>
              <a:t>, si futura </a:t>
            </a:r>
            <a:r>
              <a:rPr lang="cs-CZ" sz="1400" i="1" dirty="0" err="1"/>
              <a:t>concertatione</a:t>
            </a:r>
            <a:r>
              <a:rPr lang="cs-CZ" sz="1400" i="1" dirty="0"/>
              <a:t>, </a:t>
            </a:r>
            <a:r>
              <a:rPr lang="cs-CZ" sz="1400" i="1" dirty="0" err="1"/>
              <a:t>quem</a:t>
            </a:r>
            <a:r>
              <a:rPr lang="cs-CZ" sz="1400" i="1" dirty="0"/>
              <a:t> </a:t>
            </a:r>
            <a:r>
              <a:rPr lang="cs-CZ" sz="1400" i="1" dirty="0" err="1"/>
              <a:t>quisque</a:t>
            </a:r>
            <a:r>
              <a:rPr lang="cs-CZ" sz="1400" i="1" dirty="0"/>
              <a:t> </a:t>
            </a:r>
            <a:r>
              <a:rPr lang="cs-CZ" sz="1400" i="1" dirty="0" err="1"/>
              <a:t>uindicat</a:t>
            </a:r>
            <a:r>
              <a:rPr lang="cs-CZ" sz="1400" i="1" dirty="0"/>
              <a:t>, </a:t>
            </a:r>
            <a:r>
              <a:rPr lang="cs-CZ" sz="1400" i="1" dirty="0" err="1"/>
              <a:t>carceribus</a:t>
            </a:r>
            <a:r>
              <a:rPr lang="cs-CZ" sz="1400" i="1" dirty="0"/>
              <a:t> non </a:t>
            </a:r>
            <a:r>
              <a:rPr lang="cs-CZ" sz="1400" i="1" dirty="0" err="1"/>
              <a:t>exiluerit</a:t>
            </a:r>
            <a:r>
              <a:rPr lang="cs-CZ" sz="1400" i="1" dirty="0"/>
              <a:t> </a:t>
            </a:r>
            <a:r>
              <a:rPr lang="cs-CZ" sz="1400" i="1" dirty="0" err="1"/>
              <a:t>princeps</a:t>
            </a:r>
            <a:r>
              <a:rPr lang="cs-CZ" sz="1400" i="1" dirty="0"/>
              <a:t>, et </a:t>
            </a:r>
            <a:r>
              <a:rPr lang="cs-CZ" sz="1400" i="1" dirty="0" err="1"/>
              <a:t>funalibus</a:t>
            </a:r>
            <a:r>
              <a:rPr lang="cs-CZ" sz="1400" i="1" dirty="0"/>
              <a:t> </a:t>
            </a:r>
            <a:r>
              <a:rPr lang="cs-CZ" sz="1400" i="1" dirty="0" err="1"/>
              <a:t>equis</a:t>
            </a:r>
            <a:r>
              <a:rPr lang="cs-CZ" sz="1400" i="1" dirty="0"/>
              <a:t> </a:t>
            </a:r>
            <a:r>
              <a:rPr lang="cs-CZ" sz="1400" i="1" dirty="0" err="1"/>
              <a:t>parum</a:t>
            </a:r>
            <a:r>
              <a:rPr lang="cs-CZ" sz="1400" i="1" dirty="0"/>
              <a:t> </a:t>
            </a:r>
            <a:r>
              <a:rPr lang="cs-CZ" sz="1400" i="1" dirty="0" err="1"/>
              <a:t>cohaerenter</a:t>
            </a:r>
            <a:r>
              <a:rPr lang="cs-CZ" sz="1400" i="1" dirty="0"/>
              <a:t> </a:t>
            </a:r>
            <a:r>
              <a:rPr lang="cs-CZ" sz="1400" i="1" dirty="0" err="1"/>
              <a:t>circumflexerit</a:t>
            </a:r>
            <a:r>
              <a:rPr lang="cs-CZ" sz="1400" i="1" dirty="0"/>
              <a:t> </a:t>
            </a:r>
            <a:r>
              <a:rPr lang="cs-CZ" sz="1400" i="1" dirty="0" err="1"/>
              <a:t>metam</a:t>
            </a:r>
            <a:r>
              <a:rPr lang="cs-CZ" sz="1400" i="1" dirty="0"/>
              <a:t>. Et </a:t>
            </a:r>
            <a:r>
              <a:rPr lang="cs-CZ" sz="1400" i="1" dirty="0" err="1"/>
              <a:t>ubi</a:t>
            </a:r>
            <a:r>
              <a:rPr lang="cs-CZ" sz="1400" i="1" dirty="0"/>
              <a:t> </a:t>
            </a:r>
            <a:r>
              <a:rPr lang="cs-CZ" sz="1400" i="1" dirty="0" err="1"/>
              <a:t>neglegentiae</a:t>
            </a:r>
            <a:r>
              <a:rPr lang="cs-CZ" sz="1400" i="1" dirty="0"/>
              <a:t> </a:t>
            </a:r>
            <a:r>
              <a:rPr lang="cs-CZ" sz="1400" i="1" dirty="0" err="1"/>
              <a:t>tanta</a:t>
            </a:r>
            <a:r>
              <a:rPr lang="cs-CZ" sz="1400" i="1" dirty="0"/>
              <a:t> </a:t>
            </a:r>
            <a:r>
              <a:rPr lang="cs-CZ" sz="1400" i="1" dirty="0" err="1"/>
              <a:t>est</a:t>
            </a:r>
            <a:r>
              <a:rPr lang="cs-CZ" sz="1400" i="1" dirty="0"/>
              <a:t> </a:t>
            </a:r>
            <a:r>
              <a:rPr lang="cs-CZ" sz="1400" i="1" dirty="0" err="1"/>
              <a:t>caries</a:t>
            </a:r>
            <a:r>
              <a:rPr lang="cs-CZ" sz="1400" i="1" dirty="0"/>
              <a:t>, </a:t>
            </a:r>
            <a:r>
              <a:rPr lang="cs-CZ" sz="1400" i="1" dirty="0" err="1"/>
              <a:t>exoptato</a:t>
            </a:r>
            <a:r>
              <a:rPr lang="cs-CZ" sz="1400" i="1" dirty="0"/>
              <a:t> </a:t>
            </a:r>
            <a:r>
              <a:rPr lang="cs-CZ" sz="1400" i="1" dirty="0" err="1"/>
              <a:t>die</a:t>
            </a:r>
            <a:r>
              <a:rPr lang="cs-CZ" sz="1400" i="1" dirty="0"/>
              <a:t> </a:t>
            </a:r>
            <a:r>
              <a:rPr lang="cs-CZ" sz="1400" i="1" dirty="0" err="1"/>
              <a:t>equestrium</a:t>
            </a:r>
            <a:r>
              <a:rPr lang="cs-CZ" sz="1400" i="1" dirty="0"/>
              <a:t> </a:t>
            </a:r>
            <a:r>
              <a:rPr lang="cs-CZ" sz="1400" i="1" dirty="0" err="1"/>
              <a:t>ludorum</a:t>
            </a:r>
            <a:r>
              <a:rPr lang="cs-CZ" sz="1400" i="1" dirty="0"/>
              <a:t> </a:t>
            </a:r>
            <a:r>
              <a:rPr lang="cs-CZ" sz="1400" i="1" dirty="0" err="1"/>
              <a:t>inlucescente</a:t>
            </a:r>
            <a:r>
              <a:rPr lang="cs-CZ" sz="1400" i="1" dirty="0"/>
              <a:t>, </a:t>
            </a:r>
            <a:r>
              <a:rPr lang="cs-CZ" sz="1400" i="1" dirty="0" err="1"/>
              <a:t>nondum</a:t>
            </a:r>
            <a:r>
              <a:rPr lang="cs-CZ" sz="1400" i="1" dirty="0"/>
              <a:t> </a:t>
            </a:r>
            <a:r>
              <a:rPr lang="cs-CZ" sz="1400" i="1" dirty="0" err="1"/>
              <a:t>solis</a:t>
            </a:r>
            <a:r>
              <a:rPr lang="cs-CZ" sz="1400" i="1" dirty="0"/>
              <a:t> </a:t>
            </a:r>
            <a:r>
              <a:rPr lang="cs-CZ" sz="1400" i="1" dirty="0" err="1"/>
              <a:t>puro</a:t>
            </a:r>
            <a:r>
              <a:rPr lang="cs-CZ" sz="1400" i="1" dirty="0"/>
              <a:t> </a:t>
            </a:r>
            <a:r>
              <a:rPr lang="cs-CZ" sz="1400" i="1" dirty="0" err="1"/>
              <a:t>iubare</a:t>
            </a:r>
            <a:r>
              <a:rPr lang="cs-CZ" sz="1400" i="1" dirty="0"/>
              <a:t>, </a:t>
            </a:r>
            <a:r>
              <a:rPr lang="cs-CZ" sz="1400" i="1" dirty="0" err="1"/>
              <a:t>effusius</a:t>
            </a:r>
            <a:r>
              <a:rPr lang="cs-CZ" sz="1400" i="1" dirty="0"/>
              <a:t> </a:t>
            </a:r>
            <a:r>
              <a:rPr lang="cs-CZ" sz="1400" i="1" dirty="0" err="1"/>
              <a:t>omnes</a:t>
            </a:r>
            <a:r>
              <a:rPr lang="cs-CZ" sz="1400" i="1" dirty="0"/>
              <a:t> </a:t>
            </a:r>
            <a:r>
              <a:rPr lang="cs-CZ" sz="1400" i="1" dirty="0" err="1"/>
              <a:t>festinant</a:t>
            </a:r>
            <a:r>
              <a:rPr lang="cs-CZ" sz="1400" i="1" dirty="0"/>
              <a:t> </a:t>
            </a:r>
            <a:r>
              <a:rPr lang="cs-CZ" sz="1400" i="1" dirty="0" err="1"/>
              <a:t>praecipites</a:t>
            </a:r>
            <a:r>
              <a:rPr lang="cs-CZ" sz="1400" i="1" dirty="0"/>
              <a:t> </a:t>
            </a:r>
            <a:r>
              <a:rPr lang="cs-CZ" sz="1400" i="1" dirty="0" err="1"/>
              <a:t>ut</a:t>
            </a:r>
            <a:r>
              <a:rPr lang="cs-CZ" sz="1400" i="1" dirty="0"/>
              <a:t> </a:t>
            </a:r>
            <a:r>
              <a:rPr lang="cs-CZ" sz="1400" i="1" dirty="0" err="1"/>
              <a:t>uelocitate</a:t>
            </a:r>
            <a:r>
              <a:rPr lang="cs-CZ" sz="1400" i="1" dirty="0"/>
              <a:t> </a:t>
            </a:r>
            <a:r>
              <a:rPr lang="cs-CZ" sz="1400" i="1" dirty="0" err="1"/>
              <a:t>currus</a:t>
            </a:r>
            <a:r>
              <a:rPr lang="cs-CZ" sz="1400" i="1" dirty="0"/>
              <a:t> </a:t>
            </a:r>
            <a:r>
              <a:rPr lang="cs-CZ" sz="1400" i="1" dirty="0" err="1"/>
              <a:t>ipsos</a:t>
            </a:r>
            <a:r>
              <a:rPr lang="cs-CZ" sz="1400" i="1" dirty="0"/>
              <a:t> </a:t>
            </a:r>
            <a:r>
              <a:rPr lang="cs-CZ" sz="1400" i="1" dirty="0" err="1"/>
              <a:t>anteeant</a:t>
            </a:r>
            <a:r>
              <a:rPr lang="cs-CZ" sz="1400" i="1" dirty="0"/>
              <a:t> </a:t>
            </a:r>
            <a:r>
              <a:rPr lang="cs-CZ" sz="1400" i="1" dirty="0" err="1"/>
              <a:t>certaturos</a:t>
            </a:r>
            <a:r>
              <a:rPr lang="cs-CZ" sz="1400" i="1" dirty="0"/>
              <a:t>: super </a:t>
            </a:r>
            <a:r>
              <a:rPr lang="cs-CZ" sz="1400" i="1" dirty="0" err="1"/>
              <a:t>quorum</a:t>
            </a:r>
            <a:r>
              <a:rPr lang="cs-CZ" sz="1400" i="1" dirty="0"/>
              <a:t> </a:t>
            </a:r>
            <a:r>
              <a:rPr lang="cs-CZ" sz="1400" i="1" dirty="0" err="1"/>
              <a:t>euentu</a:t>
            </a:r>
            <a:r>
              <a:rPr lang="cs-CZ" sz="1400" i="1" dirty="0"/>
              <a:t> </a:t>
            </a:r>
            <a:r>
              <a:rPr lang="cs-CZ" sz="1400" i="1" dirty="0" err="1"/>
              <a:t>discissi</a:t>
            </a:r>
            <a:r>
              <a:rPr lang="cs-CZ" sz="1400" i="1" dirty="0"/>
              <a:t> </a:t>
            </a:r>
            <a:r>
              <a:rPr lang="cs-CZ" sz="1400" i="1" dirty="0" err="1"/>
              <a:t>uotorum</a:t>
            </a:r>
            <a:r>
              <a:rPr lang="cs-CZ" sz="1400" i="1" dirty="0"/>
              <a:t> </a:t>
            </a:r>
            <a:r>
              <a:rPr lang="cs-CZ" sz="1400" i="1" dirty="0" err="1"/>
              <a:t>studiis</a:t>
            </a:r>
            <a:r>
              <a:rPr lang="cs-CZ" sz="1400" i="1" dirty="0"/>
              <a:t> </a:t>
            </a:r>
            <a:r>
              <a:rPr lang="cs-CZ" sz="1400" i="1" dirty="0" err="1"/>
              <a:t>anxii</a:t>
            </a:r>
            <a:r>
              <a:rPr lang="cs-CZ" sz="1400" i="1" dirty="0"/>
              <a:t> </a:t>
            </a:r>
            <a:r>
              <a:rPr lang="cs-CZ" sz="1400" i="1" dirty="0" err="1"/>
              <a:t>plurimi</a:t>
            </a:r>
            <a:r>
              <a:rPr lang="cs-CZ" sz="1400" i="1" dirty="0"/>
              <a:t> </a:t>
            </a:r>
            <a:r>
              <a:rPr lang="cs-CZ" sz="1400" i="1" dirty="0" err="1"/>
              <a:t>agunt</a:t>
            </a:r>
            <a:r>
              <a:rPr lang="cs-CZ" sz="1400" i="1" dirty="0"/>
              <a:t> </a:t>
            </a:r>
            <a:r>
              <a:rPr lang="cs-CZ" sz="1400" i="1" dirty="0" err="1"/>
              <a:t>peruigiles</a:t>
            </a:r>
            <a:r>
              <a:rPr lang="cs-CZ" sz="1400" i="1" dirty="0"/>
              <a:t> </a:t>
            </a:r>
            <a:r>
              <a:rPr lang="cs-CZ" sz="1400" i="1" dirty="0" err="1"/>
              <a:t>noctes</a:t>
            </a:r>
            <a:r>
              <a:rPr lang="cs-CZ" sz="1400" dirty="0"/>
              <a:t>“ (</a:t>
            </a:r>
            <a:r>
              <a:rPr lang="cs-CZ" sz="1400" dirty="0" err="1"/>
              <a:t>Amm</a:t>
            </a:r>
            <a:r>
              <a:rPr lang="cs-CZ" sz="1400" dirty="0"/>
              <a:t>. </a:t>
            </a:r>
            <a:r>
              <a:rPr lang="cs-CZ" sz="1400" dirty="0" err="1"/>
              <a:t>Marc</a:t>
            </a:r>
            <a:r>
              <a:rPr lang="cs-CZ" sz="1400" dirty="0"/>
              <a:t>. 28.4.29–31). </a:t>
            </a:r>
            <a:endParaRPr lang="cs-CZ" sz="1400" dirty="0" smtClean="0"/>
          </a:p>
          <a:p>
            <a:pPr marL="0" indent="0" algn="just">
              <a:buNone/>
            </a:pPr>
            <a:endParaRPr lang="cs-CZ" sz="1400" dirty="0"/>
          </a:p>
          <a:p>
            <a:pPr marL="0" indent="0" algn="just">
              <a:buNone/>
            </a:pPr>
            <a:r>
              <a:rPr lang="cs-CZ" sz="1600" dirty="0" smtClean="0"/>
              <a:t>„</a:t>
            </a:r>
            <a:r>
              <a:rPr lang="cs-CZ" sz="1600" b="1" i="1" dirty="0"/>
              <a:t>Horlivě pak zápolí ve hře v kostky, vydávajíce při vdechování ohavný zvuk svými hřmotnými nosy, nebo se moří – což je jejich zaměstnání ze všech nejoblíbenější – od svítání až do večera na slunci či v dešti a pátrají do všech podrobností po přednostech nebo nedostatcích vozků a koní. A je nadmíru podivuhodné vidět nesčetný dav, jak visí svou myslí, naplněnou jakýmsi zápalem na výsledku dostihů</a:t>
            </a:r>
            <a:r>
              <a:rPr lang="cs-CZ" sz="1600" b="1" dirty="0"/>
              <a:t>“ </a:t>
            </a:r>
            <a:r>
              <a:rPr lang="cs-CZ" sz="1400" dirty="0"/>
              <a:t>(překlad J. Češka, 1975). </a:t>
            </a:r>
            <a:endParaRPr lang="cs-CZ" sz="1400" dirty="0" smtClean="0"/>
          </a:p>
          <a:p>
            <a:pPr marL="0" indent="0" algn="just">
              <a:buNone/>
            </a:pPr>
            <a:endParaRPr lang="cs-CZ" sz="1000" b="1" dirty="0"/>
          </a:p>
          <a:p>
            <a:pPr marL="0" indent="0" algn="just">
              <a:buNone/>
            </a:pPr>
            <a:r>
              <a:rPr lang="cs-CZ" sz="1600" dirty="0"/>
              <a:t>Tito zahálčiví a leniví lidé věnují všechen čas </a:t>
            </a:r>
            <a:r>
              <a:rPr lang="cs-CZ" sz="1600" b="1" dirty="0" smtClean="0"/>
              <a:t>„</a:t>
            </a:r>
            <a:r>
              <a:rPr lang="cs-CZ" sz="1600" b="1" i="1" dirty="0"/>
              <a:t>co žijí, vínu, kostkám, nevěstincům, rozkoším a divadlům. Pro ně je chrámem, příbytkem, sněmem i veškerou nadějí jejich tužeb Circus </a:t>
            </a:r>
            <a:r>
              <a:rPr lang="cs-CZ" sz="1600" b="1" i="1" dirty="0" err="1"/>
              <a:t>maximus</a:t>
            </a:r>
            <a:r>
              <a:rPr lang="cs-CZ" sz="1600" b="1" i="1" dirty="0"/>
              <a:t>. Na náměstích, křižovatkách, širokých ulicích i shromaždištích lze vidět mnoho shluklých skupin, jak se navzájem hádají, přičemž každý hájí, jak to bývá, něco jiného. Mezi nimi se často ti, kteří už do sytosti žili a mají svou letitou vážností větší vliv, dovolávají svých šedin a vrásek a vykřikují, že se stát může zhroutit, nevyřítí-li se o příštích závodech z ohrady prvý ten, koho se právě kdo zastává, a neobjede-li se zlořečenými koňmi v těsné blízkosti metu. A tam, kde je tak zatuchlá nečinnost, kvapí všichni ve vytoužený den jezdeckých dostihů, ještě než plně zazáří slunce, horempádem v širokém proudu, jako by chtěli svou rychlostí předběhnout samy vozy, které budou závodit. A poněvadž si v napětí přejí rozdílné výsledky, tráví velmi mnozí z nich noci bděním</a:t>
            </a:r>
            <a:r>
              <a:rPr lang="cs-CZ" sz="1600" b="1" dirty="0"/>
              <a:t>“</a:t>
            </a:r>
            <a:r>
              <a:rPr lang="cs-CZ" sz="1600" dirty="0"/>
              <a:t> (překlad J. Češka, 1975). </a:t>
            </a:r>
          </a:p>
        </p:txBody>
      </p:sp>
    </p:spTree>
    <p:extLst>
      <p:ext uri="{BB962C8B-B14F-4D97-AF65-F5344CB8AC3E}">
        <p14:creationId xmlns:p14="http://schemas.microsoft.com/office/powerpoint/2010/main" val="2150142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67544" y="0"/>
            <a:ext cx="8229600" cy="1143000"/>
          </a:xfrm>
        </p:spPr>
        <p:txBody>
          <a:bodyPr/>
          <a:lstStyle/>
          <a:p>
            <a:r>
              <a:rPr lang="cs-CZ" b="1" dirty="0" smtClean="0">
                <a:effectLst>
                  <a:outerShdw blurRad="38100" dist="38100" dir="2700000" algn="tl">
                    <a:srgbClr val="000000">
                      <a:alpha val="43137"/>
                    </a:srgbClr>
                  </a:outerShdw>
                </a:effectLst>
              </a:rPr>
              <a:t>OVIDIUS</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412776"/>
            <a:ext cx="9144000" cy="5445224"/>
          </a:xfrm>
        </p:spPr>
        <p:txBody>
          <a:bodyPr>
            <a:normAutofit fontScale="70000" lnSpcReduction="20000"/>
          </a:bodyPr>
          <a:lstStyle/>
          <a:p>
            <a:pPr algn="just"/>
            <a:r>
              <a:rPr lang="cs-CZ" dirty="0"/>
              <a:t>„</a:t>
            </a:r>
            <a:r>
              <a:rPr lang="cs-CZ" i="1" dirty="0" err="1"/>
              <a:t>Quid</a:t>
            </a:r>
            <a:r>
              <a:rPr lang="cs-CZ" i="1" dirty="0"/>
              <a:t> </a:t>
            </a:r>
            <a:r>
              <a:rPr lang="cs-CZ" i="1" dirty="0" err="1"/>
              <a:t>frustra</a:t>
            </a:r>
            <a:r>
              <a:rPr lang="cs-CZ" i="1" dirty="0"/>
              <a:t> </a:t>
            </a:r>
            <a:r>
              <a:rPr lang="cs-CZ" i="1" dirty="0" err="1"/>
              <a:t>refugis</a:t>
            </a:r>
            <a:r>
              <a:rPr lang="cs-CZ" i="1" dirty="0"/>
              <a:t>? </a:t>
            </a:r>
            <a:r>
              <a:rPr lang="cs-CZ" i="1" dirty="0" err="1"/>
              <a:t>cogit</a:t>
            </a:r>
            <a:r>
              <a:rPr lang="cs-CZ" i="1" dirty="0"/>
              <a:t> nos linea </a:t>
            </a:r>
            <a:r>
              <a:rPr lang="cs-CZ" i="1" dirty="0" err="1"/>
              <a:t>iungi</a:t>
            </a:r>
            <a:r>
              <a:rPr lang="cs-CZ" i="1" dirty="0"/>
              <a:t>. </a:t>
            </a:r>
            <a:r>
              <a:rPr lang="cs-CZ" i="1" dirty="0" err="1"/>
              <a:t>Haec</a:t>
            </a:r>
            <a:r>
              <a:rPr lang="cs-CZ" i="1" dirty="0"/>
              <a:t> in lege loci </a:t>
            </a:r>
            <a:r>
              <a:rPr lang="cs-CZ" i="1" dirty="0" err="1"/>
              <a:t>commoda</a:t>
            </a:r>
            <a:r>
              <a:rPr lang="cs-CZ" i="1" dirty="0"/>
              <a:t> circus </a:t>
            </a:r>
            <a:r>
              <a:rPr lang="cs-CZ" i="1" dirty="0" err="1"/>
              <a:t>habet</a:t>
            </a:r>
            <a:r>
              <a:rPr lang="cs-CZ" i="1" dirty="0"/>
              <a:t> — tu </a:t>
            </a:r>
            <a:r>
              <a:rPr lang="cs-CZ" i="1" dirty="0" err="1"/>
              <a:t>tamen</a:t>
            </a:r>
            <a:r>
              <a:rPr lang="cs-CZ" i="1" dirty="0"/>
              <a:t> a </a:t>
            </a:r>
            <a:r>
              <a:rPr lang="cs-CZ" i="1" dirty="0" err="1"/>
              <a:t>dextra</a:t>
            </a:r>
            <a:r>
              <a:rPr lang="cs-CZ" i="1" dirty="0"/>
              <a:t>, </a:t>
            </a:r>
            <a:r>
              <a:rPr lang="cs-CZ" i="1" dirty="0" err="1"/>
              <a:t>quicumque</a:t>
            </a:r>
            <a:r>
              <a:rPr lang="cs-CZ" i="1" dirty="0"/>
              <a:t> es, parce </a:t>
            </a:r>
            <a:r>
              <a:rPr lang="cs-CZ" i="1" dirty="0" err="1"/>
              <a:t>puellae</a:t>
            </a:r>
            <a:r>
              <a:rPr lang="cs-CZ" i="1" dirty="0"/>
              <a:t>; </a:t>
            </a:r>
            <a:r>
              <a:rPr lang="cs-CZ" i="1" dirty="0" err="1"/>
              <a:t>contactu</a:t>
            </a:r>
            <a:r>
              <a:rPr lang="cs-CZ" i="1" dirty="0"/>
              <a:t> </a:t>
            </a:r>
            <a:r>
              <a:rPr lang="cs-CZ" i="1" dirty="0" err="1"/>
              <a:t>lateris</a:t>
            </a:r>
            <a:r>
              <a:rPr lang="cs-CZ" i="1" dirty="0"/>
              <a:t> </a:t>
            </a:r>
            <a:r>
              <a:rPr lang="cs-CZ" i="1" dirty="0" err="1"/>
              <a:t>laeditur</a:t>
            </a:r>
            <a:r>
              <a:rPr lang="cs-CZ" i="1" dirty="0"/>
              <a:t> </a:t>
            </a:r>
            <a:r>
              <a:rPr lang="cs-CZ" i="1" dirty="0" err="1"/>
              <a:t>ista</a:t>
            </a:r>
            <a:r>
              <a:rPr lang="cs-CZ" i="1" dirty="0"/>
              <a:t> </a:t>
            </a:r>
            <a:r>
              <a:rPr lang="cs-CZ" i="1" dirty="0" err="1"/>
              <a:t>tui</a:t>
            </a:r>
            <a:r>
              <a:rPr lang="cs-CZ" i="1" dirty="0"/>
              <a:t>. Tu </a:t>
            </a:r>
            <a:r>
              <a:rPr lang="cs-CZ" i="1" dirty="0" err="1"/>
              <a:t>quoque</a:t>
            </a:r>
            <a:r>
              <a:rPr lang="cs-CZ" i="1" dirty="0"/>
              <a:t>, qui </a:t>
            </a:r>
            <a:r>
              <a:rPr lang="cs-CZ" i="1" dirty="0" err="1"/>
              <a:t>spectas</a:t>
            </a:r>
            <a:r>
              <a:rPr lang="cs-CZ" i="1" dirty="0"/>
              <a:t> post nos, </a:t>
            </a:r>
            <a:r>
              <a:rPr lang="cs-CZ" i="1" dirty="0" err="1"/>
              <a:t>tua</a:t>
            </a:r>
            <a:r>
              <a:rPr lang="cs-CZ" i="1" dirty="0"/>
              <a:t> </a:t>
            </a:r>
            <a:r>
              <a:rPr lang="cs-CZ" i="1" dirty="0" err="1"/>
              <a:t>contrahe</a:t>
            </a:r>
            <a:r>
              <a:rPr lang="cs-CZ" i="1" dirty="0"/>
              <a:t> </a:t>
            </a:r>
            <a:r>
              <a:rPr lang="cs-CZ" i="1" dirty="0" err="1"/>
              <a:t>crura</a:t>
            </a:r>
            <a:r>
              <a:rPr lang="cs-CZ" i="1" dirty="0"/>
              <a:t>, si </a:t>
            </a:r>
            <a:r>
              <a:rPr lang="cs-CZ" i="1" dirty="0" err="1"/>
              <a:t>pudor</a:t>
            </a:r>
            <a:r>
              <a:rPr lang="cs-CZ" i="1" dirty="0"/>
              <a:t> </a:t>
            </a:r>
            <a:r>
              <a:rPr lang="cs-CZ" i="1" dirty="0" err="1"/>
              <a:t>est</a:t>
            </a:r>
            <a:r>
              <a:rPr lang="cs-CZ" i="1" dirty="0"/>
              <a:t>, </a:t>
            </a:r>
            <a:r>
              <a:rPr lang="cs-CZ" i="1" dirty="0" err="1"/>
              <a:t>rigido</a:t>
            </a:r>
            <a:r>
              <a:rPr lang="cs-CZ" i="1" dirty="0"/>
              <a:t> </a:t>
            </a:r>
            <a:r>
              <a:rPr lang="cs-CZ" i="1" dirty="0" err="1"/>
              <a:t>nec</a:t>
            </a:r>
            <a:r>
              <a:rPr lang="cs-CZ" i="1" dirty="0"/>
              <a:t> </a:t>
            </a:r>
            <a:r>
              <a:rPr lang="cs-CZ" i="1" dirty="0" err="1"/>
              <a:t>preme</a:t>
            </a:r>
            <a:r>
              <a:rPr lang="cs-CZ" i="1" dirty="0"/>
              <a:t> </a:t>
            </a:r>
            <a:r>
              <a:rPr lang="cs-CZ" i="1" dirty="0" err="1"/>
              <a:t>terga</a:t>
            </a:r>
            <a:r>
              <a:rPr lang="cs-CZ" i="1" dirty="0"/>
              <a:t> genu!</a:t>
            </a:r>
            <a:r>
              <a:rPr lang="cs-CZ" dirty="0"/>
              <a:t>“ (Ov. </a:t>
            </a:r>
            <a:r>
              <a:rPr lang="cs-CZ" i="1" dirty="0" err="1"/>
              <a:t>Am</a:t>
            </a:r>
            <a:r>
              <a:rPr lang="cs-CZ" i="1" dirty="0"/>
              <a:t>.</a:t>
            </a:r>
            <a:r>
              <a:rPr lang="cs-CZ" dirty="0"/>
              <a:t> 3.2.19–24) </a:t>
            </a:r>
            <a:endParaRPr lang="cs-CZ" dirty="0" smtClean="0"/>
          </a:p>
          <a:p>
            <a:pPr marL="0" indent="0" algn="just">
              <a:buNone/>
            </a:pPr>
            <a:endParaRPr lang="cs-CZ" sz="1100" dirty="0" smtClean="0"/>
          </a:p>
          <a:p>
            <a:pPr algn="just"/>
            <a:r>
              <a:rPr lang="cs-CZ" b="1" dirty="0"/>
              <a:t>„</a:t>
            </a:r>
            <a:r>
              <a:rPr lang="cs-CZ" b="1" i="1" dirty="0"/>
              <a:t>Pročpak si odsedáš marně? Vždyť rýha nás nutí se stěsnat. V </a:t>
            </a:r>
            <a:r>
              <a:rPr lang="cs-CZ" b="1" i="1" dirty="0" err="1"/>
              <a:t>téhleté</a:t>
            </a:r>
            <a:r>
              <a:rPr lang="cs-CZ" b="1" i="1" dirty="0"/>
              <a:t> těsnosti místa cirkus svou výhodu má. Ty, co napravo sedíš, měj ohled na tuto dívku: jistě ji znepokojuje, bokem když tiskneš se k ní. Ty, co se za námi díváš, jen přitáhni nohy, buď slušný, abys ji kolenem tvrdým netlačil do něžných zad</a:t>
            </a:r>
            <a:r>
              <a:rPr lang="cs-CZ" b="1" dirty="0"/>
              <a:t>“ </a:t>
            </a:r>
            <a:r>
              <a:rPr lang="cs-CZ" dirty="0"/>
              <a:t>(překlad R. Mertlík, 1990). </a:t>
            </a:r>
          </a:p>
          <a:p>
            <a:pPr algn="just"/>
            <a:endParaRPr lang="cs-CZ" dirty="0" smtClean="0"/>
          </a:p>
          <a:p>
            <a:pPr algn="just"/>
            <a:r>
              <a:rPr lang="cs-CZ" dirty="0" smtClean="0"/>
              <a:t>„</a:t>
            </a:r>
            <a:r>
              <a:rPr lang="cs-CZ" i="1" dirty="0" err="1"/>
              <a:t>Proximus</a:t>
            </a:r>
            <a:r>
              <a:rPr lang="cs-CZ" i="1" dirty="0"/>
              <a:t> a domina, </a:t>
            </a:r>
            <a:r>
              <a:rPr lang="cs-CZ" i="1" dirty="0" err="1"/>
              <a:t>nullo</a:t>
            </a:r>
            <a:r>
              <a:rPr lang="cs-CZ" i="1" dirty="0"/>
              <a:t> </a:t>
            </a:r>
            <a:r>
              <a:rPr lang="cs-CZ" i="1" dirty="0" err="1"/>
              <a:t>prohibente</a:t>
            </a:r>
            <a:r>
              <a:rPr lang="cs-CZ" i="1" dirty="0"/>
              <a:t>, </a:t>
            </a:r>
            <a:r>
              <a:rPr lang="cs-CZ" i="1" dirty="0" err="1"/>
              <a:t>sedeto</a:t>
            </a:r>
            <a:r>
              <a:rPr lang="cs-CZ" i="1" dirty="0"/>
              <a:t>, </a:t>
            </a:r>
            <a:r>
              <a:rPr lang="cs-CZ" i="1" dirty="0" err="1"/>
              <a:t>iunge</a:t>
            </a:r>
            <a:r>
              <a:rPr lang="cs-CZ" i="1" dirty="0"/>
              <a:t> </a:t>
            </a:r>
            <a:r>
              <a:rPr lang="cs-CZ" i="1" dirty="0" err="1"/>
              <a:t>tuum</a:t>
            </a:r>
            <a:r>
              <a:rPr lang="cs-CZ" i="1" dirty="0"/>
              <a:t> </a:t>
            </a:r>
            <a:r>
              <a:rPr lang="cs-CZ" i="1" dirty="0" err="1"/>
              <a:t>lateri</a:t>
            </a:r>
            <a:r>
              <a:rPr lang="cs-CZ" i="1" dirty="0"/>
              <a:t> </a:t>
            </a:r>
            <a:r>
              <a:rPr lang="cs-CZ" i="1" dirty="0" err="1"/>
              <a:t>qua</a:t>
            </a:r>
            <a:r>
              <a:rPr lang="cs-CZ" i="1" dirty="0"/>
              <a:t> </a:t>
            </a:r>
            <a:r>
              <a:rPr lang="cs-CZ" i="1" dirty="0" err="1"/>
              <a:t>potes</a:t>
            </a:r>
            <a:r>
              <a:rPr lang="cs-CZ" i="1" dirty="0"/>
              <a:t> </a:t>
            </a:r>
            <a:r>
              <a:rPr lang="cs-CZ" i="1" dirty="0" err="1"/>
              <a:t>usque</a:t>
            </a:r>
            <a:r>
              <a:rPr lang="cs-CZ" i="1" dirty="0"/>
              <a:t> </a:t>
            </a:r>
            <a:r>
              <a:rPr lang="cs-CZ" i="1" dirty="0" err="1"/>
              <a:t>latus</a:t>
            </a:r>
            <a:r>
              <a:rPr lang="cs-CZ" i="1" dirty="0"/>
              <a:t>; et bene, </a:t>
            </a:r>
            <a:r>
              <a:rPr lang="cs-CZ" i="1" dirty="0" err="1"/>
              <a:t>quod</a:t>
            </a:r>
            <a:r>
              <a:rPr lang="cs-CZ" i="1" dirty="0"/>
              <a:t> </a:t>
            </a:r>
            <a:r>
              <a:rPr lang="cs-CZ" i="1" dirty="0" err="1"/>
              <a:t>cogit</a:t>
            </a:r>
            <a:r>
              <a:rPr lang="cs-CZ" i="1" dirty="0"/>
              <a:t>, si </a:t>
            </a:r>
            <a:r>
              <a:rPr lang="cs-CZ" i="1" dirty="0" err="1"/>
              <a:t>nolis</a:t>
            </a:r>
            <a:r>
              <a:rPr lang="cs-CZ" i="1" dirty="0"/>
              <a:t>, linea </a:t>
            </a:r>
            <a:r>
              <a:rPr lang="cs-CZ" i="1" dirty="0" err="1"/>
              <a:t>iungi</a:t>
            </a:r>
            <a:r>
              <a:rPr lang="cs-CZ" i="1" dirty="0"/>
              <a:t>, </a:t>
            </a:r>
            <a:r>
              <a:rPr lang="cs-CZ" i="1" dirty="0" err="1"/>
              <a:t>quod</a:t>
            </a:r>
            <a:r>
              <a:rPr lang="cs-CZ" i="1" dirty="0"/>
              <a:t> </a:t>
            </a:r>
            <a:r>
              <a:rPr lang="cs-CZ" i="1" dirty="0" err="1"/>
              <a:t>tibi</a:t>
            </a:r>
            <a:r>
              <a:rPr lang="cs-CZ" i="1" dirty="0"/>
              <a:t> </a:t>
            </a:r>
            <a:r>
              <a:rPr lang="cs-CZ" i="1" dirty="0" err="1"/>
              <a:t>tangenda</a:t>
            </a:r>
            <a:r>
              <a:rPr lang="cs-CZ" i="1" dirty="0"/>
              <a:t> </a:t>
            </a:r>
            <a:r>
              <a:rPr lang="cs-CZ" i="1" dirty="0" err="1"/>
              <a:t>est</a:t>
            </a:r>
            <a:r>
              <a:rPr lang="cs-CZ" i="1" dirty="0"/>
              <a:t> lege </a:t>
            </a:r>
            <a:r>
              <a:rPr lang="cs-CZ" i="1" dirty="0" err="1"/>
              <a:t>puella</a:t>
            </a:r>
            <a:r>
              <a:rPr lang="cs-CZ" i="1" dirty="0"/>
              <a:t> loci</a:t>
            </a:r>
            <a:r>
              <a:rPr lang="cs-CZ" dirty="0"/>
              <a:t>“ (Ov. </a:t>
            </a:r>
            <a:r>
              <a:rPr lang="cs-CZ" i="1" dirty="0" err="1"/>
              <a:t>Ars</a:t>
            </a:r>
            <a:r>
              <a:rPr lang="cs-CZ" i="1" dirty="0"/>
              <a:t> </a:t>
            </a:r>
            <a:r>
              <a:rPr lang="cs-CZ" i="1" dirty="0" err="1"/>
              <a:t>am</a:t>
            </a:r>
            <a:r>
              <a:rPr lang="cs-CZ" i="1" dirty="0"/>
              <a:t>.</a:t>
            </a:r>
            <a:r>
              <a:rPr lang="cs-CZ" dirty="0"/>
              <a:t> 1.139–142). </a:t>
            </a:r>
            <a:endParaRPr lang="cs-CZ" dirty="0" smtClean="0"/>
          </a:p>
          <a:p>
            <a:pPr algn="just"/>
            <a:endParaRPr lang="cs-CZ" sz="1100" dirty="0"/>
          </a:p>
          <a:p>
            <a:pPr algn="just"/>
            <a:r>
              <a:rPr lang="cs-CZ" b="1" dirty="0" smtClean="0"/>
              <a:t>„</a:t>
            </a:r>
            <a:r>
              <a:rPr lang="cs-CZ" b="1" i="1" dirty="0"/>
              <a:t>Sedni si blizoučko dívky, v tom nikdo ti nebude bránit, bokem, pokud jen můžeš, tiskni se na její bok. Nechce-li, naštěstí čára vás nutí k sobě se tisknout, musíš se dotýkat dívky, prostor to nezbytně chce</a:t>
            </a:r>
            <a:r>
              <a:rPr lang="cs-CZ" b="1" dirty="0"/>
              <a:t>“ </a:t>
            </a:r>
            <a:r>
              <a:rPr lang="cs-CZ" dirty="0"/>
              <a:t>(překlad R. Mertlík, 1990). </a:t>
            </a:r>
          </a:p>
          <a:p>
            <a:pPr algn="just"/>
            <a:endParaRPr lang="cs-CZ" dirty="0"/>
          </a:p>
        </p:txBody>
      </p:sp>
    </p:spTree>
    <p:extLst>
      <p:ext uri="{BB962C8B-B14F-4D97-AF65-F5344CB8AC3E}">
        <p14:creationId xmlns:p14="http://schemas.microsoft.com/office/powerpoint/2010/main" val="3836001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72559" y="116632"/>
            <a:ext cx="8229600" cy="1143000"/>
          </a:xfrm>
        </p:spPr>
        <p:txBody>
          <a:bodyPr/>
          <a:lstStyle/>
          <a:p>
            <a:r>
              <a:rPr lang="cs-CZ" b="1" dirty="0" smtClean="0">
                <a:effectLst>
                  <a:outerShdw blurRad="38100" dist="38100" dir="2700000" algn="tl">
                    <a:srgbClr val="000000">
                      <a:alpha val="43137"/>
                    </a:srgbClr>
                  </a:outerShdw>
                </a:effectLst>
              </a:rPr>
              <a:t>TERTULLIANUS</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268760"/>
            <a:ext cx="9144000" cy="5589240"/>
          </a:xfrm>
        </p:spPr>
        <p:txBody>
          <a:bodyPr>
            <a:normAutofit fontScale="92500" lnSpcReduction="20000"/>
          </a:bodyPr>
          <a:lstStyle/>
          <a:p>
            <a:pPr algn="just"/>
            <a:r>
              <a:rPr lang="cs-CZ" dirty="0"/>
              <a:t>„</a:t>
            </a:r>
            <a:r>
              <a:rPr lang="cs-CZ" i="1" dirty="0"/>
              <a:t>‚</a:t>
            </a:r>
            <a:r>
              <a:rPr lang="cs-CZ" i="1" dirty="0" err="1"/>
              <a:t>Misit</a:t>
            </a:r>
            <a:r>
              <a:rPr lang="cs-CZ" i="1" dirty="0"/>
              <a:t>‛, </a:t>
            </a:r>
            <a:r>
              <a:rPr lang="cs-CZ" i="1" dirty="0" err="1"/>
              <a:t>dicunt</a:t>
            </a:r>
            <a:r>
              <a:rPr lang="cs-CZ" i="1" dirty="0"/>
              <a:t>, et </a:t>
            </a:r>
            <a:r>
              <a:rPr lang="cs-CZ" i="1" dirty="0" err="1"/>
              <a:t>nuntiant</a:t>
            </a:r>
            <a:r>
              <a:rPr lang="cs-CZ" i="1" dirty="0"/>
              <a:t> </a:t>
            </a:r>
            <a:r>
              <a:rPr lang="cs-CZ" i="1" dirty="0" err="1"/>
              <a:t>invicem</a:t>
            </a:r>
            <a:r>
              <a:rPr lang="cs-CZ" i="1" dirty="0"/>
              <a:t> </a:t>
            </a:r>
            <a:r>
              <a:rPr lang="cs-CZ" i="1" dirty="0" err="1"/>
              <a:t>quod</a:t>
            </a:r>
            <a:r>
              <a:rPr lang="cs-CZ" i="1" dirty="0"/>
              <a:t> </a:t>
            </a:r>
            <a:r>
              <a:rPr lang="cs-CZ" i="1" dirty="0" err="1"/>
              <a:t>simul</a:t>
            </a:r>
            <a:r>
              <a:rPr lang="cs-CZ" i="1" dirty="0"/>
              <a:t> ab omnibus visum </a:t>
            </a:r>
            <a:r>
              <a:rPr lang="cs-CZ" i="1" dirty="0" err="1"/>
              <a:t>est</a:t>
            </a:r>
            <a:r>
              <a:rPr lang="cs-CZ" i="1" dirty="0"/>
              <a:t>. </a:t>
            </a:r>
            <a:r>
              <a:rPr lang="cs-CZ" i="1" dirty="0" err="1"/>
              <a:t>Teneo</a:t>
            </a:r>
            <a:r>
              <a:rPr lang="cs-CZ" i="1" dirty="0"/>
              <a:t> testimonium </a:t>
            </a:r>
            <a:r>
              <a:rPr lang="cs-CZ" i="1" dirty="0" err="1"/>
              <a:t>caecitatis</a:t>
            </a:r>
            <a:r>
              <a:rPr lang="cs-CZ" i="1" dirty="0"/>
              <a:t>: non </a:t>
            </a:r>
            <a:r>
              <a:rPr lang="cs-CZ" i="1" dirty="0" err="1"/>
              <a:t>vident</a:t>
            </a:r>
            <a:r>
              <a:rPr lang="cs-CZ" i="1" dirty="0"/>
              <a:t> </a:t>
            </a:r>
            <a:r>
              <a:rPr lang="cs-CZ" i="1" dirty="0" err="1"/>
              <a:t>missum</a:t>
            </a:r>
            <a:r>
              <a:rPr lang="cs-CZ" i="1" dirty="0"/>
              <a:t> </a:t>
            </a:r>
            <a:r>
              <a:rPr lang="cs-CZ" i="1" dirty="0" err="1"/>
              <a:t>quid</a:t>
            </a:r>
            <a:r>
              <a:rPr lang="cs-CZ" i="1" dirty="0"/>
              <a:t> </a:t>
            </a:r>
            <a:r>
              <a:rPr lang="cs-CZ" i="1" dirty="0" err="1"/>
              <a:t>sit</a:t>
            </a:r>
            <a:r>
              <a:rPr lang="cs-CZ" i="1" dirty="0"/>
              <a:t>; </a:t>
            </a:r>
            <a:r>
              <a:rPr lang="cs-CZ" i="1" dirty="0" err="1"/>
              <a:t>mappam</a:t>
            </a:r>
            <a:r>
              <a:rPr lang="cs-CZ" i="1" dirty="0"/>
              <a:t> </a:t>
            </a:r>
            <a:r>
              <a:rPr lang="cs-CZ" i="1" dirty="0" err="1"/>
              <a:t>putant</a:t>
            </a:r>
            <a:r>
              <a:rPr lang="cs-CZ" i="1" dirty="0"/>
              <a:t>, sed </a:t>
            </a:r>
            <a:r>
              <a:rPr lang="cs-CZ" i="1" dirty="0" err="1"/>
              <a:t>est</a:t>
            </a:r>
            <a:r>
              <a:rPr lang="cs-CZ" i="1" dirty="0"/>
              <a:t> </a:t>
            </a:r>
            <a:r>
              <a:rPr lang="cs-CZ" i="1" dirty="0" err="1"/>
              <a:t>diaboli</a:t>
            </a:r>
            <a:r>
              <a:rPr lang="cs-CZ" i="1" dirty="0"/>
              <a:t> ab </a:t>
            </a:r>
            <a:r>
              <a:rPr lang="cs-CZ" i="1" dirty="0" err="1"/>
              <a:t>alto</a:t>
            </a:r>
            <a:r>
              <a:rPr lang="cs-CZ" i="1" dirty="0"/>
              <a:t> </a:t>
            </a:r>
            <a:r>
              <a:rPr lang="cs-CZ" i="1" dirty="0" err="1"/>
              <a:t>praecipitati</a:t>
            </a:r>
            <a:r>
              <a:rPr lang="cs-CZ" i="1" dirty="0"/>
              <a:t> figura. Ex </a:t>
            </a:r>
            <a:r>
              <a:rPr lang="cs-CZ" i="1" dirty="0" err="1"/>
              <a:t>eo</a:t>
            </a:r>
            <a:r>
              <a:rPr lang="cs-CZ" i="1" dirty="0"/>
              <a:t> </a:t>
            </a:r>
            <a:r>
              <a:rPr lang="cs-CZ" i="1" dirty="0" err="1"/>
              <a:t>itaque</a:t>
            </a:r>
            <a:r>
              <a:rPr lang="cs-CZ" i="1" dirty="0"/>
              <a:t> </a:t>
            </a:r>
            <a:r>
              <a:rPr lang="cs-CZ" i="1" dirty="0" err="1"/>
              <a:t>itur</a:t>
            </a:r>
            <a:r>
              <a:rPr lang="cs-CZ" i="1" dirty="0"/>
              <a:t> in </a:t>
            </a:r>
            <a:r>
              <a:rPr lang="cs-CZ" i="1" dirty="0" err="1"/>
              <a:t>furias</a:t>
            </a:r>
            <a:r>
              <a:rPr lang="cs-CZ" i="1" dirty="0"/>
              <a:t> et </a:t>
            </a:r>
            <a:r>
              <a:rPr lang="cs-CZ" i="1" dirty="0" err="1"/>
              <a:t>animos</a:t>
            </a:r>
            <a:r>
              <a:rPr lang="cs-CZ" i="1" dirty="0"/>
              <a:t> et </a:t>
            </a:r>
            <a:r>
              <a:rPr lang="cs-CZ" i="1" dirty="0" err="1"/>
              <a:t>discordias</a:t>
            </a:r>
            <a:r>
              <a:rPr lang="cs-CZ" i="1" dirty="0"/>
              <a:t> </a:t>
            </a:r>
            <a:r>
              <a:rPr lang="cs-CZ" dirty="0"/>
              <a:t>[…].</a:t>
            </a:r>
            <a:r>
              <a:rPr lang="cs-CZ" i="1" dirty="0"/>
              <a:t> Inde </a:t>
            </a:r>
            <a:r>
              <a:rPr lang="cs-CZ" i="1" dirty="0" err="1"/>
              <a:t>maledicta</a:t>
            </a:r>
            <a:r>
              <a:rPr lang="cs-CZ" i="1" dirty="0"/>
              <a:t>, </a:t>
            </a:r>
            <a:r>
              <a:rPr lang="cs-CZ" i="1" dirty="0" err="1"/>
              <a:t>convicia</a:t>
            </a:r>
            <a:r>
              <a:rPr lang="cs-CZ" i="1" dirty="0"/>
              <a:t> sine </a:t>
            </a:r>
            <a:r>
              <a:rPr lang="cs-CZ" i="1" dirty="0" err="1"/>
              <a:t>iustitia</a:t>
            </a:r>
            <a:r>
              <a:rPr lang="cs-CZ" i="1" dirty="0"/>
              <a:t> </a:t>
            </a:r>
            <a:r>
              <a:rPr lang="cs-CZ" i="1" dirty="0" err="1"/>
              <a:t>odii</a:t>
            </a:r>
            <a:r>
              <a:rPr lang="cs-CZ" dirty="0"/>
              <a:t>“</a:t>
            </a:r>
            <a:r>
              <a:rPr lang="cs-CZ" i="1" dirty="0"/>
              <a:t> </a:t>
            </a:r>
            <a:r>
              <a:rPr lang="cs-CZ" dirty="0"/>
              <a:t>(</a:t>
            </a:r>
            <a:r>
              <a:rPr lang="cs-CZ" dirty="0" err="1"/>
              <a:t>Tert</a:t>
            </a:r>
            <a:r>
              <a:rPr lang="cs-CZ" dirty="0"/>
              <a:t>. </a:t>
            </a:r>
            <a:r>
              <a:rPr lang="cs-CZ" i="1" dirty="0"/>
              <a:t>De </a:t>
            </a:r>
            <a:r>
              <a:rPr lang="cs-CZ" i="1" dirty="0" err="1"/>
              <a:t>spect</a:t>
            </a:r>
            <a:r>
              <a:rPr lang="cs-CZ" i="1" dirty="0"/>
              <a:t>.</a:t>
            </a:r>
            <a:r>
              <a:rPr lang="cs-CZ" dirty="0"/>
              <a:t> 16.3–4). </a:t>
            </a:r>
            <a:endParaRPr lang="cs-CZ" dirty="0" smtClean="0"/>
          </a:p>
          <a:p>
            <a:pPr algn="just"/>
            <a:endParaRPr lang="cs-CZ" sz="1700" dirty="0"/>
          </a:p>
          <a:p>
            <a:pPr algn="just"/>
            <a:r>
              <a:rPr lang="cs-CZ" i="1" dirty="0" smtClean="0"/>
              <a:t>„‚</a:t>
            </a:r>
            <a:r>
              <a:rPr lang="cs-CZ" i="1" dirty="0"/>
              <a:t>Už ho pustil!‛ křičí a navzájem si sdělují to, co právě všichni viděli. Tady je důkaz jejich zaslepenosti: nevidí, co prétor skutečně ‚pustil‛; myslí si, že to byl startovací šátek, ale je to ztělesnění ďábla padajícího z výšin. V tomto </a:t>
            </a:r>
            <a:r>
              <a:rPr lang="cs-CZ" i="1" dirty="0" smtClean="0"/>
              <a:t>okamžiku </a:t>
            </a:r>
            <a:r>
              <a:rPr lang="cs-CZ" i="1" dirty="0"/>
              <a:t>to tedy začíná: šílenství, pohnutí, spory </a:t>
            </a:r>
            <a:r>
              <a:rPr lang="cs-CZ" dirty="0"/>
              <a:t>[…]</a:t>
            </a:r>
            <a:r>
              <a:rPr lang="cs-CZ" i="1" dirty="0"/>
              <a:t>. Pak přicházejí kletby a nadávky, aniž by existoval oprávněný důvod k nenávisti“</a:t>
            </a:r>
            <a:r>
              <a:rPr lang="cs-CZ" dirty="0"/>
              <a:t> (překlad P. </a:t>
            </a:r>
            <a:r>
              <a:rPr lang="cs-CZ" dirty="0" err="1"/>
              <a:t>Kitzler</a:t>
            </a:r>
            <a:r>
              <a:rPr lang="cs-CZ" dirty="0"/>
              <a:t>, 2004). </a:t>
            </a:r>
          </a:p>
          <a:p>
            <a:pPr algn="just"/>
            <a:endParaRPr lang="cs-CZ" dirty="0"/>
          </a:p>
        </p:txBody>
      </p:sp>
    </p:spTree>
    <p:extLst>
      <p:ext uri="{BB962C8B-B14F-4D97-AF65-F5344CB8AC3E}">
        <p14:creationId xmlns:p14="http://schemas.microsoft.com/office/powerpoint/2010/main" val="1457721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260648"/>
            <a:ext cx="9144000" cy="6336704"/>
          </a:xfrm>
        </p:spPr>
        <p:txBody>
          <a:bodyPr>
            <a:normAutofit/>
          </a:bodyPr>
          <a:lstStyle/>
          <a:p>
            <a:r>
              <a:rPr lang="cs-CZ" dirty="0" smtClean="0"/>
              <a:t>gladiátorské </a:t>
            </a:r>
            <a:r>
              <a:rPr lang="cs-CZ" dirty="0"/>
              <a:t>zápasy </a:t>
            </a:r>
            <a:r>
              <a:rPr lang="cs-CZ" dirty="0" smtClean="0"/>
              <a:t>/ profesionální atletika, </a:t>
            </a:r>
            <a:r>
              <a:rPr lang="cs-CZ" i="1" dirty="0" smtClean="0"/>
              <a:t>π</a:t>
            </a:r>
            <a:r>
              <a:rPr lang="cs-CZ" i="1" dirty="0" err="1" smtClean="0"/>
              <a:t>υγμή</a:t>
            </a:r>
            <a:r>
              <a:rPr lang="cs-CZ" dirty="0" smtClean="0"/>
              <a:t>, …</a:t>
            </a:r>
          </a:p>
          <a:p>
            <a:r>
              <a:rPr lang="cs-CZ" dirty="0" smtClean="0"/>
              <a:t>X </a:t>
            </a:r>
            <a:r>
              <a:rPr lang="cs-CZ" b="1" dirty="0" smtClean="0"/>
              <a:t>dnes</a:t>
            </a:r>
            <a:r>
              <a:rPr lang="cs-CZ" dirty="0" smtClean="0"/>
              <a:t>: fotbaloví chuligáni, diváci </a:t>
            </a:r>
            <a:r>
              <a:rPr lang="cs-CZ" dirty="0"/>
              <a:t>boxu či </a:t>
            </a:r>
            <a:r>
              <a:rPr lang="cs-CZ" dirty="0" smtClean="0"/>
              <a:t>wrestlingu, různá </a:t>
            </a:r>
            <a:r>
              <a:rPr lang="cs-CZ" dirty="0"/>
              <a:t>v Evropě zakázaná bojová střetnutí z východních </a:t>
            </a:r>
            <a:r>
              <a:rPr lang="cs-CZ" dirty="0" smtClean="0"/>
              <a:t>zemí</a:t>
            </a:r>
          </a:p>
          <a:p>
            <a:pPr marL="0" indent="0">
              <a:buNone/>
            </a:pPr>
            <a:endParaRPr lang="cs-CZ" sz="2000" dirty="0" smtClean="0"/>
          </a:p>
          <a:p>
            <a:pPr lvl="1"/>
            <a:r>
              <a:rPr lang="cs-CZ" dirty="0" smtClean="0"/>
              <a:t>mnohé </a:t>
            </a:r>
            <a:r>
              <a:rPr lang="cs-CZ" dirty="0"/>
              <a:t>shodné rysy a </a:t>
            </a:r>
            <a:r>
              <a:rPr lang="cs-CZ" dirty="0" smtClean="0"/>
              <a:t>tendence</a:t>
            </a:r>
          </a:p>
        </p:txBody>
      </p:sp>
    </p:spTree>
    <p:extLst>
      <p:ext uri="{BB962C8B-B14F-4D97-AF65-F5344CB8AC3E}">
        <p14:creationId xmlns:p14="http://schemas.microsoft.com/office/powerpoint/2010/main" val="3979887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dirty="0" smtClean="0">
                <a:effectLst>
                  <a:outerShdw blurRad="38100" dist="38100" dir="2700000" algn="tl">
                    <a:srgbClr val="000000">
                      <a:alpha val="43137"/>
                    </a:srgbClr>
                  </a:outerShdw>
                </a:effectLst>
              </a:rPr>
              <a:t>VÝHERNÍ ŽETONY</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r>
              <a:rPr lang="cs-CZ" dirty="0"/>
              <a:t>j</a:t>
            </a:r>
            <a:r>
              <a:rPr lang="cs-CZ" dirty="0" smtClean="0"/>
              <a:t>ídlo, drahokam, otrok, tunika, nádoba, </a:t>
            </a:r>
            <a:r>
              <a:rPr lang="cs-CZ" i="1" dirty="0" err="1" smtClean="0"/>
              <a:t>villa</a:t>
            </a:r>
            <a:r>
              <a:rPr lang="cs-CZ" dirty="0"/>
              <a:t>, loď, </a:t>
            </a:r>
            <a:r>
              <a:rPr lang="cs-CZ" dirty="0" smtClean="0"/>
              <a:t>dům, dobytek ,kůň</a:t>
            </a:r>
          </a:p>
          <a:p>
            <a:r>
              <a:rPr lang="cs-CZ" dirty="0" smtClean="0"/>
              <a:t>Titus, Domitián</a:t>
            </a:r>
          </a:p>
          <a:p>
            <a:r>
              <a:rPr lang="cs-CZ" b="1" dirty="0" err="1" smtClean="0"/>
              <a:t>Eliogabalus</a:t>
            </a:r>
            <a:r>
              <a:rPr lang="cs-CZ" dirty="0" smtClean="0"/>
              <a:t>: </a:t>
            </a:r>
            <a:r>
              <a:rPr lang="cs-CZ" dirty="0"/>
              <a:t>10 medvědů, 10 plchů, 10 listů salátu apod. (SHA</a:t>
            </a:r>
            <a:r>
              <a:rPr lang="cs-CZ" i="1" dirty="0"/>
              <a:t> </a:t>
            </a:r>
            <a:r>
              <a:rPr lang="cs-CZ" i="1" dirty="0" err="1"/>
              <a:t>Heliogab</a:t>
            </a:r>
            <a:r>
              <a:rPr lang="cs-CZ" i="1" dirty="0"/>
              <a:t>.</a:t>
            </a:r>
            <a:r>
              <a:rPr lang="cs-CZ" dirty="0"/>
              <a:t> 22.2).</a:t>
            </a:r>
          </a:p>
        </p:txBody>
      </p:sp>
    </p:spTree>
    <p:extLst>
      <p:ext uri="{BB962C8B-B14F-4D97-AF65-F5344CB8AC3E}">
        <p14:creationId xmlns:p14="http://schemas.microsoft.com/office/powerpoint/2010/main" val="4276818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i="1" dirty="0" err="1">
                <a:effectLst>
                  <a:outerShdw blurRad="38100" dist="38100" dir="2700000" algn="tl">
                    <a:srgbClr val="000000">
                      <a:alpha val="43137"/>
                    </a:srgbClr>
                  </a:outerShdw>
                </a:effectLst>
              </a:rPr>
              <a:t>factiones</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9144000" cy="4525963"/>
          </a:xfrm>
        </p:spPr>
        <p:txBody>
          <a:bodyPr>
            <a:normAutofit fontScale="92500"/>
          </a:bodyPr>
          <a:lstStyle/>
          <a:p>
            <a:r>
              <a:rPr lang="cs-CZ" dirty="0"/>
              <a:t>„</a:t>
            </a:r>
            <a:r>
              <a:rPr lang="cs-CZ" dirty="0" err="1" smtClean="0"/>
              <a:t>fan</a:t>
            </a:r>
            <a:r>
              <a:rPr lang="cs-CZ" dirty="0" smtClean="0"/>
              <a:t>-kluby“</a:t>
            </a:r>
          </a:p>
          <a:p>
            <a:r>
              <a:rPr lang="cs-CZ" dirty="0"/>
              <a:t>nošení triček dané </a:t>
            </a:r>
            <a:r>
              <a:rPr lang="cs-CZ" dirty="0" smtClean="0"/>
              <a:t>barvy</a:t>
            </a:r>
          </a:p>
          <a:p>
            <a:r>
              <a:rPr lang="cs-CZ" dirty="0" smtClean="0"/>
              <a:t>vykřikování </a:t>
            </a:r>
            <a:r>
              <a:rPr lang="cs-CZ" dirty="0"/>
              <a:t>jmen oblíbených </a:t>
            </a:r>
            <a:r>
              <a:rPr lang="cs-CZ" dirty="0" smtClean="0"/>
              <a:t>závodníků</a:t>
            </a:r>
          </a:p>
          <a:p>
            <a:r>
              <a:rPr lang="cs-CZ" dirty="0" smtClean="0"/>
              <a:t>bouřlivé </a:t>
            </a:r>
            <a:r>
              <a:rPr lang="cs-CZ" dirty="0"/>
              <a:t>vyjadřování nenávisti k vozatajům jiných </a:t>
            </a:r>
            <a:r>
              <a:rPr lang="cs-CZ" dirty="0" smtClean="0"/>
              <a:t>stájí</a:t>
            </a:r>
          </a:p>
          <a:p>
            <a:r>
              <a:rPr lang="cs-CZ" dirty="0" smtClean="0"/>
              <a:t>přidružování k daným stájím (městské oblasti </a:t>
            </a:r>
            <a:r>
              <a:rPr lang="cs-CZ" dirty="0"/>
              <a:t>či </a:t>
            </a:r>
            <a:r>
              <a:rPr lang="cs-CZ" dirty="0" smtClean="0"/>
              <a:t>ulicemi)</a:t>
            </a:r>
          </a:p>
          <a:p>
            <a:r>
              <a:rPr lang="cs-CZ" dirty="0" smtClean="0"/>
              <a:t>fandění až </a:t>
            </a:r>
            <a:r>
              <a:rPr lang="cs-CZ" dirty="0"/>
              <a:t>životním způsobem </a:t>
            </a:r>
            <a:r>
              <a:rPr lang="cs-CZ" dirty="0" smtClean="0"/>
              <a:t>obyvatel</a:t>
            </a:r>
          </a:p>
          <a:p>
            <a:r>
              <a:rPr lang="cs-CZ" dirty="0" smtClean="0"/>
              <a:t>přejímání manýrů </a:t>
            </a:r>
            <a:r>
              <a:rPr lang="cs-CZ" dirty="0"/>
              <a:t>svých ikon</a:t>
            </a:r>
          </a:p>
        </p:txBody>
      </p:sp>
    </p:spTree>
    <p:extLst>
      <p:ext uri="{BB962C8B-B14F-4D97-AF65-F5344CB8AC3E}">
        <p14:creationId xmlns:p14="http://schemas.microsoft.com/office/powerpoint/2010/main" val="3225549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iří\Desktop\circo-massi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 y="626941"/>
            <a:ext cx="913082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679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67544" y="0"/>
            <a:ext cx="8229600" cy="1012974"/>
          </a:xfrm>
        </p:spPr>
        <p:txBody>
          <a:bodyPr/>
          <a:lstStyle/>
          <a:p>
            <a:r>
              <a:rPr lang="cs-CZ" b="1" dirty="0" smtClean="0">
                <a:effectLst>
                  <a:outerShdw blurRad="38100" dist="38100" dir="2700000" algn="tl">
                    <a:srgbClr val="000000">
                      <a:alpha val="43137"/>
                    </a:srgbClr>
                  </a:outerShdw>
                </a:effectLst>
              </a:rPr>
              <a:t>Alexandrie</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836712"/>
            <a:ext cx="9144000" cy="6021288"/>
          </a:xfrm>
        </p:spPr>
        <p:txBody>
          <a:bodyPr>
            <a:normAutofit fontScale="62500" lnSpcReduction="20000"/>
          </a:bodyPr>
          <a:lstStyle/>
          <a:p>
            <a:pPr algn="just"/>
            <a:r>
              <a:rPr lang="cs-CZ" sz="3800" b="1" dirty="0" err="1"/>
              <a:t>Dión</a:t>
            </a:r>
            <a:r>
              <a:rPr lang="cs-CZ" sz="3800" b="1" dirty="0"/>
              <a:t> z </a:t>
            </a:r>
            <a:r>
              <a:rPr lang="cs-CZ" sz="3800" b="1" dirty="0" err="1" smtClean="0"/>
              <a:t>Prúsy</a:t>
            </a:r>
            <a:r>
              <a:rPr lang="cs-CZ" sz="3800" dirty="0" smtClean="0"/>
              <a:t>: posedlost </a:t>
            </a:r>
            <a:r>
              <a:rPr lang="cs-CZ" sz="3800" dirty="0"/>
              <a:t>závody na </a:t>
            </a:r>
            <a:r>
              <a:rPr lang="cs-CZ" sz="3800" i="1" dirty="0"/>
              <a:t>hippodromu</a:t>
            </a:r>
            <a:r>
              <a:rPr lang="cs-CZ" sz="3800" dirty="0"/>
              <a:t>, </a:t>
            </a:r>
            <a:r>
              <a:rPr lang="cs-CZ" sz="3800" dirty="0" smtClean="0"/>
              <a:t>jen chléb </a:t>
            </a:r>
            <a:r>
              <a:rPr lang="cs-CZ" sz="3800" dirty="0"/>
              <a:t>a hry </a:t>
            </a:r>
            <a:r>
              <a:rPr lang="cs-CZ" sz="3800" dirty="0" smtClean="0"/>
              <a:t>(</a:t>
            </a:r>
            <a:r>
              <a:rPr lang="cs-CZ" sz="3800" dirty="0" err="1"/>
              <a:t>Dio</a:t>
            </a:r>
            <a:r>
              <a:rPr lang="cs-CZ" sz="3800" dirty="0"/>
              <a:t> </a:t>
            </a:r>
            <a:r>
              <a:rPr lang="cs-CZ" sz="3800" dirty="0" err="1"/>
              <a:t>Chrys</a:t>
            </a:r>
            <a:r>
              <a:rPr lang="cs-CZ" sz="3800" dirty="0"/>
              <a:t>. </a:t>
            </a:r>
            <a:r>
              <a:rPr lang="cs-CZ" sz="3800" i="1" dirty="0" err="1"/>
              <a:t>Or</a:t>
            </a:r>
            <a:r>
              <a:rPr lang="cs-CZ" sz="3800" i="1" dirty="0"/>
              <a:t>.</a:t>
            </a:r>
            <a:r>
              <a:rPr lang="cs-CZ" sz="3800" dirty="0"/>
              <a:t> </a:t>
            </a:r>
            <a:r>
              <a:rPr lang="cs-CZ" sz="3800" dirty="0" smtClean="0"/>
              <a:t>32.31)</a:t>
            </a:r>
          </a:p>
          <a:p>
            <a:pPr marL="0" indent="0" algn="just">
              <a:buNone/>
            </a:pPr>
            <a:r>
              <a:rPr lang="cs-CZ" dirty="0" smtClean="0"/>
              <a:t>Podobně </a:t>
            </a:r>
            <a:r>
              <a:rPr lang="cs-CZ" dirty="0"/>
              <a:t>prohlásil i </a:t>
            </a:r>
            <a:r>
              <a:rPr lang="cs-CZ" b="1" dirty="0"/>
              <a:t>Iuvenalis</a:t>
            </a:r>
            <a:r>
              <a:rPr lang="cs-CZ" dirty="0"/>
              <a:t> (10.80–81) o Římanech: „</a:t>
            </a:r>
            <a:r>
              <a:rPr lang="cs-CZ" i="1" dirty="0" err="1"/>
              <a:t>Duas</a:t>
            </a:r>
            <a:r>
              <a:rPr lang="cs-CZ" i="1" dirty="0"/>
              <a:t> tantum res </a:t>
            </a:r>
            <a:r>
              <a:rPr lang="cs-CZ" i="1" dirty="0" err="1"/>
              <a:t>anxius</a:t>
            </a:r>
            <a:r>
              <a:rPr lang="cs-CZ" i="1" dirty="0"/>
              <a:t> optat, Panem et Circenses.</a:t>
            </a:r>
            <a:r>
              <a:rPr lang="cs-CZ" dirty="0"/>
              <a:t>“ </a:t>
            </a:r>
            <a:endParaRPr lang="cs-CZ" dirty="0" smtClean="0"/>
          </a:p>
          <a:p>
            <a:pPr marL="0" indent="0" algn="just">
              <a:buNone/>
            </a:pPr>
            <a:r>
              <a:rPr lang="cs-CZ" b="1" dirty="0"/>
              <a:t>„</a:t>
            </a:r>
            <a:r>
              <a:rPr lang="cs-CZ" b="1" i="1" dirty="0"/>
              <a:t>Přání chová jen dvojí (a úzkostí srdce mu bije): jíst a v cirku se bavit</a:t>
            </a:r>
            <a:r>
              <a:rPr lang="cs-CZ" b="1" dirty="0"/>
              <a:t>“ </a:t>
            </a:r>
            <a:r>
              <a:rPr lang="cs-CZ" dirty="0"/>
              <a:t>(překlad Z. K. Vysoký, 1972). </a:t>
            </a:r>
            <a:endParaRPr lang="cs-CZ" dirty="0" smtClean="0"/>
          </a:p>
          <a:p>
            <a:pPr marL="0" indent="0" algn="just">
              <a:buNone/>
            </a:pPr>
            <a:endParaRPr lang="cs-CZ" sz="800" dirty="0"/>
          </a:p>
          <a:p>
            <a:pPr algn="just">
              <a:buFontTx/>
              <a:buChar char="-"/>
            </a:pPr>
            <a:r>
              <a:rPr lang="cs-CZ" sz="4000" dirty="0" smtClean="0"/>
              <a:t>Směšnost v</a:t>
            </a:r>
            <a:r>
              <a:rPr lang="cs-CZ" sz="4000" dirty="0"/>
              <a:t> </a:t>
            </a:r>
            <a:r>
              <a:rPr lang="cs-CZ" sz="4000" dirty="0" smtClean="0"/>
              <a:t>hledištích, </a:t>
            </a:r>
            <a:r>
              <a:rPr lang="cs-CZ" sz="4000" dirty="0"/>
              <a:t>když se ani neudrželi na sedadlech a jakoby řídili a popoháněli koně vozatajů, vyskakovali a křičeli (</a:t>
            </a:r>
            <a:r>
              <a:rPr lang="cs-CZ" sz="4000" dirty="0" err="1"/>
              <a:t>Dio</a:t>
            </a:r>
            <a:r>
              <a:rPr lang="cs-CZ" sz="4000" dirty="0"/>
              <a:t> </a:t>
            </a:r>
            <a:r>
              <a:rPr lang="cs-CZ" sz="4000" dirty="0" err="1"/>
              <a:t>Chrys</a:t>
            </a:r>
            <a:r>
              <a:rPr lang="cs-CZ" sz="4000" dirty="0"/>
              <a:t>. </a:t>
            </a:r>
            <a:r>
              <a:rPr lang="cs-CZ" sz="4000" i="1" dirty="0" err="1"/>
              <a:t>Or</a:t>
            </a:r>
            <a:r>
              <a:rPr lang="cs-CZ" sz="4000" i="1" dirty="0"/>
              <a:t>.</a:t>
            </a:r>
            <a:r>
              <a:rPr lang="cs-CZ" sz="4000" dirty="0"/>
              <a:t> 32.81</a:t>
            </a:r>
            <a:r>
              <a:rPr lang="cs-CZ" sz="4000" dirty="0" smtClean="0"/>
              <a:t>).</a:t>
            </a:r>
          </a:p>
          <a:p>
            <a:pPr algn="just">
              <a:buFontTx/>
              <a:buChar char="-"/>
            </a:pPr>
            <a:r>
              <a:rPr lang="cs-CZ" sz="4000" b="1" dirty="0" err="1" smtClean="0"/>
              <a:t>Filostratos</a:t>
            </a:r>
            <a:r>
              <a:rPr lang="cs-CZ" sz="4000" dirty="0"/>
              <a:t> </a:t>
            </a:r>
            <a:r>
              <a:rPr lang="cs-CZ" sz="4000" dirty="0" smtClean="0"/>
              <a:t>zraňování </a:t>
            </a:r>
            <a:r>
              <a:rPr lang="cs-CZ" sz="4000" dirty="0"/>
              <a:t>do </a:t>
            </a:r>
            <a:r>
              <a:rPr lang="cs-CZ" sz="4000" dirty="0" smtClean="0"/>
              <a:t>krve, kritika </a:t>
            </a:r>
            <a:r>
              <a:rPr lang="cs-CZ" sz="4000" dirty="0"/>
              <a:t>Apollónia z </a:t>
            </a:r>
            <a:r>
              <a:rPr lang="cs-CZ" sz="4000" dirty="0" err="1"/>
              <a:t>Tyany</a:t>
            </a:r>
            <a:r>
              <a:rPr lang="cs-CZ" sz="4000" dirty="0"/>
              <a:t>: </a:t>
            </a:r>
            <a:endParaRPr lang="cs-CZ" sz="4000" dirty="0" smtClean="0"/>
          </a:p>
          <a:p>
            <a:pPr marL="0" indent="0" algn="just">
              <a:buNone/>
            </a:pPr>
            <a:r>
              <a:rPr lang="cs-CZ" sz="4000" dirty="0" smtClean="0"/>
              <a:t>„</a:t>
            </a:r>
            <a:r>
              <a:rPr lang="el-GR" sz="4000" i="1" dirty="0"/>
              <a:t>ὑπὲρ δὲ ἵππων ἐνταῦθα γυμνὰ μὲν ὑμῖν ἐπ᾿ἀλλήλους ξίφη, βολαὶ δὲ ἕτοιμοι λίθων. πῦ ρ δὲ ἐπὶ τὴν τοιαύτην πόλιν, ἔνθαοἰμωγή τε καὶ ὕβρις ὀλλύντων τε καὶ ὀλλυμένων, ῥέει δ᾽ αἵμ ατι γαῖα</a:t>
            </a:r>
            <a:r>
              <a:rPr lang="cs-CZ" sz="4000" dirty="0"/>
              <a:t>“ (</a:t>
            </a:r>
            <a:r>
              <a:rPr lang="cs-CZ" sz="4000" dirty="0" err="1"/>
              <a:t>Philostr</a:t>
            </a:r>
            <a:r>
              <a:rPr lang="cs-CZ" sz="4000" dirty="0"/>
              <a:t>. </a:t>
            </a:r>
            <a:r>
              <a:rPr lang="cs-CZ" sz="4000" i="1" dirty="0"/>
              <a:t>VA</a:t>
            </a:r>
            <a:r>
              <a:rPr lang="cs-CZ" sz="4000" dirty="0"/>
              <a:t> 5.26). </a:t>
            </a:r>
            <a:endParaRPr lang="cs-CZ" sz="4000" dirty="0" smtClean="0"/>
          </a:p>
          <a:p>
            <a:pPr marL="0" indent="0" algn="just">
              <a:buNone/>
            </a:pPr>
            <a:r>
              <a:rPr lang="cs-CZ" sz="4000" b="1" dirty="0" smtClean="0"/>
              <a:t>„</a:t>
            </a:r>
            <a:r>
              <a:rPr lang="cs-CZ" sz="4000" b="1" i="1" dirty="0"/>
              <a:t>Ale vy tu máte pro koně vytaseny meče a připraveny kamenné střely. Ať padne oheň na takové město, kde se ozývá bědování ubíjených a kde zuří zpupnost vraždících a krví přetéká země</a:t>
            </a:r>
            <a:r>
              <a:rPr lang="cs-CZ" sz="4000" b="1" dirty="0"/>
              <a:t>“ </a:t>
            </a:r>
            <a:r>
              <a:rPr lang="cs-CZ" sz="4000" dirty="0"/>
              <a:t>(překlad F. </a:t>
            </a:r>
            <a:r>
              <a:rPr lang="cs-CZ" sz="4000" dirty="0" err="1"/>
              <a:t>Štuřík</a:t>
            </a:r>
            <a:r>
              <a:rPr lang="cs-CZ" sz="4000" dirty="0"/>
              <a:t>, 1972). </a:t>
            </a:r>
          </a:p>
        </p:txBody>
      </p:sp>
    </p:spTree>
    <p:extLst>
      <p:ext uri="{BB962C8B-B14F-4D97-AF65-F5344CB8AC3E}">
        <p14:creationId xmlns:p14="http://schemas.microsoft.com/office/powerpoint/2010/main" val="831039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dirty="0" smtClean="0">
                <a:effectLst>
                  <a:outerShdw blurRad="38100" dist="38100" dir="2700000" algn="tl">
                    <a:srgbClr val="000000">
                      <a:alpha val="43137"/>
                    </a:srgbClr>
                  </a:outerShdw>
                </a:effectLst>
              </a:rPr>
              <a:t>Konstantinopol</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08520" y="1700809"/>
            <a:ext cx="9252520" cy="4176464"/>
          </a:xfrm>
        </p:spPr>
        <p:txBody>
          <a:bodyPr>
            <a:normAutofit/>
          </a:bodyPr>
          <a:lstStyle/>
          <a:p>
            <a:r>
              <a:rPr lang="cs-CZ" i="1" dirty="0" err="1" smtClean="0"/>
              <a:t>Νίκη</a:t>
            </a:r>
            <a:r>
              <a:rPr lang="cs-CZ" i="1" dirty="0" smtClean="0"/>
              <a:t> </a:t>
            </a:r>
            <a:r>
              <a:rPr lang="cs-CZ" dirty="0" smtClean="0"/>
              <a:t>– heslo </a:t>
            </a:r>
          </a:p>
          <a:p>
            <a:r>
              <a:rPr lang="cs-CZ" b="1" dirty="0" smtClean="0"/>
              <a:t>modří</a:t>
            </a:r>
            <a:r>
              <a:rPr lang="cs-CZ" dirty="0" smtClean="0"/>
              <a:t> (ort.) a </a:t>
            </a:r>
            <a:r>
              <a:rPr lang="cs-CZ" b="1" dirty="0" smtClean="0"/>
              <a:t>zelení</a:t>
            </a:r>
            <a:r>
              <a:rPr lang="cs-CZ" dirty="0" smtClean="0"/>
              <a:t> (</a:t>
            </a:r>
            <a:r>
              <a:rPr lang="cs-CZ" dirty="0" err="1" smtClean="0"/>
              <a:t>monofyz</a:t>
            </a:r>
            <a:r>
              <a:rPr lang="cs-CZ" dirty="0" smtClean="0"/>
              <a:t>.) na </a:t>
            </a:r>
            <a:r>
              <a:rPr lang="cs-CZ" i="1" dirty="0"/>
              <a:t>hippodromu </a:t>
            </a:r>
            <a:endParaRPr lang="cs-CZ" i="1" dirty="0" smtClean="0"/>
          </a:p>
          <a:p>
            <a:r>
              <a:rPr lang="cs-CZ" b="1" dirty="0" err="1" smtClean="0"/>
              <a:t>Montesquieu</a:t>
            </a:r>
            <a:r>
              <a:rPr lang="cs-CZ" dirty="0" smtClean="0"/>
              <a:t> </a:t>
            </a:r>
            <a:r>
              <a:rPr lang="cs-CZ" dirty="0"/>
              <a:t>(2010</a:t>
            </a:r>
            <a:r>
              <a:rPr lang="cs-CZ" dirty="0" smtClean="0"/>
              <a:t>):  Justiniánovo upřednostňování modrých</a:t>
            </a:r>
            <a:endParaRPr lang="cs-CZ" dirty="0"/>
          </a:p>
          <a:p>
            <a:r>
              <a:rPr lang="cs-CZ" dirty="0" err="1" smtClean="0"/>
              <a:t>Hypatius</a:t>
            </a:r>
            <a:r>
              <a:rPr lang="cs-CZ" dirty="0" smtClean="0"/>
              <a:t> </a:t>
            </a:r>
            <a:r>
              <a:rPr lang="cs-CZ" dirty="0"/>
              <a:t>a </a:t>
            </a:r>
            <a:r>
              <a:rPr lang="cs-CZ" dirty="0" smtClean="0"/>
              <a:t>Pompeius x </a:t>
            </a:r>
            <a:r>
              <a:rPr lang="cs-CZ" dirty="0"/>
              <a:t>Flavius </a:t>
            </a:r>
            <a:r>
              <a:rPr lang="cs-CZ" dirty="0" err="1"/>
              <a:t>Belisarius</a:t>
            </a:r>
            <a:r>
              <a:rPr lang="cs-CZ" dirty="0"/>
              <a:t> a </a:t>
            </a:r>
            <a:r>
              <a:rPr lang="cs-CZ" dirty="0" err="1"/>
              <a:t>Mundus</a:t>
            </a:r>
            <a:r>
              <a:rPr lang="cs-CZ" dirty="0"/>
              <a:t> </a:t>
            </a:r>
            <a:endParaRPr lang="cs-CZ" dirty="0" smtClean="0"/>
          </a:p>
          <a:p>
            <a:r>
              <a:rPr lang="cs-CZ" dirty="0"/>
              <a:t>30 000 </a:t>
            </a:r>
            <a:r>
              <a:rPr lang="cs-CZ" dirty="0" smtClean="0"/>
              <a:t>lidí </a:t>
            </a:r>
            <a:endParaRPr lang="cs-CZ" dirty="0"/>
          </a:p>
        </p:txBody>
      </p:sp>
    </p:spTree>
    <p:extLst>
      <p:ext uri="{BB962C8B-B14F-4D97-AF65-F5344CB8AC3E}">
        <p14:creationId xmlns:p14="http://schemas.microsoft.com/office/powerpoint/2010/main" val="3276121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ormAutofit fontScale="90000"/>
          </a:bodyPr>
          <a:lstStyle/>
          <a:p>
            <a:r>
              <a:rPr lang="cs-CZ" b="1" i="1" dirty="0" err="1">
                <a:effectLst>
                  <a:outerShdw blurRad="38100" dist="38100" dir="2700000" algn="tl">
                    <a:srgbClr val="000000">
                      <a:alpha val="43137"/>
                    </a:srgbClr>
                  </a:outerShdw>
                </a:effectLst>
              </a:rPr>
              <a:t>Gladiatores</a:t>
            </a:r>
            <a:r>
              <a:rPr lang="cs-CZ" b="1" dirty="0">
                <a:effectLst>
                  <a:outerShdw blurRad="38100" dist="38100" dir="2700000" algn="tl">
                    <a:srgbClr val="000000">
                      <a:alpha val="43137"/>
                    </a:srgbClr>
                  </a:outerShdw>
                </a:effectLst>
              </a:rPr>
              <a:t> a diváci v </a:t>
            </a:r>
            <a:r>
              <a:rPr lang="cs-CZ" b="1" i="1" dirty="0" err="1" smtClean="0">
                <a:effectLst>
                  <a:outerShdw blurRad="38100" dist="38100" dir="2700000" algn="tl">
                    <a:srgbClr val="000000">
                      <a:alpha val="43137"/>
                    </a:srgbClr>
                  </a:outerShdw>
                </a:effectLst>
              </a:rPr>
              <a:t>amphitheatrum</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9144000" cy="4853136"/>
          </a:xfrm>
        </p:spPr>
        <p:txBody>
          <a:bodyPr>
            <a:normAutofit lnSpcReduction="10000"/>
          </a:bodyPr>
          <a:lstStyle/>
          <a:p>
            <a:r>
              <a:rPr lang="cs-CZ" b="1" dirty="0" err="1" smtClean="0"/>
              <a:t>Eliogabalus</a:t>
            </a:r>
            <a:endParaRPr lang="cs-CZ" b="1" dirty="0" smtClean="0"/>
          </a:p>
          <a:p>
            <a:pPr>
              <a:buFontTx/>
              <a:buChar char="-"/>
            </a:pPr>
            <a:r>
              <a:rPr lang="cs-CZ" dirty="0" smtClean="0"/>
              <a:t>hostiny v</a:t>
            </a:r>
            <a:r>
              <a:rPr lang="cs-CZ" dirty="0"/>
              <a:t> amfiteátru při soubojích lidí se </a:t>
            </a:r>
            <a:r>
              <a:rPr lang="cs-CZ" dirty="0" smtClean="0"/>
              <a:t>zvěří</a:t>
            </a:r>
          </a:p>
          <a:p>
            <a:pPr>
              <a:buFontTx/>
              <a:buChar char="-"/>
            </a:pPr>
            <a:r>
              <a:rPr lang="cs-CZ" dirty="0" smtClean="0"/>
              <a:t>soukromé hostiny (</a:t>
            </a:r>
            <a:r>
              <a:rPr lang="cs-CZ" dirty="0"/>
              <a:t>SHA </a:t>
            </a:r>
            <a:r>
              <a:rPr lang="cs-CZ" i="1" dirty="0" err="1"/>
              <a:t>Heliogab</a:t>
            </a:r>
            <a:r>
              <a:rPr lang="cs-CZ" i="1" dirty="0"/>
              <a:t>.</a:t>
            </a:r>
            <a:r>
              <a:rPr lang="cs-CZ" dirty="0"/>
              <a:t> 22–25). </a:t>
            </a:r>
          </a:p>
          <a:p>
            <a:pPr marL="0" indent="0">
              <a:buNone/>
            </a:pPr>
            <a:endParaRPr lang="cs-CZ" dirty="0" smtClean="0"/>
          </a:p>
          <a:p>
            <a:r>
              <a:rPr lang="cs-CZ" b="1" dirty="0" err="1" smtClean="0"/>
              <a:t>Commodus</a:t>
            </a:r>
            <a:endParaRPr lang="cs-CZ" b="1" dirty="0" smtClean="0"/>
          </a:p>
          <a:p>
            <a:pPr>
              <a:buFontTx/>
              <a:buChar char="-"/>
            </a:pPr>
            <a:r>
              <a:rPr lang="cs-CZ" dirty="0" smtClean="0"/>
              <a:t>„</a:t>
            </a:r>
            <a:r>
              <a:rPr lang="cs-CZ" i="1" dirty="0" smtClean="0"/>
              <a:t>primus </a:t>
            </a:r>
            <a:r>
              <a:rPr lang="cs-CZ" i="1" dirty="0" err="1"/>
              <a:t>palus</a:t>
            </a:r>
            <a:r>
              <a:rPr lang="cs-CZ" dirty="0"/>
              <a:t> </a:t>
            </a:r>
            <a:r>
              <a:rPr lang="cs-CZ" i="1" dirty="0" err="1"/>
              <a:t>secutorum</a:t>
            </a:r>
            <a:r>
              <a:rPr lang="cs-CZ" dirty="0" smtClean="0"/>
              <a:t>“</a:t>
            </a:r>
          </a:p>
          <a:p>
            <a:endParaRPr lang="cs-CZ" sz="1400" b="1" dirty="0" smtClean="0"/>
          </a:p>
          <a:p>
            <a:r>
              <a:rPr lang="cs-CZ" b="1" i="1" dirty="0" smtClean="0"/>
              <a:t>cena libera</a:t>
            </a:r>
          </a:p>
          <a:p>
            <a:r>
              <a:rPr lang="cs-CZ" i="1" dirty="0" err="1" smtClean="0"/>
              <a:t>naumachia</a:t>
            </a:r>
            <a:r>
              <a:rPr lang="cs-CZ" i="1" dirty="0" smtClean="0"/>
              <a:t> </a:t>
            </a:r>
            <a:r>
              <a:rPr lang="cs-CZ" dirty="0" smtClean="0"/>
              <a:t>(</a:t>
            </a:r>
            <a:r>
              <a:rPr lang="cs-CZ" b="1" dirty="0" smtClean="0"/>
              <a:t>Claudius</a:t>
            </a:r>
            <a:r>
              <a:rPr lang="cs-CZ" dirty="0" smtClean="0"/>
              <a:t>), </a:t>
            </a:r>
            <a:r>
              <a:rPr lang="cs-CZ" i="1" dirty="0" smtClean="0"/>
              <a:t>venationes, </a:t>
            </a:r>
            <a:r>
              <a:rPr lang="cs-CZ" i="1" dirty="0" err="1" smtClean="0"/>
              <a:t>noxii</a:t>
            </a:r>
            <a:r>
              <a:rPr lang="cs-CZ" i="1" dirty="0" smtClean="0"/>
              <a:t>, …</a:t>
            </a:r>
          </a:p>
          <a:p>
            <a:pPr marL="0" indent="0">
              <a:buNone/>
            </a:pPr>
            <a:endParaRPr lang="cs-CZ" dirty="0" smtClean="0"/>
          </a:p>
        </p:txBody>
      </p:sp>
    </p:spTree>
    <p:extLst>
      <p:ext uri="{BB962C8B-B14F-4D97-AF65-F5344CB8AC3E}">
        <p14:creationId xmlns:p14="http://schemas.microsoft.com/office/powerpoint/2010/main" val="615714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iří\Desktop\giro10st21rp-23sunra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028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72559" y="188640"/>
            <a:ext cx="8229600" cy="1143000"/>
          </a:xfrm>
        </p:spPr>
        <p:txBody>
          <a:bodyPr/>
          <a:lstStyle/>
          <a:p>
            <a:r>
              <a:rPr lang="cs-CZ" b="1" i="1" dirty="0">
                <a:effectLst>
                  <a:outerShdw blurRad="38100" dist="38100" dir="2700000" algn="tl">
                    <a:srgbClr val="000000">
                      <a:alpha val="43137"/>
                    </a:srgbClr>
                  </a:outerShdw>
                </a:effectLst>
              </a:rPr>
              <a:t>venationes</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340768"/>
            <a:ext cx="9144000" cy="5256584"/>
          </a:xfrm>
        </p:spPr>
        <p:txBody>
          <a:bodyPr>
            <a:normAutofit/>
          </a:bodyPr>
          <a:lstStyle/>
          <a:p>
            <a:pPr algn="just"/>
            <a:r>
              <a:rPr lang="cs-CZ" dirty="0"/>
              <a:t>a) předvádění exotických zvířat, </a:t>
            </a:r>
          </a:p>
          <a:p>
            <a:pPr algn="just"/>
            <a:r>
              <a:rPr lang="cs-CZ" dirty="0"/>
              <a:t>b) zinscenovaná zábavná představení a ukázky </a:t>
            </a:r>
            <a:r>
              <a:rPr lang="cs-CZ" dirty="0" smtClean="0"/>
              <a:t>triků, </a:t>
            </a:r>
            <a:endParaRPr lang="cs-CZ" dirty="0"/>
          </a:p>
          <a:p>
            <a:pPr algn="just"/>
            <a:r>
              <a:rPr lang="cs-CZ" dirty="0"/>
              <a:t>c) zvířata jako lovná zvěř, tzv. </a:t>
            </a:r>
            <a:r>
              <a:rPr lang="cs-CZ" i="1" dirty="0" err="1" smtClean="0"/>
              <a:t>silvae</a:t>
            </a:r>
            <a:r>
              <a:rPr lang="cs-CZ" dirty="0" smtClean="0"/>
              <a:t>,</a:t>
            </a:r>
          </a:p>
          <a:p>
            <a:pPr algn="just"/>
            <a:r>
              <a:rPr lang="cs-CZ" dirty="0" smtClean="0"/>
              <a:t>d</a:t>
            </a:r>
            <a:r>
              <a:rPr lang="cs-CZ" dirty="0"/>
              <a:t>) býčí zápasy (τα</a:t>
            </a:r>
            <a:r>
              <a:rPr lang="cs-CZ" dirty="0" err="1"/>
              <a:t>υροκ</a:t>
            </a:r>
            <a:r>
              <a:rPr lang="cs-CZ" dirty="0"/>
              <a:t>αθάψια), </a:t>
            </a:r>
          </a:p>
          <a:p>
            <a:pPr algn="just"/>
            <a:r>
              <a:rPr lang="cs-CZ" dirty="0"/>
              <a:t>e) popravy trestanců, kteří byli odsouzeni k popravě zvěří </a:t>
            </a:r>
            <a:endParaRPr lang="cs-CZ" dirty="0" smtClean="0"/>
          </a:p>
          <a:p>
            <a:pPr algn="just"/>
            <a:r>
              <a:rPr lang="cs-CZ" dirty="0" smtClean="0"/>
              <a:t>f</a:t>
            </a:r>
            <a:r>
              <a:rPr lang="cs-CZ" dirty="0"/>
              <a:t>) boje různých zvířat proti sobě, </a:t>
            </a:r>
          </a:p>
          <a:p>
            <a:pPr algn="just"/>
            <a:r>
              <a:rPr lang="cs-CZ" dirty="0"/>
              <a:t>g) zvířata proti </a:t>
            </a:r>
            <a:r>
              <a:rPr lang="cs-CZ" i="1" dirty="0" err="1"/>
              <a:t>venatores</a:t>
            </a:r>
            <a:r>
              <a:rPr lang="cs-CZ" dirty="0"/>
              <a:t> či </a:t>
            </a:r>
            <a:r>
              <a:rPr lang="cs-CZ" i="1" dirty="0" err="1"/>
              <a:t>bestiarii</a:t>
            </a:r>
            <a:r>
              <a:rPr lang="cs-CZ" dirty="0"/>
              <a:t>, příp. </a:t>
            </a:r>
            <a:r>
              <a:rPr lang="cs-CZ" i="1" dirty="0" err="1" smtClean="0"/>
              <a:t>gladiatores</a:t>
            </a:r>
            <a:endParaRPr lang="cs-CZ" i="1" dirty="0"/>
          </a:p>
        </p:txBody>
      </p:sp>
    </p:spTree>
    <p:extLst>
      <p:ext uri="{BB962C8B-B14F-4D97-AF65-F5344CB8AC3E}">
        <p14:creationId xmlns:p14="http://schemas.microsoft.com/office/powerpoint/2010/main" val="3215966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67544" y="0"/>
            <a:ext cx="8229600" cy="1143000"/>
          </a:xfrm>
        </p:spPr>
        <p:txBody>
          <a:bodyPr/>
          <a:lstStyle/>
          <a:p>
            <a:r>
              <a:rPr lang="cs-CZ" b="1" dirty="0" smtClean="0">
                <a:effectLst>
                  <a:outerShdw blurRad="38100" dist="38100" dir="2700000" algn="tl">
                    <a:srgbClr val="000000">
                      <a:alpha val="43137"/>
                    </a:srgbClr>
                  </a:outerShdw>
                </a:effectLst>
              </a:rPr>
              <a:t>fanoušci</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96752"/>
            <a:ext cx="9144000" cy="5661248"/>
          </a:xfrm>
        </p:spPr>
        <p:txBody>
          <a:bodyPr>
            <a:normAutofit/>
          </a:bodyPr>
          <a:lstStyle/>
          <a:p>
            <a:r>
              <a:rPr lang="cs-CZ" b="1" dirty="0" smtClean="0"/>
              <a:t>Ženy</a:t>
            </a:r>
          </a:p>
          <a:p>
            <a:pPr lvl="1"/>
            <a:r>
              <a:rPr lang="cs-CZ" b="1" dirty="0" err="1" smtClean="0"/>
              <a:t>Celadus</a:t>
            </a:r>
            <a:r>
              <a:rPr lang="cs-CZ" dirty="0"/>
              <a:t>, „ten, který dokázal rozbušit dívčí srdce</a:t>
            </a:r>
            <a:r>
              <a:rPr lang="cs-CZ" dirty="0" smtClean="0"/>
              <a:t>“</a:t>
            </a:r>
          </a:p>
          <a:p>
            <a:pPr lvl="1"/>
            <a:r>
              <a:rPr lang="cs-CZ" i="1" dirty="0" err="1" smtClean="0"/>
              <a:t>retiarius</a:t>
            </a:r>
            <a:r>
              <a:rPr lang="cs-CZ" i="1" dirty="0" smtClean="0"/>
              <a:t> </a:t>
            </a:r>
            <a:r>
              <a:rPr lang="cs-CZ" b="1" dirty="0" err="1" smtClean="0"/>
              <a:t>Crescens</a:t>
            </a:r>
            <a:r>
              <a:rPr lang="cs-CZ" dirty="0"/>
              <a:t>, „ten, který dokázal chytit mladé dívky do svých nočních sítí“ </a:t>
            </a:r>
            <a:endParaRPr lang="cs-CZ" dirty="0" smtClean="0"/>
          </a:p>
          <a:p>
            <a:r>
              <a:rPr lang="cs-CZ" b="1" dirty="0"/>
              <a:t>s</a:t>
            </a:r>
            <a:r>
              <a:rPr lang="cs-CZ" b="1" dirty="0" smtClean="0"/>
              <a:t>kupiny</a:t>
            </a:r>
            <a:r>
              <a:rPr lang="cs-CZ" dirty="0" smtClean="0"/>
              <a:t>:</a:t>
            </a:r>
          </a:p>
          <a:p>
            <a:pPr lvl="1"/>
            <a:r>
              <a:rPr lang="cs-CZ" b="1" i="1" dirty="0" err="1"/>
              <a:t>scutarii</a:t>
            </a:r>
            <a:r>
              <a:rPr lang="cs-CZ" dirty="0"/>
              <a:t> </a:t>
            </a:r>
            <a:r>
              <a:rPr lang="cs-CZ" dirty="0" smtClean="0"/>
              <a:t>–gladiátoři s</a:t>
            </a:r>
            <a:r>
              <a:rPr lang="cs-CZ" dirty="0"/>
              <a:t> velkým </a:t>
            </a:r>
            <a:r>
              <a:rPr lang="cs-CZ" dirty="0" smtClean="0"/>
              <a:t>štítem</a:t>
            </a:r>
            <a:r>
              <a:rPr lang="cs-CZ" dirty="0"/>
              <a:t> </a:t>
            </a:r>
            <a:r>
              <a:rPr lang="cs-CZ" dirty="0" smtClean="0"/>
              <a:t>(Nero </a:t>
            </a:r>
            <a:r>
              <a:rPr lang="cs-CZ" dirty="0"/>
              <a:t>a </a:t>
            </a:r>
            <a:r>
              <a:rPr lang="cs-CZ" dirty="0" err="1" smtClean="0"/>
              <a:t>Domitiánus</a:t>
            </a:r>
            <a:r>
              <a:rPr lang="cs-CZ" dirty="0" smtClean="0"/>
              <a:t>)</a:t>
            </a:r>
          </a:p>
          <a:p>
            <a:pPr lvl="2"/>
            <a:r>
              <a:rPr lang="cs-CZ" dirty="0" smtClean="0"/>
              <a:t>upřednostňovali </a:t>
            </a:r>
            <a:r>
              <a:rPr lang="cs-CZ" dirty="0"/>
              <a:t>typ </a:t>
            </a:r>
            <a:r>
              <a:rPr lang="cs-CZ" i="1" dirty="0" err="1"/>
              <a:t>murmillo</a:t>
            </a:r>
            <a:r>
              <a:rPr lang="cs-CZ" dirty="0"/>
              <a:t>/ </a:t>
            </a:r>
            <a:r>
              <a:rPr lang="cs-CZ" i="1" dirty="0" err="1" smtClean="0"/>
              <a:t>mirmillo</a:t>
            </a:r>
            <a:endParaRPr lang="cs-CZ" dirty="0"/>
          </a:p>
          <a:p>
            <a:pPr lvl="1"/>
            <a:r>
              <a:rPr lang="cs-CZ" b="1" i="1" dirty="0" err="1"/>
              <a:t>parmularii</a:t>
            </a:r>
            <a:r>
              <a:rPr lang="cs-CZ" i="1" dirty="0"/>
              <a:t> </a:t>
            </a:r>
            <a:r>
              <a:rPr lang="cs-CZ" dirty="0" smtClean="0"/>
              <a:t>–gladiátoři </a:t>
            </a:r>
            <a:r>
              <a:rPr lang="cs-CZ" dirty="0"/>
              <a:t>s malým </a:t>
            </a:r>
            <a:r>
              <a:rPr lang="cs-CZ" dirty="0" smtClean="0"/>
              <a:t>štítem (</a:t>
            </a:r>
            <a:r>
              <a:rPr lang="cs-CZ" dirty="0" err="1" smtClean="0"/>
              <a:t>Caligula</a:t>
            </a:r>
            <a:r>
              <a:rPr lang="cs-CZ" dirty="0" smtClean="0"/>
              <a:t> </a:t>
            </a:r>
            <a:r>
              <a:rPr lang="cs-CZ" dirty="0"/>
              <a:t>a </a:t>
            </a:r>
            <a:r>
              <a:rPr lang="cs-CZ" dirty="0" smtClean="0"/>
              <a:t>Titus)</a:t>
            </a:r>
          </a:p>
          <a:p>
            <a:pPr lvl="2"/>
            <a:r>
              <a:rPr lang="cs-CZ" dirty="0" smtClean="0"/>
              <a:t>upřednostňovali </a:t>
            </a:r>
            <a:r>
              <a:rPr lang="cs-CZ" dirty="0"/>
              <a:t>typ </a:t>
            </a:r>
            <a:r>
              <a:rPr lang="cs-CZ" i="1" dirty="0" err="1"/>
              <a:t>thraex</a:t>
            </a:r>
            <a:r>
              <a:rPr lang="cs-CZ" i="1" dirty="0"/>
              <a:t>/ </a:t>
            </a:r>
            <a:r>
              <a:rPr lang="cs-CZ" i="1" dirty="0" err="1"/>
              <a:t>thax</a:t>
            </a:r>
            <a:r>
              <a:rPr lang="cs-CZ" dirty="0"/>
              <a:t> a</a:t>
            </a:r>
            <a:r>
              <a:rPr lang="cs-CZ" i="1" dirty="0"/>
              <a:t> </a:t>
            </a:r>
            <a:r>
              <a:rPr lang="cs-CZ" i="1" dirty="0" err="1" smtClean="0"/>
              <a:t>hoplomachus</a:t>
            </a:r>
            <a:r>
              <a:rPr lang="cs-CZ" dirty="0"/>
              <a:t> </a:t>
            </a:r>
          </a:p>
        </p:txBody>
      </p:sp>
    </p:spTree>
    <p:extLst>
      <p:ext uri="{BB962C8B-B14F-4D97-AF65-F5344CB8AC3E}">
        <p14:creationId xmlns:p14="http://schemas.microsoft.com/office/powerpoint/2010/main" val="3029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obrázek 4" descr="http://www.factsforprojects.com/EntryImages/AncientRome/thracian_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885" y="9874"/>
            <a:ext cx="3252783" cy="435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descr="data:image/jpeg;base64,/9j/4AAQSkZJRgABAQAAAQABAAD/2wCEAAkGBxMTEhUTEhMWFRUXFxgYFxgYGBgYGBgWFhUWFxkYFxgYHSggGBolHRYYIjEhJSkrLi4uFx8zODMtNygtLisBCgoKDg0OGhAQGy0lHyUtLS0tLS0tLS0tLS0tLS0tLS0tLS0tLS0tLS0tLS0tLS0tLS0tLS0tLS0tLS0tLS0tLf/AABEIARQAtwMBEQACEQEDEQH/xAAcAAABBQEBAQAAAAAAAAAAAAAEAQIDBQYHAAj/xABDEAACAQIEAwYEAwYFAgUFAAABAhEAAwQSITEFQVEGEyJhcYEykaGxQsHwFCNSYtHhBzOSsvFywiRTc4KzFRY0Q0T/xAAbAQACAwEBAQAAAAAAAAAAAAABAgADBAUGB//EADoRAAICAQMCBAMGBAUEAwAAAAABAhEDBBIhMUEFE1FhInGBMpGhsdHwFCNCwQYkM3LxNFJi4RWCsv/aAAwDAQACEQMRAD8A0aWq6ZyyZVoEHZaAT2WoQfkoWGiNhRAORajChTaoWShRaqWSiRLE0rkMohNvDCkcmOooIS0opW2OkiYRQCOBqBPE0ADCVokInvIKKTBaB7mKWnUWI5IFu3l8qdRYjkgO5cFOkytyRGWphbEy1CDWSiQtUwZqlzRaoMmXBedLvH8seMKOtDcHYhrWR1o2wUiNrYo2ChhtipYKQgAokHE0AkL3OlMkI2C47ii2VDOSASF0E6kE/LSqsuSONWyzFCU3SJ8LxAOuZWletTHJZI7kTInCVMKGMAp9jB5iPHiPSp5ZPNE/bSedTYDzBzXj50KQdwLcxBp1ERzB3c06QjYwGiAkBoBEdOlRMjR62tRsiRL3dCxqFNuhZKDhmPM0nBZyOFsn8VCw0SPhdNzQ3B2kN6zG1FMVoHYmn4E5EAMTyqcE5PH1qEEe50qJEbIjTClD2tWbS/8AWP8Aa1Ydf9hfM16L7b+Q7suf3RXo33/4ptC7g17g1q+NP2LmK2mMXShyHgcsdKDsKoKR55UjRYmKyr0qWw0hMi/wipbBS9BjAclFHkDr0I3E8hRQGNFmjuBtPFB1qWSh4oBJEAoMKLIIaqsto9lNTgg8DTWgEZct+VFMDRA1oRrTWwbUKlrccqDZEhDhV5mjvZNiB7yqNtaZNsRqKBX12FWIrYLxPAh7ZLMFyywBIk5REAEgk+L71ztdkjJbE/c3aPHJNz+hXcFyq7oCN+ek7R+dTQvammHWK6aL23aroNmBRJe5Wl3MfaidcKKVzYygjxQDlQsNEDKBzpxKQ1rsc6lE3Co81GqInZ5lqEEZahKIzTCjcxo0Cz2c1KRLZfsxrMahrOY0qEIwTMUQckjpHOhYWgV70U6iVuVDHvkeVFRA5UDuxJ3pkkI2xt68qCSfIDck9AOtUZ88cMd0i/BhllltiV96+7bnKP4V/wC5tz9B5V57PrsuV9aXojuYdHjxLpb9WUuIuWu9C+AsJJWBMc6zxUmuDQ2j2Fv27jZUysBrK6H6b0d04crgVxUlyXdm4ygScy9Ruv8A1AcvOuro/FFezN9/6nL1Wgf2sX3foFpc6Gu5SZyLaHd83U1NqDuYuY86FEsYy0bBQwCiAcrUGgpk6ailfA65EKmpZKZGZphRINEg0ioAvHes1GmxpuCKNEtEXegc5NGmxdyQhxPWjtBvBnYk06VCNtnraEnXbzqNkSEvJrpUT9QNehm7PEVuXHaZymFHRevqd/kK8vrc0suTd27HpNLhWLGl37ldi+KlnZRoqhidYnIPGTqCLaA5nK6wDHmMGn3csbLlrhEnCXl8oCQLQaLaBSxbQXc+5R58KscwkE7VuSS6GSV9WZm9fOZSuQklhNtcjMBIISCPGo3LSDpE7kuMX1Qba6BPDscTDd5I08QJ9jPMcp6/TBmxqLo1457lZq+AcXFxu7J8UE6bGOnqNY8jXT8MzSX8qXTt+hy/EcC/1I/X9S8iuwco9lqEJBbNCxqPdzQ3E2irYqOQVElVI0pbGSoetrehYaE7qIJo7rJtrkZfgyaMb6AlT5BGFWFIY100lIs3MZJogs8DQJYuapQbFL1KJYwzUAQ4okI5HJWPyBpMv2JV6MfF9uN+qMhjra21zgFSANDtt1rzEsclwz0ccsX0AODX/wB2fGAStxvhzt4e7Yusa5kLKxtmBdDWhrGmzGqjwZ5u5FzgbBFxxqwCAlT4VLs2r5soPeP+NdBbJyiY8LiyMpfSWUliSxYEsmQvlLQD/wCUqcm/HrtGjilS9+MrZgQyr4gMs+JjOX8KyNuueqssbLMcqND2UB/abR/mg+jAj86Om4yRYup5g0dR/ZxXZ3M42xCiwKm4O1DggoWGjxioTgQvRoljTdqbQbhhuGjQNzG5jRpAtjG9aZCsblo2CggrSjUNioQ9lqWA9lqEPZKlko9kqWShmIgKS2ixqd9PaknJKLvoPCLckl1Of8SvHIBfcKoMAqJJImD5afoVwJ5E+InocWn28yZov8P7doIC65rYK5SUct4NEK5TpcGviiYI/h1inXL/AH9xXkjzSLPjrWF/yl8TScoRjHiRjmU/CPEJGhJOus1YpXyipr1MbjcFbEwSwiCCrtmOulzfwgmVXQLrVikBpmd7UYIrak6yFAaCCxnntBA0j350lvzFQ0acGSdk+NJavI1waKZ8yQCOfn9qbG1CW5kyRc40jr3DuIpfTPbOkxqIII/5rp4sscitHMy45Y3Uggz1qwrEiiAQ2TUsm0b3Bo7kDaxf2Y9aG4OweuGHOhvDsQ4WRQ3MO1DhbXpUtkpDoHSpyGkB1aUnooEFC1LJRMmGbpSuSHUGTnDxtSbh9p7JUslDTaJ5UbQKZjOPcCtghXSbckpBiDGqacuY8vSuPqsXlS3R6M7ukzefj2yfxItuD9psNhbPck3VnQBEt+EddTtpFUwyLm7/AA/UmbTSXNozmO7X4I52UXWd9GbuwjEBw0aPA1jXTrTpO+gnluupmMR2nUMWRGEkmGjmSeTEDemjAkolbxHily8mYpmAP4mmPYACKfuIoJFXZRrjhUUs7EBVG5J2AFOk3wNaSO9dmeFDC4e3a3YCXPVzq3tOg8gK344bI0cvLk3z3FiasKj01CCSelQgoB6VCci5TQsNCUSCTUIIagDxNQgTYwQJ1OlBzaQ0cabH2sGoMnUClc20FY0mKmGE6VHJkUEEXLQFKmO0MdKiYGiOKIB0VAg2Os27iFLkZT5wZ5EHcEUmRRaqXQsxOaknDqYDtFwO5Ym4h71SILsozp0+EwR5wIrmPDC/hbo7KlOSufUxF/B60zAAXcLTxEkNUlToYp3FMrs0PYvi1jDXjcuWcxbQOp1tg75VOmvPWasxNQZTmxuceGdW4dxfD39LV1Wb+EyG/wBLQTWtSs57xtdS1uYcCPrUsG0iboKIBikzFEA+8I50FyF8ERJogIy9NQtiG5RoG4Q3alEchO8o0DcWZYCNaoLyUuCKHQbqhquKgBSZ51CChR1mpYaGswFTkHANdvgmOVZMuV7tqOjgwJQ3tcsBv8NDHoKpas2QnR79jjadPOlcR/Msw/aHhKvci0uV+g+FidB6GT6UFLmgygmrRj8bhWDFWBUjkdKuRQ0DjBUwlFlhUhQNBBnbn1neoQkKkHMpIMyCN5600ZiSgmdO7IdoP2i1F3W7bgN/MDs39fP1rRCVowZsex+xdmrCkQ1ACb0QdSTuBGtDcNt4BLlmNqdSKnH0EFg86O4mw8LGlTcTYSrgxGp1ob3YyxqilbtrhsshHnpA+81j/iEW8DbfbXDndXX2B+xorUR7gH2+1mGJ1Yr6qadZ4AphNvtJhmgC8uvXTb12pvMh6g5DLXErZiLyEHow/rR3xfcisseIXlw6q9w77abHlJqqWRJGnHhcnSKWxiJPma5ikdhxrgPVtqtTKmexDQppxV1MxhLc3y51ymflr+VIupdJ/DRNxnh9q4FV1zEKAI0YQImeQ9dKa6EXKMziOznO20jqdAT0U/iHnAFHeDbZR4q2bZIYQRUcrJtG4Zs4kbUEwtF1wG42HxFtmBVWORp6Npr7wfatGGXxGbUY7gzp3dHka12cumGWbIAkx5VW3ZYlQ0ATMUQDbu1FEZD3XOmsWhWBoBGFPvRsVokc+VAY4X3g2JPzrn2NQx7uwU6+fPy0or3BR5HcSSBPSZ+lH4XwiArd834SOpkD86sTgu4vJOjXDCldDAB38gSRQqL6MJ3rtjwo4jAXLGabnd6MNPGB4W8tRRZqi6dnLeyXH3a5Zt3pW4pa3cU6HNlMH1kfqaxTx7WdSE9yOlWHG9GLEkmUfaHigUHWmbDGNFJwDHEpceJ1I+dtgPqRQboNWXlw5iS2ok+jEaEnyB0A8p50XIVIqeLcQCg0vUYxnEbpaSaa6JVlh/h1ZDmX2QmegYk5Z6Dz8hUkxYrg2nFuFgg6b0Yuhrvgsez3F86m3c/zEGv8y7BvXkf71vhLcjlZ8fly9i67/Smoo3De9o0Cx0HeKnAeTxJqEPFeZqWShvegVKsF0Kl4EGalMKkj50uv4dSdpMa+1Yl1CRJihmzTy+sRNFx4ogTbvMQGG259RStJBCkvHJtJGw6etLXJC/7DY0JjLNxka4qZmOUSV8MB46AkflrFGPDGgrdHVb/HbN9O8w15SdQQTAMbqeat6+9M5GhRfcwfF+GC6Cywt5Dmt3NsrA5grxup/wCKnElRZGTgwTB9smuaEZRABU/EtwfEPP8AoRWSUXHg3wlGSsHxYvXzoNOp0oxYZIu8BgVs2CpaSxknzALaf6aMuQJUB8TxlxBptv8APWkSdhZl7+JuO+ZnkdIqzdSFpMbfMiKXkZ0H9icUMPfIYjJd8BB2J1y/mPei+eV2K21Hh9zo+OxahPpUUgVyUt7AXVIv2zDDUeYPI+Rq3HkcWLlxrJGiaz2zSAty2y3CwUrIiSY0J+da/PXSjjuDTplth+1+DL5O8EiNSCFM9DR8yLZC+GLBAMgg7a6U6QdxE13XQimoWx1y/O1BIjdgTk1aipkZNEB874hmUkTMn0rAqZeTYG1lUsYOmg6b0JO3RCVie6jadfWeQil/qCMw2IPwRy+fKjKPcBr+yuMfDWGvm2YuutpfLumRy3pnyg+vlVWT0Xz+43aTGmnJ/L70ay7irHcqlzDlNM1t1HduUPiU5l+LQ+YNRy45QVDnhmZvXLiElHzKdIYakeo/vVfHYtp9yDgN9WxJV1gMBGaDDidVPpP0oZE9pbiatmwvPbtjTWq4mhkdrEKyeKIPKmsBR8Wx6CY1NMkCTKN7uansroYgk0rGRT8Xx3jCr+D/AHc/l+Rq7FD4bfc5ury7p0uxuuxfGBi4tXT+8WJH8SjmPzqmePY/Y14M/mRp9Ub/ABKSmmw2FAsXByrttaKuGjSda0QVoxauHO4zTXQoVgdeQ/XvTVfBjLPA9pb1s6Ow0C78tIHltRW5dGBpGjbiGJEEYiTy1OnhmdjNJHO+9g2oS3x/FgMBePhjZl22gyJmm85vuEZa7Q4sSWu8vIj7a0yzP1FcSRe0+JI0f5quvtTefLuwbDm9xy13wnQagx0E0FxEcJV1IcAmSRv12pOUQjx95lgTqB+hFNBJhIMM7EiCV5EyNvejKiHSTw44fDYRP2gA3VL3JGfIuIOYlkzDUpl2I28qzS5nz6fcdLT/AOi6XK/EHxGNxNqbKut+wrEKJAMLzEzodx6xNRdAypu/UAucTnRkdD6SPmJoUG67mi7PcDt3sMzi4puF5zDe2y7I3MdSD18qXIpRlTQ+JqUbTLjHYC0ABMnzNVI0WV2JwJynKYoksxXEFdWI386uSsqcqIrCMRJNHaLvH4i8UtsdjGnqdBUjG2JmyOMG0ZhwRWo5QZwrHvYuJeT4kYN7cx7iR70so7lQ0JOMlJHesDxAXrS3E1RwGB5RHOudk8zpFcnbx7Hz2MP21vW71pgiOT4srKsqSnxAgGdOsVqw3FVIo1MN64Oa3rbLof1+prSmmcuUHHqTYPDu5hVJ/t60JNIQ0bY2B4tSBGmp+vKqNnoBs9auj4tgdupPInyqP0GSPLeaYB6bUGgkeJvXFnTn5HT1pkkQz1y3BySPI8zJq1PiwBr4VrCA5wWGpHkd6pWRTlVBaAbE3WY5SdJ9AKudRQBxwRNuTtuQdPaeRob+QHW+3zcPvobln/8AIW3btoyswUrCkKRsfCdDVM5xbOnp4TVPszD4Owty2pNy5aIzLKnNLCDLZpmZ66emlBNW7HknSohfB3Qf84sp3lRMeRG1WY5RjLcU5FKUaD+F467hHY2g0t8WuZWnqp39d9/OtE8unyr4kURx58b+ENvdrb5//nUnqLbz9Caq8vS/91fUuWXUr+mwVu1NzRThnJOkjvFA9cyx9aV4cHaa/D9R1qM3eD/H9Co4leYEs6OFnTwk+21NDyLren8hZyzddjIbePe4Mtq23qYX/dTSlgh1dixjnn0VAXFe9UBbraHYCOXUjfehCUJcxQmo3xqLdkfDuF3rwJRZVTBdiFUE6xmbcxyEmjKSj1KceKWT7KLG1wEqDnvWlnoWYx/p3pN+77Kb+hb/AAsl9qSX1OlXOMW7dkXLRAsmybaIBs1soJHTRiDpVTtP4up0obXH4ehlMfet5bYkytksY53bhzQfZo9qdCNMzPFHRrkMzGAASOenn5RWjHilJXFGDUThuqbCbWPsLAXvgAZjOpG0c08qj0uV9Uirfp+zYWO0dsT4Wnl8OvqQopf4PJ+2Dfh9X9wDf4ujmTm+n9Ki0uRdg7sL/q/AfZxyhSEcid5/5pZYZLqmRQi/syQbwHAXb98KHABks4PwgKdSOk5V9WFV5GoxsaGCTkk+hE3Z+4dTkmZGvIGjyuBfLZ7iPA8Q2YAqYPUDnQhHa+SbGxtvhd0IwW2BOu4M9dZqSVsnlsdwDg+KGKs/+HN8K6v3U6Nl8QDHpoJ5RT8Vx1DHHzybDjPaMYlou4fLcDKuYoEuLqPCwBMrrEHbrWeW59TpYUk/h/OzHY8I9z92otxKsqNAzAwWAPwkxy02ov1AuG0ybD4JhDJdcjXwkA/XrUTjXIk1JOkX2Gt5wsjTl1+dZ5MtJbmFy3RAjQc/IVVPmJdi6hps6Qays0JlZ2ns/wDh/MMD+VXadVMTK7iZLh7Q/wAq2yRniyfjGEzKSQZXaOUjX7CrcTroYdWu4Ret5bdm3+FbSsANs9wZmY9TMj5V1vDMcZueRrvRzvEssscMeNOrVsgA6CuwcVepK5Ulc0xz0nz+sAGsGr03mRddex1dHq/Kmtz+F9QZ8UWnuxncycoBkBecc+sVyYaSW6pcI7M9bDbcOWUymTLSZMk866sIbVSOJOe52xzIORnSTyI/r7UwEQMalEsbUIKKgpsOxAR89gkq10jMw0y2kVmMHqbnd/6awa2PST6L8/8Ag36GdXFdf7f8mjXgzSv7wcuR661z1k9jT2Htwm5LHONTO3nPWp5nsFIYvB3/APMHyqeZ7Eo0fZPhmJS6961kbKpEMcs5tQAeR0FHe5LhESVpSKDtH2ouM0XrDI4MMMsupGsaasI5iQRS3J8M0KEU90XwYPF3LV69KKHLbqJVg3WND/eetFKSGlKLssMQvcpZCs0MQYYmRJBHTYa+xrZgxxauSOfmyy3fCwnCcdu5QxjWTDLynTmDtGvWkn4fjfMW1+/ctjrp9JJP8H+H6BeP7SPOc2kOggIWBIAgaH+tUT8NfaRdDXwXWL/f3AV/toV0NhgfWqH4ZL1Ll4hD0/f3gHE+1Fy5bK9yVB58+umv5U+Pw6UHdiS18JcV+/vKFOJsrSqj3rR/C31ZV/GJdEE2uLu9wC7lKnbSAJ2OlWRwKEeCqWdzlyabiN0CAFENbtxuSAF2BNbfCVcZ+0jF4y6cOOsQbA21e4iuwRSQGY7KOZro6mcseKU4R3NLher7I5GBKU1GTpPuaPjHBMMLFq9h3YozZPFuWhtxAI+EgjzFee0Hierlqsmm1cUpJbuOiXHu/VU/nZ2M2lwxxRyYm2m65/fsQcI7NXGu5rlkC0QxLMApXQwVOjbx86z+L+LaeGKsOT+YmqUeb55T7GjQ6TJvucfh9+3y7mH4lYCXXVTKqzBTvIBMa867unlKWKMpqm0m17nPyxipyUXaTBDVoiGkz5/2pR+o32qAPCoA03D1FhlYKSGsgknYsWWfl0rlZsjy45qT5Uqr27fedPTwWPLFpdY9TolnFIdmBP2rCsiLNyZJ3q9RU3oNjxcXyqbkSwu1jbqW4w5zOxkoqZjCxtqOvp76U3xV8JZBQ/rMRx3FYq7mNzC3c1s6ssBl10JUmR9abawqUU+DO2+LJb/e3P8AMXUKRDMfWNKsjuvgTKo7Su7T8Z/aGVgpQEBguaY101AHIA+9a0+DGke4UWZS2YnYQeUf81ZG6sEq6E/F8yqhU+R+4oyfHAIlUeI3QfiqvdJD7Ysh7ySS7H89+VS/UlehILOceBMqjd2P35ewplz0FfHUDvLsR0+xIpRja4ppt2GBmbKf7RWjwniWVe/6lHjHMMT9n/YGbXl8uddc4nXsdIweMGH4Sl1QCyqSsiYuO5Wfmxr5pq9PLWf4glgk2k2k6dXFRTr8D1mHIsGgWRdlx82//Zj8N2pxKXF/aGZ7TgZldRBttpmXT18jFek1PgWiy4mtMlGcXw4vlSXZ/u11MGDxHPCa87mL7P0fdFX2p4ctjEPbT4CAy+Qbl7a+0Vq8I1ctXpI5Mi+LlP5ruV67CsGZxj06r6lBftFflO4OhreUpEaPy11PLeOnzikY8fQimiKKDUAaZ8QRZSyPhNoXD1zM4Oh5CuJPEpSnlfXdX0R2MWRx2Y+22/vN0vD7ayBpzMVznZnHNgzoMxP63oNMIpwx5tkABJ6CBP5UyT6DJ3wW9222Fwa3LbgOgHfm5JDPeyuyW418JbTlvWtxUY8M0x+KTT6foZLF2MfcHeGwNdibgBIOoJX4gCNalMNxMR2gRso7xFXUjMrFgDGgiB51bFd0xJtdH0K3iigsHTVCPC0GDGka7EdK1uSb4MiTQVwpiBp1n7VZHoLIL4uZt+Ug/TUVJ9CRM81VdSwseG8PLkFh4fvHKrYQK5SLPHYUvFtYVRqY+wFPJdhEwPiGABAFv8CwfUkn33qiU0nRfHHJxsuFH7jDf+kw/wBLlfyrT4X/AKuVfL+5m8W/0cL+f9j1lwupE11ZpvocjHJR5ZvOzuCe/wAOuWXXKrZjZJ2IJzAxvAcfWvnnjepxaPxnHqcbtqt6Xbt97j29j0uhxSzaOWOSpO6/P8zO8G4qQ9rC38OlxkuBEL6NbltRsZAOsf2rs+J6BSx5NZpszhGUd0tvKlS69VTa4sy6TUtTjgy402nSvqio7Qm5dxN9irNDlRCnQKSq7eQrf4Xjx4dHihBpXFP6tW/zKNXKeTPOTXR193BQXLYJiQNdzMe8CuhIzwBb9vLAO8a7efTyikuy5qhitzqCiz1qEZquEvmW1bZPES6FjoQqDOFI9SPlXHzY/jnNS44de74v8DqYJ/DCLXPKv2XNHTDaWdTXN4F2o81ldpX+1SqDSK/jtlRZuDmyEAgE6t4dY23qyGO+6FU1CcbTfyV9PUN7ScRt4hE8eQPibSEEEAAW2LMQd9o9qvkk+LLtNl3x3JPp3VMyfEeIBSQXlVGjAkgxoAJ/OKVR9y2/RGa7SXWu2sgUDVdSQBpr89BV2Ll8FGpn5cLkvu5NPwHhlhsCtqQ8L4jBgOxztE76wJ6Cs+VyjOzRodmSDf5oz17hSpKroeu/0rVi1faQubRd4fcDYjDwMrDQiRBmT+jW3iStGDmLplNh8KGYABvb86rUkuo7T7Gx7O8GN5sluIESfwqPM8z5D5ikyauMFUS3HpJz5lwjeYbs5h7KfAHbmzCfpt+fnWGWec+rNsMEIdEZLtJbUHRQPQAfajjbHyRVFXi1/c2I6XPrdY11fC5fz5r2Rx/F4/5eD92BMZkkwRsI31+ldvocDr1ZdYXtObf7OwU57I7snN4Xsn8JXk23inkNK89qfAY5lng5Lbke7pzGfqn6e1d+GdTD4ls8t1zHj2cfl6mj41wtMYqYzBsO+Ugjlmy65WHJx5+nQjyvh+uy+GTl4fr4/wAt2vlfdesX+HXraO1n08dUo6jTv4l+Ndn7md4zx63+/VbLJedTbcscqATqwWdGMDT01PPvaPwnNF4v5qlig90aXL9E30r9/LFn12OppQam1T9PnRjb9mIzMIInwwxHkRIivQOVnOSrqAXBSFgk1CE1mwzTlUmNTAmPWg5JdSKLfQ13A8YLzhu7CrblmO83LnhMeUT9K8/qsctNBx3W5Ul/tidnT5FmmpVSVt/Nm8F8H9Cslmax6uP1t7USEWLRWAVYADqW11hTnEe4X60U0NFpFZx62HfD2zMG4xnyFp/zIox4sfG6Un++pRZLV+4mHssCXK55UiEncEiPlWzFCV8jZMsGuChdWvYxcCEFtUvNbfKTmItFg2p2kKduoppR2RciuWVy4R0XF21tIqIoVQoCgcgCdPaRWFtt2zdo38LRmr4kmmRqZW31I1H9R8qshllDoVZMMMn2kRpw7v2Fsk+MhfSaPnTsrngxxg+DpHZHh5s2ArRnk5o2JGmnlpPvVTdsshLdBMt8UdKKCYDtSIq2AJrgqb5nDWf+px9WNdLwx/5iX+39Dj+L/wDTL/d/ZgDKa9A2ebXJ61YLsqLuzBR6sQB96oyZVjxucuiTf3cl0MbnNRj3/ubHF8Ts8MJsWLZuXIU3WZiATAO2vU9InnXicWgz+PRWp1E9sOdkUlfp1/5v2PRS1OLw5+Vjjb4ttlH214xYv5DaRcxALNBDqRIyHkfrXQ8B8N1Wj3xzSdJ0l/S//Jd1+BR4jq8OdRcErfV917GRu6/bQa/3r0LOdEjv2SkoywynXqNNumnPn8qptPlF9UqB6IpPh8QyTlYiRBjmDyNLKKfUaMnHoXXDeMC3ZFs21bxGRtKxIJI3Ob6CuZn0Msuo8xSa4/H5elfibsOrWPFscb5/D/k6Ulkb6ny9a5DRKE9iIjr09PWgAb3JLHr5bRUpk5A+I4Yq1u6SCtsPoZmWUBYHTfWrIK+C1SqLXyKfhHBr1m9ZxBUZWYRAMZd/Ex01kR710VJJpFTi6ss8X2buWeLXsTGZLmYgjQDMlpmJkSSWLAR086q1MrW1Dwg2rQRx20/d54jKYPodPlOWscU+5r0m6MnZQBJXNTHQoCuUQF72Kw699naIUEidNToOR5T8qlWVZpfCbbDuDsCBuDpBn+HWaDVCYnxQ7FaCoi1HPu1z1bAE+hVAg4VPK/cHt3aH/uNdDw11qv8A6s5fisb01+6/v+oMrTA+XpXoZM81jjyPweJ7q6jgTlZW/wBLA/lWXVYfOwyxvumvvVF+HJ5WVSXZmz4nwSzi7q4q1fUKchdSAZyxvJ0MAAgjlXhNH4pqfDsEtFmwybVqLXv9OeeU0ejyaPFqsizwmq4v6GD48E/aLotRkztlI2jy5RMxXsfDllelxvN9varvr/z6nF1Tgs0lDpZW37pIA2AJI6yY1J57D5VppdhFJukCuDPrM/c1UXEFEA9hQRGWXB1tszJcbIrJo3QhlbX1AIrJq5ZIxU8atp9Po1/c0aZQk3GbpNdfqjsKMGmNOv69K4dGuh5JBCnMOsDkDqRG5qDJNuiTuQTJPSPC3WZPl50KH8oIs2E+ImQdAI2jWAPairH2RQ/Hgfs9wL/C5VVAhSpJPoJBkU8Gt6YJx+BoJ0dQ+5KjWNvfYb1fqV8V+xVp38NFdxANctvbzFgwjTbUaCSdxv71nXuaU6dnP7SEC4jSGU6g8iJB+ooNdzcnYFcNFEL/ALL41rYcgoC2X4zlBg/CGIIB10nypqMufsXGD7SC4CUWFVlzkkR4tTB5xsB8pqOJXCVOy+xTaVXZrSOedsLBJEVdAE0VeFB/Zo6Xvuij8q26J1qo36M5/iCb0sq9V+YNzr0bfB5ddRkcuetJ7k9iG7EDT3pIpqx20ML6R4d5mBO0RPShJ9x4uuAS8lV7i1ItuF8CRwe8cgmPCCBzGkwddtK4+o8QcZNY0uO7Ozp9AnFPI3z2Qdb7LWe9NuW0B56yPas+PxHLLrRdn0OKCtWA8c7NC2jXLZbwmSpj4eZHp9q24NW5y2yMGbTpK4metVuZkid/vLHiK7sApWWkmBqVOvTyrzp2+Blq7c5WYAmQdDGXeAcx5VAkONKkyLh0X4Vg6c/CeQodSdCuOLAHhdY/G5Pwt5DLr7VAgPEO0mUEK0rlYHTITq26MNCenny0p1HkV9C5TiJTCrrGygkxBAMRynTmRWjUxuKZn0z5aKVeMhoKIzAEAmFgiW9zykk86xM2Gc4xfPes4ghgDoZB0AMHnqD8qddDRjtIHtNIpS3qC8RvlWCg6AAxGzSYO3l1q2K4Med/FRFhcTcBOUlZJkDSRGnTr9KLKkdT4XiC+FtOdTkhv+pfCfqDWeSpm7E7RRcTGcOQJyimix5Iy2EM2Lo2i5b+paftW/S8anG/n+RzNYr0uRfL8yFliev3r0bVvk8t0RGXIk9Rz8/0aFWkS6sHZjUkkkGL5ImB260nDVli60RIfEB1In0ms+a9rfojRhXxpe5rezt42roTIXa4qwFIkBipnnOmsV5TNjcuT1OOaRc4jhl224usDE5oEFoAjX+ERImnxQ4Ks2VOxmMKbMTBEQf5hsavdx5MiV8HMXt5WZf4SR8jFd2L3RT9TlNU2jrGJ4qbRLqWYCIkgnWfiBymQSDl1GledSR3XZXv2pZCszsTLE6GCVnlGnnHWnpg4B8dx/OqOAqySpbPqDIGqwWgAHrvRUaBZS8R47cuE22uFwDorQRMakEeXsaau4LK7EXGyCSZ1AmdAOR5x/WiA3164X4cCAGjKfYlZI5zDGK05FeMy4nWQx192UgbTEzsTH309qxbTbZZY21NmySIOUjY7ZmI18wZ96Tubcf2ECWbUVBkJjUBDD0/L+lXRRgyyuTIsNZOn61Gm/tT7SvcdA7IuwwzI4IhiVJGhVhJj3zVRkSTNendoD4zcCWWyaTPvSR6ml9DE8ME278/xWz9XH51v0z/AJ+N+5zdUv8AL5F7CXypPhkDz1r0yujyUqukRTFK2wpLqRFaq3cqJZXDZG6kCQKDnFurHjFrkFtfGvqPvVWbmEl7Mvwfbj80dE/w2eyj33usouZAlsHo2rx55RHvXlsr44PRNNm+49j7L4eLaE5PEqxAJAMZjyWfnzinWWElSK1jlF2zBLdNxiWIJaZI1Bafw+UmjHJXDHnitWjB9o8P3eKuL5g/NQfvNdvTS3YkcfMqmw/F8bcsHLyQdBGy6mDpXGjE67YHiIZjlfZcqiQI3gem+vnTroI+ol66VBXYkAg6HpI0qEsEJ8Uzp+v16UQWEX3JjTUDefPT71EiNm84G4bh7jmLYB9dvyq/+hmeqyFM+ENwhNp0n9dIrM/hVs1r4nSDsZiTdLKUCohgEFiRlbJJAIB0g+1Y4OkdGSM/iMykiSCDG5j28qayVwafg3Ze9et23C+FhIZtomDO+laIT+Hk5+WPxtI1eB7D21jO0t/LA89iDNB5JCKKLbiHDSto5AoVQICrBmSDMaRBHKqnfc0YZJSownE8FccEMSFE6CpF0amZXBLAvr/Kp+VwD/urbp3WaD90YtVG8M17MTKJjY+demyT2rd1PIqKboHa2aXzIS7kUJIVbelBuN8DqLrkbcACnn/WqpehdFKrK52gjTY0uzh+48ZU0bC1f/fTDd06IieGIPKI3giNPPpXi8kJLHXdNs9dFpytdODR4njLlVS+7EDaWLAxzAqhZ5z6MPkwj0QBadLcMgbLK9dczcg2rbzppoa0w3TfLKcklFUjEdriDinj+X6qDFek0X+kjhan7dAN1zAJUiOURPU+/lXOSOg2OCFtVBEj6x99KNAsKw2GG7DUdI6RsNKlEsJt4Qfw7Hbb9aUQBC8Kzak5ZHmdPeoA0PBMMy2b9s65lMdDVifDEkviRY8M7MXEHfPFsKpbN5LqfCOUaa9ayZpra0jVhi96ZUX3+EbEanqxyqwI8tZ661iil1Oo20Z+6xYyeg+gAH2q0SjunZ62Ew1lIMi2gPLXKJPpNWpcHOm7k2WQXT9CKIhHjU/dtHQzOvLzqPoNB/EjJ8Rw0ggGlo2pnPr/AA423vCZJtMdfJ0NX4pVOD9GinNG4TXqmVt9wWka6aV6xr4aZ42TuVogJmSalRSSQOeTzkBfX8qXlss4USHPIg7VRkVPcWwk2qA7yeVBuuWxkr6Gq4LeDYdWlZW5ER4ixjQdBpPvXk9ficdQ12ateh6rQ5VPCn3XDLi0wF7UkIQSF11YkCCvUa+kVVhgnxJcj6iTUbiw3HYnKACFBkHWYgHy58h61qpLhHOdvk5p2gxQuYq842LkD0Xw/lXcwRccUUc7I05sPTB5tCSTPTn6VzDohuG4I5/y1LEa6dPag5JdSKLfQPwnZ6655A8gWidtOg38qDmhtpruE9l/hW5aykbkNmUjpodKqc32Y6S9DRf/AG5YKwbaAggiB9DS7pEpBycORB4baaHkqz6nTShbJwC9qFJw16VaGs3FJESCwABjQ0HxyPj+0kcz4phj4rhABMiJn4RlBEQBtzmsuNp8HTlZSYWwblxE/jdV/wBTAfnVrEbpWd+ypopgdB1A+9XcHL5HWwBsoFHggJxfilvDWjcuoWtyA0akZjA0G41jemi4rqiKLk+GUWM7T8PInI8kSAQ4/OjuxssUMy7/AJGRxnHsJfa5bs2gLhRxmly0CCRDGOVCVRSaHgpt1JmUFmVBHQV61z5PJeXwQ3VjemK2q6jWsFhKjbekckuo8cblyiI2yuhFJKSfQtjHbwwXENWbcr5LtpHYxb2TKGJiRyMbSOtVZsGPMql9GaMGaeF3EPu9q7xg5UBGxht/nWKHhuOLu2bJ+IzlGtqIcb2oxN0QWUD+VY5RoTJrTHR4ou6MktTN9CkFazOdrwPYc/8A7Luunwry9Wrzzyvsjt7F6mi4V2ctWTIzk+ZO+uwGlVybl1GVLoWdjCKnwpp7nXrvp7UvQl2R2XIbRQPLWfPQkdetAIR3EySSPQ1KBYiGASqtppqYB+Z2puhOoJx9wcO6gjxFF1EjxOo01HWlm1tY+JfGrOd9pNMyhjoIjQDboAJrPj5OjLgr+x1rNjbOkgNmP/tBOvvFXLqU5X8DOzJdJ2BP0E6df1pVhgofJ2Memp0/OiAo+3FucHcBiCUjlJzqfypZcKyzFzI57i7SXLVtdoWNY5Fideu3zqpzaN0YL0Mtwix3ePCjmLg+dpjV8pbsVlKjty0Ho4Aggk8jO0HpXqcScoxnfZcfQ8pmajklH3f5kOJg7VfFmefJpuy+As28NcxWIAZQ0AHXaB8OxJYxrpXlPG9dqp63HodNw2rb6evfrSSt1ydnQYcUMEs2T9/+7K3tPiLF6yl6za7pu8KFQAJUJMmNOY+dXeGYdXptTLBmyb1tUk/R3Vc8/iLq54suJZIRp3X4GTZOtdmb7IxxQJeG9Ik7LARqsAJQ7gHhdqlko+m2CmAQw1nc+okjb9b15k7orYtZEA+o2j3qbkTayZSCdzI6RTCkncrMwJNQlsdJ5bfrQVADbVkDQzprBjY84FANmT/xExvc2bEAFnxFrUDXKjhyPPapSLcXLKLtS4EqRq0gddQRP1rHiVM6EuUD/wCG+GH7Q9xtltnfaWIH9a1Iy53xR08XlGs8hzMese9NZkpiYq/rIYxpIGU+/WpuColP2rcXMLcGvhysDqPEGG/XShJ8D4lU0c5xWsAaeYH1NZW0jpRXBm8N4cfb1J8eX5qV/OtkecP0Mk3WYMvvqQNwzfc16vRq8MH7I8nrZJZpr0bEYTVvQqtS6Gm7O3Eu4a7g3cIWOe2TtOhj5rPueleT8Zx5dNrcXiGOLkktskutc8/j+COxonHJhlgk6vlfv5kvDuyD52/aIyQYCN8RI+Yjf5Vk1/8AifFHGlpb3Xza6L+99DRp/DJOT83p7dzDcTwvd3GQkEqdSpkfOvT4MyzY1kSaT9VTObkx+XJwf4Fc41qx8oVcMDuCDSphGxUugULOvSj2J3PphMLkBJJ9SR8zrvFeZaO7Y0Latp4nyKo0LGNNBM+1GkDlhOGuW28SMrTrpz89PvRByEmCNRNQB7Xpz/W1QgNi8Jn5weR1kGom0FNGW4vxdrIAv4cMymbbP47c9VYjQ/Wq5SfSjVCEXyn+pj+IYi/inNxxmI6EAAeQn60FFs0boRVGw/w44e1u3cdxBfKV5+GCZ+v0qxGLNJN8Gv7uAZM+0USoY19dRB9hQ4JTKTjrnuniSCNesTv7UJdCzH9pHOcUolpJHQzvvVD9UjoxruZy0cuOt8/3qa+pX+ta1zh+hjnxm+oZiVi48/xNHzr0uiblpoV6HmddFLU5L9f7EVkkmP17VrkkkYoW5UaTg/Z53v8AduGUKAznmFOw8if69K894p41i0+k87G1Jt1H0b7/AEXf7u51tNo5Ty7JcJcsu+0GOZnXA4XRohmGyKB8IPLTc+cbmvMeF6SMccvE9d0u0v8Aud9a+fRfXojqajM3JabD17+yMVx3gXcqLi3UupnNslfwuASVI16GvUaDxT+KyPHKDhKtyvvH1RzdTpPKipqSauuPUzt0/wDNdVoxq7BLp1pUqHfJ6ytJMaA4W9QPU0N3A23k+mcQpEZVk66x16CvOnYRFlmMyA+o008qhAux0OXXmsx70QMku2wPFGw201/Ofcb1AJgpVgMxYxvEQBPI0tOx+BxugLnYiAOX5/erFjfcHekc87ccVt4kKokhCY18OvUc6ZcFsY0Y0FFMCJ8qZRvqCctpvuznbJLdlLb2nlFCyCNQNtDEUJYubTKN4biu2VrdUuE9CVH2mh5b9Q7gO323I2w49c5+wUUPLDuJLHae5iCbJtABwR4TMaHXbXlQlCkGD5KTiXCLl12FpGbLGiqSJOusbVnhfodC41y6MbxXBXLGJtG6jKc6EZlK6qw6gTtWqP2GqM2RremnYdxa2f2hx/N+Veh8Lf8AlI/X8zzfiif8Y/p+RHh7/d3UuATkZWjkcpBj6Vpz4fOwTxN1uTV+lqjHCezIppdGmdDPEbdjB3cXaVw15iwFyCc7HKBp+EGSB0mvm0tHn1fiWLQZ2msaS+HptSu+e7VJ+56ZZoYtPLPG/i559Xx9xmux+FxBum9lYpcS4neEj428WYAmT4ljTrXoP8QZ9KsC07klKMovb7LivRcMx+GwzPI8lcNNX7/tGVvX37vuiTlDFypEHPGUk850jXzrv+Tj8zz0uWqv/wAbvgw+ZPZ5b6Xde4DcFMyICfelbHQRYtx/7hVM5FkY0IV8Xh0gc6l8ch78H0xctgj9da4B1BtgyNfL86JGQWL5N11OwCke4E0EwtcBioJ/XWiAjxFuQZJ5D2mopNBRWtw1LpyvOWT4QSoOm5I1J9TR3tjXXIK/ZLCM2U2vDvGZvLSSZihbA5MPsdncKilUw9tQd4UAn3iaFv1FK1Ox+HJnxjXYMI38wT9abeyNF1fwFo5QbaEAECVBgAcppSA54Fh5J7peu2ny2qWwhGJwym3ERpEjQiehG1Cgp8l9gsKtu2qIIAHuTG5PM+dbYpRjSMk5OUm2VXaGwj2ytxFdSdmGYb7686LDF0ziPGxGKufr8IFdbwnnS17v8zneK/8AV37IrEMnWunJUjmQlcuTd9rrY/8Ap2GUbTb/APhevnngeR//ADeob/8AP/8AaPR66K/g4L5fkyo4nxa8l60ltyiIloKq6DxKpMjnvzrs6XwzTZdPlyZY7pSlO2+vDaVelexTl1OSGWMIOklHhAfbmyFxdwgRIUn1KiT9Kn+Hckp+Hwvta+lk8RilqHXejL3xpXaMaAY19KRrljxJbp5dAPrVaVIsZArQaauBbp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data:image/jpeg;base64,/9j/4AAQSkZJRgABAQAAAQABAAD/2wCEAAkGBxMTEhUTEhMWFRUXFxgYFxgYGBgYGBgWFhUWFxkYFxgYHSggGBolHRYYIjEhJSkrLi4uFx8zODMtNygtLisBCgoKDg0OGhAQGy0lHyUtLS0tLS0tLS0tLS0tLS0tLS0tLS0tLS0tLS0tLS0tLS0tLS0tLS0tLS0tLS0tLS0tLf/AABEIARQAtwMBEQACEQEDEQH/xAAcAAABBQEBAQAAAAAAAAAAAAAEAQIDBQYHAAj/xABDEAACAQIEAwYEAwYFAgUFAAABAhEAAwQSITEFQVEGEyJhcYEykaGxQsHwFCNSYtHhBzOSsvFywiRTc4KzFRY0Q0T/xAAbAQACAwEBAQAAAAAAAAAAAAABAgADBAUGB//EADoRAAICAQMCBAMGBAUEAwAAAAABAhEDBBIhMUEFE1FhInGBMpGhsdHwFCNCwQYkM3LxNFJi4RWCsv/aAAwDAQACEQMRAD8A0aWq6ZyyZVoEHZaAT2WoQfkoWGiNhRAORajChTaoWShRaqWSiRLE0rkMohNvDCkcmOooIS0opW2OkiYRQCOBqBPE0ADCVokInvIKKTBaB7mKWnUWI5IFu3l8qdRYjkgO5cFOkytyRGWphbEy1CDWSiQtUwZqlzRaoMmXBedLvH8seMKOtDcHYhrWR1o2wUiNrYo2ChhtipYKQgAokHE0AkL3OlMkI2C47ii2VDOSASF0E6kE/LSqsuSONWyzFCU3SJ8LxAOuZWletTHJZI7kTInCVMKGMAp9jB5iPHiPSp5ZPNE/bSedTYDzBzXj50KQdwLcxBp1ERzB3c06QjYwGiAkBoBEdOlRMjR62tRsiRL3dCxqFNuhZKDhmPM0nBZyOFsn8VCw0SPhdNzQ3B2kN6zG1FMVoHYmn4E5EAMTyqcE5PH1qEEe50qJEbIjTClD2tWbS/8AWP8Aa1Ydf9hfM16L7b+Q7suf3RXo33/4ptC7g17g1q+NP2LmK2mMXShyHgcsdKDsKoKR55UjRYmKyr0qWw0hMi/wipbBS9BjAclFHkDr0I3E8hRQGNFmjuBtPFB1qWSh4oBJEAoMKLIIaqsto9lNTgg8DTWgEZct+VFMDRA1oRrTWwbUKlrccqDZEhDhV5mjvZNiB7yqNtaZNsRqKBX12FWIrYLxPAh7ZLMFyywBIk5REAEgk+L71ztdkjJbE/c3aPHJNz+hXcFyq7oCN+ek7R+dTQvammHWK6aL23aroNmBRJe5Wl3MfaidcKKVzYygjxQDlQsNEDKBzpxKQ1rsc6lE3Co81GqInZ5lqEEZahKIzTCjcxo0Cz2c1KRLZfsxrMahrOY0qEIwTMUQckjpHOhYWgV70U6iVuVDHvkeVFRA5UDuxJ3pkkI2xt68qCSfIDck9AOtUZ88cMd0i/BhllltiV96+7bnKP4V/wC5tz9B5V57PrsuV9aXojuYdHjxLpb9WUuIuWu9C+AsJJWBMc6zxUmuDQ2j2Fv27jZUysBrK6H6b0d04crgVxUlyXdm4ygScy9Ruv8A1AcvOuro/FFezN9/6nL1Wgf2sX3foFpc6Gu5SZyLaHd83U1NqDuYuY86FEsYy0bBQwCiAcrUGgpk6ailfA65EKmpZKZGZphRINEg0ioAvHes1GmxpuCKNEtEXegc5NGmxdyQhxPWjtBvBnYk06VCNtnraEnXbzqNkSEvJrpUT9QNehm7PEVuXHaZymFHRevqd/kK8vrc0suTd27HpNLhWLGl37ldi+KlnZRoqhidYnIPGTqCLaA5nK6wDHmMGn3csbLlrhEnCXl8oCQLQaLaBSxbQXc+5R58KscwkE7VuSS6GSV9WZm9fOZSuQklhNtcjMBIISCPGo3LSDpE7kuMX1Qba6BPDscTDd5I08QJ9jPMcp6/TBmxqLo1457lZq+AcXFxu7J8UE6bGOnqNY8jXT8MzSX8qXTt+hy/EcC/1I/X9S8iuwco9lqEJBbNCxqPdzQ3E2irYqOQVElVI0pbGSoetrehYaE7qIJo7rJtrkZfgyaMb6AlT5BGFWFIY100lIs3MZJogs8DQJYuapQbFL1KJYwzUAQ4okI5HJWPyBpMv2JV6MfF9uN+qMhjra21zgFSANDtt1rzEsclwz0ccsX0AODX/wB2fGAStxvhzt4e7Yusa5kLKxtmBdDWhrGmzGqjwZ5u5FzgbBFxxqwCAlT4VLs2r5soPeP+NdBbJyiY8LiyMpfSWUliSxYEsmQvlLQD/wCUqcm/HrtGjilS9+MrZgQyr4gMs+JjOX8KyNuueqssbLMcqND2UB/abR/mg+jAj86Om4yRYup5g0dR/ZxXZ3M42xCiwKm4O1DggoWGjxioTgQvRoljTdqbQbhhuGjQNzG5jRpAtjG9aZCsblo2CggrSjUNioQ9lqWA9lqEPZKlko9kqWShmIgKS2ixqd9PaknJKLvoPCLckl1Of8SvHIBfcKoMAqJJImD5afoVwJ5E+InocWn28yZov8P7doIC65rYK5SUct4NEK5TpcGviiYI/h1inXL/AH9xXkjzSLPjrWF/yl8TScoRjHiRjmU/CPEJGhJOus1YpXyipr1MbjcFbEwSwiCCrtmOulzfwgmVXQLrVikBpmd7UYIrak6yFAaCCxnntBA0j350lvzFQ0acGSdk+NJavI1waKZ8yQCOfn9qbG1CW5kyRc40jr3DuIpfTPbOkxqIII/5rp4sscitHMy45Y3Uggz1qwrEiiAQ2TUsm0b3Bo7kDaxf2Y9aG4OweuGHOhvDsQ4WRQ3MO1DhbXpUtkpDoHSpyGkB1aUnooEFC1LJRMmGbpSuSHUGTnDxtSbh9p7JUslDTaJ5UbQKZjOPcCtghXSbckpBiDGqacuY8vSuPqsXlS3R6M7ukzefj2yfxItuD9psNhbPck3VnQBEt+EddTtpFUwyLm7/AA/UmbTSXNozmO7X4I52UXWd9GbuwjEBw0aPA1jXTrTpO+gnluupmMR2nUMWRGEkmGjmSeTEDemjAkolbxHily8mYpmAP4mmPYACKfuIoJFXZRrjhUUs7EBVG5J2AFOk3wNaSO9dmeFDC4e3a3YCXPVzq3tOg8gK344bI0cvLk3z3FiasKj01CCSelQgoB6VCci5TQsNCUSCTUIIagDxNQgTYwQJ1OlBzaQ0cabH2sGoMnUClc20FY0mKmGE6VHJkUEEXLQFKmO0MdKiYGiOKIB0VAg2Os27iFLkZT5wZ5EHcEUmRRaqXQsxOaknDqYDtFwO5Ym4h71SILsozp0+EwR5wIrmPDC/hbo7KlOSufUxF/B60zAAXcLTxEkNUlToYp3FMrs0PYvi1jDXjcuWcxbQOp1tg75VOmvPWasxNQZTmxuceGdW4dxfD39LV1Wb+EyG/wBLQTWtSs57xtdS1uYcCPrUsG0iboKIBikzFEA+8I50FyF8ERJogIy9NQtiG5RoG4Q3alEchO8o0DcWZYCNaoLyUuCKHQbqhquKgBSZ51CChR1mpYaGswFTkHANdvgmOVZMuV7tqOjgwJQ3tcsBv8NDHoKpas2QnR79jjadPOlcR/Msw/aHhKvci0uV+g+FidB6GT6UFLmgygmrRj8bhWDFWBUjkdKuRQ0DjBUwlFlhUhQNBBnbn1neoQkKkHMpIMyCN5600ZiSgmdO7IdoP2i1F3W7bgN/MDs39fP1rRCVowZsex+xdmrCkQ1ACb0QdSTuBGtDcNt4BLlmNqdSKnH0EFg86O4mw8LGlTcTYSrgxGp1ob3YyxqilbtrhsshHnpA+81j/iEW8DbfbXDndXX2B+xorUR7gH2+1mGJ1Yr6qadZ4AphNvtJhmgC8uvXTb12pvMh6g5DLXErZiLyEHow/rR3xfcisseIXlw6q9w77abHlJqqWRJGnHhcnSKWxiJPma5ikdhxrgPVtqtTKmexDQppxV1MxhLc3y51ymflr+VIupdJ/DRNxnh9q4FV1zEKAI0YQImeQ9dKa6EXKMziOznO20jqdAT0U/iHnAFHeDbZR4q2bZIYQRUcrJtG4Zs4kbUEwtF1wG42HxFtmBVWORp6Npr7wfatGGXxGbUY7gzp3dHka12cumGWbIAkx5VW3ZYlQ0ATMUQDbu1FEZD3XOmsWhWBoBGFPvRsVokc+VAY4X3g2JPzrn2NQx7uwU6+fPy0or3BR5HcSSBPSZ+lH4XwiArd834SOpkD86sTgu4vJOjXDCldDAB38gSRQqL6MJ3rtjwo4jAXLGabnd6MNPGB4W8tRRZqi6dnLeyXH3a5Zt3pW4pa3cU6HNlMH1kfqaxTx7WdSE9yOlWHG9GLEkmUfaHigUHWmbDGNFJwDHEpceJ1I+dtgPqRQboNWXlw5iS2ok+jEaEnyB0A8p50XIVIqeLcQCg0vUYxnEbpaSaa6JVlh/h1ZDmX2QmegYk5Z6Dz8hUkxYrg2nFuFgg6b0Yuhrvgsez3F86m3c/zEGv8y7BvXkf71vhLcjlZ8fly9i67/Smoo3De9o0Cx0HeKnAeTxJqEPFeZqWShvegVKsF0Kl4EGalMKkj50uv4dSdpMa+1Yl1CRJihmzTy+sRNFx4ogTbvMQGG259RStJBCkvHJtJGw6etLXJC/7DY0JjLNxka4qZmOUSV8MB46AkflrFGPDGgrdHVb/HbN9O8w15SdQQTAMbqeat6+9M5GhRfcwfF+GC6Cywt5Dmt3NsrA5grxup/wCKnElRZGTgwTB9smuaEZRABU/EtwfEPP8AoRWSUXHg3wlGSsHxYvXzoNOp0oxYZIu8BgVs2CpaSxknzALaf6aMuQJUB8TxlxBptv8APWkSdhZl7+JuO+ZnkdIqzdSFpMbfMiKXkZ0H9icUMPfIYjJd8BB2J1y/mPei+eV2K21Hh9zo+OxahPpUUgVyUt7AXVIv2zDDUeYPI+Rq3HkcWLlxrJGiaz2zSAty2y3CwUrIiSY0J+da/PXSjjuDTplth+1+DL5O8EiNSCFM9DR8yLZC+GLBAMgg7a6U6QdxE13XQimoWx1y/O1BIjdgTk1aipkZNEB874hmUkTMn0rAqZeTYG1lUsYOmg6b0JO3RCVie6jadfWeQil/qCMw2IPwRy+fKjKPcBr+yuMfDWGvm2YuutpfLumRy3pnyg+vlVWT0Xz+43aTGmnJ/L70ay7irHcqlzDlNM1t1HduUPiU5l+LQ+YNRy45QVDnhmZvXLiElHzKdIYakeo/vVfHYtp9yDgN9WxJV1gMBGaDDidVPpP0oZE9pbiatmwvPbtjTWq4mhkdrEKyeKIPKmsBR8Wx6CY1NMkCTKN7uansroYgk0rGRT8Xx3jCr+D/AHc/l+Rq7FD4bfc5ury7p0uxuuxfGBi4tXT+8WJH8SjmPzqmePY/Y14M/mRp9Ub/ABKSmmw2FAsXByrttaKuGjSda0QVoxauHO4zTXQoVgdeQ/XvTVfBjLPA9pb1s6Ow0C78tIHltRW5dGBpGjbiGJEEYiTy1OnhmdjNJHO+9g2oS3x/FgMBePhjZl22gyJmm85vuEZa7Q4sSWu8vIj7a0yzP1FcSRe0+JI0f5quvtTefLuwbDm9xy13wnQagx0E0FxEcJV1IcAmSRv12pOUQjx95lgTqB+hFNBJhIMM7EiCV5EyNvejKiHSTw44fDYRP2gA3VL3JGfIuIOYlkzDUpl2I28qzS5nz6fcdLT/AOi6XK/EHxGNxNqbKut+wrEKJAMLzEzodx6xNRdAypu/UAucTnRkdD6SPmJoUG67mi7PcDt3sMzi4puF5zDe2y7I3MdSD18qXIpRlTQ+JqUbTLjHYC0ABMnzNVI0WV2JwJynKYoksxXEFdWI386uSsqcqIrCMRJNHaLvH4i8UtsdjGnqdBUjG2JmyOMG0ZhwRWo5QZwrHvYuJeT4kYN7cx7iR70so7lQ0JOMlJHesDxAXrS3E1RwGB5RHOudk8zpFcnbx7Hz2MP21vW71pgiOT4srKsqSnxAgGdOsVqw3FVIo1MN64Oa3rbLof1+prSmmcuUHHqTYPDu5hVJ/t60JNIQ0bY2B4tSBGmp+vKqNnoBs9auj4tgdupPInyqP0GSPLeaYB6bUGgkeJvXFnTn5HT1pkkQz1y3BySPI8zJq1PiwBr4VrCA5wWGpHkd6pWRTlVBaAbE3WY5SdJ9AKudRQBxwRNuTtuQdPaeRob+QHW+3zcPvobln/8AIW3btoyswUrCkKRsfCdDVM5xbOnp4TVPszD4Owty2pNy5aIzLKnNLCDLZpmZ66emlBNW7HknSohfB3Qf84sp3lRMeRG1WY5RjLcU5FKUaD+F467hHY2g0t8WuZWnqp39d9/OtE8unyr4kURx58b+ENvdrb5//nUnqLbz9Caq8vS/91fUuWXUr+mwVu1NzRThnJOkjvFA9cyx9aV4cHaa/D9R1qM3eD/H9Co4leYEs6OFnTwk+21NDyLren8hZyzddjIbePe4Mtq23qYX/dTSlgh1dixjnn0VAXFe9UBbraHYCOXUjfehCUJcxQmo3xqLdkfDuF3rwJRZVTBdiFUE6xmbcxyEmjKSj1KceKWT7KLG1wEqDnvWlnoWYx/p3pN+77Kb+hb/AAsl9qSX1OlXOMW7dkXLRAsmybaIBs1soJHTRiDpVTtP4up0obXH4ehlMfet5bYkytksY53bhzQfZo9qdCNMzPFHRrkMzGAASOenn5RWjHilJXFGDUThuqbCbWPsLAXvgAZjOpG0c08qj0uV9Uirfp+zYWO0dsT4Wnl8OvqQopf4PJ+2Dfh9X9wDf4ujmTm+n9Ki0uRdg7sL/q/AfZxyhSEcid5/5pZYZLqmRQi/syQbwHAXb98KHABks4PwgKdSOk5V9WFV5GoxsaGCTkk+hE3Z+4dTkmZGvIGjyuBfLZ7iPA8Q2YAqYPUDnQhHa+SbGxtvhd0IwW2BOu4M9dZqSVsnlsdwDg+KGKs/+HN8K6v3U6Nl8QDHpoJ5RT8Vx1DHHzybDjPaMYlou4fLcDKuYoEuLqPCwBMrrEHbrWeW59TpYUk/h/OzHY8I9z92otxKsqNAzAwWAPwkxy02ov1AuG0ybD4JhDJdcjXwkA/XrUTjXIk1JOkX2Gt5wsjTl1+dZ5MtJbmFy3RAjQc/IVVPmJdi6hps6Qays0JlZ2ns/wDh/MMD+VXadVMTK7iZLh7Q/wAq2yRniyfjGEzKSQZXaOUjX7CrcTroYdWu4Ret5bdm3+FbSsANs9wZmY9TMj5V1vDMcZueRrvRzvEssscMeNOrVsgA6CuwcVepK5Ulc0xz0nz+sAGsGr03mRddex1dHq/Kmtz+F9QZ8UWnuxncycoBkBecc+sVyYaSW6pcI7M9bDbcOWUymTLSZMk866sIbVSOJOe52xzIORnSTyI/r7UwEQMalEsbUIKKgpsOxAR89gkq10jMw0y2kVmMHqbnd/6awa2PST6L8/8Ag36GdXFdf7f8mjXgzSv7wcuR661z1k9jT2Htwm5LHONTO3nPWp5nsFIYvB3/APMHyqeZ7Eo0fZPhmJS6961kbKpEMcs5tQAeR0FHe5LhESVpSKDtH2ouM0XrDI4MMMsupGsaasI5iQRS3J8M0KEU90XwYPF3LV69KKHLbqJVg3WND/eetFKSGlKLssMQvcpZCs0MQYYmRJBHTYa+xrZgxxauSOfmyy3fCwnCcdu5QxjWTDLynTmDtGvWkn4fjfMW1+/ctjrp9JJP8H+H6BeP7SPOc2kOggIWBIAgaH+tUT8NfaRdDXwXWL/f3AV/toV0NhgfWqH4ZL1Ll4hD0/f3gHE+1Fy5bK9yVB58+umv5U+Pw6UHdiS18JcV+/vKFOJsrSqj3rR/C31ZV/GJdEE2uLu9wC7lKnbSAJ2OlWRwKEeCqWdzlyabiN0CAFENbtxuSAF2BNbfCVcZ+0jF4y6cOOsQbA21e4iuwRSQGY7KOZro6mcseKU4R3NLher7I5GBKU1GTpPuaPjHBMMLFq9h3YozZPFuWhtxAI+EgjzFee0Hierlqsmm1cUpJbuOiXHu/VU/nZ2M2lwxxRyYm2m65/fsQcI7NXGu5rlkC0QxLMApXQwVOjbx86z+L+LaeGKsOT+YmqUeb55T7GjQ6TJvucfh9+3y7mH4lYCXXVTKqzBTvIBMa867unlKWKMpqm0m17nPyxipyUXaTBDVoiGkz5/2pR+o32qAPCoA03D1FhlYKSGsgknYsWWfl0rlZsjy45qT5Uqr27fedPTwWPLFpdY9TolnFIdmBP2rCsiLNyZJ3q9RU3oNjxcXyqbkSwu1jbqW4w5zOxkoqZjCxtqOvp76U3xV8JZBQ/rMRx3FYq7mNzC3c1s6ssBl10JUmR9abawqUU+DO2+LJb/e3P8AMXUKRDMfWNKsjuvgTKo7Su7T8Z/aGVgpQEBguaY101AHIA+9a0+DGke4UWZS2YnYQeUf81ZG6sEq6E/F8yqhU+R+4oyfHAIlUeI3QfiqvdJD7Ysh7ySS7H89+VS/UlehILOceBMqjd2P35ewplz0FfHUDvLsR0+xIpRja4ppt2GBmbKf7RWjwniWVe/6lHjHMMT9n/YGbXl8uddc4nXsdIweMGH4Sl1QCyqSsiYuO5Wfmxr5pq9PLWf4glgk2k2k6dXFRTr8D1mHIsGgWRdlx82//Zj8N2pxKXF/aGZ7TgZldRBttpmXT18jFek1PgWiy4mtMlGcXw4vlSXZ/u11MGDxHPCa87mL7P0fdFX2p4ctjEPbT4CAy+Qbl7a+0Vq8I1ctXpI5Mi+LlP5ruV67CsGZxj06r6lBftFflO4OhreUpEaPy11PLeOnzikY8fQimiKKDUAaZ8QRZSyPhNoXD1zM4Oh5CuJPEpSnlfXdX0R2MWRx2Y+22/vN0vD7ayBpzMVznZnHNgzoMxP63oNMIpwx5tkABJ6CBP5UyT6DJ3wW9222Fwa3LbgOgHfm5JDPeyuyW418JbTlvWtxUY8M0x+KTT6foZLF2MfcHeGwNdibgBIOoJX4gCNalMNxMR2gRso7xFXUjMrFgDGgiB51bFd0xJtdH0K3iigsHTVCPC0GDGka7EdK1uSb4MiTQVwpiBp1n7VZHoLIL4uZt+Ug/TUVJ9CRM81VdSwseG8PLkFh4fvHKrYQK5SLPHYUvFtYVRqY+wFPJdhEwPiGABAFv8CwfUkn33qiU0nRfHHJxsuFH7jDf+kw/wBLlfyrT4X/AKuVfL+5m8W/0cL+f9j1lwupE11ZpvocjHJR5ZvOzuCe/wAOuWXXKrZjZJ2IJzAxvAcfWvnnjepxaPxnHqcbtqt6Xbt97j29j0uhxSzaOWOSpO6/P8zO8G4qQ9rC38OlxkuBEL6NbltRsZAOsf2rs+J6BSx5NZpszhGUd0tvKlS69VTa4sy6TUtTjgy402nSvqio7Qm5dxN9irNDlRCnQKSq7eQrf4Xjx4dHihBpXFP6tW/zKNXKeTPOTXR193BQXLYJiQNdzMe8CuhIzwBb9vLAO8a7efTyikuy5qhitzqCiz1qEZquEvmW1bZPES6FjoQqDOFI9SPlXHzY/jnNS44de74v8DqYJ/DCLXPKv2XNHTDaWdTXN4F2o81ldpX+1SqDSK/jtlRZuDmyEAgE6t4dY23qyGO+6FU1CcbTfyV9PUN7ScRt4hE8eQPibSEEEAAW2LMQd9o9qvkk+LLtNl3x3JPp3VMyfEeIBSQXlVGjAkgxoAJ/OKVR9y2/RGa7SXWu2sgUDVdSQBpr89BV2Ll8FGpn5cLkvu5NPwHhlhsCtqQ8L4jBgOxztE76wJ6Cs+VyjOzRodmSDf5oz17hSpKroeu/0rVi1faQubRd4fcDYjDwMrDQiRBmT+jW3iStGDmLplNh8KGYABvb86rUkuo7T7Gx7O8GN5sluIESfwqPM8z5D5ikyauMFUS3HpJz5lwjeYbs5h7KfAHbmzCfpt+fnWGWec+rNsMEIdEZLtJbUHRQPQAfajjbHyRVFXi1/c2I6XPrdY11fC5fz5r2Rx/F4/5eD92BMZkkwRsI31+ldvocDr1ZdYXtObf7OwU57I7snN4Xsn8JXk23inkNK89qfAY5lng5Lbke7pzGfqn6e1d+GdTD4ls8t1zHj2cfl6mj41wtMYqYzBsO+Ugjlmy65WHJx5+nQjyvh+uy+GTl4fr4/wAt2vlfdesX+HXraO1n08dUo6jTv4l+Ndn7md4zx63+/VbLJedTbcscqATqwWdGMDT01PPvaPwnNF4v5qlig90aXL9E30r9/LFn12OppQam1T9PnRjb9mIzMIInwwxHkRIivQOVnOSrqAXBSFgk1CE1mwzTlUmNTAmPWg5JdSKLfQ13A8YLzhu7CrblmO83LnhMeUT9K8/qsctNBx3W5Ul/tidnT5FmmpVSVt/Nm8F8H9Cslmax6uP1t7USEWLRWAVYADqW11hTnEe4X60U0NFpFZx62HfD2zMG4xnyFp/zIox4sfG6Un++pRZLV+4mHssCXK55UiEncEiPlWzFCV8jZMsGuChdWvYxcCEFtUvNbfKTmItFg2p2kKduoppR2RciuWVy4R0XF21tIqIoVQoCgcgCdPaRWFtt2zdo38LRmr4kmmRqZW31I1H9R8qshllDoVZMMMn2kRpw7v2Fsk+MhfSaPnTsrngxxg+DpHZHh5s2ArRnk5o2JGmnlpPvVTdsshLdBMt8UdKKCYDtSIq2AJrgqb5nDWf+px9WNdLwx/5iX+39Dj+L/wDTL/d/ZgDKa9A2ebXJ61YLsqLuzBR6sQB96oyZVjxucuiTf3cl0MbnNRj3/ubHF8Ts8MJsWLZuXIU3WZiATAO2vU9InnXicWgz+PRWp1E9sOdkUlfp1/5v2PRS1OLw5+Vjjb4ttlH214xYv5DaRcxALNBDqRIyHkfrXQ8B8N1Wj3xzSdJ0l/S//Jd1+BR4jq8OdRcErfV917GRu6/bQa/3r0LOdEjv2SkoywynXqNNumnPn8qptPlF9UqB6IpPh8QyTlYiRBjmDyNLKKfUaMnHoXXDeMC3ZFs21bxGRtKxIJI3Ob6CuZn0Msuo8xSa4/H5elfibsOrWPFscb5/D/k6Ulkb6ny9a5DRKE9iIjr09PWgAb3JLHr5bRUpk5A+I4Yq1u6SCtsPoZmWUBYHTfWrIK+C1SqLXyKfhHBr1m9ZxBUZWYRAMZd/Ex01kR710VJJpFTi6ss8X2buWeLXsTGZLmYgjQDMlpmJkSSWLAR086q1MrW1Dwg2rQRx20/d54jKYPodPlOWscU+5r0m6MnZQBJXNTHQoCuUQF72Kw699naIUEidNToOR5T8qlWVZpfCbbDuDsCBuDpBn+HWaDVCYnxQ7FaCoi1HPu1z1bAE+hVAg4VPK/cHt3aH/uNdDw11qv8A6s5fisb01+6/v+oMrTA+XpXoZM81jjyPweJ7q6jgTlZW/wBLA/lWXVYfOwyxvumvvVF+HJ5WVSXZmz4nwSzi7q4q1fUKchdSAZyxvJ0MAAgjlXhNH4pqfDsEtFmwybVqLXv9OeeU0ejyaPFqsizwmq4v6GD48E/aLotRkztlI2jy5RMxXsfDllelxvN9varvr/z6nF1Tgs0lDpZW37pIA2AJI6yY1J57D5VppdhFJukCuDPrM/c1UXEFEA9hQRGWXB1tszJcbIrJo3QhlbX1AIrJq5ZIxU8atp9Po1/c0aZQk3GbpNdfqjsKMGmNOv69K4dGuh5JBCnMOsDkDqRG5qDJNuiTuQTJPSPC3WZPl50KH8oIs2E+ImQdAI2jWAPairH2RQ/Hgfs9wL/C5VVAhSpJPoJBkU8Gt6YJx+BoJ0dQ+5KjWNvfYb1fqV8V+xVp38NFdxANctvbzFgwjTbUaCSdxv71nXuaU6dnP7SEC4jSGU6g8iJB+ooNdzcnYFcNFEL/ALL41rYcgoC2X4zlBg/CGIIB10nypqMufsXGD7SC4CUWFVlzkkR4tTB5xsB8pqOJXCVOy+xTaVXZrSOedsLBJEVdAE0VeFB/Zo6Xvuij8q26J1qo36M5/iCb0sq9V+YNzr0bfB5ddRkcuetJ7k9iG7EDT3pIpqx20ML6R4d5mBO0RPShJ9x4uuAS8lV7i1ItuF8CRwe8cgmPCCBzGkwddtK4+o8QcZNY0uO7Ozp9AnFPI3z2Qdb7LWe9NuW0B56yPas+PxHLLrRdn0OKCtWA8c7NC2jXLZbwmSpj4eZHp9q24NW5y2yMGbTpK4metVuZkid/vLHiK7sApWWkmBqVOvTyrzp2+Blq7c5WYAmQdDGXeAcx5VAkONKkyLh0X4Vg6c/CeQodSdCuOLAHhdY/G5Pwt5DLr7VAgPEO0mUEK0rlYHTITq26MNCenny0p1HkV9C5TiJTCrrGygkxBAMRynTmRWjUxuKZn0z5aKVeMhoKIzAEAmFgiW9zykk86xM2Gc4xfPes4ghgDoZB0AMHnqD8qddDRjtIHtNIpS3qC8RvlWCg6AAxGzSYO3l1q2K4Med/FRFhcTcBOUlZJkDSRGnTr9KLKkdT4XiC+FtOdTkhv+pfCfqDWeSpm7E7RRcTGcOQJyimix5Iy2EM2Lo2i5b+paftW/S8anG/n+RzNYr0uRfL8yFliev3r0bVvk8t0RGXIk9Rz8/0aFWkS6sHZjUkkkGL5ImB260nDVli60RIfEB1In0ms+a9rfojRhXxpe5rezt42roTIXa4qwFIkBipnnOmsV5TNjcuT1OOaRc4jhl224usDE5oEFoAjX+ERImnxQ4Ks2VOxmMKbMTBEQf5hsavdx5MiV8HMXt5WZf4SR8jFd2L3RT9TlNU2jrGJ4qbRLqWYCIkgnWfiBymQSDl1GledSR3XZXv2pZCszsTLE6GCVnlGnnHWnpg4B8dx/OqOAqySpbPqDIGqwWgAHrvRUaBZS8R47cuE22uFwDorQRMakEeXsaau4LK7EXGyCSZ1AmdAOR5x/WiA3164X4cCAGjKfYlZI5zDGK05FeMy4nWQx192UgbTEzsTH309qxbTbZZY21NmySIOUjY7ZmI18wZ96Tubcf2ECWbUVBkJjUBDD0/L+lXRRgyyuTIsNZOn61Gm/tT7SvcdA7IuwwzI4IhiVJGhVhJj3zVRkSTNendoD4zcCWWyaTPvSR6ml9DE8ME278/xWz9XH51v0z/AJ+N+5zdUv8AL5F7CXypPhkDz1r0yujyUqukRTFK2wpLqRFaq3cqJZXDZG6kCQKDnFurHjFrkFtfGvqPvVWbmEl7Mvwfbj80dE/w2eyj33usouZAlsHo2rx55RHvXlsr44PRNNm+49j7L4eLaE5PEqxAJAMZjyWfnzinWWElSK1jlF2zBLdNxiWIJaZI1Bafw+UmjHJXDHnitWjB9o8P3eKuL5g/NQfvNdvTS3YkcfMqmw/F8bcsHLyQdBGy6mDpXGjE67YHiIZjlfZcqiQI3gem+vnTroI+ol66VBXYkAg6HpI0qEsEJ8Uzp+v16UQWEX3JjTUDefPT71EiNm84G4bh7jmLYB9dvyq/+hmeqyFM+ENwhNp0n9dIrM/hVs1r4nSDsZiTdLKUCohgEFiRlbJJAIB0g+1Y4OkdGSM/iMykiSCDG5j28qayVwafg3Ze9et23C+FhIZtomDO+laIT+Hk5+WPxtI1eB7D21jO0t/LA89iDNB5JCKKLbiHDSto5AoVQICrBmSDMaRBHKqnfc0YZJSownE8FccEMSFE6CpF0amZXBLAvr/Kp+VwD/urbp3WaD90YtVG8M17MTKJjY+demyT2rd1PIqKboHa2aXzIS7kUJIVbelBuN8DqLrkbcACnn/WqpehdFKrK52gjTY0uzh+48ZU0bC1f/fTDd06IieGIPKI3giNPPpXi8kJLHXdNs9dFpytdODR4njLlVS+7EDaWLAxzAqhZ5z6MPkwj0QBadLcMgbLK9dczcg2rbzppoa0w3TfLKcklFUjEdriDinj+X6qDFek0X+kjhan7dAN1zAJUiOURPU+/lXOSOg2OCFtVBEj6x99KNAsKw2GG7DUdI6RsNKlEsJt4Qfw7Hbb9aUQBC8Kzak5ZHmdPeoA0PBMMy2b9s65lMdDVifDEkviRY8M7MXEHfPFsKpbN5LqfCOUaa9ayZpra0jVhi96ZUX3+EbEanqxyqwI8tZ661iil1Oo20Z+6xYyeg+gAH2q0SjunZ62Ew1lIMi2gPLXKJPpNWpcHOm7k2WQXT9CKIhHjU/dtHQzOvLzqPoNB/EjJ8Rw0ggGlo2pnPr/AA423vCZJtMdfJ0NX4pVOD9GinNG4TXqmVt9wWka6aV6xr4aZ42TuVogJmSalRSSQOeTzkBfX8qXlss4USHPIg7VRkVPcWwk2qA7yeVBuuWxkr6Gq4LeDYdWlZW5ER4ixjQdBpPvXk9ficdQ12ateh6rQ5VPCn3XDLi0wF7UkIQSF11YkCCvUa+kVVhgnxJcj6iTUbiw3HYnKACFBkHWYgHy58h61qpLhHOdvk5p2gxQuYq842LkD0Xw/lXcwRccUUc7I05sPTB5tCSTPTn6VzDohuG4I5/y1LEa6dPag5JdSKLfQPwnZ6655A8gWidtOg38qDmhtpruE9l/hW5aykbkNmUjpodKqc32Y6S9DRf/AG5YKwbaAggiB9DS7pEpBycORB4baaHkqz6nTShbJwC9qFJw16VaGs3FJESCwABjQ0HxyPj+0kcz4phj4rhABMiJn4RlBEQBtzmsuNp8HTlZSYWwblxE/jdV/wBTAfnVrEbpWd+ypopgdB1A+9XcHL5HWwBsoFHggJxfilvDWjcuoWtyA0akZjA0G41jemi4rqiKLk+GUWM7T8PInI8kSAQ4/OjuxssUMy7/AJGRxnHsJfa5bs2gLhRxmly0CCRDGOVCVRSaHgpt1JmUFmVBHQV61z5PJeXwQ3VjemK2q6jWsFhKjbekckuo8cblyiI2yuhFJKSfQtjHbwwXENWbcr5LtpHYxb2TKGJiRyMbSOtVZsGPMql9GaMGaeF3EPu9q7xg5UBGxht/nWKHhuOLu2bJ+IzlGtqIcb2oxN0QWUD+VY5RoTJrTHR4ou6MktTN9CkFazOdrwPYc/8A7Luunwry9Wrzzyvsjt7F6mi4V2ctWTIzk+ZO+uwGlVybl1GVLoWdjCKnwpp7nXrvp7UvQl2R2XIbRQPLWfPQkdetAIR3EySSPQ1KBYiGASqtppqYB+Z2puhOoJx9wcO6gjxFF1EjxOo01HWlm1tY+JfGrOd9pNMyhjoIjQDboAJrPj5OjLgr+x1rNjbOkgNmP/tBOvvFXLqU5X8DOzJdJ2BP0E6df1pVhgofJ2Memp0/OiAo+3FucHcBiCUjlJzqfypZcKyzFzI57i7SXLVtdoWNY5Fideu3zqpzaN0YL0Mtwix3ePCjmLg+dpjV8pbsVlKjty0Ho4Aggk8jO0HpXqcScoxnfZcfQ8pmajklH3f5kOJg7VfFmefJpuy+As28NcxWIAZQ0AHXaB8OxJYxrpXlPG9dqp63HodNw2rb6evfrSSt1ydnQYcUMEs2T9/+7K3tPiLF6yl6za7pu8KFQAJUJMmNOY+dXeGYdXptTLBmyb1tUk/R3Vc8/iLq54suJZIRp3X4GTZOtdmb7IxxQJeG9Ik7LARqsAJQ7gHhdqlko+m2CmAQw1nc+okjb9b15k7orYtZEA+o2j3qbkTayZSCdzI6RTCkncrMwJNQlsdJ5bfrQVADbVkDQzprBjY84FANmT/xExvc2bEAFnxFrUDXKjhyPPapSLcXLKLtS4EqRq0gddQRP1rHiVM6EuUD/wCG+GH7Q9xtltnfaWIH9a1Iy53xR08XlGs8hzMese9NZkpiYq/rIYxpIGU+/WpuColP2rcXMLcGvhysDqPEGG/XShJ8D4lU0c5xWsAaeYH1NZW0jpRXBm8N4cfb1J8eX5qV/OtkecP0Mk3WYMvvqQNwzfc16vRq8MH7I8nrZJZpr0bEYTVvQqtS6Gm7O3Eu4a7g3cIWOe2TtOhj5rPueleT8Zx5dNrcXiGOLkktskutc8/j+COxonHJhlgk6vlfv5kvDuyD52/aIyQYCN8RI+Yjf5Vk1/8AifFHGlpb3Xza6L+99DRp/DJOT83p7dzDcTwvd3GQkEqdSpkfOvT4MyzY1kSaT9VTObkx+XJwf4Fc41qx8oVcMDuCDSphGxUugULOvSj2J3PphMLkBJJ9SR8zrvFeZaO7Y0Latp4nyKo0LGNNBM+1GkDlhOGuW28SMrTrpz89PvRByEmCNRNQB7Xpz/W1QgNi8Jn5weR1kGom0FNGW4vxdrIAv4cMymbbP47c9VYjQ/Wq5SfSjVCEXyn+pj+IYi/inNxxmI6EAAeQn60FFs0boRVGw/w44e1u3cdxBfKV5+GCZ+v0qxGLNJN8Gv7uAZM+0USoY19dRB9hQ4JTKTjrnuniSCNesTv7UJdCzH9pHOcUolpJHQzvvVD9UjoxruZy0cuOt8/3qa+pX+ta1zh+hjnxm+oZiVi48/xNHzr0uiblpoV6HmddFLU5L9f7EVkkmP17VrkkkYoW5UaTg/Z53v8AduGUKAznmFOw8if69K894p41i0+k87G1Jt1H0b7/AEXf7u51tNo5Ty7JcJcsu+0GOZnXA4XRohmGyKB8IPLTc+cbmvMeF6SMccvE9d0u0v8Aud9a+fRfXojqajM3JabD17+yMVx3gXcqLi3UupnNslfwuASVI16GvUaDxT+KyPHKDhKtyvvH1RzdTpPKipqSauuPUzt0/wDNdVoxq7BLp1pUqHfJ6ytJMaA4W9QPU0N3A23k+mcQpEZVk66x16CvOnYRFlmMyA+o008qhAux0OXXmsx70QMku2wPFGw201/Ofcb1AJgpVgMxYxvEQBPI0tOx+BxugLnYiAOX5/erFjfcHekc87ccVt4kKokhCY18OvUc6ZcFsY0Y0FFMCJ8qZRvqCctpvuznbJLdlLb2nlFCyCNQNtDEUJYubTKN4biu2VrdUuE9CVH2mh5b9Q7gO323I2w49c5+wUUPLDuJLHae5iCbJtABwR4TMaHXbXlQlCkGD5KTiXCLl12FpGbLGiqSJOusbVnhfodC41y6MbxXBXLGJtG6jKc6EZlK6qw6gTtWqP2GqM2RremnYdxa2f2hx/N+Veh8Lf8AlI/X8zzfiif8Y/p+RHh7/d3UuATkZWjkcpBj6Vpz4fOwTxN1uTV+lqjHCezIppdGmdDPEbdjB3cXaVw15iwFyCc7HKBp+EGSB0mvm0tHn1fiWLQZ2msaS+HptSu+e7VJ+56ZZoYtPLPG/i559Xx9xmux+FxBum9lYpcS4neEj428WYAmT4ljTrXoP8QZ9KsC07klKMovb7LivRcMx+GwzPI8lcNNX7/tGVvX37vuiTlDFypEHPGUk850jXzrv+Tj8zz0uWqv/wAbvgw+ZPZ5b6Xde4DcFMyICfelbHQRYtx/7hVM5FkY0IV8Xh0gc6l8ch78H0xctgj9da4B1BtgyNfL86JGQWL5N11OwCke4E0EwtcBioJ/XWiAjxFuQZJ5D2mopNBRWtw1LpyvOWT4QSoOm5I1J9TR3tjXXIK/ZLCM2U2vDvGZvLSSZihbA5MPsdncKilUw9tQd4UAn3iaFv1FK1Ox+HJnxjXYMI38wT9abeyNF1fwFo5QbaEAECVBgAcppSA54Fh5J7peu2ny2qWwhGJwym3ERpEjQiehG1Cgp8l9gsKtu2qIIAHuTG5PM+dbYpRjSMk5OUm2VXaGwj2ytxFdSdmGYb7686LDF0ziPGxGKufr8IFdbwnnS17v8zneK/8AV37IrEMnWunJUjmQlcuTd9rrY/8Ap2GUbTb/APhevnngeR//ADeob/8AP/8AaPR66K/g4L5fkyo4nxa8l60ltyiIloKq6DxKpMjnvzrs6XwzTZdPlyZY7pSlO2+vDaVelexTl1OSGWMIOklHhAfbmyFxdwgRIUn1KiT9Kn+Hckp+Hwvta+lk8RilqHXejL3xpXaMaAY19KRrljxJbp5dAPrVaVIsZArQaauBbp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4" name="Picture 10" descr="https://upload.wikimedia.org/wikipedia/commons/c/c2/Mirmill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75"/>
            <a:ext cx="2893542" cy="43552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durolitum.co.uk/images/hoplomachu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276872"/>
            <a:ext cx="3272233"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664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0" y="274638"/>
            <a:ext cx="9144000" cy="1143000"/>
          </a:xfrm>
        </p:spPr>
        <p:txBody>
          <a:bodyPr>
            <a:normAutofit fontScale="90000"/>
          </a:bodyPr>
          <a:lstStyle/>
          <a:p>
            <a:r>
              <a:rPr lang="cs-CZ" b="1" dirty="0"/>
              <a:t>„Sportovní“ diváctví starověkého světa</a:t>
            </a:r>
            <a:endParaRPr lang="cs-CZ" dirty="0"/>
          </a:p>
        </p:txBody>
      </p:sp>
      <p:sp>
        <p:nvSpPr>
          <p:cNvPr id="3" name="Zástupný symbol pro obsah 2"/>
          <p:cNvSpPr>
            <a:spLocks noGrp="1"/>
          </p:cNvSpPr>
          <p:nvPr>
            <p:ph idx="1"/>
          </p:nvPr>
        </p:nvSpPr>
        <p:spPr/>
        <p:txBody>
          <a:bodyPr>
            <a:normAutofit/>
          </a:bodyPr>
          <a:lstStyle/>
          <a:p>
            <a:r>
              <a:rPr lang="cs-CZ" dirty="0" smtClean="0"/>
              <a:t>prvními </a:t>
            </a:r>
            <a:r>
              <a:rPr lang="cs-CZ" dirty="0"/>
              <a:t>diváky </a:t>
            </a:r>
            <a:r>
              <a:rPr lang="cs-CZ" dirty="0" smtClean="0"/>
              <a:t>bohové</a:t>
            </a:r>
          </a:p>
          <a:p>
            <a:r>
              <a:rPr lang="cs-CZ" dirty="0" smtClean="0"/>
              <a:t>cíle:</a:t>
            </a:r>
            <a:endParaRPr lang="cs-CZ" dirty="0"/>
          </a:p>
          <a:p>
            <a:pPr lvl="1"/>
            <a:r>
              <a:rPr lang="cs-CZ" dirty="0" smtClean="0"/>
              <a:t>usmíření, pobavení </a:t>
            </a:r>
            <a:r>
              <a:rPr lang="cs-CZ" dirty="0"/>
              <a:t>či </a:t>
            </a:r>
            <a:r>
              <a:rPr lang="cs-CZ" dirty="0" smtClean="0"/>
              <a:t>naklonění </a:t>
            </a:r>
            <a:r>
              <a:rPr lang="cs-CZ" dirty="0"/>
              <a:t>pro nějakou událost nebo </a:t>
            </a:r>
            <a:r>
              <a:rPr lang="cs-CZ" dirty="0" smtClean="0"/>
              <a:t>osobu</a:t>
            </a:r>
          </a:p>
          <a:p>
            <a:pPr lvl="1"/>
            <a:r>
              <a:rPr lang="cs-CZ" dirty="0"/>
              <a:t>s</a:t>
            </a:r>
            <a:r>
              <a:rPr lang="cs-CZ" dirty="0" smtClean="0"/>
              <a:t>tyk s</a:t>
            </a:r>
            <a:r>
              <a:rPr lang="cs-CZ" dirty="0"/>
              <a:t> bohy, bohy jako diváky „sportovního“ </a:t>
            </a:r>
            <a:r>
              <a:rPr lang="cs-CZ" dirty="0" smtClean="0"/>
              <a:t>výkonu</a:t>
            </a:r>
          </a:p>
          <a:p>
            <a:pPr lvl="1"/>
            <a:r>
              <a:rPr lang="cs-CZ" dirty="0" smtClean="0"/>
              <a:t>udržení </a:t>
            </a:r>
            <a:r>
              <a:rPr lang="cs-CZ" dirty="0"/>
              <a:t>vlastního společenského postavení a kontakt s bohy </a:t>
            </a:r>
            <a:r>
              <a:rPr lang="cs-CZ" dirty="0" smtClean="0"/>
              <a:t>(primární cíl </a:t>
            </a:r>
            <a:r>
              <a:rPr lang="cs-CZ" dirty="0"/>
              <a:t>„sportu“ od jeho </a:t>
            </a:r>
            <a:r>
              <a:rPr lang="cs-CZ" dirty="0" smtClean="0"/>
              <a:t>vzniku)</a:t>
            </a:r>
            <a:endParaRPr lang="cs-CZ" dirty="0"/>
          </a:p>
        </p:txBody>
      </p:sp>
    </p:spTree>
    <p:extLst>
      <p:ext uri="{BB962C8B-B14F-4D97-AF65-F5344CB8AC3E}">
        <p14:creationId xmlns:p14="http://schemas.microsoft.com/office/powerpoint/2010/main" val="2865785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57200" y="116632"/>
            <a:ext cx="8229600" cy="1224136"/>
          </a:xfrm>
        </p:spPr>
        <p:txBody>
          <a:bodyPr/>
          <a:lstStyle/>
          <a:p>
            <a:r>
              <a:rPr lang="cs-CZ" b="1" i="1" dirty="0" err="1">
                <a:effectLst>
                  <a:outerShdw blurRad="38100" dist="38100" dir="2700000" algn="tl">
                    <a:srgbClr val="000000">
                      <a:alpha val="43137"/>
                    </a:srgbClr>
                  </a:outerShdw>
                </a:effectLst>
              </a:rPr>
              <a:t>c</a:t>
            </a:r>
            <a:r>
              <a:rPr lang="cs-CZ" b="1" i="1" dirty="0" err="1" smtClean="0">
                <a:effectLst>
                  <a:outerShdw blurRad="38100" dist="38100" dir="2700000" algn="tl">
                    <a:srgbClr val="000000">
                      <a:alpha val="43137"/>
                    </a:srgbClr>
                  </a:outerShdw>
                </a:effectLst>
              </a:rPr>
              <a:t>ollegia</a:t>
            </a:r>
            <a:r>
              <a:rPr lang="cs-CZ" b="1" dirty="0" smtClean="0">
                <a:effectLst>
                  <a:outerShdw blurRad="38100" dist="38100" dir="2700000" algn="tl">
                    <a:srgbClr val="000000">
                      <a:alpha val="43137"/>
                    </a:srgbClr>
                  </a:outerShdw>
                </a:effectLst>
              </a:rPr>
              <a:t> fanoušků</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96752"/>
            <a:ext cx="9144000" cy="5661248"/>
          </a:xfrm>
        </p:spPr>
        <p:txBody>
          <a:bodyPr>
            <a:normAutofit/>
          </a:bodyPr>
          <a:lstStyle/>
          <a:p>
            <a:pPr lvl="0" algn="just"/>
            <a:r>
              <a:rPr lang="cs-CZ" b="1" i="1" dirty="0" err="1"/>
              <a:t>Philoploi</a:t>
            </a:r>
            <a:r>
              <a:rPr lang="cs-CZ" dirty="0"/>
              <a:t> („milovníci zbraní“) z </a:t>
            </a:r>
            <a:r>
              <a:rPr lang="cs-CZ" dirty="0" err="1"/>
              <a:t>Efesu</a:t>
            </a:r>
            <a:r>
              <a:rPr lang="cs-CZ" dirty="0"/>
              <a:t>, </a:t>
            </a:r>
            <a:r>
              <a:rPr lang="cs-CZ" dirty="0" err="1"/>
              <a:t>Milétu</a:t>
            </a:r>
            <a:r>
              <a:rPr lang="cs-CZ" dirty="0"/>
              <a:t> a </a:t>
            </a:r>
            <a:r>
              <a:rPr lang="cs-CZ" dirty="0" err="1"/>
              <a:t>Termessu</a:t>
            </a:r>
            <a:r>
              <a:rPr lang="cs-CZ" dirty="0"/>
              <a:t>, </a:t>
            </a:r>
          </a:p>
          <a:p>
            <a:pPr lvl="0" algn="just"/>
            <a:r>
              <a:rPr lang="cs-CZ" b="1" i="1" dirty="0" err="1"/>
              <a:t>Philokunegoi</a:t>
            </a:r>
            <a:r>
              <a:rPr lang="cs-CZ" dirty="0"/>
              <a:t> („milovníci štvanic“), čili spolek zaměřený na </a:t>
            </a:r>
            <a:r>
              <a:rPr lang="cs-CZ" i="1" dirty="0"/>
              <a:t>venationes</a:t>
            </a:r>
            <a:r>
              <a:rPr lang="cs-CZ" dirty="0"/>
              <a:t>, </a:t>
            </a:r>
          </a:p>
          <a:p>
            <a:pPr lvl="0" algn="just"/>
            <a:r>
              <a:rPr lang="cs-CZ" b="1" i="1" dirty="0" err="1"/>
              <a:t>Amatores</a:t>
            </a:r>
            <a:r>
              <a:rPr lang="cs-CZ" i="1" dirty="0"/>
              <a:t> </a:t>
            </a:r>
            <a:r>
              <a:rPr lang="cs-CZ" dirty="0"/>
              <a:t>(„milovníci </a:t>
            </a:r>
            <a:r>
              <a:rPr lang="cs-CZ" dirty="0" err="1"/>
              <a:t>Glaukovi</a:t>
            </a:r>
            <a:r>
              <a:rPr lang="cs-CZ" dirty="0"/>
              <a:t>“) ve Veroně; šlo o fanoušky gladiátora </a:t>
            </a:r>
            <a:r>
              <a:rPr lang="cs-CZ" dirty="0" err="1"/>
              <a:t>Glauka</a:t>
            </a:r>
            <a:r>
              <a:rPr lang="cs-CZ" dirty="0"/>
              <a:t> typu </a:t>
            </a:r>
            <a:r>
              <a:rPr lang="cs-CZ" i="1" dirty="0" err="1"/>
              <a:t>retiarius</a:t>
            </a:r>
            <a:r>
              <a:rPr lang="cs-CZ" dirty="0"/>
              <a:t>, </a:t>
            </a:r>
          </a:p>
          <a:p>
            <a:pPr lvl="0" algn="just"/>
            <a:r>
              <a:rPr lang="cs-CZ" b="1" i="1" dirty="0" err="1"/>
              <a:t>collegium</a:t>
            </a:r>
            <a:r>
              <a:rPr lang="cs-CZ" dirty="0"/>
              <a:t> vyznávající boha Silvana, </a:t>
            </a:r>
            <a:r>
              <a:rPr lang="cs-CZ" dirty="0" smtClean="0"/>
              <a:t>23 </a:t>
            </a:r>
            <a:r>
              <a:rPr lang="cs-CZ" dirty="0"/>
              <a:t>gladiátorů ze skupiny císaře </a:t>
            </a:r>
            <a:r>
              <a:rPr lang="cs-CZ" dirty="0" err="1"/>
              <a:t>Commoda</a:t>
            </a:r>
            <a:r>
              <a:rPr lang="cs-CZ" dirty="0"/>
              <a:t>, masér, výrobce </a:t>
            </a:r>
            <a:r>
              <a:rPr lang="cs-CZ" i="1" dirty="0" err="1"/>
              <a:t>manicae</a:t>
            </a:r>
            <a:r>
              <a:rPr lang="cs-CZ" i="1" dirty="0"/>
              <a:t> </a:t>
            </a:r>
            <a:r>
              <a:rPr lang="cs-CZ" dirty="0" smtClean="0"/>
              <a:t>a </a:t>
            </a:r>
            <a:r>
              <a:rPr lang="cs-CZ" dirty="0"/>
              <a:t>7 členů nazývaných </a:t>
            </a:r>
            <a:r>
              <a:rPr lang="cs-CZ" i="1" dirty="0" err="1" smtClean="0"/>
              <a:t>pagani</a:t>
            </a:r>
            <a:r>
              <a:rPr lang="cs-CZ" dirty="0" smtClean="0"/>
              <a:t>, </a:t>
            </a:r>
            <a:r>
              <a:rPr lang="cs-CZ" i="1" dirty="0" err="1" smtClean="0"/>
              <a:t>cryptiarius</a:t>
            </a:r>
            <a:r>
              <a:rPr lang="cs-CZ" dirty="0" smtClean="0"/>
              <a:t> </a:t>
            </a:r>
            <a:r>
              <a:rPr lang="cs-CZ" dirty="0"/>
              <a:t>(hlídač krypty) a císařův </a:t>
            </a:r>
            <a:r>
              <a:rPr lang="cs-CZ" dirty="0" smtClean="0"/>
              <a:t>propuštěnec</a:t>
            </a:r>
            <a:endParaRPr lang="cs-CZ" dirty="0"/>
          </a:p>
        </p:txBody>
      </p:sp>
    </p:spTree>
    <p:extLst>
      <p:ext uri="{BB962C8B-B14F-4D97-AF65-F5344CB8AC3E}">
        <p14:creationId xmlns:p14="http://schemas.microsoft.com/office/powerpoint/2010/main" val="3059086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dirty="0" smtClean="0">
                <a:effectLst>
                  <a:outerShdw blurRad="38100" dist="38100" dir="2700000" algn="tl">
                    <a:srgbClr val="000000">
                      <a:alpha val="43137"/>
                    </a:srgbClr>
                  </a:outerShdw>
                </a:effectLst>
              </a:rPr>
              <a:t>Střety z amfiteátrů</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r>
              <a:rPr lang="cs-CZ" b="1" dirty="0" smtClean="0"/>
              <a:t>Pompeje</a:t>
            </a:r>
            <a:r>
              <a:rPr lang="cs-CZ" dirty="0" smtClean="0"/>
              <a:t>:</a:t>
            </a:r>
          </a:p>
          <a:p>
            <a:pPr lvl="1"/>
            <a:r>
              <a:rPr lang="cs-CZ" dirty="0" smtClean="0"/>
              <a:t>X </a:t>
            </a:r>
            <a:r>
              <a:rPr lang="cs-CZ" b="1" dirty="0" err="1" smtClean="0"/>
              <a:t>Nuceria</a:t>
            </a:r>
            <a:r>
              <a:rPr lang="cs-CZ" dirty="0" smtClean="0"/>
              <a:t> – krvavé střety </a:t>
            </a:r>
          </a:p>
          <a:p>
            <a:endParaRPr lang="cs-CZ" dirty="0"/>
          </a:p>
          <a:p>
            <a:r>
              <a:rPr lang="cs-CZ" i="1" dirty="0" err="1"/>
              <a:t>milites</a:t>
            </a:r>
            <a:r>
              <a:rPr lang="cs-CZ" i="1" dirty="0"/>
              <a:t> </a:t>
            </a:r>
            <a:r>
              <a:rPr lang="cs-CZ" i="1" dirty="0" err="1"/>
              <a:t>stationarii</a:t>
            </a:r>
            <a:endParaRPr lang="cs-CZ" dirty="0" smtClean="0"/>
          </a:p>
        </p:txBody>
      </p:sp>
    </p:spTree>
    <p:extLst>
      <p:ext uri="{BB962C8B-B14F-4D97-AF65-F5344CB8AC3E}">
        <p14:creationId xmlns:p14="http://schemas.microsoft.com/office/powerpoint/2010/main" val="1993332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0" y="0"/>
            <a:ext cx="9144000" cy="980728"/>
          </a:xfrm>
        </p:spPr>
        <p:txBody>
          <a:bodyPr>
            <a:normAutofit/>
          </a:bodyPr>
          <a:lstStyle/>
          <a:p>
            <a:r>
              <a:rPr lang="cs-CZ" sz="3600" b="1" dirty="0" smtClean="0">
                <a:effectLst>
                  <a:outerShdw blurRad="38100" dist="38100" dir="2700000" algn="tl">
                    <a:srgbClr val="000000">
                      <a:alpha val="43137"/>
                    </a:srgbClr>
                  </a:outerShdw>
                </a:effectLst>
              </a:rPr>
              <a:t>výkřiky diváků – „primitivní sociální chování“</a:t>
            </a:r>
            <a:endParaRPr lang="cs-CZ" sz="36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980728"/>
            <a:ext cx="9144000" cy="5877272"/>
          </a:xfrm>
        </p:spPr>
        <p:txBody>
          <a:bodyPr>
            <a:normAutofit fontScale="85000" lnSpcReduction="20000"/>
          </a:bodyPr>
          <a:lstStyle/>
          <a:p>
            <a:pPr algn="just"/>
            <a:r>
              <a:rPr lang="cs-CZ" dirty="0" smtClean="0"/>
              <a:t>„</a:t>
            </a:r>
            <a:r>
              <a:rPr lang="cs-CZ" i="1" dirty="0" err="1"/>
              <a:t>missus</a:t>
            </a:r>
            <a:r>
              <a:rPr lang="cs-CZ" i="1" dirty="0"/>
              <a:t>!</a:t>
            </a:r>
            <a:r>
              <a:rPr lang="cs-CZ" dirty="0"/>
              <a:t>“ či „</a:t>
            </a:r>
            <a:r>
              <a:rPr lang="cs-CZ" i="1" dirty="0" err="1"/>
              <a:t>mitte</a:t>
            </a:r>
            <a:r>
              <a:rPr lang="cs-CZ" dirty="0"/>
              <a:t>!“ („</a:t>
            </a:r>
            <a:r>
              <a:rPr lang="cs-CZ" b="1" dirty="0"/>
              <a:t>ušetři</a:t>
            </a:r>
            <a:r>
              <a:rPr lang="cs-CZ" dirty="0"/>
              <a:t> </a:t>
            </a:r>
            <a:r>
              <a:rPr lang="cs-CZ" b="1" dirty="0"/>
              <a:t>ho</a:t>
            </a:r>
            <a:r>
              <a:rPr lang="cs-CZ" dirty="0"/>
              <a:t>!“, „</a:t>
            </a:r>
            <a:r>
              <a:rPr lang="cs-CZ" b="1" dirty="0"/>
              <a:t>propusť</a:t>
            </a:r>
            <a:r>
              <a:rPr lang="cs-CZ" dirty="0"/>
              <a:t> </a:t>
            </a:r>
            <a:r>
              <a:rPr lang="cs-CZ" b="1" dirty="0"/>
              <a:t>ho!</a:t>
            </a:r>
            <a:r>
              <a:rPr lang="cs-CZ" dirty="0"/>
              <a:t>“) nebo „</a:t>
            </a:r>
            <a:r>
              <a:rPr lang="cs-CZ" i="1" dirty="0" err="1"/>
              <a:t>iugula</a:t>
            </a:r>
            <a:r>
              <a:rPr lang="cs-CZ" dirty="0"/>
              <a:t>!“ („</a:t>
            </a:r>
            <a:r>
              <a:rPr lang="cs-CZ" b="1" dirty="0"/>
              <a:t>prořízni</a:t>
            </a:r>
            <a:r>
              <a:rPr lang="cs-CZ" dirty="0"/>
              <a:t> </a:t>
            </a:r>
            <a:r>
              <a:rPr lang="cs-CZ" b="1" dirty="0"/>
              <a:t>mu</a:t>
            </a:r>
            <a:r>
              <a:rPr lang="cs-CZ" dirty="0"/>
              <a:t> </a:t>
            </a:r>
            <a:r>
              <a:rPr lang="cs-CZ" b="1" dirty="0"/>
              <a:t>hrdlo</a:t>
            </a:r>
            <a:r>
              <a:rPr lang="cs-CZ" dirty="0"/>
              <a:t>!“), „</a:t>
            </a:r>
            <a:r>
              <a:rPr lang="cs-CZ" i="1" dirty="0" err="1"/>
              <a:t>ure</a:t>
            </a:r>
            <a:r>
              <a:rPr lang="cs-CZ" dirty="0"/>
              <a:t>!“ („</a:t>
            </a:r>
            <a:r>
              <a:rPr lang="cs-CZ" b="1" dirty="0"/>
              <a:t>spálit</a:t>
            </a:r>
            <a:r>
              <a:rPr lang="cs-CZ" dirty="0"/>
              <a:t>!“), „</a:t>
            </a:r>
            <a:r>
              <a:rPr lang="cs-CZ" i="1" dirty="0" err="1"/>
              <a:t>verbera</a:t>
            </a:r>
            <a:r>
              <a:rPr lang="cs-CZ" dirty="0"/>
              <a:t>!“ („</a:t>
            </a:r>
            <a:r>
              <a:rPr lang="cs-CZ" b="1" dirty="0"/>
              <a:t>zbičovat</a:t>
            </a:r>
            <a:r>
              <a:rPr lang="cs-CZ" dirty="0" smtClean="0"/>
              <a:t>!“)</a:t>
            </a:r>
          </a:p>
          <a:p>
            <a:pPr algn="just"/>
            <a:r>
              <a:rPr lang="cs-CZ" dirty="0"/>
              <a:t>„</a:t>
            </a:r>
            <a:r>
              <a:rPr lang="cs-CZ" i="1" dirty="0" err="1"/>
              <a:t>Occide</a:t>
            </a:r>
            <a:r>
              <a:rPr lang="cs-CZ" i="1" dirty="0"/>
              <a:t>, </a:t>
            </a:r>
            <a:r>
              <a:rPr lang="cs-CZ" i="1" dirty="0" err="1"/>
              <a:t>verbera</a:t>
            </a:r>
            <a:r>
              <a:rPr lang="cs-CZ" i="1" dirty="0"/>
              <a:t>, </a:t>
            </a:r>
            <a:r>
              <a:rPr lang="cs-CZ" i="1" dirty="0" err="1"/>
              <a:t>ure</a:t>
            </a:r>
            <a:r>
              <a:rPr lang="cs-CZ" i="1" dirty="0"/>
              <a:t>! </a:t>
            </a:r>
            <a:r>
              <a:rPr lang="cs-CZ" i="1" dirty="0" err="1"/>
              <a:t>Quare</a:t>
            </a:r>
            <a:r>
              <a:rPr lang="cs-CZ" i="1" dirty="0"/>
              <a:t> tam </a:t>
            </a:r>
            <a:r>
              <a:rPr lang="cs-CZ" i="1" dirty="0" err="1"/>
              <a:t>timide</a:t>
            </a:r>
            <a:r>
              <a:rPr lang="cs-CZ" i="1" dirty="0"/>
              <a:t> </a:t>
            </a:r>
            <a:r>
              <a:rPr lang="cs-CZ" i="1" dirty="0" err="1"/>
              <a:t>incurrit</a:t>
            </a:r>
            <a:r>
              <a:rPr lang="cs-CZ" i="1" dirty="0"/>
              <a:t> in </a:t>
            </a:r>
            <a:r>
              <a:rPr lang="cs-CZ" i="1" dirty="0" err="1"/>
              <a:t>ferrum</a:t>
            </a:r>
            <a:r>
              <a:rPr lang="cs-CZ" i="1" dirty="0"/>
              <a:t>? </a:t>
            </a:r>
            <a:r>
              <a:rPr lang="cs-CZ" i="1" dirty="0" err="1"/>
              <a:t>quare</a:t>
            </a:r>
            <a:r>
              <a:rPr lang="cs-CZ" i="1" dirty="0"/>
              <a:t> </a:t>
            </a:r>
            <a:r>
              <a:rPr lang="cs-CZ" i="1" dirty="0" err="1"/>
              <a:t>parum</a:t>
            </a:r>
            <a:r>
              <a:rPr lang="cs-CZ" i="1" dirty="0"/>
              <a:t> </a:t>
            </a:r>
            <a:r>
              <a:rPr lang="cs-CZ" i="1" dirty="0" err="1"/>
              <a:t>audacter</a:t>
            </a:r>
            <a:r>
              <a:rPr lang="cs-CZ" i="1" dirty="0"/>
              <a:t> </a:t>
            </a:r>
            <a:r>
              <a:rPr lang="cs-CZ" i="1" dirty="0" err="1"/>
              <a:t>occidit</a:t>
            </a:r>
            <a:r>
              <a:rPr lang="cs-CZ" i="1" dirty="0"/>
              <a:t>? </a:t>
            </a:r>
            <a:r>
              <a:rPr lang="cs-CZ" i="1" dirty="0" err="1"/>
              <a:t>quare</a:t>
            </a:r>
            <a:r>
              <a:rPr lang="cs-CZ" i="1" dirty="0"/>
              <a:t> </a:t>
            </a:r>
            <a:r>
              <a:rPr lang="cs-CZ" i="1" dirty="0" err="1"/>
              <a:t>parum</a:t>
            </a:r>
            <a:r>
              <a:rPr lang="cs-CZ" i="1" dirty="0"/>
              <a:t> </a:t>
            </a:r>
            <a:r>
              <a:rPr lang="cs-CZ" i="1" dirty="0" err="1"/>
              <a:t>libenter</a:t>
            </a:r>
            <a:r>
              <a:rPr lang="cs-CZ" i="1" dirty="0"/>
              <a:t> </a:t>
            </a:r>
            <a:r>
              <a:rPr lang="cs-CZ" i="1" dirty="0" err="1"/>
              <a:t>moritur</a:t>
            </a:r>
            <a:r>
              <a:rPr lang="cs-CZ" i="1" dirty="0"/>
              <a:t>? </a:t>
            </a:r>
            <a:r>
              <a:rPr lang="cs-CZ" i="1" dirty="0" err="1"/>
              <a:t>Plagis</a:t>
            </a:r>
            <a:r>
              <a:rPr lang="cs-CZ" i="1" dirty="0"/>
              <a:t> </a:t>
            </a:r>
            <a:r>
              <a:rPr lang="cs-CZ" i="1" dirty="0" err="1"/>
              <a:t>agatur</a:t>
            </a:r>
            <a:r>
              <a:rPr lang="cs-CZ" i="1" dirty="0"/>
              <a:t> in </a:t>
            </a:r>
            <a:r>
              <a:rPr lang="cs-CZ" i="1" dirty="0" err="1"/>
              <a:t>vulnera</a:t>
            </a:r>
            <a:r>
              <a:rPr lang="cs-CZ" i="1" dirty="0"/>
              <a:t>, </a:t>
            </a:r>
            <a:r>
              <a:rPr lang="cs-CZ" i="1" dirty="0" err="1"/>
              <a:t>mutuos</a:t>
            </a:r>
            <a:r>
              <a:rPr lang="cs-CZ" i="1" dirty="0"/>
              <a:t> </a:t>
            </a:r>
            <a:r>
              <a:rPr lang="cs-CZ" i="1" dirty="0" err="1"/>
              <a:t>ictus</a:t>
            </a:r>
            <a:r>
              <a:rPr lang="cs-CZ" i="1" dirty="0"/>
              <a:t> </a:t>
            </a:r>
            <a:r>
              <a:rPr lang="cs-CZ" i="1" dirty="0" err="1"/>
              <a:t>nudis</a:t>
            </a:r>
            <a:r>
              <a:rPr lang="cs-CZ" i="1" dirty="0"/>
              <a:t> et </a:t>
            </a:r>
            <a:r>
              <a:rPr lang="cs-CZ" i="1" dirty="0" err="1"/>
              <a:t>obviis</a:t>
            </a:r>
            <a:r>
              <a:rPr lang="cs-CZ" i="1" dirty="0"/>
              <a:t> </a:t>
            </a:r>
            <a:r>
              <a:rPr lang="cs-CZ" i="1" dirty="0" err="1"/>
              <a:t>pectoribus</a:t>
            </a:r>
            <a:r>
              <a:rPr lang="cs-CZ" i="1" dirty="0"/>
              <a:t> </a:t>
            </a:r>
            <a:r>
              <a:rPr lang="cs-CZ" i="1" dirty="0" err="1"/>
              <a:t>excipiant</a:t>
            </a:r>
            <a:r>
              <a:rPr lang="cs-CZ" dirty="0"/>
              <a:t>“ (Sen. </a:t>
            </a:r>
            <a:r>
              <a:rPr lang="cs-CZ" i="1" dirty="0" err="1"/>
              <a:t>Ep</a:t>
            </a:r>
            <a:r>
              <a:rPr lang="cs-CZ" i="1" dirty="0"/>
              <a:t>.</a:t>
            </a:r>
            <a:r>
              <a:rPr lang="cs-CZ" dirty="0"/>
              <a:t> 7.5); </a:t>
            </a:r>
            <a:endParaRPr lang="cs-CZ" dirty="0" smtClean="0"/>
          </a:p>
          <a:p>
            <a:pPr algn="just"/>
            <a:r>
              <a:rPr lang="cs-CZ" b="1" i="1" dirty="0"/>
              <a:t>„Zabíjej, bičuj, upaluj!“</a:t>
            </a:r>
            <a:r>
              <a:rPr lang="cs-CZ" b="1" dirty="0"/>
              <a:t> </a:t>
            </a:r>
            <a:r>
              <a:rPr lang="cs-CZ" b="1" i="1" dirty="0"/>
              <a:t>„Proč </a:t>
            </a:r>
            <a:r>
              <a:rPr lang="cs-CZ" b="1" i="1" dirty="0" err="1"/>
              <a:t>tenhleten</a:t>
            </a:r>
            <a:r>
              <a:rPr lang="cs-CZ" b="1" i="1" dirty="0"/>
              <a:t> nabíhá na meč tak bázlivě?“ „Proč vraždíš tak váhavě?“ „Proč umíráš tak nerad?“</a:t>
            </a:r>
            <a:r>
              <a:rPr lang="cs-CZ" b="1" dirty="0"/>
              <a:t> </a:t>
            </a:r>
            <a:r>
              <a:rPr lang="cs-CZ" b="1" i="1" dirty="0"/>
              <a:t>„Žeňte je bičem, aby se bili!“ „Ať se spolu bijí s nastavenou holou hrudí!“</a:t>
            </a:r>
            <a:r>
              <a:rPr lang="cs-CZ" dirty="0"/>
              <a:t> (překlad B. Ryba, </a:t>
            </a:r>
            <a:r>
              <a:rPr lang="cs-CZ" dirty="0" smtClean="0"/>
              <a:t>1969)</a:t>
            </a:r>
          </a:p>
          <a:p>
            <a:pPr algn="just"/>
            <a:r>
              <a:rPr lang="cs-CZ" dirty="0" smtClean="0"/>
              <a:t>o </a:t>
            </a:r>
            <a:r>
              <a:rPr lang="cs-CZ" dirty="0"/>
              <a:t>přestávkách: „</a:t>
            </a:r>
            <a:r>
              <a:rPr lang="cs-CZ" i="1" dirty="0"/>
              <a:t>Interim </a:t>
            </a:r>
            <a:r>
              <a:rPr lang="cs-CZ" i="1" dirty="0" err="1"/>
              <a:t>iugulentur</a:t>
            </a:r>
            <a:r>
              <a:rPr lang="cs-CZ" i="1" dirty="0"/>
              <a:t> </a:t>
            </a:r>
            <a:r>
              <a:rPr lang="cs-CZ" i="1" dirty="0" err="1"/>
              <a:t>homines</a:t>
            </a:r>
            <a:r>
              <a:rPr lang="cs-CZ" i="1" dirty="0"/>
              <a:t>, ne </a:t>
            </a:r>
            <a:r>
              <a:rPr lang="cs-CZ" i="1" dirty="0" err="1"/>
              <a:t>nihil</a:t>
            </a:r>
            <a:r>
              <a:rPr lang="cs-CZ" i="1" dirty="0"/>
              <a:t> </a:t>
            </a:r>
            <a:r>
              <a:rPr lang="cs-CZ" i="1" dirty="0" err="1"/>
              <a:t>agatur</a:t>
            </a:r>
            <a:r>
              <a:rPr lang="cs-CZ" dirty="0"/>
              <a:t>“ (Sen. </a:t>
            </a:r>
            <a:r>
              <a:rPr lang="cs-CZ" i="1" dirty="0" err="1"/>
              <a:t>Ep</a:t>
            </a:r>
            <a:r>
              <a:rPr lang="cs-CZ" i="1" dirty="0"/>
              <a:t>.</a:t>
            </a:r>
            <a:r>
              <a:rPr lang="cs-CZ" dirty="0"/>
              <a:t> 7.5). </a:t>
            </a:r>
            <a:endParaRPr lang="cs-CZ" dirty="0" smtClean="0"/>
          </a:p>
          <a:p>
            <a:pPr algn="just"/>
            <a:r>
              <a:rPr lang="cs-CZ" b="1" i="1" dirty="0"/>
              <a:t>„Popravujte lidi, ať se něco děje!“</a:t>
            </a:r>
            <a:r>
              <a:rPr lang="cs-CZ" b="1" dirty="0"/>
              <a:t> </a:t>
            </a:r>
            <a:r>
              <a:rPr lang="cs-CZ" dirty="0"/>
              <a:t>(překlad B. Ryba, 1969). </a:t>
            </a:r>
            <a:endParaRPr lang="cs-CZ" dirty="0" smtClean="0"/>
          </a:p>
          <a:p>
            <a:pPr algn="just"/>
            <a:r>
              <a:rPr lang="cs-CZ" dirty="0" smtClean="0"/>
              <a:t>„</a:t>
            </a:r>
            <a:r>
              <a:rPr lang="cs-CZ" i="1" dirty="0"/>
              <a:t>Hoc </a:t>
            </a:r>
            <a:r>
              <a:rPr lang="cs-CZ" i="1" dirty="0" err="1"/>
              <a:t>habet</a:t>
            </a:r>
            <a:r>
              <a:rPr lang="cs-CZ" i="1" dirty="0"/>
              <a:t>!</a:t>
            </a:r>
            <a:r>
              <a:rPr lang="cs-CZ" dirty="0"/>
              <a:t>“, „</a:t>
            </a:r>
            <a:r>
              <a:rPr lang="cs-CZ" i="1" dirty="0" err="1"/>
              <a:t>Peractum</a:t>
            </a:r>
            <a:r>
              <a:rPr lang="cs-CZ" i="1" dirty="0"/>
              <a:t> </a:t>
            </a:r>
            <a:r>
              <a:rPr lang="cs-CZ" i="1" dirty="0" err="1"/>
              <a:t>est</a:t>
            </a:r>
            <a:r>
              <a:rPr lang="cs-CZ" i="1" dirty="0"/>
              <a:t>!</a:t>
            </a:r>
            <a:r>
              <a:rPr lang="cs-CZ" dirty="0"/>
              <a:t>“ (</a:t>
            </a:r>
            <a:r>
              <a:rPr lang="cs-CZ" dirty="0" err="1"/>
              <a:t>Serv</a:t>
            </a:r>
            <a:r>
              <a:rPr lang="cs-CZ" dirty="0"/>
              <a:t>. </a:t>
            </a:r>
            <a:r>
              <a:rPr lang="cs-CZ" i="1" dirty="0"/>
              <a:t>A.</a:t>
            </a:r>
            <a:r>
              <a:rPr lang="cs-CZ" dirty="0"/>
              <a:t> 12.296</a:t>
            </a:r>
            <a:r>
              <a:rPr lang="cs-CZ" dirty="0" smtClean="0"/>
              <a:t>).</a:t>
            </a:r>
          </a:p>
          <a:p>
            <a:pPr algn="just"/>
            <a:r>
              <a:rPr lang="cs-CZ" dirty="0" smtClean="0"/>
              <a:t> </a:t>
            </a:r>
            <a:r>
              <a:rPr lang="cs-CZ" b="1" dirty="0" smtClean="0"/>
              <a:t>„</a:t>
            </a:r>
            <a:r>
              <a:rPr lang="cs-CZ" b="1" i="1" dirty="0"/>
              <a:t>Má to!</a:t>
            </a:r>
            <a:r>
              <a:rPr lang="cs-CZ" b="1" dirty="0"/>
              <a:t>“, „</a:t>
            </a:r>
            <a:r>
              <a:rPr lang="cs-CZ" b="1" i="1" dirty="0"/>
              <a:t>Je po všem!</a:t>
            </a:r>
            <a:r>
              <a:rPr lang="cs-CZ" b="1" dirty="0"/>
              <a:t>“ </a:t>
            </a:r>
            <a:r>
              <a:rPr lang="cs-CZ" dirty="0" smtClean="0"/>
              <a:t>(volně přeloženo). </a:t>
            </a:r>
            <a:endParaRPr lang="cs-CZ" dirty="0"/>
          </a:p>
          <a:p>
            <a:pPr algn="just"/>
            <a:endParaRPr lang="cs-CZ" dirty="0"/>
          </a:p>
        </p:txBody>
      </p:sp>
    </p:spTree>
    <p:extLst>
      <p:ext uri="{BB962C8B-B14F-4D97-AF65-F5344CB8AC3E}">
        <p14:creationId xmlns:p14="http://schemas.microsoft.com/office/powerpoint/2010/main" val="2465297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57200" y="0"/>
            <a:ext cx="8229600" cy="1124744"/>
          </a:xfrm>
        </p:spPr>
        <p:txBody>
          <a:bodyPr/>
          <a:lstStyle/>
          <a:p>
            <a:r>
              <a:rPr lang="cs-CZ" b="1" dirty="0" smtClean="0">
                <a:effectLst>
                  <a:outerShdw blurRad="38100" dist="38100" dir="2700000" algn="tl">
                    <a:srgbClr val="000000">
                      <a:alpha val="43137"/>
                    </a:srgbClr>
                  </a:outerShdw>
                </a:effectLst>
              </a:rPr>
              <a:t>Odmítání a kritika</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908720"/>
            <a:ext cx="9144000" cy="5949280"/>
          </a:xfrm>
        </p:spPr>
        <p:txBody>
          <a:bodyPr>
            <a:normAutofit fontScale="92500" lnSpcReduction="20000"/>
          </a:bodyPr>
          <a:lstStyle/>
          <a:p>
            <a:pPr algn="just"/>
            <a:r>
              <a:rPr lang="cs-CZ" b="1" dirty="0" smtClean="0"/>
              <a:t>Marcus Aurelius</a:t>
            </a:r>
            <a:r>
              <a:rPr lang="cs-CZ" dirty="0" smtClean="0"/>
              <a:t>: </a:t>
            </a:r>
          </a:p>
          <a:p>
            <a:pPr marL="0" indent="0" algn="just">
              <a:buNone/>
            </a:pPr>
            <a:r>
              <a:rPr lang="cs-CZ" dirty="0" smtClean="0"/>
              <a:t>„</a:t>
            </a:r>
            <a:r>
              <a:rPr lang="el-GR" i="1" dirty="0"/>
              <a:t>Παρὰ τοῦ τροφέως τὸ μήτε Πρασιανὸς μήτε Βενετιανὸς μήτε Παλμουλάριος ἢ Σκουτάριος γενέσθαι</a:t>
            </a:r>
            <a:r>
              <a:rPr lang="cs-CZ" dirty="0"/>
              <a:t>“ (M. Aur. </a:t>
            </a:r>
            <a:r>
              <a:rPr lang="cs-CZ" i="1" dirty="0"/>
              <a:t>Med.</a:t>
            </a:r>
            <a:r>
              <a:rPr lang="cs-CZ" dirty="0"/>
              <a:t> 1.5). </a:t>
            </a:r>
            <a:endParaRPr lang="cs-CZ" dirty="0" smtClean="0"/>
          </a:p>
          <a:p>
            <a:pPr marL="0" indent="0" algn="just">
              <a:buNone/>
            </a:pPr>
            <a:r>
              <a:rPr lang="cs-CZ" b="1" dirty="0" smtClean="0"/>
              <a:t>„</a:t>
            </a:r>
            <a:r>
              <a:rPr lang="cs-CZ" b="1" i="1" dirty="0"/>
              <a:t>Svému vychovateli jsem povinen díkem, že nestraním ani Zeleným ani Modrým v cirku, ani nehoruji pro zápasníky se štítem okrouhlým nebo podlouhlým</a:t>
            </a:r>
            <a:r>
              <a:rPr lang="cs-CZ" b="1" dirty="0"/>
              <a:t>“ </a:t>
            </a:r>
            <a:r>
              <a:rPr lang="cs-CZ" dirty="0"/>
              <a:t>(překlad R. Kuthan, 1969). </a:t>
            </a:r>
          </a:p>
          <a:p>
            <a:pPr algn="just"/>
            <a:r>
              <a:rPr lang="cs-CZ" i="1" dirty="0"/>
              <a:t>„Na honosném </a:t>
            </a:r>
            <a:r>
              <a:rPr lang="cs-CZ" i="1" dirty="0" err="1"/>
              <a:t>venatiu</a:t>
            </a:r>
            <a:r>
              <a:rPr lang="cs-CZ" i="1" dirty="0"/>
              <a:t>, pořádaném Pompeiem, byli donuceni bojovat proti </a:t>
            </a:r>
            <a:r>
              <a:rPr lang="cs-CZ" i="1" dirty="0" smtClean="0"/>
              <a:t>mužům </a:t>
            </a:r>
            <a:r>
              <a:rPr lang="cs-CZ" dirty="0" smtClean="0"/>
              <a:t>(sloni)</a:t>
            </a:r>
            <a:r>
              <a:rPr lang="cs-CZ" i="1" dirty="0" smtClean="0"/>
              <a:t>. </a:t>
            </a:r>
            <a:r>
              <a:rPr lang="cs-CZ" i="1" dirty="0"/>
              <a:t>Nejprve čelili tomuto úkolu, pak si však uvědomili, že jejich postavení je beznadějné, sklonili se a začali prosit o smilování. Diváci byli dojati k slzám a hlasitě proklínali organizátora her“</a:t>
            </a:r>
            <a:r>
              <a:rPr lang="cs-CZ" dirty="0"/>
              <a:t> (</a:t>
            </a:r>
            <a:r>
              <a:rPr lang="cs-CZ" dirty="0" err="1"/>
              <a:t>Nossov</a:t>
            </a:r>
            <a:r>
              <a:rPr lang="cs-CZ" dirty="0"/>
              <a:t>, 2012, 32–33). </a:t>
            </a:r>
          </a:p>
        </p:txBody>
      </p:sp>
    </p:spTree>
    <p:extLst>
      <p:ext uri="{BB962C8B-B14F-4D97-AF65-F5344CB8AC3E}">
        <p14:creationId xmlns:p14="http://schemas.microsoft.com/office/powerpoint/2010/main" val="3894033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67544" y="13905"/>
            <a:ext cx="8229600" cy="822807"/>
          </a:xfrm>
        </p:spPr>
        <p:txBody>
          <a:bodyPr/>
          <a:lstStyle/>
          <a:p>
            <a:r>
              <a:rPr lang="cs-CZ" b="1" dirty="0">
                <a:effectLst>
                  <a:outerShdw blurRad="38100" dist="38100" dir="2700000" algn="tl">
                    <a:srgbClr val="000000">
                      <a:alpha val="43137"/>
                    </a:srgbClr>
                  </a:outerShdw>
                </a:effectLst>
              </a:rPr>
              <a:t>Plinius Mladší (</a:t>
            </a:r>
            <a:r>
              <a:rPr lang="cs-CZ" b="1" i="1" dirty="0" err="1">
                <a:effectLst>
                  <a:outerShdw blurRad="38100" dist="38100" dir="2700000" algn="tl">
                    <a:srgbClr val="000000">
                      <a:alpha val="43137"/>
                    </a:srgbClr>
                  </a:outerShdw>
                </a:effectLst>
              </a:rPr>
              <a:t>Ep</a:t>
            </a:r>
            <a:r>
              <a:rPr lang="cs-CZ" b="1" i="1" dirty="0">
                <a:effectLst>
                  <a:outerShdw blurRad="38100" dist="38100" dir="2700000" algn="tl">
                    <a:srgbClr val="000000">
                      <a:alpha val="43137"/>
                    </a:srgbClr>
                  </a:outerShdw>
                </a:effectLst>
              </a:rPr>
              <a:t>.</a:t>
            </a:r>
            <a:r>
              <a:rPr lang="cs-CZ" b="1" dirty="0">
                <a:effectLst>
                  <a:outerShdw blurRad="38100" dist="38100" dir="2700000" algn="tl">
                    <a:srgbClr val="000000">
                      <a:alpha val="43137"/>
                    </a:srgbClr>
                  </a:outerShdw>
                </a:effectLst>
              </a:rPr>
              <a:t> 9.6.1–3)</a:t>
            </a:r>
          </a:p>
        </p:txBody>
      </p:sp>
      <p:sp>
        <p:nvSpPr>
          <p:cNvPr id="3" name="Zástupný symbol pro obsah 2"/>
          <p:cNvSpPr>
            <a:spLocks noGrp="1"/>
          </p:cNvSpPr>
          <p:nvPr>
            <p:ph idx="1"/>
          </p:nvPr>
        </p:nvSpPr>
        <p:spPr>
          <a:xfrm>
            <a:off x="0" y="836712"/>
            <a:ext cx="9144000" cy="6021288"/>
          </a:xfrm>
        </p:spPr>
        <p:txBody>
          <a:bodyPr>
            <a:normAutofit fontScale="55000" lnSpcReduction="20000"/>
          </a:bodyPr>
          <a:lstStyle/>
          <a:p>
            <a:pPr marL="0" indent="0" algn="just">
              <a:buNone/>
            </a:pPr>
            <a:r>
              <a:rPr lang="cs-CZ" dirty="0" smtClean="0"/>
              <a:t>„</a:t>
            </a:r>
            <a:r>
              <a:rPr lang="cs-CZ" i="1" dirty="0"/>
              <a:t>Circenses </a:t>
            </a:r>
            <a:r>
              <a:rPr lang="cs-CZ" i="1" dirty="0" err="1"/>
              <a:t>erant</a:t>
            </a:r>
            <a:r>
              <a:rPr lang="cs-CZ" i="1" dirty="0"/>
              <a:t>, quo </a:t>
            </a:r>
            <a:r>
              <a:rPr lang="cs-CZ" i="1" dirty="0" err="1"/>
              <a:t>genere</a:t>
            </a:r>
            <a:r>
              <a:rPr lang="cs-CZ" i="1" dirty="0"/>
              <a:t> </a:t>
            </a:r>
            <a:r>
              <a:rPr lang="cs-CZ" i="1" dirty="0" err="1"/>
              <a:t>spectaculi</a:t>
            </a:r>
            <a:r>
              <a:rPr lang="cs-CZ" i="1" dirty="0"/>
              <a:t> ne </a:t>
            </a:r>
            <a:r>
              <a:rPr lang="cs-CZ" i="1" dirty="0" err="1"/>
              <a:t>levissime</a:t>
            </a:r>
            <a:r>
              <a:rPr lang="cs-CZ" i="1" dirty="0"/>
              <a:t> </a:t>
            </a:r>
            <a:r>
              <a:rPr lang="cs-CZ" i="1" dirty="0" err="1"/>
              <a:t>quidem</a:t>
            </a:r>
            <a:r>
              <a:rPr lang="cs-CZ" i="1" dirty="0"/>
              <a:t> </a:t>
            </a:r>
            <a:r>
              <a:rPr lang="cs-CZ" i="1" dirty="0" err="1"/>
              <a:t>teneor</a:t>
            </a:r>
            <a:r>
              <a:rPr lang="cs-CZ" i="1" dirty="0"/>
              <a:t>. </a:t>
            </a:r>
            <a:r>
              <a:rPr lang="cs-CZ" i="1" dirty="0" err="1"/>
              <a:t>Nihil</a:t>
            </a:r>
            <a:r>
              <a:rPr lang="cs-CZ" i="1" dirty="0"/>
              <a:t> novum </a:t>
            </a:r>
            <a:r>
              <a:rPr lang="cs-CZ" i="1" dirty="0" err="1"/>
              <a:t>nihil</a:t>
            </a:r>
            <a:r>
              <a:rPr lang="cs-CZ" i="1" dirty="0"/>
              <a:t> </a:t>
            </a:r>
            <a:r>
              <a:rPr lang="cs-CZ" i="1" dirty="0" err="1"/>
              <a:t>varium</a:t>
            </a:r>
            <a:r>
              <a:rPr lang="cs-CZ" i="1" dirty="0"/>
              <a:t>, </a:t>
            </a:r>
            <a:r>
              <a:rPr lang="cs-CZ" i="1" dirty="0" err="1"/>
              <a:t>nihil</a:t>
            </a:r>
            <a:r>
              <a:rPr lang="cs-CZ" i="1" dirty="0"/>
              <a:t> </a:t>
            </a:r>
            <a:r>
              <a:rPr lang="cs-CZ" i="1" dirty="0" err="1"/>
              <a:t>quod</a:t>
            </a:r>
            <a:r>
              <a:rPr lang="cs-CZ" i="1" dirty="0"/>
              <a:t> non semel </a:t>
            </a:r>
            <a:r>
              <a:rPr lang="cs-CZ" i="1" dirty="0" err="1"/>
              <a:t>spectasse</a:t>
            </a:r>
            <a:r>
              <a:rPr lang="cs-CZ" i="1" dirty="0"/>
              <a:t> </a:t>
            </a:r>
            <a:r>
              <a:rPr lang="cs-CZ" i="1" dirty="0" err="1"/>
              <a:t>sufficiat</a:t>
            </a:r>
            <a:r>
              <a:rPr lang="cs-CZ" i="1" dirty="0"/>
              <a:t>. Quo </a:t>
            </a:r>
            <a:r>
              <a:rPr lang="cs-CZ" i="1" dirty="0" err="1"/>
              <a:t>magis</a:t>
            </a:r>
            <a:r>
              <a:rPr lang="cs-CZ" i="1" dirty="0"/>
              <a:t> </a:t>
            </a:r>
            <a:r>
              <a:rPr lang="cs-CZ" i="1" dirty="0" err="1"/>
              <a:t>miror</a:t>
            </a:r>
            <a:r>
              <a:rPr lang="cs-CZ" i="1" dirty="0"/>
              <a:t> </a:t>
            </a:r>
            <a:r>
              <a:rPr lang="cs-CZ" i="1" dirty="0" err="1"/>
              <a:t>tot</a:t>
            </a:r>
            <a:r>
              <a:rPr lang="cs-CZ" i="1" dirty="0"/>
              <a:t> milia </a:t>
            </a:r>
            <a:r>
              <a:rPr lang="cs-CZ" i="1" dirty="0" err="1"/>
              <a:t>virorum</a:t>
            </a:r>
            <a:r>
              <a:rPr lang="cs-CZ" i="1" dirty="0"/>
              <a:t> tam </a:t>
            </a:r>
            <a:r>
              <a:rPr lang="cs-CZ" i="1" dirty="0" err="1"/>
              <a:t>pueriliter</a:t>
            </a:r>
            <a:r>
              <a:rPr lang="cs-CZ" i="1" dirty="0"/>
              <a:t> </a:t>
            </a:r>
            <a:r>
              <a:rPr lang="cs-CZ" i="1" dirty="0" err="1"/>
              <a:t>identidem</a:t>
            </a:r>
            <a:r>
              <a:rPr lang="cs-CZ" i="1" dirty="0"/>
              <a:t> </a:t>
            </a:r>
            <a:r>
              <a:rPr lang="cs-CZ" i="1" dirty="0" err="1"/>
              <a:t>cupere</a:t>
            </a:r>
            <a:r>
              <a:rPr lang="cs-CZ" i="1" dirty="0"/>
              <a:t> </a:t>
            </a:r>
            <a:r>
              <a:rPr lang="cs-CZ" i="1" dirty="0" err="1"/>
              <a:t>currentes</a:t>
            </a:r>
            <a:r>
              <a:rPr lang="cs-CZ" i="1" dirty="0"/>
              <a:t> </a:t>
            </a:r>
            <a:r>
              <a:rPr lang="cs-CZ" i="1" dirty="0" err="1"/>
              <a:t>equos</a:t>
            </a:r>
            <a:r>
              <a:rPr lang="cs-CZ" i="1" dirty="0"/>
              <a:t>, </a:t>
            </a:r>
            <a:r>
              <a:rPr lang="cs-CZ" i="1" dirty="0" err="1"/>
              <a:t>insistentes</a:t>
            </a:r>
            <a:r>
              <a:rPr lang="cs-CZ" i="1" dirty="0"/>
              <a:t> </a:t>
            </a:r>
            <a:r>
              <a:rPr lang="cs-CZ" i="1" dirty="0" err="1"/>
              <a:t>curribus</a:t>
            </a:r>
            <a:r>
              <a:rPr lang="cs-CZ" i="1" dirty="0"/>
              <a:t> </a:t>
            </a:r>
            <a:r>
              <a:rPr lang="cs-CZ" i="1" dirty="0" err="1"/>
              <a:t>homines</a:t>
            </a:r>
            <a:r>
              <a:rPr lang="cs-CZ" i="1" dirty="0"/>
              <a:t> </a:t>
            </a:r>
            <a:r>
              <a:rPr lang="cs-CZ" i="1" dirty="0" err="1"/>
              <a:t>videre</a:t>
            </a:r>
            <a:r>
              <a:rPr lang="cs-CZ" i="1" dirty="0"/>
              <a:t>. Si </a:t>
            </a:r>
            <a:r>
              <a:rPr lang="cs-CZ" i="1" dirty="0" err="1"/>
              <a:t>tamen</a:t>
            </a:r>
            <a:r>
              <a:rPr lang="cs-CZ" i="1" dirty="0"/>
              <a:t> aut </a:t>
            </a:r>
            <a:r>
              <a:rPr lang="cs-CZ" i="1" dirty="0" err="1"/>
              <a:t>velocitate</a:t>
            </a:r>
            <a:r>
              <a:rPr lang="cs-CZ" i="1" dirty="0"/>
              <a:t> </a:t>
            </a:r>
            <a:r>
              <a:rPr lang="cs-CZ" i="1" dirty="0" err="1"/>
              <a:t>equorum</a:t>
            </a:r>
            <a:r>
              <a:rPr lang="cs-CZ" i="1" dirty="0"/>
              <a:t> aut </a:t>
            </a:r>
            <a:r>
              <a:rPr lang="cs-CZ" i="1" dirty="0" err="1"/>
              <a:t>hominum</a:t>
            </a:r>
            <a:r>
              <a:rPr lang="cs-CZ" i="1" dirty="0"/>
              <a:t> </a:t>
            </a:r>
            <a:r>
              <a:rPr lang="cs-CZ" i="1" dirty="0" err="1"/>
              <a:t>arte</a:t>
            </a:r>
            <a:r>
              <a:rPr lang="cs-CZ" i="1" dirty="0"/>
              <a:t> </a:t>
            </a:r>
            <a:r>
              <a:rPr lang="cs-CZ" i="1" dirty="0" err="1"/>
              <a:t>traherentur</a:t>
            </a:r>
            <a:r>
              <a:rPr lang="cs-CZ" i="1" dirty="0"/>
              <a:t>, </a:t>
            </a:r>
            <a:r>
              <a:rPr lang="cs-CZ" i="1" dirty="0" err="1"/>
              <a:t>esset</a:t>
            </a:r>
            <a:r>
              <a:rPr lang="cs-CZ" i="1" dirty="0"/>
              <a:t> ratio non </a:t>
            </a:r>
            <a:r>
              <a:rPr lang="cs-CZ" i="1" dirty="0" err="1"/>
              <a:t>nulla</a:t>
            </a:r>
            <a:r>
              <a:rPr lang="cs-CZ" i="1" dirty="0"/>
              <a:t>; </a:t>
            </a:r>
            <a:r>
              <a:rPr lang="cs-CZ" i="1" dirty="0" err="1"/>
              <a:t>nunc</a:t>
            </a:r>
            <a:r>
              <a:rPr lang="cs-CZ" i="1" dirty="0"/>
              <a:t> </a:t>
            </a:r>
            <a:r>
              <a:rPr lang="cs-CZ" i="1" dirty="0" err="1"/>
              <a:t>favent</a:t>
            </a:r>
            <a:r>
              <a:rPr lang="cs-CZ" i="1" dirty="0"/>
              <a:t> panno, </a:t>
            </a:r>
            <a:r>
              <a:rPr lang="cs-CZ" i="1" dirty="0" err="1"/>
              <a:t>pannum</a:t>
            </a:r>
            <a:r>
              <a:rPr lang="cs-CZ" i="1" dirty="0"/>
              <a:t> amant, et si in </a:t>
            </a:r>
            <a:r>
              <a:rPr lang="cs-CZ" i="1" dirty="0" err="1"/>
              <a:t>ipso</a:t>
            </a:r>
            <a:r>
              <a:rPr lang="cs-CZ" i="1" dirty="0"/>
              <a:t> </a:t>
            </a:r>
            <a:r>
              <a:rPr lang="cs-CZ" i="1" dirty="0" err="1"/>
              <a:t>cursu</a:t>
            </a:r>
            <a:r>
              <a:rPr lang="cs-CZ" i="1" dirty="0"/>
              <a:t> </a:t>
            </a:r>
            <a:r>
              <a:rPr lang="cs-CZ" i="1" dirty="0" err="1"/>
              <a:t>medioque</a:t>
            </a:r>
            <a:r>
              <a:rPr lang="cs-CZ" i="1" dirty="0"/>
              <a:t> </a:t>
            </a:r>
            <a:r>
              <a:rPr lang="cs-CZ" i="1" dirty="0" err="1"/>
              <a:t>certamine</a:t>
            </a:r>
            <a:r>
              <a:rPr lang="cs-CZ" i="1" dirty="0"/>
              <a:t> hic </a:t>
            </a:r>
            <a:r>
              <a:rPr lang="cs-CZ" i="1" dirty="0" err="1"/>
              <a:t>color</a:t>
            </a:r>
            <a:r>
              <a:rPr lang="cs-CZ" i="1" dirty="0"/>
              <a:t> </a:t>
            </a:r>
            <a:r>
              <a:rPr lang="cs-CZ" i="1" dirty="0" err="1"/>
              <a:t>illuc</a:t>
            </a:r>
            <a:r>
              <a:rPr lang="cs-CZ" i="1" dirty="0"/>
              <a:t> </a:t>
            </a:r>
            <a:r>
              <a:rPr lang="cs-CZ" i="1" dirty="0" err="1"/>
              <a:t>ille</a:t>
            </a:r>
            <a:r>
              <a:rPr lang="cs-CZ" i="1" dirty="0"/>
              <a:t> </a:t>
            </a:r>
            <a:r>
              <a:rPr lang="cs-CZ" i="1" dirty="0" err="1"/>
              <a:t>huc</a:t>
            </a:r>
            <a:r>
              <a:rPr lang="cs-CZ" i="1" dirty="0"/>
              <a:t> </a:t>
            </a:r>
            <a:r>
              <a:rPr lang="cs-CZ" i="1" dirty="0" err="1"/>
              <a:t>transferatur</a:t>
            </a:r>
            <a:r>
              <a:rPr lang="cs-CZ" i="1" dirty="0"/>
              <a:t>, studium </a:t>
            </a:r>
            <a:r>
              <a:rPr lang="cs-CZ" i="1" dirty="0" err="1"/>
              <a:t>favorque</a:t>
            </a:r>
            <a:r>
              <a:rPr lang="cs-CZ" i="1" dirty="0"/>
              <a:t> </a:t>
            </a:r>
            <a:r>
              <a:rPr lang="cs-CZ" i="1" dirty="0" err="1"/>
              <a:t>transibit</a:t>
            </a:r>
            <a:r>
              <a:rPr lang="cs-CZ" i="1" dirty="0"/>
              <a:t>, et </a:t>
            </a:r>
            <a:r>
              <a:rPr lang="cs-CZ" i="1" dirty="0" err="1"/>
              <a:t>repente</a:t>
            </a:r>
            <a:r>
              <a:rPr lang="cs-CZ" i="1" dirty="0"/>
              <a:t> agitatores </a:t>
            </a:r>
            <a:r>
              <a:rPr lang="cs-CZ" i="1" dirty="0" err="1"/>
              <a:t>illos</a:t>
            </a:r>
            <a:r>
              <a:rPr lang="cs-CZ" i="1" dirty="0"/>
              <a:t> </a:t>
            </a:r>
            <a:r>
              <a:rPr lang="cs-CZ" i="1" dirty="0" err="1"/>
              <a:t>equos</a:t>
            </a:r>
            <a:r>
              <a:rPr lang="cs-CZ" i="1" dirty="0"/>
              <a:t> </a:t>
            </a:r>
            <a:r>
              <a:rPr lang="cs-CZ" i="1" dirty="0" err="1"/>
              <a:t>illos</a:t>
            </a:r>
            <a:r>
              <a:rPr lang="cs-CZ" i="1" dirty="0"/>
              <a:t>, </a:t>
            </a:r>
            <a:r>
              <a:rPr lang="cs-CZ" i="1" dirty="0" err="1"/>
              <a:t>quos</a:t>
            </a:r>
            <a:r>
              <a:rPr lang="cs-CZ" i="1" dirty="0"/>
              <a:t> </a:t>
            </a:r>
            <a:r>
              <a:rPr lang="cs-CZ" i="1" dirty="0" err="1"/>
              <a:t>procul</a:t>
            </a:r>
            <a:r>
              <a:rPr lang="cs-CZ" i="1" dirty="0"/>
              <a:t> </a:t>
            </a:r>
            <a:r>
              <a:rPr lang="cs-CZ" i="1" dirty="0" err="1"/>
              <a:t>noscitant</a:t>
            </a:r>
            <a:r>
              <a:rPr lang="cs-CZ" i="1" dirty="0"/>
              <a:t>, </a:t>
            </a:r>
            <a:r>
              <a:rPr lang="cs-CZ" i="1" dirty="0" err="1"/>
              <a:t>quorum</a:t>
            </a:r>
            <a:r>
              <a:rPr lang="cs-CZ" i="1" dirty="0"/>
              <a:t> </a:t>
            </a:r>
            <a:r>
              <a:rPr lang="cs-CZ" i="1" dirty="0" err="1"/>
              <a:t>clamitant</a:t>
            </a:r>
            <a:r>
              <a:rPr lang="cs-CZ" i="1" dirty="0"/>
              <a:t> </a:t>
            </a:r>
            <a:r>
              <a:rPr lang="cs-CZ" i="1" dirty="0" err="1"/>
              <a:t>nomina</a:t>
            </a:r>
            <a:r>
              <a:rPr lang="cs-CZ" i="1" dirty="0"/>
              <a:t> </a:t>
            </a:r>
            <a:r>
              <a:rPr lang="cs-CZ" i="1" dirty="0" err="1"/>
              <a:t>relinquent</a:t>
            </a:r>
            <a:r>
              <a:rPr lang="cs-CZ" i="1" dirty="0"/>
              <a:t>. </a:t>
            </a:r>
            <a:r>
              <a:rPr lang="cs-CZ" i="1" dirty="0" err="1"/>
              <a:t>Tanta</a:t>
            </a:r>
            <a:r>
              <a:rPr lang="cs-CZ" i="1" dirty="0"/>
              <a:t> </a:t>
            </a:r>
            <a:r>
              <a:rPr lang="cs-CZ" i="1" dirty="0" err="1"/>
              <a:t>gratia</a:t>
            </a:r>
            <a:r>
              <a:rPr lang="cs-CZ" i="1" dirty="0"/>
              <a:t> </a:t>
            </a:r>
            <a:r>
              <a:rPr lang="cs-CZ" i="1" dirty="0" err="1"/>
              <a:t>tanta</a:t>
            </a:r>
            <a:r>
              <a:rPr lang="cs-CZ" i="1" dirty="0"/>
              <a:t> </a:t>
            </a:r>
            <a:r>
              <a:rPr lang="cs-CZ" i="1" dirty="0" err="1"/>
              <a:t>auctoritas</a:t>
            </a:r>
            <a:r>
              <a:rPr lang="cs-CZ" i="1" dirty="0"/>
              <a:t> in una </a:t>
            </a:r>
            <a:r>
              <a:rPr lang="cs-CZ" i="1" dirty="0" err="1"/>
              <a:t>vilissima</a:t>
            </a:r>
            <a:r>
              <a:rPr lang="cs-CZ" i="1" dirty="0"/>
              <a:t> tunica, </a:t>
            </a:r>
            <a:r>
              <a:rPr lang="cs-CZ" i="1" dirty="0" err="1"/>
              <a:t>mitto</a:t>
            </a:r>
            <a:r>
              <a:rPr lang="cs-CZ" i="1" dirty="0"/>
              <a:t> </a:t>
            </a:r>
            <a:r>
              <a:rPr lang="cs-CZ" i="1" dirty="0" err="1"/>
              <a:t>apud</a:t>
            </a:r>
            <a:r>
              <a:rPr lang="cs-CZ" i="1" dirty="0"/>
              <a:t> </a:t>
            </a:r>
            <a:r>
              <a:rPr lang="cs-CZ" i="1" dirty="0" err="1"/>
              <a:t>vulgus</a:t>
            </a:r>
            <a:r>
              <a:rPr lang="cs-CZ" i="1" dirty="0"/>
              <a:t>, </a:t>
            </a:r>
            <a:r>
              <a:rPr lang="cs-CZ" i="1" dirty="0" err="1"/>
              <a:t>quod</a:t>
            </a:r>
            <a:r>
              <a:rPr lang="cs-CZ" i="1" dirty="0"/>
              <a:t> </a:t>
            </a:r>
            <a:r>
              <a:rPr lang="cs-CZ" i="1" dirty="0" err="1"/>
              <a:t>vilius</a:t>
            </a:r>
            <a:r>
              <a:rPr lang="cs-CZ" i="1" dirty="0"/>
              <a:t> tunica, sed </a:t>
            </a:r>
            <a:r>
              <a:rPr lang="cs-CZ" i="1" dirty="0" err="1"/>
              <a:t>apud</a:t>
            </a:r>
            <a:r>
              <a:rPr lang="cs-CZ" i="1" dirty="0"/>
              <a:t> </a:t>
            </a:r>
            <a:r>
              <a:rPr lang="cs-CZ" i="1" dirty="0" err="1"/>
              <a:t>quosdam</a:t>
            </a:r>
            <a:r>
              <a:rPr lang="cs-CZ" i="1" dirty="0"/>
              <a:t> </a:t>
            </a:r>
            <a:r>
              <a:rPr lang="cs-CZ" i="1" dirty="0" err="1"/>
              <a:t>graves</a:t>
            </a:r>
            <a:r>
              <a:rPr lang="cs-CZ" i="1" dirty="0"/>
              <a:t> </a:t>
            </a:r>
            <a:r>
              <a:rPr lang="cs-CZ" i="1" dirty="0" err="1"/>
              <a:t>homines</a:t>
            </a:r>
            <a:r>
              <a:rPr lang="cs-CZ" i="1" dirty="0"/>
              <a:t>; </a:t>
            </a:r>
            <a:r>
              <a:rPr lang="cs-CZ" i="1" dirty="0" err="1"/>
              <a:t>quos</a:t>
            </a:r>
            <a:r>
              <a:rPr lang="cs-CZ" i="1" dirty="0"/>
              <a:t> ego </a:t>
            </a:r>
            <a:r>
              <a:rPr lang="cs-CZ" i="1" dirty="0" err="1"/>
              <a:t>cum</a:t>
            </a:r>
            <a:r>
              <a:rPr lang="cs-CZ" i="1" dirty="0"/>
              <a:t> </a:t>
            </a:r>
            <a:r>
              <a:rPr lang="cs-CZ" i="1" dirty="0" err="1"/>
              <a:t>recordor</a:t>
            </a:r>
            <a:r>
              <a:rPr lang="cs-CZ" i="1" dirty="0"/>
              <a:t>, in re </a:t>
            </a:r>
            <a:r>
              <a:rPr lang="cs-CZ" i="1" dirty="0" err="1"/>
              <a:t>inani</a:t>
            </a:r>
            <a:r>
              <a:rPr lang="cs-CZ" i="1" dirty="0"/>
              <a:t> </a:t>
            </a:r>
            <a:r>
              <a:rPr lang="cs-CZ" i="1" dirty="0" err="1"/>
              <a:t>frigida</a:t>
            </a:r>
            <a:r>
              <a:rPr lang="cs-CZ" i="1" dirty="0"/>
              <a:t> </a:t>
            </a:r>
            <a:r>
              <a:rPr lang="cs-CZ" i="1" dirty="0" err="1"/>
              <a:t>assidua</a:t>
            </a:r>
            <a:r>
              <a:rPr lang="cs-CZ" i="1" dirty="0"/>
              <a:t>, tam </a:t>
            </a:r>
            <a:r>
              <a:rPr lang="cs-CZ" i="1" dirty="0" err="1"/>
              <a:t>insatiabiliter</a:t>
            </a:r>
            <a:r>
              <a:rPr lang="cs-CZ" i="1" dirty="0"/>
              <a:t> </a:t>
            </a:r>
            <a:r>
              <a:rPr lang="cs-CZ" i="1" dirty="0" err="1"/>
              <a:t>desidere</a:t>
            </a:r>
            <a:r>
              <a:rPr lang="cs-CZ" i="1" dirty="0"/>
              <a:t>, </a:t>
            </a:r>
            <a:r>
              <a:rPr lang="cs-CZ" i="1" dirty="0" err="1"/>
              <a:t>capio</a:t>
            </a:r>
            <a:r>
              <a:rPr lang="cs-CZ" i="1" dirty="0"/>
              <a:t> </a:t>
            </a:r>
            <a:r>
              <a:rPr lang="cs-CZ" i="1" dirty="0" err="1"/>
              <a:t>aliquam</a:t>
            </a:r>
            <a:r>
              <a:rPr lang="cs-CZ" i="1" dirty="0"/>
              <a:t> </a:t>
            </a:r>
            <a:r>
              <a:rPr lang="cs-CZ" i="1" dirty="0" err="1"/>
              <a:t>voluptatem</a:t>
            </a:r>
            <a:r>
              <a:rPr lang="cs-CZ" i="1" dirty="0"/>
              <a:t>, </a:t>
            </a:r>
            <a:r>
              <a:rPr lang="cs-CZ" i="1" dirty="0" err="1"/>
              <a:t>quod</a:t>
            </a:r>
            <a:r>
              <a:rPr lang="cs-CZ" i="1" dirty="0"/>
              <a:t> </a:t>
            </a:r>
            <a:r>
              <a:rPr lang="cs-CZ" i="1" dirty="0" err="1"/>
              <a:t>hac</a:t>
            </a:r>
            <a:r>
              <a:rPr lang="cs-CZ" i="1" dirty="0"/>
              <a:t> </a:t>
            </a:r>
            <a:r>
              <a:rPr lang="cs-CZ" i="1" dirty="0" err="1"/>
              <a:t>voluptate</a:t>
            </a:r>
            <a:r>
              <a:rPr lang="cs-CZ" i="1" dirty="0"/>
              <a:t> non </a:t>
            </a:r>
            <a:r>
              <a:rPr lang="cs-CZ" i="1" dirty="0" err="1"/>
              <a:t>capior</a:t>
            </a:r>
            <a:r>
              <a:rPr lang="cs-CZ" i="1" dirty="0"/>
              <a:t>.</a:t>
            </a:r>
            <a:r>
              <a:rPr lang="cs-CZ" dirty="0"/>
              <a:t>“ </a:t>
            </a:r>
            <a:endParaRPr lang="cs-CZ" dirty="0" smtClean="0"/>
          </a:p>
          <a:p>
            <a:pPr marL="0" indent="0" algn="just">
              <a:buNone/>
            </a:pPr>
            <a:endParaRPr lang="cs-CZ" sz="1500" dirty="0" smtClean="0"/>
          </a:p>
          <a:p>
            <a:pPr marL="0" indent="0" algn="just">
              <a:buNone/>
            </a:pPr>
            <a:r>
              <a:rPr lang="cs-CZ" sz="3500" b="1" dirty="0" smtClean="0"/>
              <a:t>„</a:t>
            </a:r>
            <a:r>
              <a:rPr lang="cs-CZ" sz="3500" b="1" i="1" dirty="0"/>
              <a:t>Konaly se hry v cirku a tahle podívaná mě ani v nejmenším nebaví. Není tam nic nového, nic rozmanitého, nic, co by nestačilo vidět jen jednou. Tím více se divím, že tolik tisíc mužů jako malí chlapci vždy znovu touží vidět běžící koně a lidi stojící na vozech. Kdyby je alespoň vábila rychlost koní nebo obratnost lidí, byl by k tomu nějaký důvod. Ale jsou nadšeni kusem barevné látky, kus látky milují, a kdyby snad se během dostihů a uprostřed závodů vyměnily barvy, přenesou svou přízeň a nadšení a hned opustí ony vozataje a ony koně, které na dálku dovedou rozeznat a jejichž jména vykřikují. Takovou oblibu a takovou váhu má bezcenný dres, a to nejen </a:t>
            </a:r>
            <a:r>
              <a:rPr lang="cs-CZ" sz="3500" b="1" i="1" dirty="0">
                <a:solidFill>
                  <a:srgbClr val="FF0000"/>
                </a:solidFill>
              </a:rPr>
              <a:t>u lůzy</a:t>
            </a:r>
            <a:r>
              <a:rPr lang="cs-CZ" sz="3500" b="1" i="1" dirty="0"/>
              <a:t>, která má ještě menší cenu než ten dres, ale </a:t>
            </a:r>
            <a:r>
              <a:rPr lang="cs-CZ" sz="3500" b="1" i="1" dirty="0">
                <a:solidFill>
                  <a:srgbClr val="FF0000"/>
                </a:solidFill>
              </a:rPr>
              <a:t>dokonce u některých vážených lidí</a:t>
            </a:r>
            <a:r>
              <a:rPr lang="cs-CZ" sz="3500" b="1" i="1" dirty="0"/>
              <a:t>; když si vzpomenu, že vydrží tak dlouho vysedávat při té nicotné, nudné a jednotvárné zábavě, zmocňuje se mě určitá rozkoš, že nejsem otrokem této rozkoše</a:t>
            </a:r>
            <a:r>
              <a:rPr lang="cs-CZ" sz="3500" b="1" dirty="0"/>
              <a:t>“</a:t>
            </a:r>
            <a:r>
              <a:rPr lang="cs-CZ" sz="3600" dirty="0"/>
              <a:t> (překlad L. </a:t>
            </a:r>
            <a:r>
              <a:rPr lang="cs-CZ" sz="3600" dirty="0" err="1"/>
              <a:t>Vidman</a:t>
            </a:r>
            <a:r>
              <a:rPr lang="cs-CZ" sz="3600" dirty="0"/>
              <a:t>, 1988). </a:t>
            </a:r>
          </a:p>
          <a:p>
            <a:pPr algn="just"/>
            <a:endParaRPr lang="cs-CZ" sz="1500" dirty="0"/>
          </a:p>
          <a:p>
            <a:pPr marL="0" indent="0" algn="just">
              <a:buNone/>
            </a:pPr>
            <a:r>
              <a:rPr lang="cs-CZ" sz="3600" b="1" dirty="0" smtClean="0"/>
              <a:t>Tacitus</a:t>
            </a:r>
            <a:r>
              <a:rPr lang="cs-CZ" sz="3600" dirty="0" smtClean="0"/>
              <a:t> – klesaly </a:t>
            </a:r>
            <a:r>
              <a:rPr lang="cs-CZ" sz="3600" dirty="0"/>
              <a:t>ctnosti a zájem o ušlechtilé nauky v přímé úměře s růstem zájmu o divadelní představení, gladiátorské zápasy a závody v cirku (</a:t>
            </a:r>
            <a:r>
              <a:rPr lang="cs-CZ" sz="3600" dirty="0" err="1"/>
              <a:t>Tac</a:t>
            </a:r>
            <a:r>
              <a:rPr lang="cs-CZ" sz="3600" dirty="0"/>
              <a:t>. </a:t>
            </a:r>
            <a:r>
              <a:rPr lang="cs-CZ" sz="3600" i="1" dirty="0" err="1"/>
              <a:t>Dial</a:t>
            </a:r>
            <a:r>
              <a:rPr lang="cs-CZ" sz="3600" i="1" dirty="0"/>
              <a:t>.</a:t>
            </a:r>
            <a:r>
              <a:rPr lang="cs-CZ" sz="3600" dirty="0"/>
              <a:t> 29). </a:t>
            </a:r>
          </a:p>
        </p:txBody>
      </p:sp>
    </p:spTree>
    <p:extLst>
      <p:ext uri="{BB962C8B-B14F-4D97-AF65-F5344CB8AC3E}">
        <p14:creationId xmlns:p14="http://schemas.microsoft.com/office/powerpoint/2010/main" val="1289985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67544" y="0"/>
            <a:ext cx="8229600" cy="1143000"/>
          </a:xfrm>
        </p:spPr>
        <p:txBody>
          <a:bodyPr/>
          <a:lstStyle/>
          <a:p>
            <a:r>
              <a:rPr lang="cs-CZ" b="1" dirty="0" smtClean="0">
                <a:effectLst>
                  <a:outerShdw blurRad="38100" dist="38100" dir="2700000" algn="tl">
                    <a:srgbClr val="000000">
                      <a:alpha val="43137"/>
                    </a:srgbClr>
                  </a:outerShdw>
                </a:effectLst>
              </a:rPr>
              <a:t>křesťané</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980728"/>
            <a:ext cx="9144000" cy="5877272"/>
          </a:xfrm>
        </p:spPr>
        <p:txBody>
          <a:bodyPr>
            <a:normAutofit fontScale="70000" lnSpcReduction="20000"/>
          </a:bodyPr>
          <a:lstStyle/>
          <a:p>
            <a:pPr algn="just"/>
            <a:r>
              <a:rPr lang="cs-CZ" dirty="0"/>
              <a:t>vstup </a:t>
            </a:r>
            <a:r>
              <a:rPr lang="cs-CZ" dirty="0" smtClean="0"/>
              <a:t>do </a:t>
            </a:r>
            <a:r>
              <a:rPr lang="cs-CZ" dirty="0"/>
              <a:t>Cirku </a:t>
            </a:r>
            <a:r>
              <a:rPr lang="cs-CZ" dirty="0" smtClean="0"/>
              <a:t>Maximu </a:t>
            </a:r>
            <a:r>
              <a:rPr lang="cs-CZ" dirty="0"/>
              <a:t>byl </a:t>
            </a:r>
            <a:r>
              <a:rPr lang="cs-CZ" dirty="0" smtClean="0"/>
              <a:t>přirovnáván </a:t>
            </a:r>
            <a:r>
              <a:rPr lang="cs-CZ" dirty="0"/>
              <a:t>ke vstupu do </a:t>
            </a:r>
            <a:r>
              <a:rPr lang="cs-CZ" b="1" dirty="0"/>
              <a:t>veřejného</a:t>
            </a:r>
            <a:r>
              <a:rPr lang="cs-CZ" dirty="0"/>
              <a:t> </a:t>
            </a:r>
            <a:r>
              <a:rPr lang="cs-CZ" b="1" dirty="0" smtClean="0"/>
              <a:t>domu</a:t>
            </a:r>
          </a:p>
          <a:p>
            <a:pPr algn="just"/>
            <a:r>
              <a:rPr lang="cs-CZ" dirty="0" smtClean="0"/>
              <a:t>Kartaginský </a:t>
            </a:r>
            <a:r>
              <a:rPr lang="cs-CZ" dirty="0"/>
              <a:t>biskup </a:t>
            </a:r>
            <a:r>
              <a:rPr lang="cs-CZ" dirty="0" err="1"/>
              <a:t>Thascius</a:t>
            </a:r>
            <a:r>
              <a:rPr lang="cs-CZ" dirty="0"/>
              <a:t> </a:t>
            </a:r>
            <a:r>
              <a:rPr lang="cs-CZ" dirty="0" err="1"/>
              <a:t>Caecilius</a:t>
            </a:r>
            <a:r>
              <a:rPr lang="cs-CZ" dirty="0"/>
              <a:t> </a:t>
            </a:r>
            <a:r>
              <a:rPr lang="cs-CZ" b="1" dirty="0" err="1" smtClean="0"/>
              <a:t>Cyprianus</a:t>
            </a:r>
            <a:r>
              <a:rPr lang="cs-CZ" dirty="0" smtClean="0"/>
              <a:t>: </a:t>
            </a:r>
          </a:p>
          <a:p>
            <a:pPr marL="0" indent="0" algn="just">
              <a:buNone/>
            </a:pPr>
            <a:r>
              <a:rPr lang="cs-CZ" dirty="0" smtClean="0"/>
              <a:t>„</a:t>
            </a:r>
            <a:r>
              <a:rPr lang="cs-CZ" i="1" dirty="0"/>
              <a:t>Jam, si ad </a:t>
            </a:r>
            <a:r>
              <a:rPr lang="cs-CZ" i="1" dirty="0" err="1"/>
              <a:t>urbes</a:t>
            </a:r>
            <a:r>
              <a:rPr lang="cs-CZ" i="1" dirty="0"/>
              <a:t> </a:t>
            </a:r>
            <a:r>
              <a:rPr lang="cs-CZ" i="1" dirty="0" err="1"/>
              <a:t>ipsas</a:t>
            </a:r>
            <a:r>
              <a:rPr lang="cs-CZ" i="1" dirty="0"/>
              <a:t> </a:t>
            </a:r>
            <a:r>
              <a:rPr lang="cs-CZ" i="1" dirty="0" err="1"/>
              <a:t>oculos</a:t>
            </a:r>
            <a:r>
              <a:rPr lang="cs-CZ" i="1" dirty="0"/>
              <a:t> </a:t>
            </a:r>
            <a:r>
              <a:rPr lang="cs-CZ" i="1" dirty="0" err="1"/>
              <a:t>tuos</a:t>
            </a:r>
            <a:r>
              <a:rPr lang="cs-CZ" i="1" dirty="0"/>
              <a:t> </a:t>
            </a:r>
            <a:r>
              <a:rPr lang="cs-CZ" i="1" dirty="0" err="1"/>
              <a:t>atque</a:t>
            </a:r>
            <a:r>
              <a:rPr lang="cs-CZ" i="1" dirty="0"/>
              <a:t> </a:t>
            </a:r>
            <a:r>
              <a:rPr lang="cs-CZ" i="1" dirty="0" err="1"/>
              <a:t>ora</a:t>
            </a:r>
            <a:r>
              <a:rPr lang="cs-CZ" i="1" dirty="0"/>
              <a:t> </a:t>
            </a:r>
            <a:r>
              <a:rPr lang="cs-CZ" i="1" dirty="0" err="1"/>
              <a:t>convertas</a:t>
            </a:r>
            <a:r>
              <a:rPr lang="cs-CZ" i="1" dirty="0"/>
              <a:t>, </a:t>
            </a:r>
            <a:r>
              <a:rPr lang="cs-CZ" i="1" dirty="0" err="1"/>
              <a:t>celebritatem</a:t>
            </a:r>
            <a:r>
              <a:rPr lang="cs-CZ" i="1" dirty="0"/>
              <a:t> </a:t>
            </a:r>
            <a:r>
              <a:rPr lang="cs-CZ" i="1" dirty="0" err="1"/>
              <a:t>offendes</a:t>
            </a:r>
            <a:r>
              <a:rPr lang="cs-CZ" i="1" dirty="0"/>
              <a:t> omni </a:t>
            </a:r>
            <a:r>
              <a:rPr lang="cs-CZ" i="1" dirty="0" err="1"/>
              <a:t>solitudine</a:t>
            </a:r>
            <a:r>
              <a:rPr lang="cs-CZ" i="1" dirty="0"/>
              <a:t> </a:t>
            </a:r>
            <a:r>
              <a:rPr lang="cs-CZ" i="1" dirty="0" err="1"/>
              <a:t>tristiorem</a:t>
            </a:r>
            <a:r>
              <a:rPr lang="cs-CZ" i="1" dirty="0"/>
              <a:t>. </a:t>
            </a:r>
            <a:r>
              <a:rPr lang="cs-CZ" i="1" dirty="0" err="1"/>
              <a:t>Paratur</a:t>
            </a:r>
            <a:r>
              <a:rPr lang="cs-CZ" i="1" dirty="0"/>
              <a:t> </a:t>
            </a:r>
            <a:r>
              <a:rPr lang="cs-CZ" i="1" dirty="0" err="1"/>
              <a:t>gladiatorius</a:t>
            </a:r>
            <a:r>
              <a:rPr lang="cs-CZ" i="1" dirty="0"/>
              <a:t> </a:t>
            </a:r>
            <a:r>
              <a:rPr lang="cs-CZ" i="1" dirty="0" err="1"/>
              <a:t>ludus</a:t>
            </a:r>
            <a:r>
              <a:rPr lang="cs-CZ" i="1" dirty="0"/>
              <a:t>, </a:t>
            </a:r>
            <a:r>
              <a:rPr lang="cs-CZ" i="1" dirty="0" err="1"/>
              <a:t>ut</a:t>
            </a:r>
            <a:r>
              <a:rPr lang="cs-CZ" i="1" dirty="0"/>
              <a:t> </a:t>
            </a:r>
            <a:r>
              <a:rPr lang="cs-CZ" i="1" dirty="0" err="1"/>
              <a:t>libidinem</a:t>
            </a:r>
            <a:r>
              <a:rPr lang="cs-CZ" i="1" dirty="0"/>
              <a:t> </a:t>
            </a:r>
            <a:r>
              <a:rPr lang="cs-CZ" i="1" dirty="0" err="1"/>
              <a:t>crudelium</a:t>
            </a:r>
            <a:r>
              <a:rPr lang="cs-CZ" i="1" dirty="0"/>
              <a:t> </a:t>
            </a:r>
            <a:r>
              <a:rPr lang="cs-CZ" i="1" dirty="0" err="1"/>
              <a:t>luminum</a:t>
            </a:r>
            <a:r>
              <a:rPr lang="cs-CZ" i="1" dirty="0"/>
              <a:t> </a:t>
            </a:r>
            <a:r>
              <a:rPr lang="cs-CZ" i="1" dirty="0" err="1"/>
              <a:t>sanguis</a:t>
            </a:r>
            <a:r>
              <a:rPr lang="cs-CZ" i="1" dirty="0"/>
              <a:t> </a:t>
            </a:r>
            <a:r>
              <a:rPr lang="cs-CZ" i="1" dirty="0" err="1"/>
              <a:t>oblectet</a:t>
            </a:r>
            <a:r>
              <a:rPr lang="cs-CZ" i="1" dirty="0"/>
              <a:t>. </a:t>
            </a:r>
            <a:r>
              <a:rPr lang="cs-CZ" i="1" dirty="0" err="1"/>
              <a:t>Impletur</a:t>
            </a:r>
            <a:r>
              <a:rPr lang="cs-CZ" i="1" dirty="0"/>
              <a:t> in </a:t>
            </a:r>
            <a:r>
              <a:rPr lang="cs-CZ" i="1" dirty="0" err="1"/>
              <a:t>succum</a:t>
            </a:r>
            <a:r>
              <a:rPr lang="cs-CZ" i="1" dirty="0"/>
              <a:t> </a:t>
            </a:r>
            <a:r>
              <a:rPr lang="cs-CZ" i="1" dirty="0" err="1"/>
              <a:t>cibis</a:t>
            </a:r>
            <a:r>
              <a:rPr lang="cs-CZ" i="1" dirty="0"/>
              <a:t> </a:t>
            </a:r>
            <a:r>
              <a:rPr lang="cs-CZ" i="1" dirty="0" err="1"/>
              <a:t>fortioribus</a:t>
            </a:r>
            <a:r>
              <a:rPr lang="cs-CZ" i="1" dirty="0"/>
              <a:t> corpus, et </a:t>
            </a:r>
            <a:r>
              <a:rPr lang="cs-CZ" i="1" dirty="0" err="1"/>
              <a:t>arvinae</a:t>
            </a:r>
            <a:r>
              <a:rPr lang="cs-CZ" i="1" dirty="0"/>
              <a:t> </a:t>
            </a:r>
            <a:r>
              <a:rPr lang="cs-CZ" i="1" dirty="0" err="1"/>
              <a:t>loris</a:t>
            </a:r>
            <a:r>
              <a:rPr lang="cs-CZ" i="1" dirty="0"/>
              <a:t> </a:t>
            </a:r>
            <a:r>
              <a:rPr lang="cs-CZ" i="1" dirty="0" err="1"/>
              <a:t>membrorum</a:t>
            </a:r>
            <a:r>
              <a:rPr lang="cs-CZ" i="1" dirty="0"/>
              <a:t> </a:t>
            </a:r>
            <a:r>
              <a:rPr lang="cs-CZ" i="1" dirty="0" err="1"/>
              <a:t>moles</a:t>
            </a:r>
            <a:r>
              <a:rPr lang="cs-CZ" i="1" dirty="0"/>
              <a:t> robusta </a:t>
            </a:r>
            <a:r>
              <a:rPr lang="cs-CZ" i="1" dirty="0" err="1"/>
              <a:t>pinguescit</a:t>
            </a:r>
            <a:r>
              <a:rPr lang="cs-CZ" i="1" dirty="0"/>
              <a:t>, </a:t>
            </a:r>
            <a:r>
              <a:rPr lang="cs-CZ" i="1" dirty="0" err="1"/>
              <a:t>ut</a:t>
            </a:r>
            <a:r>
              <a:rPr lang="cs-CZ" i="1" dirty="0"/>
              <a:t> </a:t>
            </a:r>
            <a:r>
              <a:rPr lang="cs-CZ" i="1" dirty="0" err="1"/>
              <a:t>saginatus</a:t>
            </a:r>
            <a:r>
              <a:rPr lang="cs-CZ" i="1" dirty="0"/>
              <a:t> in </a:t>
            </a:r>
            <a:r>
              <a:rPr lang="cs-CZ" i="1" dirty="0" err="1"/>
              <a:t>poenam</a:t>
            </a:r>
            <a:r>
              <a:rPr lang="cs-CZ" i="1" dirty="0"/>
              <a:t> </a:t>
            </a:r>
            <a:r>
              <a:rPr lang="cs-CZ" i="1" dirty="0" err="1"/>
              <a:t>charius</a:t>
            </a:r>
            <a:r>
              <a:rPr lang="cs-CZ" i="1" dirty="0"/>
              <a:t> </a:t>
            </a:r>
            <a:r>
              <a:rPr lang="cs-CZ" i="1" dirty="0" err="1"/>
              <a:t>pereat</a:t>
            </a:r>
            <a:r>
              <a:rPr lang="cs-CZ" i="1" dirty="0"/>
              <a:t>. Homo </a:t>
            </a:r>
            <a:r>
              <a:rPr lang="cs-CZ" i="1" dirty="0" err="1"/>
              <a:t>occiditur</a:t>
            </a:r>
            <a:r>
              <a:rPr lang="cs-CZ" i="1" dirty="0"/>
              <a:t> in </a:t>
            </a:r>
            <a:r>
              <a:rPr lang="cs-CZ" i="1" dirty="0" err="1"/>
              <a:t>hominis</a:t>
            </a:r>
            <a:r>
              <a:rPr lang="cs-CZ" i="1" dirty="0"/>
              <a:t> </a:t>
            </a:r>
            <a:r>
              <a:rPr lang="cs-CZ" i="1" dirty="0" err="1"/>
              <a:t>voluptatem</a:t>
            </a:r>
            <a:r>
              <a:rPr lang="cs-CZ" i="1" dirty="0"/>
              <a:t>; et </a:t>
            </a:r>
            <a:r>
              <a:rPr lang="cs-CZ" i="1" dirty="0" err="1"/>
              <a:t>ut</a:t>
            </a:r>
            <a:r>
              <a:rPr lang="cs-CZ" i="1" dirty="0"/>
              <a:t> </a:t>
            </a:r>
            <a:r>
              <a:rPr lang="cs-CZ" i="1" dirty="0" err="1"/>
              <a:t>quis</a:t>
            </a:r>
            <a:r>
              <a:rPr lang="cs-CZ" i="1" dirty="0"/>
              <a:t> </a:t>
            </a:r>
            <a:r>
              <a:rPr lang="cs-CZ" i="1" dirty="0" err="1"/>
              <a:t>possit</a:t>
            </a:r>
            <a:r>
              <a:rPr lang="cs-CZ" i="1" dirty="0"/>
              <a:t> </a:t>
            </a:r>
            <a:r>
              <a:rPr lang="cs-CZ" i="1" dirty="0" err="1"/>
              <a:t>occidere</a:t>
            </a:r>
            <a:r>
              <a:rPr lang="cs-CZ" i="1" dirty="0"/>
              <a:t> </a:t>
            </a:r>
            <a:r>
              <a:rPr lang="cs-CZ" i="1" dirty="0" err="1"/>
              <a:t>peritia</a:t>
            </a:r>
            <a:r>
              <a:rPr lang="cs-CZ" i="1" dirty="0"/>
              <a:t> </a:t>
            </a:r>
            <a:r>
              <a:rPr lang="cs-CZ" i="1" dirty="0" err="1"/>
              <a:t>est</a:t>
            </a:r>
            <a:r>
              <a:rPr lang="cs-CZ" i="1" dirty="0"/>
              <a:t>, usus </a:t>
            </a:r>
            <a:r>
              <a:rPr lang="cs-CZ" i="1" dirty="0" err="1"/>
              <a:t>est</a:t>
            </a:r>
            <a:r>
              <a:rPr lang="cs-CZ" i="1" dirty="0"/>
              <a:t>, </a:t>
            </a:r>
            <a:r>
              <a:rPr lang="cs-CZ" i="1" dirty="0" err="1"/>
              <a:t>ars</a:t>
            </a:r>
            <a:r>
              <a:rPr lang="cs-CZ" i="1" dirty="0"/>
              <a:t> </a:t>
            </a:r>
            <a:r>
              <a:rPr lang="cs-CZ" i="1" dirty="0" err="1"/>
              <a:t>est</a:t>
            </a:r>
            <a:r>
              <a:rPr lang="cs-CZ" i="1" dirty="0"/>
              <a:t>. </a:t>
            </a:r>
            <a:r>
              <a:rPr lang="cs-CZ" i="1" dirty="0" err="1"/>
              <a:t>Scelus</a:t>
            </a:r>
            <a:r>
              <a:rPr lang="cs-CZ" i="1" dirty="0"/>
              <a:t> non tantum </a:t>
            </a:r>
            <a:r>
              <a:rPr lang="cs-CZ" i="1" dirty="0" err="1"/>
              <a:t>geritur</a:t>
            </a:r>
            <a:r>
              <a:rPr lang="cs-CZ" i="1" dirty="0"/>
              <a:t>, sed et </a:t>
            </a:r>
            <a:r>
              <a:rPr lang="cs-CZ" i="1" dirty="0" err="1"/>
              <a:t>docetur</a:t>
            </a:r>
            <a:r>
              <a:rPr lang="cs-CZ" i="1" dirty="0"/>
              <a:t>. </a:t>
            </a:r>
            <a:r>
              <a:rPr lang="cs-CZ" i="1" dirty="0" err="1"/>
              <a:t>Quid</a:t>
            </a:r>
            <a:r>
              <a:rPr lang="cs-CZ" i="1" dirty="0"/>
              <a:t> </a:t>
            </a:r>
            <a:r>
              <a:rPr lang="cs-CZ" i="1" dirty="0" err="1"/>
              <a:t>potest</a:t>
            </a:r>
            <a:r>
              <a:rPr lang="cs-CZ" i="1" dirty="0"/>
              <a:t> </a:t>
            </a:r>
            <a:r>
              <a:rPr lang="cs-CZ" i="1" dirty="0" err="1"/>
              <a:t>inhumanius</a:t>
            </a:r>
            <a:r>
              <a:rPr lang="cs-CZ" i="1" dirty="0"/>
              <a:t>, </a:t>
            </a:r>
            <a:r>
              <a:rPr lang="cs-CZ" i="1" dirty="0" err="1"/>
              <a:t>quid</a:t>
            </a:r>
            <a:r>
              <a:rPr lang="cs-CZ" i="1" dirty="0"/>
              <a:t> </a:t>
            </a:r>
            <a:r>
              <a:rPr lang="cs-CZ" i="1" dirty="0" err="1"/>
              <a:t>acerbius</a:t>
            </a:r>
            <a:r>
              <a:rPr lang="cs-CZ" i="1" dirty="0"/>
              <a:t> </a:t>
            </a:r>
            <a:r>
              <a:rPr lang="cs-CZ" i="1" dirty="0" err="1"/>
              <a:t>dici</a:t>
            </a:r>
            <a:r>
              <a:rPr lang="cs-CZ" i="1" dirty="0"/>
              <a:t>? </a:t>
            </a:r>
            <a:r>
              <a:rPr lang="cs-CZ" i="1" dirty="0" err="1"/>
              <a:t>Disciplina</a:t>
            </a:r>
            <a:r>
              <a:rPr lang="cs-CZ" i="1" dirty="0"/>
              <a:t> </a:t>
            </a:r>
            <a:r>
              <a:rPr lang="cs-CZ" i="1" dirty="0" err="1"/>
              <a:t>est</a:t>
            </a:r>
            <a:r>
              <a:rPr lang="cs-CZ" i="1" dirty="0"/>
              <a:t> </a:t>
            </a:r>
            <a:r>
              <a:rPr lang="cs-CZ" i="1" dirty="0" err="1"/>
              <a:t>ut</a:t>
            </a:r>
            <a:r>
              <a:rPr lang="cs-CZ" i="1" dirty="0"/>
              <a:t> </a:t>
            </a:r>
            <a:r>
              <a:rPr lang="cs-CZ" i="1" dirty="0" err="1"/>
              <a:t>perimere</a:t>
            </a:r>
            <a:r>
              <a:rPr lang="cs-CZ" i="1" dirty="0"/>
              <a:t> </a:t>
            </a:r>
            <a:r>
              <a:rPr lang="cs-CZ" i="1" dirty="0" err="1"/>
              <a:t>quis</a:t>
            </a:r>
            <a:r>
              <a:rPr lang="cs-CZ" i="1" dirty="0"/>
              <a:t> </a:t>
            </a:r>
            <a:r>
              <a:rPr lang="cs-CZ" i="1" dirty="0" err="1"/>
              <a:t>possit</a:t>
            </a:r>
            <a:r>
              <a:rPr lang="cs-CZ" i="1" dirty="0"/>
              <a:t>, et </a:t>
            </a:r>
            <a:r>
              <a:rPr lang="cs-CZ" i="1" dirty="0" err="1"/>
              <a:t>gloria</a:t>
            </a:r>
            <a:r>
              <a:rPr lang="cs-CZ" i="1" dirty="0"/>
              <a:t> </a:t>
            </a:r>
            <a:r>
              <a:rPr lang="cs-CZ" i="1" dirty="0" err="1"/>
              <a:t>est</a:t>
            </a:r>
            <a:r>
              <a:rPr lang="cs-CZ" i="1" dirty="0"/>
              <a:t> </a:t>
            </a:r>
            <a:r>
              <a:rPr lang="cs-CZ" i="1" dirty="0" err="1"/>
              <a:t>quod</a:t>
            </a:r>
            <a:r>
              <a:rPr lang="cs-CZ" i="1" dirty="0"/>
              <a:t> </a:t>
            </a:r>
            <a:r>
              <a:rPr lang="cs-CZ" i="1" dirty="0" err="1"/>
              <a:t>perimit</a:t>
            </a:r>
            <a:r>
              <a:rPr lang="cs-CZ" dirty="0"/>
              <a:t>“ (Cyprian </a:t>
            </a:r>
            <a:r>
              <a:rPr lang="cs-CZ" i="1" dirty="0" err="1"/>
              <a:t>Ep</a:t>
            </a:r>
            <a:r>
              <a:rPr lang="cs-CZ" i="1" dirty="0"/>
              <a:t>.</a:t>
            </a:r>
            <a:r>
              <a:rPr lang="cs-CZ" dirty="0"/>
              <a:t> 1.7). </a:t>
            </a:r>
            <a:endParaRPr lang="cs-CZ" dirty="0" smtClean="0"/>
          </a:p>
          <a:p>
            <a:pPr marL="0" indent="0" algn="just">
              <a:buNone/>
            </a:pPr>
            <a:endParaRPr lang="cs-CZ" sz="1100" dirty="0"/>
          </a:p>
          <a:p>
            <a:pPr marL="0" indent="0" algn="just">
              <a:buNone/>
            </a:pPr>
            <a:r>
              <a:rPr lang="cs-CZ" sz="3400" b="1" dirty="0" smtClean="0"/>
              <a:t>„</a:t>
            </a:r>
            <a:r>
              <a:rPr lang="cs-CZ" sz="3400" b="1" i="1" dirty="0"/>
              <a:t>Obrátíš-li své oči a tvář i na ta města, shledáš tam ruch smutnější než sebevětší opuštěnost. Chystají se gladiátorské hry, aby chtíč surových očí byl ukojen krví. Tělo (gladiátora) se nacpává pro sílu vydatnějšími pokrmy a mohutná masa údů tloustne bochánky tuku, aby zahynul dráže, až bude vykrmen pro popravu. Člověk se zabíjí pro pobavení člověka, a umí-li kdo zabíjet, je to zkušenost, cvik, umění; zločin se nejen koná, nýbrž se mu i vyučuje. Co lze vyslovit nelidštějšího, co krutějšího? Je to věda, když někdo umí usmrcovat, a sláva, když usmrcuje“ </a:t>
            </a:r>
            <a:r>
              <a:rPr lang="cs-CZ" dirty="0"/>
              <a:t>(překlad J. Nováková, 1961). </a:t>
            </a:r>
          </a:p>
          <a:p>
            <a:pPr marL="0" indent="0" algn="just">
              <a:buNone/>
            </a:pPr>
            <a:endParaRPr lang="cs-CZ" b="1" dirty="0"/>
          </a:p>
        </p:txBody>
      </p:sp>
    </p:spTree>
    <p:extLst>
      <p:ext uri="{BB962C8B-B14F-4D97-AF65-F5344CB8AC3E}">
        <p14:creationId xmlns:p14="http://schemas.microsoft.com/office/powerpoint/2010/main" val="3610166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fontScale="85000" lnSpcReduction="20000"/>
          </a:bodyPr>
          <a:lstStyle/>
          <a:p>
            <a:pPr algn="just"/>
            <a:r>
              <a:rPr lang="cs-CZ" b="1" dirty="0" smtClean="0"/>
              <a:t>Aurelius Augustinus: </a:t>
            </a:r>
          </a:p>
          <a:p>
            <a:pPr marL="0" indent="0" algn="just">
              <a:buNone/>
            </a:pPr>
            <a:r>
              <a:rPr lang="cs-CZ" dirty="0" smtClean="0"/>
              <a:t>„</a:t>
            </a:r>
            <a:r>
              <a:rPr lang="cs-CZ" i="1" dirty="0" smtClean="0"/>
              <a:t>Ut </a:t>
            </a:r>
            <a:r>
              <a:rPr lang="cs-CZ" i="1" dirty="0" err="1"/>
              <a:t>enim</a:t>
            </a:r>
            <a:r>
              <a:rPr lang="cs-CZ" i="1" dirty="0"/>
              <a:t> </a:t>
            </a:r>
            <a:r>
              <a:rPr lang="cs-CZ" i="1" dirty="0" err="1"/>
              <a:t>vidit</a:t>
            </a:r>
            <a:r>
              <a:rPr lang="cs-CZ" i="1" dirty="0"/>
              <a:t> </a:t>
            </a:r>
            <a:r>
              <a:rPr lang="cs-CZ" i="1" dirty="0" err="1"/>
              <a:t>illum</a:t>
            </a:r>
            <a:r>
              <a:rPr lang="cs-CZ" i="1" dirty="0"/>
              <a:t> </a:t>
            </a:r>
            <a:r>
              <a:rPr lang="cs-CZ" i="1" dirty="0" err="1"/>
              <a:t>sanguinem</a:t>
            </a:r>
            <a:r>
              <a:rPr lang="cs-CZ" i="1" dirty="0"/>
              <a:t>, </a:t>
            </a:r>
            <a:r>
              <a:rPr lang="cs-CZ" i="1" dirty="0" err="1"/>
              <a:t>immanitatem</a:t>
            </a:r>
            <a:r>
              <a:rPr lang="cs-CZ" i="1" dirty="0"/>
              <a:t> </a:t>
            </a:r>
            <a:r>
              <a:rPr lang="cs-CZ" i="1" dirty="0" err="1"/>
              <a:t>simul</a:t>
            </a:r>
            <a:r>
              <a:rPr lang="cs-CZ" i="1" dirty="0"/>
              <a:t> </a:t>
            </a:r>
            <a:r>
              <a:rPr lang="cs-CZ" i="1" dirty="0" err="1"/>
              <a:t>ebibit</a:t>
            </a:r>
            <a:r>
              <a:rPr lang="cs-CZ" i="1" dirty="0"/>
              <a:t>, et non se </a:t>
            </a:r>
            <a:r>
              <a:rPr lang="cs-CZ" i="1" dirty="0" err="1"/>
              <a:t>avertit</a:t>
            </a:r>
            <a:r>
              <a:rPr lang="cs-CZ" i="1" dirty="0"/>
              <a:t>, sed </a:t>
            </a:r>
            <a:r>
              <a:rPr lang="cs-CZ" i="1" dirty="0" err="1"/>
              <a:t>fixit</a:t>
            </a:r>
            <a:r>
              <a:rPr lang="cs-CZ" i="1" dirty="0"/>
              <a:t> </a:t>
            </a:r>
            <a:r>
              <a:rPr lang="cs-CZ" i="1" dirty="0" err="1"/>
              <a:t>aspectum</a:t>
            </a:r>
            <a:r>
              <a:rPr lang="cs-CZ" i="1" dirty="0"/>
              <a:t>; et </a:t>
            </a:r>
            <a:r>
              <a:rPr lang="cs-CZ" i="1" dirty="0" err="1"/>
              <a:t>hauriebat</a:t>
            </a:r>
            <a:r>
              <a:rPr lang="cs-CZ" i="1" dirty="0"/>
              <a:t> </a:t>
            </a:r>
            <a:r>
              <a:rPr lang="cs-CZ" i="1" dirty="0" err="1"/>
              <a:t>furias</a:t>
            </a:r>
            <a:r>
              <a:rPr lang="cs-CZ" i="1" dirty="0"/>
              <a:t>, et </a:t>
            </a:r>
            <a:r>
              <a:rPr lang="cs-CZ" i="1" dirty="0" err="1"/>
              <a:t>nesciebat</a:t>
            </a:r>
            <a:r>
              <a:rPr lang="cs-CZ" i="1" dirty="0"/>
              <a:t>, et </a:t>
            </a:r>
            <a:r>
              <a:rPr lang="cs-CZ" i="1" dirty="0" err="1"/>
              <a:t>delectabatur</a:t>
            </a:r>
            <a:r>
              <a:rPr lang="cs-CZ" i="1" dirty="0"/>
              <a:t> </a:t>
            </a:r>
            <a:r>
              <a:rPr lang="cs-CZ" i="1" dirty="0" err="1"/>
              <a:t>scelere</a:t>
            </a:r>
            <a:r>
              <a:rPr lang="cs-CZ" i="1" dirty="0"/>
              <a:t> </a:t>
            </a:r>
            <a:r>
              <a:rPr lang="cs-CZ" i="1" dirty="0" err="1"/>
              <a:t>certaminis</a:t>
            </a:r>
            <a:r>
              <a:rPr lang="cs-CZ" i="1" dirty="0"/>
              <a:t>, et </a:t>
            </a:r>
            <a:r>
              <a:rPr lang="cs-CZ" i="1" dirty="0" err="1"/>
              <a:t>cruenta</a:t>
            </a:r>
            <a:r>
              <a:rPr lang="cs-CZ" i="1" dirty="0"/>
              <a:t> </a:t>
            </a:r>
            <a:r>
              <a:rPr lang="cs-CZ" i="1" dirty="0" err="1"/>
              <a:t>voluptate</a:t>
            </a:r>
            <a:r>
              <a:rPr lang="cs-CZ" i="1" dirty="0"/>
              <a:t> </a:t>
            </a:r>
            <a:r>
              <a:rPr lang="cs-CZ" i="1" dirty="0" err="1"/>
              <a:t>inebriabatur</a:t>
            </a:r>
            <a:r>
              <a:rPr lang="cs-CZ" i="1" dirty="0"/>
              <a:t>. Et non </a:t>
            </a:r>
            <a:r>
              <a:rPr lang="cs-CZ" i="1" dirty="0" err="1"/>
              <a:t>erat</a:t>
            </a:r>
            <a:r>
              <a:rPr lang="cs-CZ" i="1" dirty="0"/>
              <a:t> jam </a:t>
            </a:r>
            <a:r>
              <a:rPr lang="cs-CZ" i="1" dirty="0" err="1"/>
              <a:t>ille</a:t>
            </a:r>
            <a:r>
              <a:rPr lang="cs-CZ" i="1" dirty="0"/>
              <a:t> qui </a:t>
            </a:r>
            <a:r>
              <a:rPr lang="cs-CZ" i="1" dirty="0" err="1"/>
              <a:t>venerat</a:t>
            </a:r>
            <a:r>
              <a:rPr lang="cs-CZ" i="1" dirty="0"/>
              <a:t>, sed </a:t>
            </a:r>
            <a:r>
              <a:rPr lang="cs-CZ" i="1" dirty="0" err="1"/>
              <a:t>unus</a:t>
            </a:r>
            <a:r>
              <a:rPr lang="cs-CZ" i="1" dirty="0"/>
              <a:t> de </a:t>
            </a:r>
            <a:r>
              <a:rPr lang="cs-CZ" i="1" dirty="0" err="1"/>
              <a:t>turba</a:t>
            </a:r>
            <a:r>
              <a:rPr lang="cs-CZ" i="1" dirty="0"/>
              <a:t> ad </a:t>
            </a:r>
            <a:r>
              <a:rPr lang="cs-CZ" i="1" dirty="0" err="1"/>
              <a:t>quam</a:t>
            </a:r>
            <a:r>
              <a:rPr lang="cs-CZ" i="1" dirty="0"/>
              <a:t> </a:t>
            </a:r>
            <a:r>
              <a:rPr lang="cs-CZ" i="1" dirty="0" err="1"/>
              <a:t>venerat</a:t>
            </a:r>
            <a:r>
              <a:rPr lang="cs-CZ" i="1" dirty="0"/>
              <a:t>, et </a:t>
            </a:r>
            <a:r>
              <a:rPr lang="cs-CZ" i="1" dirty="0" err="1"/>
              <a:t>verus</a:t>
            </a:r>
            <a:r>
              <a:rPr lang="cs-CZ" i="1" dirty="0"/>
              <a:t> </a:t>
            </a:r>
            <a:r>
              <a:rPr lang="cs-CZ" i="1" dirty="0" err="1"/>
              <a:t>eorum</a:t>
            </a:r>
            <a:r>
              <a:rPr lang="cs-CZ" i="1" dirty="0"/>
              <a:t> </a:t>
            </a:r>
            <a:r>
              <a:rPr lang="cs-CZ" i="1" dirty="0" err="1"/>
              <a:t>socius</a:t>
            </a:r>
            <a:r>
              <a:rPr lang="cs-CZ" i="1" dirty="0"/>
              <a:t>, a </a:t>
            </a:r>
            <a:r>
              <a:rPr lang="cs-CZ" i="1" dirty="0" err="1"/>
              <a:t>quibus</a:t>
            </a:r>
            <a:r>
              <a:rPr lang="cs-CZ" i="1" dirty="0"/>
              <a:t> </a:t>
            </a:r>
            <a:r>
              <a:rPr lang="cs-CZ" i="1" dirty="0" err="1"/>
              <a:t>adductus</a:t>
            </a:r>
            <a:r>
              <a:rPr lang="cs-CZ" i="1" dirty="0"/>
              <a:t> </a:t>
            </a:r>
            <a:r>
              <a:rPr lang="cs-CZ" i="1" dirty="0" err="1"/>
              <a:t>erat</a:t>
            </a:r>
            <a:r>
              <a:rPr lang="cs-CZ" i="1" dirty="0"/>
              <a:t>. </a:t>
            </a:r>
            <a:r>
              <a:rPr lang="cs-CZ" i="1" dirty="0" err="1"/>
              <a:t>Quid</a:t>
            </a:r>
            <a:r>
              <a:rPr lang="cs-CZ" i="1" dirty="0"/>
              <a:t> </a:t>
            </a:r>
            <a:r>
              <a:rPr lang="cs-CZ" i="1" dirty="0" err="1"/>
              <a:t>plura</a:t>
            </a:r>
            <a:r>
              <a:rPr lang="cs-CZ" i="1" dirty="0"/>
              <a:t>? </a:t>
            </a:r>
            <a:r>
              <a:rPr lang="cs-CZ" i="1" dirty="0" err="1"/>
              <a:t>Spectavit</a:t>
            </a:r>
            <a:r>
              <a:rPr lang="cs-CZ" i="1" dirty="0"/>
              <a:t>, </a:t>
            </a:r>
            <a:r>
              <a:rPr lang="cs-CZ" i="1" dirty="0" err="1"/>
              <a:t>clamavit</a:t>
            </a:r>
            <a:r>
              <a:rPr lang="cs-CZ" i="1" dirty="0"/>
              <a:t>, </a:t>
            </a:r>
            <a:r>
              <a:rPr lang="cs-CZ" i="1" dirty="0" err="1"/>
              <a:t>exarsit</a:t>
            </a:r>
            <a:r>
              <a:rPr lang="cs-CZ" i="1" dirty="0"/>
              <a:t>, </a:t>
            </a:r>
            <a:r>
              <a:rPr lang="cs-CZ" i="1" dirty="0" err="1"/>
              <a:t>abstulit</a:t>
            </a:r>
            <a:r>
              <a:rPr lang="cs-CZ" i="1" dirty="0"/>
              <a:t> </a:t>
            </a:r>
            <a:r>
              <a:rPr lang="cs-CZ" i="1" dirty="0" err="1"/>
              <a:t>inde</a:t>
            </a:r>
            <a:r>
              <a:rPr lang="cs-CZ" i="1" dirty="0"/>
              <a:t> </a:t>
            </a:r>
            <a:r>
              <a:rPr lang="cs-CZ" i="1" dirty="0" err="1"/>
              <a:t>secum</a:t>
            </a:r>
            <a:r>
              <a:rPr lang="cs-CZ" i="1" dirty="0"/>
              <a:t> </a:t>
            </a:r>
            <a:r>
              <a:rPr lang="cs-CZ" i="1" dirty="0" err="1"/>
              <a:t>insaniam</a:t>
            </a:r>
            <a:r>
              <a:rPr lang="cs-CZ" i="1" dirty="0"/>
              <a:t> </a:t>
            </a:r>
            <a:r>
              <a:rPr lang="cs-CZ" i="1" dirty="0" err="1"/>
              <a:t>qua</a:t>
            </a:r>
            <a:r>
              <a:rPr lang="cs-CZ" i="1" dirty="0"/>
              <a:t> </a:t>
            </a:r>
            <a:r>
              <a:rPr lang="cs-CZ" i="1" dirty="0" err="1"/>
              <a:t>stimularetur</a:t>
            </a:r>
            <a:r>
              <a:rPr lang="cs-CZ" i="1" dirty="0"/>
              <a:t> </a:t>
            </a:r>
            <a:r>
              <a:rPr lang="cs-CZ" i="1" dirty="0" err="1"/>
              <a:t>redire</a:t>
            </a:r>
            <a:r>
              <a:rPr lang="cs-CZ" i="1" dirty="0"/>
              <a:t>, non tantum </a:t>
            </a:r>
            <a:r>
              <a:rPr lang="cs-CZ" i="1" dirty="0" err="1"/>
              <a:t>cum</a:t>
            </a:r>
            <a:r>
              <a:rPr lang="cs-CZ" i="1" dirty="0"/>
              <a:t> </a:t>
            </a:r>
            <a:r>
              <a:rPr lang="cs-CZ" i="1" dirty="0" err="1"/>
              <a:t>illis</a:t>
            </a:r>
            <a:r>
              <a:rPr lang="cs-CZ" i="1" dirty="0"/>
              <a:t> a </a:t>
            </a:r>
            <a:r>
              <a:rPr lang="cs-CZ" i="1" dirty="0" err="1"/>
              <a:t>quibus</a:t>
            </a:r>
            <a:r>
              <a:rPr lang="cs-CZ" i="1" dirty="0"/>
              <a:t> prius </a:t>
            </a:r>
            <a:r>
              <a:rPr lang="cs-CZ" i="1" dirty="0" err="1"/>
              <a:t>abstractus</a:t>
            </a:r>
            <a:r>
              <a:rPr lang="cs-CZ" i="1" dirty="0"/>
              <a:t> </a:t>
            </a:r>
            <a:r>
              <a:rPr lang="cs-CZ" i="1" dirty="0" err="1"/>
              <a:t>est</a:t>
            </a:r>
            <a:r>
              <a:rPr lang="cs-CZ" i="1" dirty="0"/>
              <a:t>; sed </a:t>
            </a:r>
            <a:r>
              <a:rPr lang="cs-CZ" i="1" dirty="0" err="1"/>
              <a:t>etiam</a:t>
            </a:r>
            <a:r>
              <a:rPr lang="cs-CZ" i="1" dirty="0"/>
              <a:t> </a:t>
            </a:r>
            <a:r>
              <a:rPr lang="cs-CZ" i="1" dirty="0" err="1"/>
              <a:t>prae</a:t>
            </a:r>
            <a:r>
              <a:rPr lang="cs-CZ" i="1" dirty="0"/>
              <a:t> </a:t>
            </a:r>
            <a:r>
              <a:rPr lang="cs-CZ" i="1" dirty="0" err="1"/>
              <a:t>illis</a:t>
            </a:r>
            <a:r>
              <a:rPr lang="cs-CZ" i="1" dirty="0"/>
              <a:t>, et </a:t>
            </a:r>
            <a:r>
              <a:rPr lang="cs-CZ" i="1" dirty="0" err="1"/>
              <a:t>alios</a:t>
            </a:r>
            <a:r>
              <a:rPr lang="cs-CZ" i="1" dirty="0"/>
              <a:t> </a:t>
            </a:r>
            <a:r>
              <a:rPr lang="cs-CZ" i="1" dirty="0" err="1"/>
              <a:t>trahens</a:t>
            </a:r>
            <a:r>
              <a:rPr lang="cs-CZ" dirty="0"/>
              <a:t>“ (August. </a:t>
            </a:r>
            <a:r>
              <a:rPr lang="cs-CZ" i="1" dirty="0" err="1"/>
              <a:t>Conf</a:t>
            </a:r>
            <a:r>
              <a:rPr lang="cs-CZ" i="1" dirty="0"/>
              <a:t>.</a:t>
            </a:r>
            <a:r>
              <a:rPr lang="cs-CZ" dirty="0"/>
              <a:t> 6.8.13). </a:t>
            </a:r>
            <a:endParaRPr lang="cs-CZ" dirty="0" smtClean="0"/>
          </a:p>
          <a:p>
            <a:pPr marL="0" indent="0" algn="just">
              <a:buNone/>
            </a:pPr>
            <a:endParaRPr lang="cs-CZ" sz="1600" dirty="0"/>
          </a:p>
          <a:p>
            <a:pPr marL="0" indent="0" algn="just">
              <a:buNone/>
            </a:pPr>
            <a:r>
              <a:rPr lang="cs-CZ" b="1" dirty="0" smtClean="0"/>
              <a:t>„</a:t>
            </a:r>
            <a:r>
              <a:rPr lang="cs-CZ" b="1" i="1" dirty="0"/>
              <a:t>Jakmile spatřil tu krev, </a:t>
            </a:r>
            <a:r>
              <a:rPr lang="cs-CZ" b="1" i="1" dirty="0" err="1"/>
              <a:t>vssál</a:t>
            </a:r>
            <a:r>
              <a:rPr lang="cs-CZ" b="1" i="1" dirty="0"/>
              <a:t> do sebe sám krvelačnost, neodvrátil, nýbrž upřel zrak a nevědomky </a:t>
            </a:r>
            <a:r>
              <a:rPr lang="cs-CZ" b="1" i="1" dirty="0" err="1"/>
              <a:t>ssál</a:t>
            </a:r>
            <a:r>
              <a:rPr lang="cs-CZ" b="1" i="1" dirty="0"/>
              <a:t> zuřivost, jásal nad ohavným zápasem a opájel se krvelačnou rozkoší. A již nebyl takovým, jaký přišel do cirku, nýbrž jako jeden z davu, mezi který přišel a jako pravý společník těch, kteří ho tam uvedli. Co mám dále říci? Díval se, křičel, hořel, odnesl si odtamtud šílenou touhu vraceti se tam nejen s těmi, kteří ho tam odvedli, nýbrž častěji než oni, i jiné tam odváděje</a:t>
            </a:r>
            <a:r>
              <a:rPr lang="cs-CZ" b="1" dirty="0"/>
              <a:t>“</a:t>
            </a:r>
            <a:r>
              <a:rPr lang="cs-CZ" b="1" dirty="0">
                <a:solidFill>
                  <a:schemeClr val="tx1">
                    <a:lumMod val="50000"/>
                    <a:lumOff val="50000"/>
                  </a:schemeClr>
                </a:solidFill>
              </a:rPr>
              <a:t> </a:t>
            </a:r>
            <a:r>
              <a:rPr lang="cs-CZ" dirty="0"/>
              <a:t>(překlad M. Levý, 1992). </a:t>
            </a:r>
          </a:p>
        </p:txBody>
      </p:sp>
    </p:spTree>
    <p:extLst>
      <p:ext uri="{BB962C8B-B14F-4D97-AF65-F5344CB8AC3E}">
        <p14:creationId xmlns:p14="http://schemas.microsoft.com/office/powerpoint/2010/main" val="1571496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a:bodyPr>
          <a:lstStyle/>
          <a:p>
            <a:pPr algn="just"/>
            <a:r>
              <a:rPr lang="cs-CZ" b="1" dirty="0" err="1"/>
              <a:t>Salvianus</a:t>
            </a:r>
            <a:r>
              <a:rPr lang="cs-CZ" dirty="0"/>
              <a:t> </a:t>
            </a:r>
            <a:r>
              <a:rPr lang="cs-CZ" dirty="0" smtClean="0"/>
              <a:t>píše, že obyvatelé </a:t>
            </a:r>
            <a:r>
              <a:rPr lang="cs-CZ" dirty="0"/>
              <a:t>Augusty </a:t>
            </a:r>
            <a:r>
              <a:rPr lang="cs-CZ" dirty="0" err="1" smtClean="0"/>
              <a:t>Treverorum</a:t>
            </a:r>
            <a:r>
              <a:rPr lang="cs-CZ" dirty="0" smtClean="0"/>
              <a:t>, dnešní Trevír, </a:t>
            </a:r>
            <a:r>
              <a:rPr lang="cs-CZ" dirty="0"/>
              <a:t>od císařů požadovali hry v cirku, i přesto, že tato byla čtyřikrát dobyta Franky, všude ležely nepohřbené mrtvoly a šířila se nákaza: </a:t>
            </a:r>
            <a:endParaRPr lang="cs-CZ" dirty="0" smtClean="0"/>
          </a:p>
          <a:p>
            <a:pPr marL="0" indent="0" algn="just">
              <a:buNone/>
            </a:pPr>
            <a:r>
              <a:rPr lang="cs-CZ" dirty="0" smtClean="0"/>
              <a:t>„</a:t>
            </a:r>
            <a:r>
              <a:rPr lang="cs-CZ" i="1" dirty="0" err="1"/>
              <a:t>Pauci</a:t>
            </a:r>
            <a:r>
              <a:rPr lang="cs-CZ" i="1" dirty="0"/>
              <a:t> </a:t>
            </a:r>
            <a:r>
              <a:rPr lang="cs-CZ" i="1" dirty="0" err="1"/>
              <a:t>nobiles</a:t>
            </a:r>
            <a:r>
              <a:rPr lang="cs-CZ" i="1" dirty="0"/>
              <a:t> qui </a:t>
            </a:r>
            <a:r>
              <a:rPr lang="cs-CZ" i="1" dirty="0" err="1"/>
              <a:t>excidio</a:t>
            </a:r>
            <a:r>
              <a:rPr lang="cs-CZ" i="1" dirty="0"/>
              <a:t> </a:t>
            </a:r>
            <a:r>
              <a:rPr lang="cs-CZ" i="1" dirty="0" err="1"/>
              <a:t>superfuerant</a:t>
            </a:r>
            <a:r>
              <a:rPr lang="cs-CZ" i="1" dirty="0"/>
              <a:t>, quasi pro </a:t>
            </a:r>
            <a:r>
              <a:rPr lang="cs-CZ" i="1" dirty="0" err="1"/>
              <a:t>summo</a:t>
            </a:r>
            <a:r>
              <a:rPr lang="cs-CZ" i="1" dirty="0"/>
              <a:t> </a:t>
            </a:r>
            <a:r>
              <a:rPr lang="cs-CZ" i="1" dirty="0" err="1"/>
              <a:t>deletae</a:t>
            </a:r>
            <a:r>
              <a:rPr lang="cs-CZ" i="1" dirty="0"/>
              <a:t> </a:t>
            </a:r>
            <a:r>
              <a:rPr lang="cs-CZ" i="1" dirty="0" err="1"/>
              <a:t>urbis</a:t>
            </a:r>
            <a:r>
              <a:rPr lang="cs-CZ" i="1" dirty="0"/>
              <a:t> </a:t>
            </a:r>
            <a:r>
              <a:rPr lang="cs-CZ" i="1" dirty="0" err="1"/>
              <a:t>remedio</a:t>
            </a:r>
            <a:r>
              <a:rPr lang="cs-CZ" i="1" dirty="0"/>
              <a:t> circenses ab </a:t>
            </a:r>
            <a:r>
              <a:rPr lang="cs-CZ" i="1" dirty="0" err="1"/>
              <a:t>imperatoribus</a:t>
            </a:r>
            <a:r>
              <a:rPr lang="cs-CZ" i="1" dirty="0"/>
              <a:t> </a:t>
            </a:r>
            <a:r>
              <a:rPr lang="cs-CZ" i="1" dirty="0" err="1"/>
              <a:t>postulabant</a:t>
            </a:r>
            <a:r>
              <a:rPr lang="cs-CZ" dirty="0"/>
              <a:t>“ (Salv. </a:t>
            </a:r>
            <a:r>
              <a:rPr lang="cs-CZ" i="1" dirty="0" err="1"/>
              <a:t>Gub</a:t>
            </a:r>
            <a:r>
              <a:rPr lang="cs-CZ" i="1" dirty="0"/>
              <a:t>. </a:t>
            </a:r>
            <a:r>
              <a:rPr lang="cs-CZ" dirty="0"/>
              <a:t>6.15). </a:t>
            </a:r>
          </a:p>
          <a:p>
            <a:pPr algn="just"/>
            <a:endParaRPr lang="cs-CZ" sz="800" dirty="0" smtClean="0"/>
          </a:p>
          <a:p>
            <a:pPr marL="0" indent="0" algn="just">
              <a:buNone/>
            </a:pPr>
            <a:r>
              <a:rPr lang="cs-CZ" b="1" dirty="0" smtClean="0"/>
              <a:t>„</a:t>
            </a:r>
            <a:r>
              <a:rPr lang="cs-CZ" b="1" i="1" dirty="0"/>
              <a:t>Někteří urození, kteří přežili zkázu města, jako nejvyšší lék (náhradu) za jeho zničení, požadovali od císařů hry v cirku</a:t>
            </a:r>
            <a:r>
              <a:rPr lang="cs-CZ" b="1" dirty="0"/>
              <a:t>“ </a:t>
            </a:r>
            <a:r>
              <a:rPr lang="cs-CZ" dirty="0" smtClean="0"/>
              <a:t>(volně přeloženo). </a:t>
            </a:r>
            <a:endParaRPr lang="cs-CZ" dirty="0"/>
          </a:p>
          <a:p>
            <a:pPr algn="just"/>
            <a:endParaRPr lang="cs-CZ" dirty="0" smtClean="0"/>
          </a:p>
          <a:p>
            <a:pPr algn="just"/>
            <a:r>
              <a:rPr lang="cs-CZ" b="1" dirty="0"/>
              <a:t>Tertullianus</a:t>
            </a:r>
            <a:r>
              <a:rPr lang="cs-CZ" dirty="0"/>
              <a:t>, </a:t>
            </a:r>
            <a:r>
              <a:rPr lang="cs-CZ" dirty="0" smtClean="0"/>
              <a:t>…</a:t>
            </a:r>
            <a:endParaRPr lang="cs-CZ" dirty="0"/>
          </a:p>
        </p:txBody>
      </p:sp>
    </p:spTree>
    <p:extLst>
      <p:ext uri="{BB962C8B-B14F-4D97-AF65-F5344CB8AC3E}">
        <p14:creationId xmlns:p14="http://schemas.microsoft.com/office/powerpoint/2010/main" val="2739409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67544" y="4890"/>
            <a:ext cx="8229600" cy="903830"/>
          </a:xfrm>
        </p:spPr>
        <p:txBody>
          <a:bodyPr/>
          <a:lstStyle/>
          <a:p>
            <a:r>
              <a:rPr lang="cs-CZ" b="1" dirty="0" smtClean="0">
                <a:effectLst>
                  <a:outerShdw blurRad="38100" dist="38100" dir="2700000" algn="tl">
                    <a:srgbClr val="000000">
                      <a:alpha val="43137"/>
                    </a:srgbClr>
                  </a:outerShdw>
                </a:effectLst>
              </a:rPr>
              <a:t>Sázení</a:t>
            </a:r>
            <a:endParaRPr lang="cs-CZ" b="1" i="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836712"/>
            <a:ext cx="9144000" cy="6021288"/>
          </a:xfrm>
        </p:spPr>
        <p:txBody>
          <a:bodyPr>
            <a:normAutofit fontScale="92500" lnSpcReduction="10000"/>
          </a:bodyPr>
          <a:lstStyle/>
          <a:p>
            <a:pPr marL="0" indent="0" algn="just">
              <a:buNone/>
            </a:pPr>
            <a:r>
              <a:rPr lang="cs-CZ" b="1" dirty="0" smtClean="0"/>
              <a:t>už </a:t>
            </a:r>
            <a:r>
              <a:rPr lang="cs-CZ" b="1" i="1" dirty="0" err="1" smtClean="0"/>
              <a:t>Illias</a:t>
            </a:r>
            <a:endParaRPr lang="cs-CZ" b="1" i="1" dirty="0" smtClean="0"/>
          </a:p>
          <a:p>
            <a:pPr algn="just"/>
            <a:r>
              <a:rPr lang="cs-CZ" dirty="0" smtClean="0"/>
              <a:t>krétský král </a:t>
            </a:r>
            <a:r>
              <a:rPr lang="cs-CZ" dirty="0" err="1" smtClean="0"/>
              <a:t>Ídomenes</a:t>
            </a:r>
            <a:r>
              <a:rPr lang="cs-CZ" dirty="0" smtClean="0"/>
              <a:t> </a:t>
            </a:r>
            <a:r>
              <a:rPr lang="cs-CZ" dirty="0"/>
              <a:t>a </a:t>
            </a:r>
            <a:r>
              <a:rPr lang="cs-CZ" dirty="0" err="1" smtClean="0"/>
              <a:t>Ajax</a:t>
            </a:r>
            <a:r>
              <a:rPr lang="cs-CZ" dirty="0" smtClean="0"/>
              <a:t> (menší)</a:t>
            </a:r>
          </a:p>
          <a:p>
            <a:pPr marL="0" indent="0" algn="just">
              <a:buNone/>
            </a:pPr>
            <a:r>
              <a:rPr lang="el-GR" i="1" dirty="0"/>
              <a:t>Αἶαν, νεῖκος ἄριστε, κοκοφραδές, ἄλλα τε πάντα δεύεαι Ἀργείων, ὅτι τοι νόος ἐστὶν ἀπηνής. δεῦρό νυν, ἢ τρίποδος περιδώμεθον ἠὲ λέβητος, ἴστορα δ᾽ Ἀτρεΐδην Ἀγαμέμνονα θείομεν ἄμφω, </a:t>
            </a:r>
            <a:r>
              <a:rPr lang="cs-CZ" i="1" dirty="0"/>
              <a:t>ὁ</a:t>
            </a:r>
            <a:r>
              <a:rPr lang="el-GR" i="1" dirty="0"/>
              <a:t>ππ</a:t>
            </a:r>
            <a:r>
              <a:rPr lang="cs-CZ" i="1" dirty="0"/>
              <a:t>ό</a:t>
            </a:r>
            <a:r>
              <a:rPr lang="el-GR" i="1" dirty="0"/>
              <a:t>τεραι πρ</a:t>
            </a:r>
            <a:r>
              <a:rPr lang="cs-CZ" i="1" dirty="0"/>
              <a:t>ό</a:t>
            </a:r>
            <a:r>
              <a:rPr lang="el-GR" i="1" dirty="0"/>
              <a:t>σθ</a:t>
            </a:r>
            <a:r>
              <a:rPr lang="cs-CZ" i="1" dirty="0"/>
              <a:t>᾽ ἵ</a:t>
            </a:r>
            <a:r>
              <a:rPr lang="el-GR" i="1" dirty="0"/>
              <a:t>πποι, </a:t>
            </a:r>
            <a:r>
              <a:rPr lang="cs-CZ" i="1" dirty="0"/>
              <a:t>ἵ</a:t>
            </a:r>
            <a:r>
              <a:rPr lang="el-GR" i="1" dirty="0"/>
              <a:t>να γν</a:t>
            </a:r>
            <a:r>
              <a:rPr lang="cs-CZ" i="1" dirty="0" err="1"/>
              <a:t>ώῃ</a:t>
            </a:r>
            <a:r>
              <a:rPr lang="el-GR" i="1" dirty="0"/>
              <a:t>ς </a:t>
            </a:r>
            <a:r>
              <a:rPr lang="cs-CZ" i="1" dirty="0"/>
              <a:t>ἀ</a:t>
            </a:r>
            <a:r>
              <a:rPr lang="el-GR" i="1" dirty="0"/>
              <a:t>ποτ</a:t>
            </a:r>
            <a:r>
              <a:rPr lang="cs-CZ" i="1" dirty="0"/>
              <a:t>ί</a:t>
            </a:r>
            <a:r>
              <a:rPr lang="el-GR" i="1" dirty="0"/>
              <a:t>νων</a:t>
            </a:r>
            <a:r>
              <a:rPr lang="cs-CZ" dirty="0"/>
              <a:t>“ (</a:t>
            </a:r>
            <a:r>
              <a:rPr lang="cs-CZ" dirty="0" err="1"/>
              <a:t>Hom</a:t>
            </a:r>
            <a:r>
              <a:rPr lang="cs-CZ" dirty="0"/>
              <a:t>. </a:t>
            </a:r>
            <a:r>
              <a:rPr lang="cs-CZ" i="1" dirty="0" err="1"/>
              <a:t>Il</a:t>
            </a:r>
            <a:r>
              <a:rPr lang="cs-CZ" i="1" dirty="0"/>
              <a:t>. </a:t>
            </a:r>
            <a:r>
              <a:rPr lang="cs-CZ" dirty="0"/>
              <a:t>23.483–487). </a:t>
            </a:r>
          </a:p>
          <a:p>
            <a:pPr marL="0" indent="0" algn="just">
              <a:buNone/>
            </a:pPr>
            <a:r>
              <a:rPr lang="cs-CZ" b="1" i="1" dirty="0"/>
              <a:t>„Ty jsi, </a:t>
            </a:r>
            <a:r>
              <a:rPr lang="cs-CZ" b="1" i="1" dirty="0" err="1"/>
              <a:t>Aiante</a:t>
            </a:r>
            <a:r>
              <a:rPr lang="cs-CZ" b="1" i="1" dirty="0"/>
              <a:t>, hrdina v hádkách, zle smýšlíš, však jinak jsi ve všem nejhorší z </a:t>
            </a:r>
            <a:r>
              <a:rPr lang="cs-CZ" b="1" i="1" dirty="0" err="1"/>
              <a:t>Danaů</a:t>
            </a:r>
            <a:r>
              <a:rPr lang="cs-CZ" b="1" i="1" dirty="0"/>
              <a:t> všech, vždyť stále máš nevlídnou mysl. Pojď jen a vsaďme se spolu buď o kotlík anebo o trojnož! Oba dva za rozhodčího si vyvolme </a:t>
            </a:r>
            <a:r>
              <a:rPr lang="cs-CZ" b="1" i="1" dirty="0" err="1"/>
              <a:t>Agamemnona</a:t>
            </a:r>
            <a:r>
              <a:rPr lang="cs-CZ" b="1" i="1" dirty="0"/>
              <a:t>, kteří to koně jsou vpředu, ať zaplatíš sázku a zmoudříš“</a:t>
            </a:r>
            <a:r>
              <a:rPr lang="cs-CZ" dirty="0"/>
              <a:t> (překlad R. Mertlík, 1980). </a:t>
            </a:r>
          </a:p>
          <a:p>
            <a:pPr marL="0" indent="0" algn="just">
              <a:buNone/>
            </a:pPr>
            <a:endParaRPr lang="cs-CZ" dirty="0"/>
          </a:p>
        </p:txBody>
      </p:sp>
    </p:spTree>
    <p:extLst>
      <p:ext uri="{BB962C8B-B14F-4D97-AF65-F5344CB8AC3E}">
        <p14:creationId xmlns:p14="http://schemas.microsoft.com/office/powerpoint/2010/main" val="4255793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fontScale="92500" lnSpcReduction="20000"/>
          </a:bodyPr>
          <a:lstStyle/>
          <a:p>
            <a:r>
              <a:rPr lang="cs-CZ" dirty="0"/>
              <a:t>sociální </a:t>
            </a:r>
            <a:r>
              <a:rPr lang="cs-CZ" b="1" dirty="0"/>
              <a:t>zlo</a:t>
            </a:r>
          </a:p>
          <a:p>
            <a:r>
              <a:rPr lang="cs-CZ" b="1" dirty="0"/>
              <a:t>Saturnálie</a:t>
            </a:r>
          </a:p>
          <a:p>
            <a:r>
              <a:rPr lang="cs-CZ" b="1" i="1" dirty="0" err="1"/>
              <a:t>pignus</a:t>
            </a:r>
            <a:r>
              <a:rPr lang="cs-CZ" dirty="0"/>
              <a:t>, závazek, či </a:t>
            </a:r>
            <a:r>
              <a:rPr lang="cs-CZ" b="1" i="1" dirty="0" err="1" smtClean="0"/>
              <a:t>sponsio</a:t>
            </a:r>
            <a:r>
              <a:rPr lang="cs-CZ" dirty="0"/>
              <a:t> </a:t>
            </a:r>
            <a:r>
              <a:rPr lang="cs-CZ" dirty="0" smtClean="0"/>
              <a:t>(--- sponzor)</a:t>
            </a:r>
          </a:p>
          <a:p>
            <a:r>
              <a:rPr lang="cs-CZ" b="1" dirty="0" smtClean="0"/>
              <a:t>kdekoli</a:t>
            </a:r>
            <a:r>
              <a:rPr lang="cs-CZ" dirty="0" smtClean="0"/>
              <a:t> (v</a:t>
            </a:r>
            <a:r>
              <a:rPr lang="cs-CZ" dirty="0"/>
              <a:t> hledištích, ulicích, hospodách, </a:t>
            </a:r>
            <a:r>
              <a:rPr lang="cs-CZ" dirty="0" smtClean="0"/>
              <a:t>…)</a:t>
            </a:r>
          </a:p>
          <a:p>
            <a:r>
              <a:rPr lang="cs-CZ" b="1" dirty="0" smtClean="0">
                <a:solidFill>
                  <a:srgbClr val="FF0000"/>
                </a:solidFill>
              </a:rPr>
              <a:t>x</a:t>
            </a:r>
            <a:r>
              <a:rPr lang="cs-CZ" dirty="0" smtClean="0"/>
              <a:t> </a:t>
            </a:r>
            <a:r>
              <a:rPr lang="cs-CZ" i="1" dirty="0" smtClean="0"/>
              <a:t>sázkařské obchody </a:t>
            </a:r>
            <a:endParaRPr lang="cs-CZ" i="1" dirty="0"/>
          </a:p>
          <a:p>
            <a:r>
              <a:rPr lang="cs-CZ" b="1" dirty="0" smtClean="0"/>
              <a:t>2 důvody</a:t>
            </a:r>
            <a:r>
              <a:rPr lang="cs-CZ" dirty="0" smtClean="0"/>
              <a:t>: </a:t>
            </a:r>
          </a:p>
          <a:p>
            <a:pPr lvl="1"/>
            <a:r>
              <a:rPr lang="cs-CZ" dirty="0" smtClean="0"/>
              <a:t>krásné </a:t>
            </a:r>
            <a:r>
              <a:rPr lang="cs-CZ" dirty="0"/>
              <a:t>dívky </a:t>
            </a:r>
          </a:p>
          <a:p>
            <a:pPr lvl="1"/>
            <a:r>
              <a:rPr lang="cs-CZ" dirty="0" smtClean="0"/>
              <a:t>možnost </a:t>
            </a:r>
            <a:r>
              <a:rPr lang="cs-CZ" dirty="0"/>
              <a:t>rychlého sázení (</a:t>
            </a:r>
            <a:r>
              <a:rPr lang="cs-CZ" i="1" dirty="0" err="1"/>
              <a:t>audax</a:t>
            </a:r>
            <a:r>
              <a:rPr lang="cs-CZ" i="1" dirty="0"/>
              <a:t> </a:t>
            </a:r>
            <a:r>
              <a:rPr lang="cs-CZ" i="1" dirty="0" err="1"/>
              <a:t>sponsio</a:t>
            </a:r>
            <a:r>
              <a:rPr lang="cs-CZ" dirty="0"/>
              <a:t>)</a:t>
            </a:r>
            <a:endParaRPr lang="cs-CZ" dirty="0" smtClean="0"/>
          </a:p>
          <a:p>
            <a:r>
              <a:rPr lang="cs-CZ" b="1" dirty="0" smtClean="0"/>
              <a:t>Augustus</a:t>
            </a:r>
            <a:r>
              <a:rPr lang="cs-CZ" dirty="0" smtClean="0"/>
              <a:t>: </a:t>
            </a:r>
          </a:p>
          <a:p>
            <a:pPr marL="0" indent="0">
              <a:buNone/>
            </a:pPr>
            <a:r>
              <a:rPr lang="cs-CZ" dirty="0"/>
              <a:t>„</a:t>
            </a:r>
            <a:r>
              <a:rPr lang="cs-CZ" i="1" dirty="0" err="1"/>
              <a:t>Postquam</a:t>
            </a:r>
            <a:r>
              <a:rPr lang="cs-CZ" i="1" dirty="0"/>
              <a:t> bis </a:t>
            </a:r>
            <a:r>
              <a:rPr lang="cs-CZ" i="1" dirty="0" err="1"/>
              <a:t>classe</a:t>
            </a:r>
            <a:r>
              <a:rPr lang="cs-CZ" i="1" dirty="0"/>
              <a:t> </a:t>
            </a:r>
            <a:r>
              <a:rPr lang="cs-CZ" i="1" dirty="0" err="1"/>
              <a:t>victus</a:t>
            </a:r>
            <a:r>
              <a:rPr lang="cs-CZ" i="1" dirty="0"/>
              <a:t> </a:t>
            </a:r>
            <a:r>
              <a:rPr lang="cs-CZ" i="1" dirty="0" err="1"/>
              <a:t>naves</a:t>
            </a:r>
            <a:r>
              <a:rPr lang="cs-CZ" i="1" dirty="0"/>
              <a:t> </a:t>
            </a:r>
            <a:r>
              <a:rPr lang="cs-CZ" i="1" dirty="0" err="1"/>
              <a:t>perdidit</a:t>
            </a:r>
            <a:r>
              <a:rPr lang="cs-CZ" i="1" dirty="0"/>
              <a:t>, </a:t>
            </a:r>
            <a:r>
              <a:rPr lang="cs-CZ" i="1" dirty="0" err="1"/>
              <a:t>aliquando</a:t>
            </a:r>
            <a:r>
              <a:rPr lang="cs-CZ" i="1" dirty="0"/>
              <a:t> </a:t>
            </a:r>
            <a:r>
              <a:rPr lang="cs-CZ" i="1" dirty="0" err="1"/>
              <a:t>ut</a:t>
            </a:r>
            <a:r>
              <a:rPr lang="cs-CZ" i="1" dirty="0"/>
              <a:t> </a:t>
            </a:r>
            <a:r>
              <a:rPr lang="cs-CZ" i="1" dirty="0" err="1"/>
              <a:t>vincat</a:t>
            </a:r>
            <a:r>
              <a:rPr lang="cs-CZ" i="1" dirty="0"/>
              <a:t>, </a:t>
            </a:r>
            <a:r>
              <a:rPr lang="cs-CZ" i="1" dirty="0" err="1"/>
              <a:t>ludit</a:t>
            </a:r>
            <a:r>
              <a:rPr lang="cs-CZ" i="1" dirty="0"/>
              <a:t> </a:t>
            </a:r>
            <a:r>
              <a:rPr lang="cs-CZ" i="1" dirty="0" err="1"/>
              <a:t>assidue</a:t>
            </a:r>
            <a:r>
              <a:rPr lang="cs-CZ" i="1" dirty="0"/>
              <a:t> </a:t>
            </a:r>
            <a:r>
              <a:rPr lang="cs-CZ" i="1" dirty="0" err="1"/>
              <a:t>aleam</a:t>
            </a:r>
            <a:r>
              <a:rPr lang="cs-CZ" dirty="0"/>
              <a:t>“ (</a:t>
            </a:r>
            <a:r>
              <a:rPr lang="cs-CZ" dirty="0" err="1"/>
              <a:t>Suet</a:t>
            </a:r>
            <a:r>
              <a:rPr lang="cs-CZ" dirty="0"/>
              <a:t>. </a:t>
            </a:r>
            <a:r>
              <a:rPr lang="cs-CZ" i="1" dirty="0" err="1"/>
              <a:t>Aug</a:t>
            </a:r>
            <a:r>
              <a:rPr lang="cs-CZ" i="1" dirty="0"/>
              <a:t>.</a:t>
            </a:r>
            <a:r>
              <a:rPr lang="cs-CZ" dirty="0"/>
              <a:t> 70.2) </a:t>
            </a:r>
          </a:p>
          <a:p>
            <a:pPr marL="0" indent="0">
              <a:buNone/>
            </a:pPr>
            <a:r>
              <a:rPr lang="cs-CZ" dirty="0"/>
              <a:t>„</a:t>
            </a:r>
            <a:r>
              <a:rPr lang="cs-CZ" i="1" dirty="0"/>
              <a:t>Když dvakrát poražen byv přišel o lodi, by jednou vyhrál přec, </a:t>
            </a:r>
            <a:r>
              <a:rPr lang="cs-CZ" i="1" dirty="0" err="1"/>
              <a:t>hrá</a:t>
            </a:r>
            <a:r>
              <a:rPr lang="cs-CZ" i="1" dirty="0"/>
              <a:t> v kostky napořád</a:t>
            </a:r>
            <a:r>
              <a:rPr lang="cs-CZ" dirty="0"/>
              <a:t>“ (překlad B. Ryba, 1966). </a:t>
            </a:r>
          </a:p>
          <a:p>
            <a:r>
              <a:rPr lang="cs-CZ" b="1" dirty="0" smtClean="0"/>
              <a:t>Claudius: </a:t>
            </a:r>
          </a:p>
          <a:p>
            <a:pPr marL="0" indent="0">
              <a:buNone/>
            </a:pPr>
            <a:r>
              <a:rPr lang="cs-CZ" dirty="0" smtClean="0"/>
              <a:t>- napsal </a:t>
            </a:r>
            <a:r>
              <a:rPr lang="cs-CZ" dirty="0"/>
              <a:t>o hře v kostky dokonce </a:t>
            </a:r>
            <a:r>
              <a:rPr lang="cs-CZ" dirty="0" smtClean="0"/>
              <a:t>knihu </a:t>
            </a:r>
            <a:r>
              <a:rPr lang="cs-CZ" dirty="0"/>
              <a:t>(</a:t>
            </a:r>
            <a:r>
              <a:rPr lang="cs-CZ" dirty="0" err="1"/>
              <a:t>Suet</a:t>
            </a:r>
            <a:r>
              <a:rPr lang="cs-CZ" dirty="0"/>
              <a:t>. </a:t>
            </a:r>
            <a:r>
              <a:rPr lang="cs-CZ" i="1" dirty="0" err="1"/>
              <a:t>Claud</a:t>
            </a:r>
            <a:r>
              <a:rPr lang="cs-CZ" i="1" dirty="0"/>
              <a:t>.</a:t>
            </a:r>
            <a:r>
              <a:rPr lang="cs-CZ" dirty="0"/>
              <a:t> 33</a:t>
            </a:r>
            <a:r>
              <a:rPr lang="cs-CZ" dirty="0" smtClean="0"/>
              <a:t>)</a:t>
            </a:r>
            <a:endParaRPr lang="cs-CZ" dirty="0"/>
          </a:p>
        </p:txBody>
      </p:sp>
    </p:spTree>
    <p:extLst>
      <p:ext uri="{BB962C8B-B14F-4D97-AF65-F5344CB8AC3E}">
        <p14:creationId xmlns:p14="http://schemas.microsoft.com/office/powerpoint/2010/main" val="3552832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251520" y="476672"/>
            <a:ext cx="8435280" cy="5649491"/>
          </a:xfrm>
        </p:spPr>
        <p:txBody>
          <a:bodyPr>
            <a:normAutofit/>
          </a:bodyPr>
          <a:lstStyle/>
          <a:p>
            <a:r>
              <a:rPr lang="cs-CZ" dirty="0" smtClean="0"/>
              <a:t>Tento speciální vztah </a:t>
            </a:r>
            <a:r>
              <a:rPr lang="cs-CZ" dirty="0"/>
              <a:t>s </a:t>
            </a:r>
            <a:r>
              <a:rPr lang="cs-CZ" dirty="0" smtClean="0"/>
              <a:t>bohy = </a:t>
            </a:r>
            <a:r>
              <a:rPr lang="cs-CZ" dirty="0"/>
              <a:t>různá </a:t>
            </a:r>
            <a:r>
              <a:rPr lang="cs-CZ" dirty="0" smtClean="0"/>
              <a:t>práva </a:t>
            </a:r>
          </a:p>
          <a:p>
            <a:pPr lvl="1"/>
            <a:r>
              <a:rPr lang="cs-CZ" dirty="0" smtClean="0"/>
              <a:t>většinou samotní panovníci (museli </a:t>
            </a:r>
            <a:r>
              <a:rPr lang="cs-CZ" dirty="0"/>
              <a:t>prokázat svou sílu a právoplatnost vlastního </a:t>
            </a:r>
            <a:r>
              <a:rPr lang="cs-CZ" dirty="0" smtClean="0"/>
              <a:t>postavení)</a:t>
            </a:r>
          </a:p>
          <a:p>
            <a:pPr lvl="2"/>
            <a:r>
              <a:rPr lang="cs-CZ" dirty="0" smtClean="0"/>
              <a:t>královský lov (krokodýl, hroch, lev)</a:t>
            </a:r>
          </a:p>
          <a:p>
            <a:pPr lvl="2"/>
            <a:r>
              <a:rPr lang="cs-CZ" dirty="0" err="1" smtClean="0"/>
              <a:t>Amenhotep</a:t>
            </a:r>
            <a:r>
              <a:rPr lang="cs-CZ" dirty="0" smtClean="0"/>
              <a:t> III., </a:t>
            </a:r>
            <a:r>
              <a:rPr lang="cs-CZ" dirty="0" err="1" smtClean="0"/>
              <a:t>Meni</a:t>
            </a:r>
            <a:endParaRPr lang="cs-CZ" dirty="0" smtClean="0"/>
          </a:p>
          <a:p>
            <a:pPr marL="914400" lvl="2" indent="0">
              <a:buNone/>
            </a:pPr>
            <a:endParaRPr lang="cs-CZ" dirty="0" smtClean="0"/>
          </a:p>
          <a:p>
            <a:pPr marL="0" indent="0">
              <a:buNone/>
            </a:pPr>
            <a:r>
              <a:rPr lang="cs-CZ" i="1" dirty="0"/>
              <a:t>„Jsem </a:t>
            </a:r>
            <a:r>
              <a:rPr lang="cs-CZ" i="1" dirty="0" err="1"/>
              <a:t>Aššurbanipal</a:t>
            </a:r>
            <a:r>
              <a:rPr lang="cs-CZ" i="1" dirty="0"/>
              <a:t>, král světa, král Asýrie. Ve své strašlivé rozkoši jsem uchopil lva za ocas na příkaz </a:t>
            </a:r>
            <a:r>
              <a:rPr lang="cs-CZ" i="1" dirty="0" err="1"/>
              <a:t>Ninurty</a:t>
            </a:r>
            <a:r>
              <a:rPr lang="cs-CZ" i="1" dirty="0"/>
              <a:t> a </a:t>
            </a:r>
            <a:r>
              <a:rPr lang="cs-CZ" i="1" dirty="0" err="1"/>
              <a:t>Nergala</a:t>
            </a:r>
            <a:r>
              <a:rPr lang="cs-CZ" i="1" dirty="0"/>
              <a:t>, bohů – mých pánů, a rozpoltil jsem mu vlastní rukou lebku sekerou“</a:t>
            </a:r>
            <a:r>
              <a:rPr lang="cs-CZ" dirty="0"/>
              <a:t> </a:t>
            </a:r>
            <a:endParaRPr lang="cs-CZ" dirty="0" smtClean="0"/>
          </a:p>
        </p:txBody>
      </p:sp>
    </p:spTree>
    <p:extLst>
      <p:ext uri="{BB962C8B-B14F-4D97-AF65-F5344CB8AC3E}">
        <p14:creationId xmlns:p14="http://schemas.microsoft.com/office/powerpoint/2010/main" val="863686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dirty="0" smtClean="0">
                <a:effectLst>
                  <a:outerShdw blurRad="38100" dist="38100" dir="2700000" algn="tl">
                    <a:srgbClr val="000000">
                      <a:alpha val="43137"/>
                    </a:srgbClr>
                  </a:outerShdw>
                </a:effectLst>
              </a:rPr>
              <a:t>Gladiátoři</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9144000" cy="4525963"/>
          </a:xfrm>
        </p:spPr>
        <p:txBody>
          <a:bodyPr/>
          <a:lstStyle/>
          <a:p>
            <a:r>
              <a:rPr lang="cs-CZ" dirty="0"/>
              <a:t>tabulky (</a:t>
            </a:r>
            <a:r>
              <a:rPr lang="cs-CZ" b="1" i="1" dirty="0" err="1"/>
              <a:t>tabellae</a:t>
            </a:r>
            <a:r>
              <a:rPr lang="cs-CZ" dirty="0"/>
              <a:t>) </a:t>
            </a:r>
            <a:endParaRPr lang="cs-CZ" dirty="0" smtClean="0"/>
          </a:p>
          <a:p>
            <a:r>
              <a:rPr lang="cs-CZ" dirty="0" smtClean="0"/>
              <a:t>„</a:t>
            </a:r>
            <a:r>
              <a:rPr lang="cs-CZ" b="1" dirty="0"/>
              <a:t>V</a:t>
            </a:r>
            <a:r>
              <a:rPr lang="cs-CZ" dirty="0"/>
              <a:t>“ znamenalo vítězství, </a:t>
            </a:r>
            <a:endParaRPr lang="cs-CZ" dirty="0" smtClean="0"/>
          </a:p>
          <a:p>
            <a:r>
              <a:rPr lang="cs-CZ" dirty="0" smtClean="0"/>
              <a:t>„</a:t>
            </a:r>
            <a:r>
              <a:rPr lang="cs-CZ" b="1" dirty="0"/>
              <a:t>M</a:t>
            </a:r>
            <a:r>
              <a:rPr lang="cs-CZ" dirty="0"/>
              <a:t>“ (</a:t>
            </a:r>
            <a:r>
              <a:rPr lang="cs-CZ" i="1" dirty="0" err="1"/>
              <a:t>missus</a:t>
            </a:r>
            <a:r>
              <a:rPr lang="cs-CZ" dirty="0"/>
              <a:t>) porážku a přežití </a:t>
            </a:r>
            <a:endParaRPr lang="cs-CZ" dirty="0" smtClean="0"/>
          </a:p>
          <a:p>
            <a:r>
              <a:rPr lang="cs-CZ" dirty="0" smtClean="0"/>
              <a:t>„</a:t>
            </a:r>
            <a:r>
              <a:rPr lang="cs-CZ" b="1" dirty="0"/>
              <a:t>Θ</a:t>
            </a:r>
            <a:r>
              <a:rPr lang="cs-CZ" dirty="0"/>
              <a:t>“ porážku a smrt (z řeckého </a:t>
            </a:r>
            <a:r>
              <a:rPr lang="cs-CZ" i="1" dirty="0" err="1"/>
              <a:t>θάν</a:t>
            </a:r>
            <a:r>
              <a:rPr lang="cs-CZ" i="1" dirty="0"/>
              <a:t>ατος</a:t>
            </a:r>
            <a:r>
              <a:rPr lang="cs-CZ" dirty="0"/>
              <a:t>, šlo o</a:t>
            </a:r>
            <a:r>
              <a:rPr lang="cs-CZ" i="1" dirty="0"/>
              <a:t> </a:t>
            </a:r>
            <a:r>
              <a:rPr lang="cs-CZ" b="1" i="1" dirty="0"/>
              <a:t>theta</a:t>
            </a:r>
            <a:r>
              <a:rPr lang="cs-CZ" i="1" dirty="0"/>
              <a:t> </a:t>
            </a:r>
            <a:r>
              <a:rPr lang="cs-CZ" b="1" i="1" dirty="0"/>
              <a:t>nigra</a:t>
            </a:r>
            <a:r>
              <a:rPr lang="cs-CZ" dirty="0"/>
              <a:t>, která označovala smrt v aréně). </a:t>
            </a:r>
            <a:endParaRPr lang="cs-CZ" dirty="0" smtClean="0"/>
          </a:p>
          <a:p>
            <a:r>
              <a:rPr lang="cs-CZ" dirty="0" smtClean="0"/>
              <a:t>vítězství </a:t>
            </a:r>
            <a:r>
              <a:rPr lang="cs-CZ" dirty="0"/>
              <a:t>obou gladiátorů, čili nerozhodný zápas – </a:t>
            </a:r>
            <a:r>
              <a:rPr lang="cs-CZ" b="1" i="1" dirty="0" err="1"/>
              <a:t>stantes</a:t>
            </a:r>
            <a:r>
              <a:rPr lang="cs-CZ" dirty="0"/>
              <a:t>, „stojící“</a:t>
            </a:r>
          </a:p>
        </p:txBody>
      </p:sp>
    </p:spTree>
    <p:extLst>
      <p:ext uri="{BB962C8B-B14F-4D97-AF65-F5344CB8AC3E}">
        <p14:creationId xmlns:p14="http://schemas.microsoft.com/office/powerpoint/2010/main" val="1595825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dirty="0" smtClean="0">
                <a:effectLst>
                  <a:outerShdw blurRad="38100" dist="38100" dir="2700000" algn="tl">
                    <a:srgbClr val="000000">
                      <a:alpha val="43137"/>
                    </a:srgbClr>
                  </a:outerShdw>
                </a:effectLst>
              </a:rPr>
              <a:t>Agitatores</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39552" y="1600200"/>
            <a:ext cx="8064896" cy="4525963"/>
          </a:xfrm>
        </p:spPr>
        <p:txBody>
          <a:bodyPr>
            <a:normAutofit/>
          </a:bodyPr>
          <a:lstStyle/>
          <a:p>
            <a:r>
              <a:rPr lang="cs-CZ" sz="3600" dirty="0" smtClean="0"/>
              <a:t>nejlepší </a:t>
            </a:r>
            <a:r>
              <a:rPr lang="cs-CZ" sz="3600" b="1" dirty="0" smtClean="0"/>
              <a:t>modří</a:t>
            </a:r>
            <a:r>
              <a:rPr lang="cs-CZ" sz="3600" dirty="0" smtClean="0"/>
              <a:t> </a:t>
            </a:r>
            <a:r>
              <a:rPr lang="cs-CZ" sz="3600" dirty="0"/>
              <a:t>a </a:t>
            </a:r>
            <a:r>
              <a:rPr lang="cs-CZ" sz="3600" b="1" dirty="0" smtClean="0"/>
              <a:t>zelení </a:t>
            </a:r>
          </a:p>
          <a:p>
            <a:pPr lvl="1"/>
            <a:r>
              <a:rPr lang="cs-CZ" sz="3200" dirty="0" smtClean="0"/>
              <a:t>zisk maximálně </a:t>
            </a:r>
            <a:r>
              <a:rPr lang="cs-CZ" sz="3200" dirty="0"/>
              <a:t>dvojnásobek </a:t>
            </a:r>
            <a:r>
              <a:rPr lang="cs-CZ" sz="3200" dirty="0" smtClean="0"/>
              <a:t>vsazeného</a:t>
            </a:r>
          </a:p>
          <a:p>
            <a:pPr marL="457200" lvl="1" indent="0">
              <a:buNone/>
            </a:pPr>
            <a:endParaRPr lang="cs-CZ" sz="3200" dirty="0" smtClean="0"/>
          </a:p>
          <a:p>
            <a:r>
              <a:rPr lang="cs-CZ" sz="3600" dirty="0" smtClean="0"/>
              <a:t>sázkou </a:t>
            </a:r>
            <a:r>
              <a:rPr lang="cs-CZ" sz="3600" dirty="0"/>
              <a:t>na </a:t>
            </a:r>
            <a:r>
              <a:rPr lang="cs-CZ" sz="3600" b="1" dirty="0"/>
              <a:t>červené</a:t>
            </a:r>
            <a:r>
              <a:rPr lang="cs-CZ" sz="3600" dirty="0"/>
              <a:t> a </a:t>
            </a:r>
            <a:r>
              <a:rPr lang="cs-CZ" sz="3600" b="1" dirty="0" smtClean="0"/>
              <a:t>bílé</a:t>
            </a:r>
          </a:p>
          <a:p>
            <a:pPr lvl="1"/>
            <a:r>
              <a:rPr lang="cs-CZ" sz="3200" dirty="0" smtClean="0"/>
              <a:t>obvykle </a:t>
            </a:r>
            <a:r>
              <a:rPr lang="cs-CZ" sz="3200" dirty="0"/>
              <a:t>i šestinásobku </a:t>
            </a:r>
            <a:r>
              <a:rPr lang="cs-CZ" sz="3200" dirty="0" smtClean="0"/>
              <a:t>vsazeného</a:t>
            </a:r>
            <a:endParaRPr lang="cs-CZ" sz="3200" dirty="0"/>
          </a:p>
        </p:txBody>
      </p:sp>
    </p:spTree>
    <p:extLst>
      <p:ext uri="{BB962C8B-B14F-4D97-AF65-F5344CB8AC3E}">
        <p14:creationId xmlns:p14="http://schemas.microsoft.com/office/powerpoint/2010/main" val="1309874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67544" y="0"/>
            <a:ext cx="8229600" cy="1143000"/>
          </a:xfrm>
        </p:spPr>
        <p:txBody>
          <a:bodyPr/>
          <a:lstStyle/>
          <a:p>
            <a:r>
              <a:rPr lang="cs-CZ" b="1" dirty="0" smtClean="0">
                <a:effectLst>
                  <a:outerShdw blurRad="38100" dist="38100" dir="2700000" algn="tl">
                    <a:srgbClr val="000000">
                      <a:alpha val="43137"/>
                    </a:srgbClr>
                  </a:outerShdw>
                </a:effectLst>
              </a:rPr>
              <a:t>Iuvenalis – kritika sázek</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96752"/>
            <a:ext cx="9144000" cy="5661248"/>
          </a:xfrm>
        </p:spPr>
        <p:txBody>
          <a:bodyPr>
            <a:normAutofit fontScale="70000" lnSpcReduction="20000"/>
          </a:bodyPr>
          <a:lstStyle/>
          <a:p>
            <a:pPr marL="0" indent="0" algn="just">
              <a:buNone/>
            </a:pPr>
            <a:r>
              <a:rPr lang="cs-CZ" dirty="0"/>
              <a:t>„</a:t>
            </a:r>
            <a:r>
              <a:rPr lang="cs-CZ" i="1" dirty="0" err="1"/>
              <a:t>Interea</a:t>
            </a:r>
            <a:r>
              <a:rPr lang="cs-CZ" i="1" dirty="0"/>
              <a:t> </a:t>
            </a:r>
            <a:r>
              <a:rPr lang="cs-CZ" i="1" dirty="0" err="1"/>
              <a:t>Megalesiacae</a:t>
            </a:r>
            <a:r>
              <a:rPr lang="cs-CZ" i="1" dirty="0"/>
              <a:t> </a:t>
            </a:r>
            <a:r>
              <a:rPr lang="cs-CZ" i="1" dirty="0" err="1"/>
              <a:t>spectacula</a:t>
            </a:r>
            <a:r>
              <a:rPr lang="cs-CZ" i="1" dirty="0"/>
              <a:t> </a:t>
            </a:r>
            <a:r>
              <a:rPr lang="cs-CZ" i="1" dirty="0" err="1"/>
              <a:t>mappae</a:t>
            </a:r>
            <a:r>
              <a:rPr lang="cs-CZ" i="1" dirty="0"/>
              <a:t> </a:t>
            </a:r>
            <a:r>
              <a:rPr lang="cs-CZ" i="1" dirty="0" err="1"/>
              <a:t>Idaeum</a:t>
            </a:r>
            <a:r>
              <a:rPr lang="cs-CZ" i="1" dirty="0"/>
              <a:t> </a:t>
            </a:r>
            <a:r>
              <a:rPr lang="cs-CZ" i="1" dirty="0" err="1"/>
              <a:t>sollenne</a:t>
            </a:r>
            <a:r>
              <a:rPr lang="cs-CZ" i="1" dirty="0"/>
              <a:t> </a:t>
            </a:r>
            <a:r>
              <a:rPr lang="cs-CZ" i="1" dirty="0" err="1"/>
              <a:t>colunt</a:t>
            </a:r>
            <a:r>
              <a:rPr lang="cs-CZ" i="1" dirty="0"/>
              <a:t>, </a:t>
            </a:r>
            <a:r>
              <a:rPr lang="cs-CZ" i="1" dirty="0" err="1"/>
              <a:t>similisque</a:t>
            </a:r>
            <a:r>
              <a:rPr lang="cs-CZ" i="1" dirty="0"/>
              <a:t> </a:t>
            </a:r>
            <a:r>
              <a:rPr lang="cs-CZ" i="1" dirty="0" err="1"/>
              <a:t>triumpho</a:t>
            </a:r>
            <a:r>
              <a:rPr lang="cs-CZ" i="1" dirty="0"/>
              <a:t> </a:t>
            </a:r>
            <a:r>
              <a:rPr lang="cs-CZ" i="1" dirty="0" err="1"/>
              <a:t>praeda</a:t>
            </a:r>
            <a:r>
              <a:rPr lang="cs-CZ" i="1" dirty="0"/>
              <a:t> </a:t>
            </a:r>
            <a:r>
              <a:rPr lang="cs-CZ" i="1" dirty="0" err="1"/>
              <a:t>caballorum</a:t>
            </a:r>
            <a:r>
              <a:rPr lang="cs-CZ" i="1" dirty="0"/>
              <a:t> </a:t>
            </a:r>
            <a:r>
              <a:rPr lang="cs-CZ" i="1" dirty="0" err="1"/>
              <a:t>praetor</a:t>
            </a:r>
            <a:r>
              <a:rPr lang="cs-CZ" i="1" dirty="0"/>
              <a:t> </a:t>
            </a:r>
            <a:r>
              <a:rPr lang="cs-CZ" i="1" dirty="0" err="1"/>
              <a:t>sedet</a:t>
            </a:r>
            <a:r>
              <a:rPr lang="cs-CZ" i="1" dirty="0"/>
              <a:t> </a:t>
            </a:r>
            <a:r>
              <a:rPr lang="cs-CZ" i="1" dirty="0" err="1"/>
              <a:t>ac</a:t>
            </a:r>
            <a:r>
              <a:rPr lang="cs-CZ" i="1" dirty="0"/>
              <a:t>, </a:t>
            </a:r>
            <a:r>
              <a:rPr lang="cs-CZ" i="1" dirty="0" err="1"/>
              <a:t>mihi</a:t>
            </a:r>
            <a:r>
              <a:rPr lang="cs-CZ" i="1" dirty="0"/>
              <a:t> pace </a:t>
            </a:r>
            <a:r>
              <a:rPr lang="cs-CZ" i="1" dirty="0" err="1"/>
              <a:t>inmensae</a:t>
            </a:r>
            <a:r>
              <a:rPr lang="cs-CZ" i="1" dirty="0"/>
              <a:t> </a:t>
            </a:r>
            <a:r>
              <a:rPr lang="cs-CZ" i="1" dirty="0" err="1"/>
              <a:t>nimiaeque</a:t>
            </a:r>
            <a:r>
              <a:rPr lang="cs-CZ" i="1" dirty="0"/>
              <a:t> </a:t>
            </a:r>
            <a:r>
              <a:rPr lang="cs-CZ" i="1" dirty="0" err="1"/>
              <a:t>licet</a:t>
            </a:r>
            <a:r>
              <a:rPr lang="cs-CZ" i="1" dirty="0"/>
              <a:t> si </a:t>
            </a:r>
            <a:r>
              <a:rPr lang="cs-CZ" i="1" dirty="0" err="1"/>
              <a:t>dicere</a:t>
            </a:r>
            <a:r>
              <a:rPr lang="cs-CZ" i="1" dirty="0"/>
              <a:t> </a:t>
            </a:r>
            <a:r>
              <a:rPr lang="cs-CZ" i="1" dirty="0" err="1"/>
              <a:t>plebis</a:t>
            </a:r>
            <a:r>
              <a:rPr lang="cs-CZ" i="1" dirty="0"/>
              <a:t>, </a:t>
            </a:r>
            <a:r>
              <a:rPr lang="cs-CZ" i="1" dirty="0" err="1"/>
              <a:t>totam</a:t>
            </a:r>
            <a:r>
              <a:rPr lang="cs-CZ" i="1" dirty="0"/>
              <a:t> </a:t>
            </a:r>
            <a:r>
              <a:rPr lang="cs-CZ" i="1" dirty="0" err="1"/>
              <a:t>hodie</a:t>
            </a:r>
            <a:r>
              <a:rPr lang="cs-CZ" i="1" dirty="0"/>
              <a:t> </a:t>
            </a:r>
            <a:r>
              <a:rPr lang="cs-CZ" i="1" dirty="0" err="1"/>
              <a:t>Romam</a:t>
            </a:r>
            <a:r>
              <a:rPr lang="cs-CZ" i="1" dirty="0"/>
              <a:t> circus </a:t>
            </a:r>
            <a:r>
              <a:rPr lang="cs-CZ" i="1" dirty="0" err="1"/>
              <a:t>capit</a:t>
            </a:r>
            <a:r>
              <a:rPr lang="cs-CZ" i="1" dirty="0"/>
              <a:t> et </a:t>
            </a:r>
            <a:r>
              <a:rPr lang="cs-CZ" i="1" dirty="0" err="1"/>
              <a:t>fragor</a:t>
            </a:r>
            <a:r>
              <a:rPr lang="cs-CZ" i="1" dirty="0"/>
              <a:t> </a:t>
            </a:r>
            <a:r>
              <a:rPr lang="cs-CZ" i="1" dirty="0" err="1"/>
              <a:t>aurem</a:t>
            </a:r>
            <a:r>
              <a:rPr lang="cs-CZ" i="1" dirty="0"/>
              <a:t> </a:t>
            </a:r>
            <a:r>
              <a:rPr lang="cs-CZ" i="1" dirty="0" err="1"/>
              <a:t>percutit</a:t>
            </a:r>
            <a:r>
              <a:rPr lang="cs-CZ" i="1" dirty="0"/>
              <a:t>, </a:t>
            </a:r>
            <a:r>
              <a:rPr lang="cs-CZ" i="1" dirty="0" err="1"/>
              <a:t>eventum</a:t>
            </a:r>
            <a:r>
              <a:rPr lang="cs-CZ" i="1" dirty="0"/>
              <a:t> </a:t>
            </a:r>
            <a:r>
              <a:rPr lang="cs-CZ" i="1" dirty="0" err="1"/>
              <a:t>viridis</a:t>
            </a:r>
            <a:r>
              <a:rPr lang="cs-CZ" i="1" dirty="0"/>
              <a:t> quo </a:t>
            </a:r>
            <a:r>
              <a:rPr lang="cs-CZ" i="1" dirty="0" err="1"/>
              <a:t>colligo</a:t>
            </a:r>
            <a:r>
              <a:rPr lang="cs-CZ" i="1" dirty="0"/>
              <a:t> </a:t>
            </a:r>
            <a:r>
              <a:rPr lang="cs-CZ" i="1" dirty="0" err="1"/>
              <a:t>panni</a:t>
            </a:r>
            <a:r>
              <a:rPr lang="cs-CZ" i="1" dirty="0"/>
              <a:t>. </a:t>
            </a:r>
            <a:r>
              <a:rPr lang="cs-CZ" i="1" dirty="0" err="1"/>
              <a:t>nam</a:t>
            </a:r>
            <a:r>
              <a:rPr lang="cs-CZ" i="1" dirty="0"/>
              <a:t> si </a:t>
            </a:r>
            <a:r>
              <a:rPr lang="cs-CZ" i="1" dirty="0" err="1"/>
              <a:t>deficeret</a:t>
            </a:r>
            <a:r>
              <a:rPr lang="cs-CZ" i="1" dirty="0"/>
              <a:t>, </a:t>
            </a:r>
            <a:r>
              <a:rPr lang="cs-CZ" i="1" dirty="0" err="1"/>
              <a:t>maestam</a:t>
            </a:r>
            <a:r>
              <a:rPr lang="cs-CZ" i="1" dirty="0"/>
              <a:t> </a:t>
            </a:r>
            <a:r>
              <a:rPr lang="cs-CZ" i="1" dirty="0" err="1"/>
              <a:t>attonitamque</a:t>
            </a:r>
            <a:r>
              <a:rPr lang="cs-CZ" i="1" dirty="0"/>
              <a:t> </a:t>
            </a:r>
            <a:r>
              <a:rPr lang="cs-CZ" i="1" dirty="0" err="1"/>
              <a:t>videres</a:t>
            </a:r>
            <a:r>
              <a:rPr lang="cs-CZ" i="1" dirty="0"/>
              <a:t> </a:t>
            </a:r>
            <a:r>
              <a:rPr lang="cs-CZ" i="1" dirty="0" err="1"/>
              <a:t>hanc</a:t>
            </a:r>
            <a:r>
              <a:rPr lang="cs-CZ" i="1" dirty="0"/>
              <a:t> </a:t>
            </a:r>
            <a:r>
              <a:rPr lang="cs-CZ" i="1" dirty="0" err="1"/>
              <a:t>urbem</a:t>
            </a:r>
            <a:r>
              <a:rPr lang="cs-CZ" i="1" dirty="0"/>
              <a:t> </a:t>
            </a:r>
            <a:r>
              <a:rPr lang="cs-CZ" i="1" dirty="0" err="1"/>
              <a:t>veluti</a:t>
            </a:r>
            <a:r>
              <a:rPr lang="cs-CZ" i="1" dirty="0"/>
              <a:t> </a:t>
            </a:r>
            <a:r>
              <a:rPr lang="cs-CZ" i="1" dirty="0" err="1"/>
              <a:t>Cannarum</a:t>
            </a:r>
            <a:r>
              <a:rPr lang="cs-CZ" i="1" dirty="0"/>
              <a:t> in </a:t>
            </a:r>
            <a:r>
              <a:rPr lang="cs-CZ" i="1" dirty="0" err="1"/>
              <a:t>pulvere</a:t>
            </a:r>
            <a:r>
              <a:rPr lang="cs-CZ" i="1" dirty="0"/>
              <a:t> </a:t>
            </a:r>
            <a:r>
              <a:rPr lang="cs-CZ" i="1" dirty="0" err="1"/>
              <a:t>victis</a:t>
            </a:r>
            <a:r>
              <a:rPr lang="cs-CZ" i="1" dirty="0"/>
              <a:t> </a:t>
            </a:r>
            <a:r>
              <a:rPr lang="cs-CZ" i="1" dirty="0" err="1"/>
              <a:t>consulibus</a:t>
            </a:r>
            <a:r>
              <a:rPr lang="cs-CZ" i="1" dirty="0"/>
              <a:t>. </a:t>
            </a:r>
            <a:r>
              <a:rPr lang="cs-CZ" i="1" dirty="0" err="1"/>
              <a:t>Spectent</a:t>
            </a:r>
            <a:r>
              <a:rPr lang="cs-CZ" i="1" dirty="0"/>
              <a:t> </a:t>
            </a:r>
            <a:r>
              <a:rPr lang="cs-CZ" i="1" dirty="0" err="1"/>
              <a:t>iuvenes</a:t>
            </a:r>
            <a:r>
              <a:rPr lang="cs-CZ" i="1" dirty="0"/>
              <a:t>, </a:t>
            </a:r>
            <a:r>
              <a:rPr lang="cs-CZ" i="1" dirty="0" err="1"/>
              <a:t>quos</a:t>
            </a:r>
            <a:r>
              <a:rPr lang="cs-CZ" i="1" dirty="0"/>
              <a:t> </a:t>
            </a:r>
            <a:r>
              <a:rPr lang="cs-CZ" i="1" dirty="0" err="1"/>
              <a:t>clamor</a:t>
            </a:r>
            <a:r>
              <a:rPr lang="cs-CZ" i="1" dirty="0"/>
              <a:t> et </a:t>
            </a:r>
            <a:r>
              <a:rPr lang="cs-CZ" i="1" dirty="0" err="1"/>
              <a:t>audax</a:t>
            </a:r>
            <a:r>
              <a:rPr lang="cs-CZ" i="1" dirty="0"/>
              <a:t> </a:t>
            </a:r>
            <a:r>
              <a:rPr lang="cs-CZ" i="1" dirty="0" err="1"/>
              <a:t>sponsio</a:t>
            </a:r>
            <a:r>
              <a:rPr lang="cs-CZ" i="1" dirty="0"/>
              <a:t>, </a:t>
            </a:r>
            <a:r>
              <a:rPr lang="cs-CZ" i="1" dirty="0" err="1"/>
              <a:t>quos</a:t>
            </a:r>
            <a:r>
              <a:rPr lang="cs-CZ" i="1" dirty="0"/>
              <a:t> </a:t>
            </a:r>
            <a:r>
              <a:rPr lang="cs-CZ" i="1" dirty="0" err="1"/>
              <a:t>cultae</a:t>
            </a:r>
            <a:r>
              <a:rPr lang="cs-CZ" i="1" dirty="0"/>
              <a:t> </a:t>
            </a:r>
            <a:r>
              <a:rPr lang="cs-CZ" i="1" dirty="0" err="1"/>
              <a:t>decet</a:t>
            </a:r>
            <a:r>
              <a:rPr lang="cs-CZ" i="1" dirty="0"/>
              <a:t> </a:t>
            </a:r>
            <a:r>
              <a:rPr lang="cs-CZ" i="1" dirty="0" err="1"/>
              <a:t>adsedisse</a:t>
            </a:r>
            <a:r>
              <a:rPr lang="cs-CZ" i="1" dirty="0"/>
              <a:t> </a:t>
            </a:r>
            <a:r>
              <a:rPr lang="cs-CZ" i="1" dirty="0" err="1"/>
              <a:t>puellae</a:t>
            </a:r>
            <a:r>
              <a:rPr lang="cs-CZ" dirty="0"/>
              <a:t>“ (</a:t>
            </a:r>
            <a:r>
              <a:rPr lang="cs-CZ" dirty="0" err="1"/>
              <a:t>Juv</a:t>
            </a:r>
            <a:r>
              <a:rPr lang="cs-CZ" dirty="0"/>
              <a:t>. 11.193–202). </a:t>
            </a:r>
            <a:endParaRPr lang="cs-CZ" dirty="0" smtClean="0"/>
          </a:p>
          <a:p>
            <a:pPr marL="0" indent="0" algn="just">
              <a:buNone/>
            </a:pPr>
            <a:endParaRPr lang="cs-CZ" dirty="0"/>
          </a:p>
          <a:p>
            <a:pPr marL="0" indent="0" algn="just">
              <a:buNone/>
            </a:pPr>
            <a:r>
              <a:rPr lang="cs-CZ" b="1" dirty="0" smtClean="0"/>
              <a:t>„</a:t>
            </a:r>
            <a:r>
              <a:rPr lang="cs-CZ" b="1" i="1" dirty="0"/>
              <a:t>Zatím už dostihům přihlíží lid, by oslavil takto svátky Velké Matky, a prétor jak v triumfu slávě trůní, ač zadlužen sumou, již za koně závodní vydal, krátce, smím-li tak říci (nic ve zlém s početným davem!), cirkus dnes pojímá celičký Řím a do uší hřmí mně jásot, jenž vítězství hlásá, jak hádám, Zelených klubu. Kdyby on podlehl totiž, tu viděl bys zármutek v městě, sklíčenost velkou jak tenkrát, když u Kann podlehla zkáze </a:t>
            </a:r>
            <a:r>
              <a:rPr lang="cs-CZ" b="1" i="1" dirty="0" err="1"/>
              <a:t>konsulská</a:t>
            </a:r>
            <a:r>
              <a:rPr lang="cs-CZ" b="1" i="1" dirty="0"/>
              <a:t> vojska… Jen jinochům sluší i odvážně sázet, křičet i k úpravným dívkám si přisednout bok vedle boku</a:t>
            </a:r>
            <a:r>
              <a:rPr lang="cs-CZ" b="1" dirty="0"/>
              <a:t>“</a:t>
            </a:r>
            <a:r>
              <a:rPr lang="cs-CZ" dirty="0">
                <a:solidFill>
                  <a:schemeClr val="tx1">
                    <a:lumMod val="50000"/>
                    <a:lumOff val="50000"/>
                  </a:schemeClr>
                </a:solidFill>
              </a:rPr>
              <a:t> </a:t>
            </a:r>
            <a:r>
              <a:rPr lang="cs-CZ" dirty="0"/>
              <a:t>(překlad Z. K. Vysoký, 1972). </a:t>
            </a:r>
          </a:p>
          <a:p>
            <a:pPr algn="just"/>
            <a:endParaRPr lang="cs-CZ" dirty="0"/>
          </a:p>
        </p:txBody>
      </p:sp>
    </p:spTree>
    <p:extLst>
      <p:ext uri="{BB962C8B-B14F-4D97-AF65-F5344CB8AC3E}">
        <p14:creationId xmlns:p14="http://schemas.microsoft.com/office/powerpoint/2010/main" val="3788934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67544" y="116632"/>
            <a:ext cx="8229600" cy="1143000"/>
          </a:xfrm>
        </p:spPr>
        <p:txBody>
          <a:bodyPr/>
          <a:lstStyle/>
          <a:p>
            <a:r>
              <a:rPr lang="cs-CZ" b="1" dirty="0" smtClean="0">
                <a:effectLst>
                  <a:outerShdw blurRad="38100" dist="38100" dir="2700000" algn="tl">
                    <a:srgbClr val="000000">
                      <a:alpha val="43137"/>
                    </a:srgbClr>
                  </a:outerShdw>
                </a:effectLst>
              </a:rPr>
              <a:t>Podstata krize diváctví v člověku?</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340768"/>
            <a:ext cx="9144000" cy="5517232"/>
          </a:xfrm>
        </p:spPr>
        <p:txBody>
          <a:bodyPr>
            <a:normAutofit fontScale="92500" lnSpcReduction="10000"/>
          </a:bodyPr>
          <a:lstStyle/>
          <a:p>
            <a:pPr algn="just">
              <a:buFontTx/>
              <a:buChar char="-"/>
            </a:pPr>
            <a:r>
              <a:rPr lang="cs-CZ" b="1" dirty="0" smtClean="0"/>
              <a:t>Krutost</a:t>
            </a:r>
            <a:r>
              <a:rPr lang="cs-CZ" dirty="0" smtClean="0"/>
              <a:t> </a:t>
            </a:r>
            <a:r>
              <a:rPr lang="cs-CZ" b="1" dirty="0"/>
              <a:t>davů</a:t>
            </a:r>
            <a:r>
              <a:rPr lang="cs-CZ" dirty="0"/>
              <a:t>, a tedy i římského „sportovního“ diváctví </a:t>
            </a:r>
            <a:r>
              <a:rPr lang="cs-CZ" dirty="0" smtClean="0"/>
              <a:t>není </a:t>
            </a:r>
            <a:r>
              <a:rPr lang="cs-CZ" dirty="0"/>
              <a:t>možné studovat jen na základě jejich </a:t>
            </a:r>
            <a:r>
              <a:rPr lang="cs-CZ" b="1" dirty="0"/>
              <a:t>zločinů</a:t>
            </a:r>
            <a:r>
              <a:rPr lang="cs-CZ" dirty="0"/>
              <a:t>. </a:t>
            </a:r>
            <a:endParaRPr lang="cs-CZ" dirty="0" smtClean="0"/>
          </a:p>
          <a:p>
            <a:pPr algn="just">
              <a:buFontTx/>
              <a:buChar char="-"/>
            </a:pPr>
            <a:r>
              <a:rPr lang="cs-CZ" dirty="0" smtClean="0"/>
              <a:t>Dav </a:t>
            </a:r>
            <a:r>
              <a:rPr lang="cs-CZ" dirty="0"/>
              <a:t>může být </a:t>
            </a:r>
            <a:r>
              <a:rPr lang="cs-CZ" b="1" dirty="0"/>
              <a:t>zločinný</a:t>
            </a:r>
            <a:r>
              <a:rPr lang="cs-CZ" dirty="0"/>
              <a:t>, ale i </a:t>
            </a:r>
            <a:r>
              <a:rPr lang="cs-CZ" b="1" dirty="0"/>
              <a:t>hrdinský</a:t>
            </a:r>
            <a:r>
              <a:rPr lang="cs-CZ" dirty="0"/>
              <a:t>, </a:t>
            </a:r>
            <a:r>
              <a:rPr lang="cs-CZ" b="1" dirty="0"/>
              <a:t>špatný</a:t>
            </a:r>
            <a:r>
              <a:rPr lang="cs-CZ" dirty="0"/>
              <a:t> i </a:t>
            </a:r>
            <a:r>
              <a:rPr lang="cs-CZ" b="1" dirty="0"/>
              <a:t>dobrý</a:t>
            </a:r>
            <a:r>
              <a:rPr lang="cs-CZ" dirty="0" smtClean="0"/>
              <a:t>.</a:t>
            </a:r>
          </a:p>
          <a:p>
            <a:pPr algn="just">
              <a:buFontTx/>
              <a:buChar char="-"/>
            </a:pPr>
            <a:r>
              <a:rPr lang="cs-CZ" dirty="0" smtClean="0"/>
              <a:t>Davy </a:t>
            </a:r>
            <a:r>
              <a:rPr lang="cs-CZ" dirty="0"/>
              <a:t>v dějinách zabíjely a páchaly zločiny, mnohokráte však též zachránily vlast, davy osvobodily Boží </a:t>
            </a:r>
            <a:r>
              <a:rPr lang="cs-CZ" dirty="0" smtClean="0"/>
              <a:t>hrob. </a:t>
            </a:r>
          </a:p>
          <a:p>
            <a:pPr algn="just">
              <a:buFontTx/>
              <a:buChar char="-"/>
            </a:pPr>
            <a:r>
              <a:rPr lang="cs-CZ" dirty="0" smtClean="0"/>
              <a:t>Plná </a:t>
            </a:r>
            <a:r>
              <a:rPr lang="cs-CZ" dirty="0"/>
              <a:t>hlediště v circích, amfiteátrech a na stadionech byla jakousi </a:t>
            </a:r>
            <a:r>
              <a:rPr lang="cs-CZ" b="1" dirty="0"/>
              <a:t>subkulturou </a:t>
            </a:r>
            <a:r>
              <a:rPr lang="cs-CZ" dirty="0"/>
              <a:t>či </a:t>
            </a:r>
            <a:r>
              <a:rPr lang="cs-CZ" b="1" dirty="0"/>
              <a:t>anarchistickými státy v </a:t>
            </a:r>
            <a:r>
              <a:rPr lang="cs-CZ" b="1" dirty="0" smtClean="0"/>
              <a:t>malém</a:t>
            </a:r>
          </a:p>
          <a:p>
            <a:pPr algn="just">
              <a:buFontTx/>
              <a:buChar char="-"/>
            </a:pPr>
            <a:r>
              <a:rPr lang="cs-CZ" dirty="0" smtClean="0"/>
              <a:t>Pobyt </a:t>
            </a:r>
            <a:r>
              <a:rPr lang="cs-CZ" dirty="0"/>
              <a:t>zde umožňoval </a:t>
            </a:r>
            <a:r>
              <a:rPr lang="cs-CZ" b="1" dirty="0"/>
              <a:t>prožitky</a:t>
            </a:r>
            <a:r>
              <a:rPr lang="cs-CZ" dirty="0"/>
              <a:t> </a:t>
            </a:r>
            <a:r>
              <a:rPr lang="cs-CZ" b="1" dirty="0"/>
              <a:t>dobrodružství</a:t>
            </a:r>
            <a:r>
              <a:rPr lang="cs-CZ" dirty="0"/>
              <a:t>, které byly v protikladu k též kruté </a:t>
            </a:r>
            <a:r>
              <a:rPr lang="cs-CZ" dirty="0" smtClean="0"/>
              <a:t>realitě</a:t>
            </a:r>
          </a:p>
          <a:p>
            <a:pPr algn="just">
              <a:buFontTx/>
              <a:buChar char="-"/>
            </a:pPr>
            <a:r>
              <a:rPr lang="cs-CZ" dirty="0" smtClean="0"/>
              <a:t>Šlo </a:t>
            </a:r>
            <a:r>
              <a:rPr lang="cs-CZ" dirty="0"/>
              <a:t>o davy </a:t>
            </a:r>
            <a:r>
              <a:rPr lang="cs-CZ" b="1" dirty="0"/>
              <a:t>různorodé</a:t>
            </a:r>
            <a:r>
              <a:rPr lang="cs-CZ" dirty="0"/>
              <a:t> a </a:t>
            </a:r>
            <a:r>
              <a:rPr lang="cs-CZ" b="1" dirty="0"/>
              <a:t>anonymní</a:t>
            </a:r>
            <a:r>
              <a:rPr lang="cs-CZ" dirty="0"/>
              <a:t>, a právě anonymita umožnila mnohé excesy.</a:t>
            </a:r>
          </a:p>
        </p:txBody>
      </p:sp>
    </p:spTree>
    <p:extLst>
      <p:ext uri="{BB962C8B-B14F-4D97-AF65-F5344CB8AC3E}">
        <p14:creationId xmlns:p14="http://schemas.microsoft.com/office/powerpoint/2010/main" val="292960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0" y="274638"/>
            <a:ext cx="9144000" cy="1143000"/>
          </a:xfrm>
        </p:spPr>
        <p:txBody>
          <a:bodyPr>
            <a:normAutofit fontScale="90000"/>
          </a:bodyPr>
          <a:lstStyle/>
          <a:p>
            <a:r>
              <a:rPr lang="cs-CZ" b="1" dirty="0" smtClean="0">
                <a:effectLst>
                  <a:outerShdw blurRad="38100" dist="38100" dir="2700000" algn="tl">
                    <a:srgbClr val="000000">
                      <a:alpha val="43137"/>
                    </a:srgbClr>
                  </a:outerShdw>
                </a:effectLst>
              </a:rPr>
              <a:t>Příčiny speciálních vlastností v hledištích: </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fontScale="92500" lnSpcReduction="10000"/>
          </a:bodyPr>
          <a:lstStyle/>
          <a:p>
            <a:pPr lvl="0"/>
            <a:r>
              <a:rPr lang="cs-CZ" b="1" dirty="0"/>
              <a:t>vznik pocitu anonymity </a:t>
            </a:r>
            <a:r>
              <a:rPr lang="cs-CZ" dirty="0"/>
              <a:t>a nepřekonatelné moci, v souvislosti s tím ztráty pocitu zodpovědnosti a povolení daným pudům, </a:t>
            </a:r>
          </a:p>
          <a:p>
            <a:pPr lvl="0"/>
            <a:r>
              <a:rPr lang="cs-CZ" b="1" dirty="0"/>
              <a:t>rozšíření duševní nákazy, </a:t>
            </a:r>
            <a:r>
              <a:rPr lang="cs-CZ" dirty="0"/>
              <a:t>vysoká nakažlivost činů a citů; v rámci tohoto byl člověk v davu schopen něčeho, co je myšlení osamoceného jednotlivce naprosto opačné, tedy podřízení a obětování vlastního zájmu </a:t>
            </a:r>
            <a:r>
              <a:rPr lang="cs-CZ" dirty="0" err="1"/>
              <a:t>zájmu</a:t>
            </a:r>
            <a:r>
              <a:rPr lang="cs-CZ" dirty="0"/>
              <a:t> kolektivnímu, </a:t>
            </a:r>
          </a:p>
          <a:p>
            <a:pPr lvl="0"/>
            <a:r>
              <a:rPr lang="cs-CZ" b="1" dirty="0"/>
              <a:t>sugestibilita</a:t>
            </a:r>
            <a:r>
              <a:rPr lang="cs-CZ" dirty="0"/>
              <a:t>, která je osamocenému jedinci též cizí, a jež dále umožňuje duševní nákazu. </a:t>
            </a:r>
          </a:p>
        </p:txBody>
      </p:sp>
    </p:spTree>
    <p:extLst>
      <p:ext uri="{BB962C8B-B14F-4D97-AF65-F5344CB8AC3E}">
        <p14:creationId xmlns:p14="http://schemas.microsoft.com/office/powerpoint/2010/main" val="462132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dirty="0" smtClean="0">
                <a:effectLst>
                  <a:outerShdw blurRad="38100" dist="38100" dir="2700000" algn="tl">
                    <a:srgbClr val="000000">
                      <a:alpha val="43137"/>
                    </a:srgbClr>
                  </a:outerShdw>
                </a:effectLst>
              </a:rPr>
              <a:t>mytologie</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r>
              <a:rPr lang="el-GR" i="1" dirty="0" smtClean="0"/>
              <a:t>σωφροσύνη</a:t>
            </a:r>
            <a:endParaRPr lang="cs-CZ" i="1" dirty="0" smtClean="0"/>
          </a:p>
          <a:p>
            <a:r>
              <a:rPr lang="cs-CZ" i="1" dirty="0" smtClean="0"/>
              <a:t>ἀρετή</a:t>
            </a:r>
          </a:p>
          <a:p>
            <a:r>
              <a:rPr lang="cs-CZ" i="1" dirty="0" smtClean="0"/>
              <a:t>X</a:t>
            </a:r>
          </a:p>
          <a:p>
            <a:r>
              <a:rPr lang="el-GR" i="1" dirty="0" smtClean="0"/>
              <a:t>ὕβρις</a:t>
            </a:r>
            <a:endParaRPr lang="cs-CZ" b="1" i="1" dirty="0"/>
          </a:p>
          <a:p>
            <a:r>
              <a:rPr lang="el-GR" i="1" dirty="0" smtClean="0"/>
              <a:t>πλεονεξίᾱ</a:t>
            </a:r>
            <a:endParaRPr lang="cs-CZ" dirty="0"/>
          </a:p>
        </p:txBody>
      </p:sp>
    </p:spTree>
    <p:extLst>
      <p:ext uri="{BB962C8B-B14F-4D97-AF65-F5344CB8AC3E}">
        <p14:creationId xmlns:p14="http://schemas.microsoft.com/office/powerpoint/2010/main" val="2652449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0" y="28419"/>
            <a:ext cx="9144000" cy="1168333"/>
          </a:xfrm>
        </p:spPr>
        <p:txBody>
          <a:bodyPr>
            <a:noAutofit/>
          </a:bodyPr>
          <a:lstStyle/>
          <a:p>
            <a:r>
              <a:rPr lang="cs-CZ" sz="4000" b="1" dirty="0" smtClean="0">
                <a:effectLst>
                  <a:outerShdw blurRad="38100" dist="38100" dir="2700000" algn="tl">
                    <a:srgbClr val="000000">
                      <a:alpha val="43137"/>
                    </a:srgbClr>
                  </a:outerShdw>
                </a:effectLst>
              </a:rPr>
              <a:t>Důležitost poznatků sociologie a psychologie</a:t>
            </a:r>
            <a:endParaRPr lang="cs-CZ" sz="40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4514" y="1412776"/>
            <a:ext cx="9129486" cy="5445224"/>
          </a:xfrm>
        </p:spPr>
        <p:txBody>
          <a:bodyPr>
            <a:normAutofit/>
          </a:bodyPr>
          <a:lstStyle/>
          <a:p>
            <a:pPr algn="just"/>
            <a:r>
              <a:rPr lang="cs-CZ" b="1" dirty="0" smtClean="0"/>
              <a:t>Mikroúroveň</a:t>
            </a:r>
            <a:r>
              <a:rPr lang="cs-CZ" dirty="0" smtClean="0"/>
              <a:t> – psychologická úroveň</a:t>
            </a:r>
          </a:p>
          <a:p>
            <a:pPr lvl="1" algn="just"/>
            <a:r>
              <a:rPr lang="cs-CZ" dirty="0" smtClean="0"/>
              <a:t>ovlivněna </a:t>
            </a:r>
            <a:r>
              <a:rPr lang="cs-CZ" dirty="0"/>
              <a:t>jednotlivými </a:t>
            </a:r>
            <a:r>
              <a:rPr lang="cs-CZ" dirty="0" smtClean="0"/>
              <a:t>osobnostmi</a:t>
            </a:r>
          </a:p>
          <a:p>
            <a:pPr lvl="1" algn="just"/>
            <a:r>
              <a:rPr lang="cs-CZ" dirty="0" smtClean="0"/>
              <a:t>do </a:t>
            </a:r>
            <a:r>
              <a:rPr lang="cs-CZ" dirty="0"/>
              <a:t>určité míry </a:t>
            </a:r>
            <a:r>
              <a:rPr lang="cs-CZ" dirty="0">
                <a:effectLst>
                  <a:outerShdw blurRad="38100" dist="38100" dir="2700000" algn="tl">
                    <a:srgbClr val="000000">
                      <a:alpha val="43137"/>
                    </a:srgbClr>
                  </a:outerShdw>
                </a:effectLst>
              </a:rPr>
              <a:t>shodná se současností</a:t>
            </a:r>
            <a:r>
              <a:rPr lang="cs-CZ" dirty="0"/>
              <a:t>, proto ji dle ní můžeme též interpretovat; např. podle agresivních sklonů osobnosti a temperamentu (Mareš, Smolík, &amp; Suchánek, 2004). Ovšem, jak dokázal </a:t>
            </a:r>
            <a:r>
              <a:rPr lang="cs-CZ" dirty="0" err="1"/>
              <a:t>Le</a:t>
            </a:r>
            <a:r>
              <a:rPr lang="cs-CZ" dirty="0"/>
              <a:t> Bon (1994), určitá více či méně skrytá </a:t>
            </a:r>
            <a:r>
              <a:rPr lang="cs-CZ" dirty="0">
                <a:effectLst>
                  <a:outerShdw blurRad="38100" dist="38100" dir="2700000" algn="tl">
                    <a:srgbClr val="000000">
                      <a:alpha val="43137"/>
                    </a:srgbClr>
                  </a:outerShdw>
                </a:effectLst>
              </a:rPr>
              <a:t>agresivita</a:t>
            </a:r>
            <a:r>
              <a:rPr lang="cs-CZ" dirty="0"/>
              <a:t> </a:t>
            </a:r>
            <a:r>
              <a:rPr lang="cs-CZ" dirty="0">
                <a:effectLst>
                  <a:outerShdw blurRad="38100" dist="38100" dir="2700000" algn="tl">
                    <a:srgbClr val="000000">
                      <a:alpha val="43137"/>
                    </a:srgbClr>
                  </a:outerShdw>
                </a:effectLst>
              </a:rPr>
              <a:t>je</a:t>
            </a:r>
            <a:r>
              <a:rPr lang="cs-CZ" dirty="0"/>
              <a:t> </a:t>
            </a:r>
            <a:r>
              <a:rPr lang="cs-CZ" dirty="0">
                <a:effectLst>
                  <a:outerShdw blurRad="38100" dist="38100" dir="2700000" algn="tl">
                    <a:srgbClr val="000000">
                      <a:alpha val="43137"/>
                    </a:srgbClr>
                  </a:outerShdw>
                </a:effectLst>
              </a:rPr>
              <a:t>v každém člověku</a:t>
            </a:r>
            <a:r>
              <a:rPr lang="cs-CZ" dirty="0"/>
              <a:t> a některými metodami </a:t>
            </a:r>
            <a:r>
              <a:rPr lang="cs-CZ" dirty="0" smtClean="0"/>
              <a:t>se </a:t>
            </a:r>
            <a:r>
              <a:rPr lang="cs-CZ" dirty="0"/>
              <a:t>pak dá ve většině lidí probudit </a:t>
            </a:r>
            <a:endParaRPr lang="cs-CZ" dirty="0" smtClean="0"/>
          </a:p>
          <a:p>
            <a:pPr algn="just"/>
            <a:r>
              <a:rPr lang="cs-CZ" b="1" dirty="0" smtClean="0"/>
              <a:t>Makroúroveň</a:t>
            </a:r>
            <a:r>
              <a:rPr lang="cs-CZ" dirty="0" smtClean="0"/>
              <a:t> – sociologická </a:t>
            </a:r>
            <a:r>
              <a:rPr lang="cs-CZ" dirty="0"/>
              <a:t>a </a:t>
            </a:r>
            <a:r>
              <a:rPr lang="cs-CZ" dirty="0" smtClean="0"/>
              <a:t>sociálně-</a:t>
            </a:r>
            <a:r>
              <a:rPr lang="cs-CZ" dirty="0" err="1" smtClean="0"/>
              <a:t>psychologic</a:t>
            </a:r>
            <a:r>
              <a:rPr lang="cs-CZ" dirty="0" smtClean="0"/>
              <a:t>.</a:t>
            </a:r>
          </a:p>
          <a:p>
            <a:pPr lvl="1" algn="just"/>
            <a:r>
              <a:rPr lang="cs-CZ" dirty="0" smtClean="0"/>
              <a:t>sem </a:t>
            </a:r>
            <a:r>
              <a:rPr lang="cs-CZ" dirty="0"/>
              <a:t>patří </a:t>
            </a:r>
            <a:r>
              <a:rPr lang="cs-CZ" dirty="0">
                <a:effectLst>
                  <a:outerShdw blurRad="38100" dist="38100" dir="2700000" algn="tl">
                    <a:srgbClr val="000000">
                      <a:alpha val="43137"/>
                    </a:srgbClr>
                  </a:outerShdw>
                </a:effectLst>
              </a:rPr>
              <a:t>kultura</a:t>
            </a:r>
            <a:r>
              <a:rPr lang="cs-CZ" dirty="0"/>
              <a:t>, sociální </a:t>
            </a:r>
            <a:r>
              <a:rPr lang="cs-CZ" dirty="0">
                <a:effectLst>
                  <a:outerShdw blurRad="38100" dist="38100" dir="2700000" algn="tl">
                    <a:srgbClr val="000000">
                      <a:alpha val="43137"/>
                    </a:srgbClr>
                  </a:outerShdw>
                </a:effectLst>
              </a:rPr>
              <a:t>prostředí</a:t>
            </a:r>
            <a:r>
              <a:rPr lang="cs-CZ" dirty="0"/>
              <a:t> a sociální </a:t>
            </a:r>
            <a:r>
              <a:rPr lang="cs-CZ" dirty="0">
                <a:effectLst>
                  <a:outerShdw blurRad="38100" dist="38100" dir="2700000" algn="tl">
                    <a:srgbClr val="000000">
                      <a:alpha val="43137"/>
                    </a:srgbClr>
                  </a:outerShdw>
                </a:effectLst>
              </a:rPr>
              <a:t>struktura</a:t>
            </a:r>
            <a:r>
              <a:rPr lang="cs-CZ" dirty="0"/>
              <a:t>.</a:t>
            </a:r>
          </a:p>
          <a:p>
            <a:pPr algn="just"/>
            <a:endParaRPr lang="cs-CZ" dirty="0"/>
          </a:p>
        </p:txBody>
      </p:sp>
    </p:spTree>
    <p:extLst>
      <p:ext uri="{BB962C8B-B14F-4D97-AF65-F5344CB8AC3E}">
        <p14:creationId xmlns:p14="http://schemas.microsoft.com/office/powerpoint/2010/main" val="3173527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dirty="0" smtClean="0">
                <a:effectLst>
                  <a:outerShdw blurRad="38100" dist="38100" dir="2700000" algn="tl">
                    <a:srgbClr val="000000">
                      <a:alpha val="43137"/>
                    </a:srgbClr>
                  </a:outerShdw>
                </a:effectLst>
              </a:rPr>
              <a:t>komparace</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9144000" cy="4997152"/>
          </a:xfrm>
        </p:spPr>
        <p:txBody>
          <a:bodyPr>
            <a:normAutofit/>
          </a:bodyPr>
          <a:lstStyle/>
          <a:p>
            <a:pPr algn="just"/>
            <a:r>
              <a:rPr lang="cs-CZ" dirty="0" smtClean="0"/>
              <a:t>vysvětlení </a:t>
            </a:r>
            <a:r>
              <a:rPr lang="cs-CZ" dirty="0"/>
              <a:t>násilí v circích je možné paralelou s násilím na </a:t>
            </a:r>
            <a:r>
              <a:rPr lang="cs-CZ" b="1" dirty="0">
                <a:effectLst>
                  <a:outerShdw blurRad="38100" dist="38100" dir="2700000" algn="tl">
                    <a:srgbClr val="000000">
                      <a:alpha val="43137"/>
                    </a:srgbClr>
                  </a:outerShdw>
                </a:effectLst>
              </a:rPr>
              <a:t>fotbalových</a:t>
            </a:r>
            <a:r>
              <a:rPr lang="cs-CZ" dirty="0"/>
              <a:t> </a:t>
            </a:r>
            <a:r>
              <a:rPr lang="cs-CZ" b="1" dirty="0" smtClean="0">
                <a:effectLst>
                  <a:outerShdw blurRad="38100" dist="38100" dir="2700000" algn="tl">
                    <a:srgbClr val="000000">
                      <a:alpha val="43137"/>
                    </a:srgbClr>
                  </a:outerShdw>
                </a:effectLst>
              </a:rPr>
              <a:t>stadionech</a:t>
            </a:r>
          </a:p>
          <a:p>
            <a:pPr marL="0" indent="0" algn="just">
              <a:buNone/>
            </a:pPr>
            <a:endParaRPr lang="cs-CZ" sz="1050" dirty="0" smtClean="0"/>
          </a:p>
          <a:p>
            <a:pPr algn="just"/>
            <a:r>
              <a:rPr lang="cs-CZ" dirty="0"/>
              <a:t>římské vozatajství si prošlo obdobnou </a:t>
            </a:r>
            <a:r>
              <a:rPr lang="cs-CZ" b="1" dirty="0">
                <a:effectLst>
                  <a:outerShdw blurRad="38100" dist="38100" dir="2700000" algn="tl">
                    <a:srgbClr val="000000">
                      <a:alpha val="43137"/>
                    </a:srgbClr>
                  </a:outerShdw>
                </a:effectLst>
              </a:rPr>
              <a:t>komercionalizací</a:t>
            </a:r>
            <a:r>
              <a:rPr lang="cs-CZ" dirty="0"/>
              <a:t> jako </a:t>
            </a:r>
            <a:r>
              <a:rPr lang="cs-CZ" dirty="0" smtClean="0"/>
              <a:t>fotbal</a:t>
            </a:r>
          </a:p>
          <a:p>
            <a:pPr marL="0" indent="0" algn="just">
              <a:buNone/>
            </a:pPr>
            <a:endParaRPr lang="cs-CZ" sz="1050" dirty="0" smtClean="0"/>
          </a:p>
          <a:p>
            <a:pPr algn="just"/>
            <a:r>
              <a:rPr lang="cs-CZ" dirty="0" smtClean="0"/>
              <a:t>výtržníci z </a:t>
            </a:r>
            <a:r>
              <a:rPr lang="cs-CZ" b="1" dirty="0" smtClean="0">
                <a:effectLst>
                  <a:outerShdw blurRad="38100" dist="38100" dir="2700000" algn="tl">
                    <a:srgbClr val="000000">
                      <a:alpha val="43137"/>
                    </a:srgbClr>
                  </a:outerShdw>
                </a:effectLst>
              </a:rPr>
              <a:t>nižších</a:t>
            </a:r>
            <a:r>
              <a:rPr lang="cs-CZ" dirty="0" smtClean="0"/>
              <a:t>, </a:t>
            </a:r>
            <a:r>
              <a:rPr lang="cs-CZ" b="1" dirty="0" smtClean="0">
                <a:effectLst>
                  <a:outerShdw blurRad="38100" dist="38100" dir="2700000" algn="tl">
                    <a:srgbClr val="000000">
                      <a:alpha val="43137"/>
                    </a:srgbClr>
                  </a:outerShdw>
                </a:effectLst>
              </a:rPr>
              <a:t>středních</a:t>
            </a:r>
            <a:r>
              <a:rPr lang="cs-CZ" dirty="0" smtClean="0"/>
              <a:t> i </a:t>
            </a:r>
            <a:r>
              <a:rPr lang="cs-CZ" b="1" dirty="0" smtClean="0">
                <a:effectLst>
                  <a:outerShdw blurRad="38100" dist="38100" dir="2700000" algn="tl">
                    <a:srgbClr val="000000">
                      <a:alpha val="43137"/>
                    </a:srgbClr>
                  </a:outerShdw>
                </a:effectLst>
              </a:rPr>
              <a:t>vyšších</a:t>
            </a:r>
            <a:r>
              <a:rPr lang="cs-CZ" dirty="0" smtClean="0"/>
              <a:t> vrstev </a:t>
            </a:r>
          </a:p>
          <a:p>
            <a:pPr marL="457200" lvl="1" indent="0" algn="just">
              <a:buNone/>
            </a:pPr>
            <a:r>
              <a:rPr lang="cs-CZ" dirty="0" smtClean="0"/>
              <a:t>= </a:t>
            </a:r>
            <a:r>
              <a:rPr lang="cs-CZ" dirty="0"/>
              <a:t>na násilí v circích i jinde měla primární vliv psychologie; sociologie a politika pak měly vliv spíše vedlejší, ale ne zanedbatelný</a:t>
            </a:r>
          </a:p>
        </p:txBody>
      </p:sp>
    </p:spTree>
    <p:extLst>
      <p:ext uri="{BB962C8B-B14F-4D97-AF65-F5344CB8AC3E}">
        <p14:creationId xmlns:p14="http://schemas.microsoft.com/office/powerpoint/2010/main" val="3999982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ormAutofit fontScale="90000"/>
          </a:bodyPr>
          <a:lstStyle/>
          <a:p>
            <a:r>
              <a:rPr lang="cs-CZ" b="1" dirty="0" smtClean="0"/>
              <a:t>Rozdělení návštěvníků sportovních střetů dle dnešních hledisek</a:t>
            </a:r>
            <a:endParaRPr lang="cs-CZ" b="1" dirty="0"/>
          </a:p>
        </p:txBody>
      </p:sp>
      <p:sp>
        <p:nvSpPr>
          <p:cNvPr id="3" name="Zástupný symbol pro obsah 2"/>
          <p:cNvSpPr>
            <a:spLocks noGrp="1"/>
          </p:cNvSpPr>
          <p:nvPr>
            <p:ph idx="1"/>
          </p:nvPr>
        </p:nvSpPr>
        <p:spPr>
          <a:xfrm>
            <a:off x="0" y="1600200"/>
            <a:ext cx="9144000" cy="5257800"/>
          </a:xfrm>
        </p:spPr>
        <p:txBody>
          <a:bodyPr>
            <a:normAutofit lnSpcReduction="10000"/>
          </a:bodyPr>
          <a:lstStyle/>
          <a:p>
            <a:pPr algn="just"/>
            <a:r>
              <a:rPr lang="cs-CZ" b="1" dirty="0" smtClean="0"/>
              <a:t>diváci: </a:t>
            </a:r>
            <a:r>
              <a:rPr lang="cs-CZ" dirty="0" smtClean="0"/>
              <a:t>pasivní pozorovatelé neovlivnění </a:t>
            </a:r>
            <a:r>
              <a:rPr lang="cs-CZ" dirty="0"/>
              <a:t>rivalitou týmu</a:t>
            </a:r>
            <a:endParaRPr lang="cs-CZ" b="1" dirty="0" smtClean="0"/>
          </a:p>
          <a:p>
            <a:pPr algn="just"/>
            <a:r>
              <a:rPr lang="cs-CZ" b="1" dirty="0" smtClean="0"/>
              <a:t>fanoušci: </a:t>
            </a:r>
            <a:r>
              <a:rPr lang="cs-CZ" dirty="0" smtClean="0"/>
              <a:t>měli/ mají </a:t>
            </a:r>
            <a:r>
              <a:rPr lang="cs-CZ" dirty="0"/>
              <a:t>své oblíbené stáje nebo jezdce, </a:t>
            </a:r>
            <a:r>
              <a:rPr lang="cs-CZ" dirty="0" smtClean="0"/>
              <a:t>očekávají </a:t>
            </a:r>
            <a:r>
              <a:rPr lang="cs-CZ" dirty="0"/>
              <a:t>jejich/ jeho </a:t>
            </a:r>
            <a:r>
              <a:rPr lang="cs-CZ" dirty="0" smtClean="0"/>
              <a:t>vítězství; s</a:t>
            </a:r>
            <a:r>
              <a:rPr lang="cs-CZ" dirty="0"/>
              <a:t> danou stájí se </a:t>
            </a:r>
            <a:r>
              <a:rPr lang="cs-CZ" dirty="0" smtClean="0"/>
              <a:t>identifikují </a:t>
            </a:r>
            <a:r>
              <a:rPr lang="cs-CZ" dirty="0"/>
              <a:t>a průběh sportovní události hodnotí subjektivněji </a:t>
            </a:r>
            <a:endParaRPr lang="cs-CZ" b="1" dirty="0" smtClean="0"/>
          </a:p>
          <a:p>
            <a:pPr algn="just"/>
            <a:r>
              <a:rPr lang="cs-CZ" b="1" i="1" dirty="0" smtClean="0"/>
              <a:t>chuligáni:</a:t>
            </a:r>
            <a:r>
              <a:rPr lang="cs-CZ" dirty="0" smtClean="0"/>
              <a:t> </a:t>
            </a:r>
            <a:r>
              <a:rPr lang="cs-CZ" dirty="0"/>
              <a:t>klubismus nízký a primárně jim nejde o samotný klub, ale o nepokoje, násilí a různé excesy</a:t>
            </a:r>
            <a:endParaRPr lang="cs-CZ" dirty="0" smtClean="0"/>
          </a:p>
          <a:p>
            <a:pPr algn="just"/>
            <a:r>
              <a:rPr lang="cs-CZ" b="1" i="1" dirty="0" err="1" smtClean="0"/>
              <a:t>ultras</a:t>
            </a:r>
            <a:r>
              <a:rPr lang="cs-CZ" dirty="0" smtClean="0"/>
              <a:t>: zajímají </a:t>
            </a:r>
            <a:r>
              <a:rPr lang="cs-CZ" dirty="0"/>
              <a:t>se </a:t>
            </a:r>
            <a:r>
              <a:rPr lang="cs-CZ" dirty="0" smtClean="0"/>
              <a:t>o </a:t>
            </a:r>
            <a:r>
              <a:rPr lang="cs-CZ" dirty="0"/>
              <a:t>klubový život a vyhýbají se násilí; jsou nositeli pyrotechniky, choreografie, transparentů atp</a:t>
            </a:r>
            <a:r>
              <a:rPr lang="cs-CZ" dirty="0" smtClean="0"/>
              <a:t>.</a:t>
            </a:r>
            <a:endParaRPr lang="cs-CZ" dirty="0"/>
          </a:p>
        </p:txBody>
      </p:sp>
    </p:spTree>
    <p:extLst>
      <p:ext uri="{BB962C8B-B14F-4D97-AF65-F5344CB8AC3E}">
        <p14:creationId xmlns:p14="http://schemas.microsoft.com/office/powerpoint/2010/main" val="18303893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iří\Desktop\1503859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9" y="481253"/>
            <a:ext cx="9144000" cy="59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720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dirty="0" smtClean="0">
                <a:effectLst>
                  <a:outerShdw blurRad="38100" dist="38100" dir="2700000" algn="tl">
                    <a:srgbClr val="000000">
                      <a:alpha val="43137"/>
                    </a:srgbClr>
                  </a:outerShdw>
                </a:effectLst>
              </a:rPr>
              <a:t>Kontakt s bohy-diváky</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8964488" cy="4525963"/>
          </a:xfrm>
        </p:spPr>
        <p:txBody>
          <a:bodyPr/>
          <a:lstStyle/>
          <a:p>
            <a:r>
              <a:rPr lang="cs-CZ" dirty="0"/>
              <a:t>běžecké závody </a:t>
            </a:r>
            <a:r>
              <a:rPr lang="cs-CZ" i="1" dirty="0" err="1" smtClean="0"/>
              <a:t>li</a:t>
            </a:r>
            <a:r>
              <a:rPr lang="cs-CZ" i="1" dirty="0" smtClean="0"/>
              <a:t>-</a:t>
            </a:r>
            <a:r>
              <a:rPr lang="cs-CZ" i="1" dirty="0" err="1" smtClean="0"/>
              <a:t>is</a:t>
            </a:r>
            <a:r>
              <a:rPr lang="cs-CZ" i="1" dirty="0" smtClean="0"/>
              <a:t>-mu</a:t>
            </a:r>
            <a:r>
              <a:rPr lang="cs-CZ" dirty="0" smtClean="0"/>
              <a:t> </a:t>
            </a:r>
            <a:r>
              <a:rPr lang="cs-CZ" dirty="0"/>
              <a:t>(či </a:t>
            </a:r>
            <a:r>
              <a:rPr lang="cs-CZ" i="1" dirty="0" err="1" smtClean="0"/>
              <a:t>lismu</a:t>
            </a:r>
            <a:r>
              <a:rPr lang="cs-CZ" dirty="0" smtClean="0"/>
              <a:t>) </a:t>
            </a:r>
            <a:r>
              <a:rPr lang="cs-CZ" dirty="0" smtClean="0"/>
              <a:t>– v </a:t>
            </a:r>
            <a:r>
              <a:rPr lang="cs-CZ" dirty="0"/>
              <a:t>měsíci </a:t>
            </a:r>
            <a:r>
              <a:rPr lang="cs-CZ" i="1" dirty="0" err="1"/>
              <a:t>nisanu</a:t>
            </a:r>
            <a:r>
              <a:rPr lang="cs-CZ" dirty="0"/>
              <a:t> před </a:t>
            </a:r>
            <a:r>
              <a:rPr lang="cs-CZ" dirty="0" err="1"/>
              <a:t>Bélem</a:t>
            </a:r>
            <a:r>
              <a:rPr lang="cs-CZ" dirty="0"/>
              <a:t> (</a:t>
            </a:r>
            <a:r>
              <a:rPr lang="cs-CZ" dirty="0" err="1"/>
              <a:t>Mardukem</a:t>
            </a:r>
            <a:r>
              <a:rPr lang="cs-CZ" dirty="0"/>
              <a:t>) a kultovními </a:t>
            </a:r>
            <a:r>
              <a:rPr lang="cs-CZ" dirty="0" smtClean="0"/>
              <a:t>místy. </a:t>
            </a:r>
          </a:p>
          <a:p>
            <a:pPr marL="0" indent="0">
              <a:buNone/>
            </a:pPr>
            <a:endParaRPr lang="cs-CZ" dirty="0" smtClean="0"/>
          </a:p>
          <a:p>
            <a:r>
              <a:rPr lang="cs-CZ" i="1" dirty="0"/>
              <a:t>„Já, král, jsem běžel jako stepní osel… </a:t>
            </a:r>
            <a:r>
              <a:rPr lang="cs-CZ" i="1" dirty="0" smtClean="0"/>
              <a:t>Moji stateční </a:t>
            </a:r>
            <a:r>
              <a:rPr lang="cs-CZ" i="1" dirty="0"/>
              <a:t>muži hleděli na mě s úžasem“ </a:t>
            </a:r>
            <a:endParaRPr lang="cs-CZ" dirty="0"/>
          </a:p>
        </p:txBody>
      </p:sp>
    </p:spTree>
    <p:extLst>
      <p:ext uri="{BB962C8B-B14F-4D97-AF65-F5344CB8AC3E}">
        <p14:creationId xmlns:p14="http://schemas.microsoft.com/office/powerpoint/2010/main" val="19780427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fontScale="92500" lnSpcReduction="10000"/>
          </a:bodyPr>
          <a:lstStyle/>
          <a:p>
            <a:pPr algn="just"/>
            <a:r>
              <a:rPr lang="cs-CZ" dirty="0"/>
              <a:t>Lehký </a:t>
            </a:r>
            <a:r>
              <a:rPr lang="cs-CZ" b="1" dirty="0"/>
              <a:t>odpor</a:t>
            </a:r>
            <a:r>
              <a:rPr lang="cs-CZ" dirty="0"/>
              <a:t> a </a:t>
            </a:r>
            <a:r>
              <a:rPr lang="cs-CZ" b="1" dirty="0"/>
              <a:t>nechuť</a:t>
            </a:r>
            <a:r>
              <a:rPr lang="cs-CZ" dirty="0"/>
              <a:t> se v davu mění ihned v silnou nenávist, což ještě znásobují vlastnosti duše davu a vědomí anonymity a síly. </a:t>
            </a:r>
            <a:endParaRPr lang="cs-CZ" dirty="0" smtClean="0"/>
          </a:p>
          <a:p>
            <a:pPr algn="just"/>
            <a:r>
              <a:rPr lang="cs-CZ" dirty="0" smtClean="0"/>
              <a:t>Masa </a:t>
            </a:r>
            <a:r>
              <a:rPr lang="cs-CZ" dirty="0"/>
              <a:t>nesnese diskusi a odpor. </a:t>
            </a:r>
            <a:endParaRPr lang="cs-CZ" dirty="0" smtClean="0"/>
          </a:p>
          <a:p>
            <a:pPr algn="just"/>
            <a:r>
              <a:rPr lang="cs-CZ" dirty="0" smtClean="0"/>
              <a:t>Lynčování </a:t>
            </a:r>
            <a:r>
              <a:rPr lang="cs-CZ" dirty="0"/>
              <a:t>a defenestrace jsou vedeny povětšinou davem. </a:t>
            </a:r>
            <a:endParaRPr lang="cs-CZ" dirty="0" smtClean="0"/>
          </a:p>
          <a:p>
            <a:pPr algn="just"/>
            <a:r>
              <a:rPr lang="cs-CZ" dirty="0" smtClean="0"/>
              <a:t>Kolektivní </a:t>
            </a:r>
            <a:r>
              <a:rPr lang="cs-CZ" dirty="0"/>
              <a:t>duše davu umožnila roku </a:t>
            </a:r>
            <a:r>
              <a:rPr lang="cs-CZ" b="1" dirty="0"/>
              <a:t>532</a:t>
            </a:r>
            <a:r>
              <a:rPr lang="cs-CZ" dirty="0"/>
              <a:t> </a:t>
            </a:r>
            <a:r>
              <a:rPr lang="cs-CZ" i="1" dirty="0" err="1"/>
              <a:t>Στάση</a:t>
            </a:r>
            <a:r>
              <a:rPr lang="cs-CZ" i="1" dirty="0"/>
              <a:t> </a:t>
            </a:r>
            <a:r>
              <a:rPr lang="cs-CZ" i="1" dirty="0" err="1"/>
              <a:t>του</a:t>
            </a:r>
            <a:r>
              <a:rPr lang="cs-CZ" i="1" dirty="0"/>
              <a:t> </a:t>
            </a:r>
            <a:r>
              <a:rPr lang="cs-CZ" i="1" dirty="0" err="1"/>
              <a:t>Νίκ</a:t>
            </a:r>
            <a:r>
              <a:rPr lang="cs-CZ" i="1" dirty="0"/>
              <a:t>α</a:t>
            </a:r>
            <a:r>
              <a:rPr lang="cs-CZ" dirty="0" smtClean="0"/>
              <a:t>.</a:t>
            </a:r>
          </a:p>
          <a:p>
            <a:pPr algn="just"/>
            <a:r>
              <a:rPr lang="cs-CZ" b="1" dirty="0"/>
              <a:t>Sokrates</a:t>
            </a:r>
            <a:r>
              <a:rPr lang="cs-CZ" dirty="0"/>
              <a:t> musel vynaložit větší úsilí, aby přesvědčil jedince než </a:t>
            </a:r>
            <a:r>
              <a:rPr lang="cs-CZ" b="1" dirty="0"/>
              <a:t>sofisté</a:t>
            </a:r>
            <a:r>
              <a:rPr lang="cs-CZ" dirty="0"/>
              <a:t>, aby si naklonili skupinu osob. </a:t>
            </a:r>
            <a:endParaRPr lang="cs-CZ" dirty="0" smtClean="0"/>
          </a:p>
          <a:p>
            <a:pPr algn="just"/>
            <a:r>
              <a:rPr lang="cs-CZ" b="1" dirty="0" smtClean="0"/>
              <a:t>Sofisté</a:t>
            </a:r>
            <a:r>
              <a:rPr lang="cs-CZ" dirty="0" smtClean="0"/>
              <a:t> </a:t>
            </a:r>
            <a:r>
              <a:rPr lang="cs-CZ" dirty="0"/>
              <a:t>pochopili, že cestou k úspěchu je </a:t>
            </a:r>
            <a:r>
              <a:rPr lang="cs-CZ" b="1" dirty="0"/>
              <a:t>umění</a:t>
            </a:r>
            <a:r>
              <a:rPr lang="cs-CZ" dirty="0"/>
              <a:t> </a:t>
            </a:r>
            <a:r>
              <a:rPr lang="cs-CZ" b="1" dirty="0"/>
              <a:t>vzbudit</a:t>
            </a:r>
            <a:r>
              <a:rPr lang="cs-CZ" dirty="0"/>
              <a:t> </a:t>
            </a:r>
            <a:r>
              <a:rPr lang="cs-CZ" b="1" dirty="0"/>
              <a:t>iluze</a:t>
            </a:r>
            <a:r>
              <a:rPr lang="cs-CZ" dirty="0"/>
              <a:t>, </a:t>
            </a:r>
            <a:r>
              <a:rPr lang="cs-CZ" b="1" dirty="0"/>
              <a:t>neodhalovat</a:t>
            </a:r>
            <a:r>
              <a:rPr lang="cs-CZ" dirty="0"/>
              <a:t> </a:t>
            </a:r>
            <a:r>
              <a:rPr lang="cs-CZ" b="1" dirty="0"/>
              <a:t>klam</a:t>
            </a:r>
            <a:r>
              <a:rPr lang="cs-CZ" dirty="0"/>
              <a:t>, namísto rozumu </a:t>
            </a:r>
            <a:r>
              <a:rPr lang="cs-CZ" b="1" dirty="0"/>
              <a:t>působit</a:t>
            </a:r>
            <a:r>
              <a:rPr lang="cs-CZ" dirty="0"/>
              <a:t> </a:t>
            </a:r>
            <a:r>
              <a:rPr lang="cs-CZ" b="1" dirty="0"/>
              <a:t>na</a:t>
            </a:r>
            <a:r>
              <a:rPr lang="cs-CZ" dirty="0"/>
              <a:t> </a:t>
            </a:r>
            <a:r>
              <a:rPr lang="cs-CZ" b="1" dirty="0"/>
              <a:t>city</a:t>
            </a:r>
            <a:r>
              <a:rPr lang="cs-CZ" dirty="0"/>
              <a:t>, </a:t>
            </a:r>
            <a:r>
              <a:rPr lang="cs-CZ" b="1" dirty="0"/>
              <a:t>jít</a:t>
            </a:r>
            <a:r>
              <a:rPr lang="cs-CZ" dirty="0"/>
              <a:t> </a:t>
            </a:r>
            <a:r>
              <a:rPr lang="cs-CZ" b="1" dirty="0"/>
              <a:t>příkladem</a:t>
            </a:r>
            <a:r>
              <a:rPr lang="cs-CZ" dirty="0"/>
              <a:t>, zajistit rychlou sugesci a především využít prostředky jako </a:t>
            </a:r>
            <a:r>
              <a:rPr lang="cs-CZ" b="1" dirty="0"/>
              <a:t>nákaza</a:t>
            </a:r>
            <a:r>
              <a:rPr lang="cs-CZ" dirty="0"/>
              <a:t>, </a:t>
            </a:r>
            <a:r>
              <a:rPr lang="cs-CZ" b="1" dirty="0"/>
              <a:t>tvrzení</a:t>
            </a:r>
            <a:r>
              <a:rPr lang="cs-CZ" dirty="0"/>
              <a:t> a </a:t>
            </a:r>
            <a:r>
              <a:rPr lang="cs-CZ" b="1" dirty="0"/>
              <a:t>opakování</a:t>
            </a:r>
            <a:r>
              <a:rPr lang="cs-CZ" dirty="0"/>
              <a:t>, které výstižně demaskoval </a:t>
            </a:r>
            <a:r>
              <a:rPr lang="cs-CZ" b="1" dirty="0" err="1"/>
              <a:t>Sókratés</a:t>
            </a:r>
            <a:r>
              <a:rPr lang="cs-CZ" dirty="0"/>
              <a:t> kupř. ve </a:t>
            </a:r>
            <a:r>
              <a:rPr lang="cs-CZ" i="1" dirty="0" err="1" smtClean="0"/>
              <a:t>Faidru</a:t>
            </a:r>
            <a:endParaRPr lang="cs-CZ" dirty="0"/>
          </a:p>
        </p:txBody>
      </p:sp>
    </p:spTree>
    <p:extLst>
      <p:ext uri="{BB962C8B-B14F-4D97-AF65-F5344CB8AC3E}">
        <p14:creationId xmlns:p14="http://schemas.microsoft.com/office/powerpoint/2010/main" val="2267320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ormAutofit fontScale="90000"/>
          </a:bodyPr>
          <a:lstStyle/>
          <a:p>
            <a:r>
              <a:rPr lang="cs-CZ" b="1" dirty="0"/>
              <a:t>Lidská přirozenost jako podstata krize</a:t>
            </a:r>
            <a:endParaRPr lang="cs-CZ" dirty="0"/>
          </a:p>
        </p:txBody>
      </p:sp>
      <p:sp>
        <p:nvSpPr>
          <p:cNvPr id="3" name="Zástupný symbol pro obsah 2"/>
          <p:cNvSpPr>
            <a:spLocks noGrp="1"/>
          </p:cNvSpPr>
          <p:nvPr>
            <p:ph idx="1"/>
          </p:nvPr>
        </p:nvSpPr>
        <p:spPr/>
        <p:txBody>
          <a:bodyPr>
            <a:normAutofit fontScale="92500" lnSpcReduction="20000"/>
          </a:bodyPr>
          <a:lstStyle/>
          <a:p>
            <a:pPr algn="just"/>
            <a:r>
              <a:rPr lang="cs-CZ" dirty="0"/>
              <a:t>Římské „sportovní“ diváctví bylo, dá se říct, davem, masou; a v mase, jak tvrdí Elias Canetti (1994) se lidé nebojí cizího doteku; je to pravý opak k samostatnému jedinci, jenž se doteku něčeho (někoho) neznámého obává</a:t>
            </a:r>
            <a:r>
              <a:rPr lang="cs-CZ" b="1" dirty="0"/>
              <a:t>. </a:t>
            </a:r>
            <a:r>
              <a:rPr lang="cs-CZ" b="1" i="1" dirty="0"/>
              <a:t>„Jakmile se jednou poddáme mase, nebojíme se jejího doteku“</a:t>
            </a:r>
            <a:r>
              <a:rPr lang="cs-CZ" i="1" dirty="0"/>
              <a:t> </a:t>
            </a:r>
            <a:r>
              <a:rPr lang="cs-CZ" dirty="0"/>
              <a:t>(Canetti, 1994, 10). </a:t>
            </a:r>
            <a:endParaRPr lang="cs-CZ" dirty="0" smtClean="0"/>
          </a:p>
          <a:p>
            <a:pPr algn="just"/>
            <a:r>
              <a:rPr lang="cs-CZ" dirty="0" smtClean="0"/>
              <a:t>V</a:t>
            </a:r>
            <a:r>
              <a:rPr lang="cs-CZ" dirty="0"/>
              <a:t> davu se stírají rozdíly, každý si je zde vzájemně </a:t>
            </a:r>
            <a:r>
              <a:rPr lang="cs-CZ" b="1" dirty="0"/>
              <a:t>roven</a:t>
            </a:r>
            <a:r>
              <a:rPr lang="cs-CZ" dirty="0"/>
              <a:t>. </a:t>
            </a:r>
            <a:endParaRPr lang="cs-CZ" dirty="0" smtClean="0"/>
          </a:p>
          <a:p>
            <a:pPr algn="just"/>
            <a:r>
              <a:rPr lang="cs-CZ" dirty="0" smtClean="0"/>
              <a:t>Je </a:t>
            </a:r>
            <a:r>
              <a:rPr lang="cs-CZ" dirty="0"/>
              <a:t>to </a:t>
            </a:r>
            <a:r>
              <a:rPr lang="cs-CZ" b="1" dirty="0"/>
              <a:t>jedno</a:t>
            </a:r>
            <a:r>
              <a:rPr lang="cs-CZ" dirty="0"/>
              <a:t> </a:t>
            </a:r>
            <a:r>
              <a:rPr lang="cs-CZ" b="1" dirty="0"/>
              <a:t>tělo</a:t>
            </a:r>
            <a:r>
              <a:rPr lang="cs-CZ" dirty="0"/>
              <a:t> (Canetti, 1994), které má svou psychologii (</a:t>
            </a:r>
            <a:r>
              <a:rPr lang="cs-CZ" dirty="0" err="1"/>
              <a:t>Le</a:t>
            </a:r>
            <a:r>
              <a:rPr lang="cs-CZ" dirty="0"/>
              <a:t> Bon, 1994). </a:t>
            </a:r>
          </a:p>
        </p:txBody>
      </p:sp>
    </p:spTree>
    <p:extLst>
      <p:ext uri="{BB962C8B-B14F-4D97-AF65-F5344CB8AC3E}">
        <p14:creationId xmlns:p14="http://schemas.microsoft.com/office/powerpoint/2010/main" val="3250550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72559" y="26977"/>
            <a:ext cx="8229600" cy="1008112"/>
          </a:xfrm>
        </p:spPr>
        <p:txBody>
          <a:bodyPr/>
          <a:lstStyle/>
          <a:p>
            <a:r>
              <a:rPr lang="cs-CZ" b="1" dirty="0">
                <a:effectLst>
                  <a:outerShdw blurRad="38100" dist="38100" dir="2700000" algn="tl">
                    <a:srgbClr val="000000">
                      <a:alpha val="43137"/>
                    </a:srgbClr>
                  </a:outerShdw>
                </a:effectLst>
              </a:rPr>
              <a:t>projevy a vlastnosti </a:t>
            </a:r>
            <a:r>
              <a:rPr lang="cs-CZ" b="1" dirty="0" smtClean="0">
                <a:effectLst>
                  <a:outerShdw blurRad="38100" dist="38100" dir="2700000" algn="tl">
                    <a:srgbClr val="000000">
                      <a:alpha val="43137"/>
                    </a:srgbClr>
                  </a:outerShdw>
                </a:effectLst>
              </a:rPr>
              <a:t>masy:</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79512" y="1124744"/>
            <a:ext cx="8712968" cy="5616624"/>
          </a:xfrm>
        </p:spPr>
        <p:txBody>
          <a:bodyPr>
            <a:normAutofit fontScale="77500" lnSpcReduction="20000"/>
          </a:bodyPr>
          <a:lstStyle/>
          <a:p>
            <a:pPr lvl="0" algn="just"/>
            <a:r>
              <a:rPr lang="cs-CZ" sz="3600" dirty="0" smtClean="0"/>
              <a:t>touha </a:t>
            </a:r>
            <a:r>
              <a:rPr lang="cs-CZ" sz="3600" dirty="0"/>
              <a:t>neustálého růstu, </a:t>
            </a:r>
          </a:p>
          <a:p>
            <a:pPr lvl="0" algn="just"/>
            <a:r>
              <a:rPr lang="cs-CZ" sz="3600" dirty="0" smtClean="0"/>
              <a:t>vláda </a:t>
            </a:r>
            <a:r>
              <a:rPr lang="cs-CZ" sz="3600" dirty="0"/>
              <a:t>absolutní rovnosti v jejím nitru, </a:t>
            </a:r>
          </a:p>
          <a:p>
            <a:pPr lvl="0" algn="just"/>
            <a:r>
              <a:rPr lang="cs-CZ" sz="3600" dirty="0" smtClean="0"/>
              <a:t>láska </a:t>
            </a:r>
            <a:r>
              <a:rPr lang="cs-CZ" sz="3600" dirty="0"/>
              <a:t>ke zhuštění, </a:t>
            </a:r>
          </a:p>
          <a:p>
            <a:pPr lvl="0" algn="just"/>
            <a:r>
              <a:rPr lang="cs-CZ" sz="3600" dirty="0" smtClean="0"/>
              <a:t>potřeba </a:t>
            </a:r>
            <a:r>
              <a:rPr lang="cs-CZ" sz="3600" dirty="0"/>
              <a:t>směru, pohybu k cíli. </a:t>
            </a:r>
          </a:p>
          <a:p>
            <a:pPr algn="just"/>
            <a:endParaRPr lang="cs-CZ" sz="1500" dirty="0" smtClean="0"/>
          </a:p>
          <a:p>
            <a:pPr algn="just"/>
            <a:r>
              <a:rPr lang="cs-CZ" dirty="0"/>
              <a:t>Hlasem masy byl </a:t>
            </a:r>
            <a:r>
              <a:rPr lang="cs-CZ" b="1" dirty="0"/>
              <a:t>sborový pokřik</a:t>
            </a:r>
            <a:r>
              <a:rPr lang="cs-CZ" dirty="0"/>
              <a:t> při závodech v hippodromu či cirku, stejně jako je jím dnes na fotbalovém stadionu, při boxerském střetu nebo jiném sportovním </a:t>
            </a:r>
            <a:r>
              <a:rPr lang="cs-CZ" dirty="0" smtClean="0"/>
              <a:t>podniku</a:t>
            </a:r>
          </a:p>
          <a:p>
            <a:pPr algn="just"/>
            <a:r>
              <a:rPr lang="cs-CZ" dirty="0" smtClean="0"/>
              <a:t>totožný </a:t>
            </a:r>
            <a:r>
              <a:rPr lang="cs-CZ" b="1" dirty="0"/>
              <a:t>hlas masy</a:t>
            </a:r>
            <a:r>
              <a:rPr lang="cs-CZ" dirty="0"/>
              <a:t> byl též odpovědí na katovo zvednutí hlavy zrovna popraveného zločince. </a:t>
            </a:r>
            <a:endParaRPr lang="cs-CZ" dirty="0" smtClean="0"/>
          </a:p>
          <a:p>
            <a:pPr algn="just"/>
            <a:r>
              <a:rPr lang="cs-CZ" dirty="0"/>
              <a:t>„</a:t>
            </a:r>
            <a:r>
              <a:rPr lang="cs-CZ" i="1" dirty="0"/>
              <a:t>Davy hrály vždy významnou úlohu v dějinách</a:t>
            </a:r>
            <a:r>
              <a:rPr lang="cs-CZ" dirty="0"/>
              <a:t>“ (</a:t>
            </a:r>
            <a:r>
              <a:rPr lang="cs-CZ" dirty="0" err="1"/>
              <a:t>Le</a:t>
            </a:r>
            <a:r>
              <a:rPr lang="cs-CZ" dirty="0"/>
              <a:t> Bon, 1994, 5), a to i přesto, že </a:t>
            </a:r>
            <a:r>
              <a:rPr lang="cs-CZ" b="1" dirty="0"/>
              <a:t>„</a:t>
            </a:r>
            <a:r>
              <a:rPr lang="cs-CZ" b="1" i="1" dirty="0"/>
              <a:t>hrozba smrti je penízem moci</a:t>
            </a:r>
            <a:r>
              <a:rPr lang="cs-CZ" b="1" dirty="0"/>
              <a:t>“</a:t>
            </a:r>
            <a:r>
              <a:rPr lang="cs-CZ" dirty="0"/>
              <a:t> (Canetti, 1994, 543</a:t>
            </a:r>
            <a:r>
              <a:rPr lang="cs-CZ" dirty="0" smtClean="0"/>
              <a:t>) – </a:t>
            </a:r>
            <a:r>
              <a:rPr lang="cs-CZ" dirty="0"/>
              <a:t>t</a:t>
            </a:r>
            <a:r>
              <a:rPr lang="cs-CZ" dirty="0" smtClean="0"/>
              <a:t>oto </a:t>
            </a:r>
            <a:r>
              <a:rPr lang="cs-CZ" dirty="0"/>
              <a:t>nebylo pochopeno např. na hippodromu v </a:t>
            </a:r>
            <a:r>
              <a:rPr lang="cs-CZ" b="1" dirty="0" smtClean="0"/>
              <a:t>Konstantinopoli</a:t>
            </a:r>
            <a:r>
              <a:rPr lang="cs-CZ" dirty="0" smtClean="0"/>
              <a:t>. </a:t>
            </a:r>
            <a:endParaRPr lang="cs-CZ" dirty="0"/>
          </a:p>
          <a:p>
            <a:pPr marL="0" indent="0" algn="just">
              <a:buNone/>
            </a:pPr>
            <a:endParaRPr lang="cs-CZ" dirty="0"/>
          </a:p>
        </p:txBody>
      </p:sp>
    </p:spTree>
    <p:extLst>
      <p:ext uri="{BB962C8B-B14F-4D97-AF65-F5344CB8AC3E}">
        <p14:creationId xmlns:p14="http://schemas.microsoft.com/office/powerpoint/2010/main" val="935161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20578" y="32229"/>
            <a:ext cx="9164577" cy="6825771"/>
          </a:xfrm>
        </p:spPr>
        <p:txBody>
          <a:bodyPr>
            <a:normAutofit fontScale="77500" lnSpcReduction="20000"/>
          </a:bodyPr>
          <a:lstStyle/>
          <a:p>
            <a:pPr algn="just"/>
            <a:r>
              <a:rPr lang="cs-CZ" dirty="0"/>
              <a:t>Za </a:t>
            </a:r>
            <a:r>
              <a:rPr lang="cs-CZ" b="1" dirty="0"/>
              <a:t>obdobu římských fanoušků </a:t>
            </a:r>
            <a:r>
              <a:rPr lang="cs-CZ" dirty="0"/>
              <a:t>v pozdější době můžeme považovat obyčejné pokojné a mírumilovné měšťany, notáře a úředníky jako jedince, kteří byli současně nejzuřivějšími členy Konventu, kdy tak v davu posílali i nevinné lidi na smrt. </a:t>
            </a:r>
            <a:endParaRPr lang="cs-CZ" dirty="0" smtClean="0"/>
          </a:p>
          <a:p>
            <a:pPr algn="just"/>
            <a:r>
              <a:rPr lang="cs-CZ" dirty="0" smtClean="0"/>
              <a:t>To</a:t>
            </a:r>
            <a:r>
              <a:rPr lang="cs-CZ" dirty="0"/>
              <a:t>, že se stali </a:t>
            </a:r>
            <a:r>
              <a:rPr lang="cs-CZ" b="1" dirty="0"/>
              <a:t>součástí davu</a:t>
            </a:r>
            <a:r>
              <a:rPr lang="cs-CZ" dirty="0"/>
              <a:t>, znamenalo, že jednali jinak, i naprosto odlišně, než jak by se chovali </a:t>
            </a:r>
            <a:r>
              <a:rPr lang="cs-CZ" dirty="0" smtClean="0"/>
              <a:t>osamoceně</a:t>
            </a:r>
          </a:p>
          <a:p>
            <a:pPr algn="just"/>
            <a:r>
              <a:rPr lang="cs-CZ" dirty="0"/>
              <a:t>Též </a:t>
            </a:r>
            <a:r>
              <a:rPr lang="cs-CZ" b="1" dirty="0"/>
              <a:t>Seneca</a:t>
            </a:r>
            <a:r>
              <a:rPr lang="cs-CZ" dirty="0"/>
              <a:t> (</a:t>
            </a:r>
            <a:r>
              <a:rPr lang="cs-CZ" i="1" dirty="0" err="1"/>
              <a:t>Ep</a:t>
            </a:r>
            <a:r>
              <a:rPr lang="cs-CZ" i="1" dirty="0"/>
              <a:t>.</a:t>
            </a:r>
            <a:r>
              <a:rPr lang="cs-CZ" dirty="0"/>
              <a:t> 7.1–3) psal: </a:t>
            </a:r>
            <a:endParaRPr lang="cs-CZ" dirty="0" smtClean="0"/>
          </a:p>
          <a:p>
            <a:pPr marL="0" indent="0" algn="just">
              <a:buNone/>
            </a:pPr>
            <a:r>
              <a:rPr lang="cs-CZ" dirty="0" smtClean="0"/>
              <a:t>„</a:t>
            </a:r>
            <a:r>
              <a:rPr lang="cs-CZ" i="1" dirty="0" err="1"/>
              <a:t>Quid</a:t>
            </a:r>
            <a:r>
              <a:rPr lang="cs-CZ" i="1" dirty="0"/>
              <a:t> </a:t>
            </a:r>
            <a:r>
              <a:rPr lang="cs-CZ" i="1" dirty="0" err="1"/>
              <a:t>tibi</a:t>
            </a:r>
            <a:r>
              <a:rPr lang="cs-CZ" i="1" dirty="0"/>
              <a:t> </a:t>
            </a:r>
            <a:r>
              <a:rPr lang="cs-CZ" i="1" dirty="0" err="1"/>
              <a:t>vitandum</a:t>
            </a:r>
            <a:r>
              <a:rPr lang="cs-CZ" i="1" dirty="0"/>
              <a:t> </a:t>
            </a:r>
            <a:r>
              <a:rPr lang="cs-CZ" i="1" dirty="0" err="1"/>
              <a:t>praecipue</a:t>
            </a:r>
            <a:r>
              <a:rPr lang="cs-CZ" i="1" dirty="0"/>
              <a:t> </a:t>
            </a:r>
            <a:r>
              <a:rPr lang="cs-CZ" i="1" dirty="0" err="1"/>
              <a:t>existimes</a:t>
            </a:r>
            <a:r>
              <a:rPr lang="cs-CZ" i="1" dirty="0"/>
              <a:t> </a:t>
            </a:r>
            <a:r>
              <a:rPr lang="cs-CZ" i="1" dirty="0" err="1"/>
              <a:t>quaeris</a:t>
            </a:r>
            <a:r>
              <a:rPr lang="cs-CZ" i="1" dirty="0"/>
              <a:t>? </a:t>
            </a:r>
            <a:r>
              <a:rPr lang="cs-CZ" i="1" dirty="0" err="1"/>
              <a:t>turbam</a:t>
            </a:r>
            <a:r>
              <a:rPr lang="cs-CZ" i="1" dirty="0"/>
              <a:t>. </a:t>
            </a:r>
            <a:r>
              <a:rPr lang="cs-CZ" i="1" dirty="0" err="1"/>
              <a:t>Nondum</a:t>
            </a:r>
            <a:r>
              <a:rPr lang="cs-CZ" i="1" dirty="0"/>
              <a:t> </a:t>
            </a:r>
            <a:r>
              <a:rPr lang="cs-CZ" i="1" dirty="0" err="1"/>
              <a:t>illi</a:t>
            </a:r>
            <a:r>
              <a:rPr lang="cs-CZ" i="1" dirty="0"/>
              <a:t> tuto </a:t>
            </a:r>
            <a:r>
              <a:rPr lang="cs-CZ" i="1" dirty="0" err="1"/>
              <a:t>committeris</a:t>
            </a:r>
            <a:r>
              <a:rPr lang="cs-CZ" i="1" dirty="0"/>
              <a:t>. Ego </a:t>
            </a:r>
            <a:r>
              <a:rPr lang="cs-CZ" i="1" dirty="0" err="1"/>
              <a:t>certe</a:t>
            </a:r>
            <a:r>
              <a:rPr lang="cs-CZ" i="1" dirty="0"/>
              <a:t> </a:t>
            </a:r>
            <a:r>
              <a:rPr lang="cs-CZ" i="1" dirty="0" err="1"/>
              <a:t>confitebor</a:t>
            </a:r>
            <a:r>
              <a:rPr lang="cs-CZ" i="1" dirty="0"/>
              <a:t> </a:t>
            </a:r>
            <a:r>
              <a:rPr lang="cs-CZ" i="1" dirty="0" err="1"/>
              <a:t>imbecillitatem</a:t>
            </a:r>
            <a:r>
              <a:rPr lang="cs-CZ" i="1" dirty="0"/>
              <a:t> </a:t>
            </a:r>
            <a:r>
              <a:rPr lang="cs-CZ" i="1" dirty="0" err="1"/>
              <a:t>meam</a:t>
            </a:r>
            <a:r>
              <a:rPr lang="cs-CZ" i="1" dirty="0"/>
              <a:t>: </a:t>
            </a:r>
            <a:r>
              <a:rPr lang="cs-CZ" i="1" dirty="0" err="1"/>
              <a:t>numquam</a:t>
            </a:r>
            <a:r>
              <a:rPr lang="cs-CZ" i="1" dirty="0"/>
              <a:t> mores </a:t>
            </a:r>
            <a:r>
              <a:rPr lang="cs-CZ" i="1" dirty="0" err="1"/>
              <a:t>quos</a:t>
            </a:r>
            <a:r>
              <a:rPr lang="cs-CZ" i="1" dirty="0"/>
              <a:t> </a:t>
            </a:r>
            <a:r>
              <a:rPr lang="cs-CZ" i="1" dirty="0" err="1"/>
              <a:t>extuli</a:t>
            </a:r>
            <a:r>
              <a:rPr lang="cs-CZ" i="1" dirty="0"/>
              <a:t> </a:t>
            </a:r>
            <a:r>
              <a:rPr lang="cs-CZ" i="1" dirty="0" err="1"/>
              <a:t>refero</a:t>
            </a:r>
            <a:r>
              <a:rPr lang="cs-CZ" i="1" dirty="0"/>
              <a:t>; </a:t>
            </a:r>
            <a:r>
              <a:rPr lang="cs-CZ" i="1" dirty="0" err="1"/>
              <a:t>aliquid</a:t>
            </a:r>
            <a:r>
              <a:rPr lang="cs-CZ" i="1" dirty="0"/>
              <a:t> ex </a:t>
            </a:r>
            <a:r>
              <a:rPr lang="cs-CZ" i="1" dirty="0" err="1"/>
              <a:t>eo</a:t>
            </a:r>
            <a:r>
              <a:rPr lang="cs-CZ" i="1" dirty="0"/>
              <a:t> </a:t>
            </a:r>
            <a:r>
              <a:rPr lang="cs-CZ" i="1" dirty="0" err="1"/>
              <a:t>quod</a:t>
            </a:r>
            <a:r>
              <a:rPr lang="cs-CZ" i="1" dirty="0"/>
              <a:t> </a:t>
            </a:r>
            <a:r>
              <a:rPr lang="cs-CZ" i="1" dirty="0" err="1"/>
              <a:t>composui</a:t>
            </a:r>
            <a:r>
              <a:rPr lang="cs-CZ" i="1" dirty="0"/>
              <a:t> </a:t>
            </a:r>
            <a:r>
              <a:rPr lang="cs-CZ" i="1" dirty="0" err="1"/>
              <a:t>turbatur</a:t>
            </a:r>
            <a:r>
              <a:rPr lang="cs-CZ" i="1" dirty="0"/>
              <a:t>, </a:t>
            </a:r>
            <a:r>
              <a:rPr lang="cs-CZ" i="1" dirty="0" err="1"/>
              <a:t>aliquid</a:t>
            </a:r>
            <a:r>
              <a:rPr lang="cs-CZ" i="1" dirty="0"/>
              <a:t> ex </a:t>
            </a:r>
            <a:r>
              <a:rPr lang="cs-CZ" i="1" dirty="0" err="1"/>
              <a:t>iis</a:t>
            </a:r>
            <a:r>
              <a:rPr lang="cs-CZ" i="1" dirty="0"/>
              <a:t> </a:t>
            </a:r>
            <a:r>
              <a:rPr lang="cs-CZ" i="1" dirty="0" err="1"/>
              <a:t>quae</a:t>
            </a:r>
            <a:r>
              <a:rPr lang="cs-CZ" i="1" dirty="0"/>
              <a:t> </a:t>
            </a:r>
            <a:r>
              <a:rPr lang="cs-CZ" i="1" dirty="0" err="1"/>
              <a:t>fugavi</a:t>
            </a:r>
            <a:r>
              <a:rPr lang="cs-CZ" i="1" dirty="0"/>
              <a:t> </a:t>
            </a:r>
            <a:r>
              <a:rPr lang="cs-CZ" i="1" dirty="0" err="1"/>
              <a:t>redit</a:t>
            </a:r>
            <a:r>
              <a:rPr lang="cs-CZ" i="1" dirty="0"/>
              <a:t>. </a:t>
            </a:r>
            <a:r>
              <a:rPr lang="cs-CZ" i="1" dirty="0" err="1"/>
              <a:t>Quod</a:t>
            </a:r>
            <a:r>
              <a:rPr lang="cs-CZ" i="1" dirty="0"/>
              <a:t> </a:t>
            </a:r>
            <a:r>
              <a:rPr lang="cs-CZ" i="1" dirty="0" err="1"/>
              <a:t>aegris</a:t>
            </a:r>
            <a:r>
              <a:rPr lang="cs-CZ" i="1" dirty="0"/>
              <a:t> </a:t>
            </a:r>
            <a:r>
              <a:rPr lang="cs-CZ" i="1" dirty="0" err="1"/>
              <a:t>evenit</a:t>
            </a:r>
            <a:r>
              <a:rPr lang="cs-CZ" i="1" dirty="0"/>
              <a:t> </a:t>
            </a:r>
            <a:r>
              <a:rPr lang="cs-CZ" i="1" dirty="0" err="1"/>
              <a:t>quos</a:t>
            </a:r>
            <a:r>
              <a:rPr lang="cs-CZ" i="1" dirty="0"/>
              <a:t> longa </a:t>
            </a:r>
            <a:r>
              <a:rPr lang="cs-CZ" i="1" dirty="0" err="1"/>
              <a:t>imbecillitas</a:t>
            </a:r>
            <a:r>
              <a:rPr lang="cs-CZ" i="1" dirty="0"/>
              <a:t> </a:t>
            </a:r>
            <a:r>
              <a:rPr lang="cs-CZ" i="1" dirty="0" err="1"/>
              <a:t>usque</a:t>
            </a:r>
            <a:r>
              <a:rPr lang="cs-CZ" i="1" dirty="0"/>
              <a:t> </a:t>
            </a:r>
            <a:r>
              <a:rPr lang="cs-CZ" i="1" dirty="0" err="1"/>
              <a:t>eo</a:t>
            </a:r>
            <a:r>
              <a:rPr lang="cs-CZ" i="1" dirty="0"/>
              <a:t> </a:t>
            </a:r>
            <a:r>
              <a:rPr lang="cs-CZ" i="1" dirty="0" err="1"/>
              <a:t>affecit</a:t>
            </a:r>
            <a:r>
              <a:rPr lang="cs-CZ" i="1" dirty="0"/>
              <a:t> </a:t>
            </a:r>
            <a:r>
              <a:rPr lang="cs-CZ" i="1" dirty="0" err="1"/>
              <a:t>ut</a:t>
            </a:r>
            <a:r>
              <a:rPr lang="cs-CZ" i="1" dirty="0"/>
              <a:t> </a:t>
            </a:r>
            <a:r>
              <a:rPr lang="cs-CZ" i="1" dirty="0" err="1"/>
              <a:t>nusquam</a:t>
            </a:r>
            <a:r>
              <a:rPr lang="cs-CZ" i="1" dirty="0"/>
              <a:t> sine </a:t>
            </a:r>
            <a:r>
              <a:rPr lang="cs-CZ" i="1" dirty="0" err="1"/>
              <a:t>offensa</a:t>
            </a:r>
            <a:r>
              <a:rPr lang="cs-CZ" i="1" dirty="0"/>
              <a:t> </a:t>
            </a:r>
            <a:r>
              <a:rPr lang="cs-CZ" i="1" dirty="0" err="1"/>
              <a:t>proferantur</a:t>
            </a:r>
            <a:r>
              <a:rPr lang="cs-CZ" i="1" dirty="0"/>
              <a:t>, hoc </a:t>
            </a:r>
            <a:r>
              <a:rPr lang="cs-CZ" i="1" dirty="0" err="1"/>
              <a:t>accidit</a:t>
            </a:r>
            <a:r>
              <a:rPr lang="cs-CZ" i="1" dirty="0"/>
              <a:t> </a:t>
            </a:r>
            <a:r>
              <a:rPr lang="cs-CZ" i="1" dirty="0" err="1"/>
              <a:t>nobis</a:t>
            </a:r>
            <a:r>
              <a:rPr lang="cs-CZ" i="1" dirty="0"/>
              <a:t> </a:t>
            </a:r>
            <a:r>
              <a:rPr lang="cs-CZ" i="1" dirty="0" err="1"/>
              <a:t>quorum</a:t>
            </a:r>
            <a:r>
              <a:rPr lang="cs-CZ" i="1" dirty="0"/>
              <a:t> </a:t>
            </a:r>
            <a:r>
              <a:rPr lang="cs-CZ" i="1" dirty="0" err="1"/>
              <a:t>animi</a:t>
            </a:r>
            <a:r>
              <a:rPr lang="cs-CZ" i="1" dirty="0"/>
              <a:t> ex longo </a:t>
            </a:r>
            <a:r>
              <a:rPr lang="cs-CZ" i="1" dirty="0" err="1"/>
              <a:t>morbo</a:t>
            </a:r>
            <a:r>
              <a:rPr lang="cs-CZ" i="1" dirty="0"/>
              <a:t> </a:t>
            </a:r>
            <a:r>
              <a:rPr lang="cs-CZ" i="1" dirty="0" err="1"/>
              <a:t>reficiuntur</a:t>
            </a:r>
            <a:r>
              <a:rPr lang="cs-CZ" i="1" dirty="0"/>
              <a:t>. </a:t>
            </a:r>
            <a:r>
              <a:rPr lang="cs-CZ" i="1" dirty="0" err="1"/>
              <a:t>Inimica</a:t>
            </a:r>
            <a:r>
              <a:rPr lang="cs-CZ" i="1" dirty="0"/>
              <a:t> </a:t>
            </a:r>
            <a:r>
              <a:rPr lang="cs-CZ" i="1" dirty="0" err="1"/>
              <a:t>est</a:t>
            </a:r>
            <a:r>
              <a:rPr lang="cs-CZ" i="1" dirty="0"/>
              <a:t> </a:t>
            </a:r>
            <a:r>
              <a:rPr lang="cs-CZ" i="1" dirty="0" err="1"/>
              <a:t>multorum</a:t>
            </a:r>
            <a:r>
              <a:rPr lang="cs-CZ" i="1" dirty="0"/>
              <a:t> </a:t>
            </a:r>
            <a:r>
              <a:rPr lang="cs-CZ" i="1" dirty="0" err="1"/>
              <a:t>conversatio</a:t>
            </a:r>
            <a:r>
              <a:rPr lang="cs-CZ" i="1" dirty="0"/>
              <a:t>: </a:t>
            </a:r>
            <a:r>
              <a:rPr lang="cs-CZ" i="1" dirty="0" err="1"/>
              <a:t>nemo</a:t>
            </a:r>
            <a:r>
              <a:rPr lang="cs-CZ" i="1" dirty="0"/>
              <a:t> non </a:t>
            </a:r>
            <a:r>
              <a:rPr lang="cs-CZ" i="1" dirty="0" err="1"/>
              <a:t>aliquod</a:t>
            </a:r>
            <a:r>
              <a:rPr lang="cs-CZ" i="1" dirty="0"/>
              <a:t> </a:t>
            </a:r>
            <a:r>
              <a:rPr lang="cs-CZ" i="1" dirty="0" err="1"/>
              <a:t>nobis</a:t>
            </a:r>
            <a:r>
              <a:rPr lang="cs-CZ" i="1" dirty="0"/>
              <a:t> </a:t>
            </a:r>
            <a:r>
              <a:rPr lang="cs-CZ" i="1" dirty="0" err="1"/>
              <a:t>vitium</a:t>
            </a:r>
            <a:r>
              <a:rPr lang="cs-CZ" i="1" dirty="0"/>
              <a:t> aut </a:t>
            </a:r>
            <a:r>
              <a:rPr lang="cs-CZ" i="1" dirty="0" err="1"/>
              <a:t>commendat</a:t>
            </a:r>
            <a:r>
              <a:rPr lang="cs-CZ" i="1" dirty="0"/>
              <a:t> aut </a:t>
            </a:r>
            <a:r>
              <a:rPr lang="cs-CZ" i="1" dirty="0" err="1"/>
              <a:t>imprimit</a:t>
            </a:r>
            <a:r>
              <a:rPr lang="cs-CZ" i="1" dirty="0"/>
              <a:t> aut </a:t>
            </a:r>
            <a:r>
              <a:rPr lang="cs-CZ" i="1" dirty="0" err="1"/>
              <a:t>nescientibus</a:t>
            </a:r>
            <a:r>
              <a:rPr lang="cs-CZ" i="1" dirty="0"/>
              <a:t> </a:t>
            </a:r>
            <a:r>
              <a:rPr lang="cs-CZ" i="1" dirty="0" err="1"/>
              <a:t>allinit</a:t>
            </a:r>
            <a:r>
              <a:rPr lang="cs-CZ" i="1" dirty="0"/>
              <a:t>. </a:t>
            </a:r>
            <a:r>
              <a:rPr lang="cs-CZ" i="1" dirty="0" err="1"/>
              <a:t>Utique</a:t>
            </a:r>
            <a:r>
              <a:rPr lang="cs-CZ" i="1" dirty="0"/>
              <a:t> quo maior </a:t>
            </a:r>
            <a:r>
              <a:rPr lang="cs-CZ" i="1" dirty="0" err="1"/>
              <a:t>est</a:t>
            </a:r>
            <a:r>
              <a:rPr lang="cs-CZ" i="1" dirty="0"/>
              <a:t> </a:t>
            </a:r>
            <a:r>
              <a:rPr lang="cs-CZ" i="1" dirty="0" err="1"/>
              <a:t>populus</a:t>
            </a:r>
            <a:r>
              <a:rPr lang="cs-CZ" i="1" dirty="0"/>
              <a:t> cui </a:t>
            </a:r>
            <a:r>
              <a:rPr lang="cs-CZ" i="1" dirty="0" err="1"/>
              <a:t>miscemur</a:t>
            </a:r>
            <a:r>
              <a:rPr lang="cs-CZ" i="1" dirty="0"/>
              <a:t>, hoc </a:t>
            </a:r>
            <a:r>
              <a:rPr lang="cs-CZ" i="1" dirty="0" err="1"/>
              <a:t>periculi</a:t>
            </a:r>
            <a:r>
              <a:rPr lang="cs-CZ" i="1" dirty="0"/>
              <a:t> plus </a:t>
            </a:r>
            <a:r>
              <a:rPr lang="cs-CZ" i="1" dirty="0" err="1"/>
              <a:t>est</a:t>
            </a:r>
            <a:r>
              <a:rPr lang="cs-CZ" i="1" dirty="0"/>
              <a:t>. </a:t>
            </a:r>
            <a:r>
              <a:rPr lang="cs-CZ" i="1" dirty="0" err="1"/>
              <a:t>Nihil</a:t>
            </a:r>
            <a:r>
              <a:rPr lang="cs-CZ" i="1" dirty="0"/>
              <a:t> vero tam </a:t>
            </a:r>
            <a:r>
              <a:rPr lang="cs-CZ" i="1" dirty="0" err="1"/>
              <a:t>damnosum</a:t>
            </a:r>
            <a:r>
              <a:rPr lang="cs-CZ" i="1" dirty="0"/>
              <a:t> </a:t>
            </a:r>
            <a:r>
              <a:rPr lang="cs-CZ" i="1" dirty="0" err="1"/>
              <a:t>bonis</a:t>
            </a:r>
            <a:r>
              <a:rPr lang="cs-CZ" i="1" dirty="0"/>
              <a:t> </a:t>
            </a:r>
            <a:r>
              <a:rPr lang="cs-CZ" i="1" dirty="0" err="1"/>
              <a:t>moribus</a:t>
            </a:r>
            <a:r>
              <a:rPr lang="cs-CZ" i="1" dirty="0"/>
              <a:t> </a:t>
            </a:r>
            <a:r>
              <a:rPr lang="cs-CZ" i="1" dirty="0" err="1"/>
              <a:t>quam</a:t>
            </a:r>
            <a:r>
              <a:rPr lang="cs-CZ" i="1" dirty="0"/>
              <a:t> </a:t>
            </a:r>
            <a:r>
              <a:rPr lang="cs-CZ" i="1" dirty="0" smtClean="0"/>
              <a:t>in </a:t>
            </a:r>
            <a:r>
              <a:rPr lang="cs-CZ" i="1" dirty="0" err="1" smtClean="0"/>
              <a:t>aliquo</a:t>
            </a:r>
            <a:r>
              <a:rPr lang="cs-CZ" i="1" dirty="0"/>
              <a:t> </a:t>
            </a:r>
            <a:r>
              <a:rPr lang="cs-CZ" i="1" dirty="0" err="1"/>
              <a:t>spectaculo</a:t>
            </a:r>
            <a:r>
              <a:rPr lang="cs-CZ" i="1" dirty="0"/>
              <a:t> </a:t>
            </a:r>
            <a:r>
              <a:rPr lang="cs-CZ" i="1" dirty="0" err="1"/>
              <a:t>desidere</a:t>
            </a:r>
            <a:r>
              <a:rPr lang="cs-CZ" i="1" dirty="0"/>
              <a:t>; </a:t>
            </a:r>
            <a:r>
              <a:rPr lang="cs-CZ" i="1" dirty="0" err="1"/>
              <a:t>tunc</a:t>
            </a:r>
            <a:r>
              <a:rPr lang="cs-CZ" i="1" dirty="0"/>
              <a:t> </a:t>
            </a:r>
            <a:r>
              <a:rPr lang="cs-CZ" i="1" dirty="0" err="1"/>
              <a:t>enim</a:t>
            </a:r>
            <a:r>
              <a:rPr lang="cs-CZ" i="1" dirty="0"/>
              <a:t> per </a:t>
            </a:r>
            <a:r>
              <a:rPr lang="cs-CZ" i="1" dirty="0" err="1"/>
              <a:t>voluptatem</a:t>
            </a:r>
            <a:r>
              <a:rPr lang="cs-CZ" i="1" dirty="0"/>
              <a:t> </a:t>
            </a:r>
            <a:r>
              <a:rPr lang="cs-CZ" i="1" dirty="0" err="1"/>
              <a:t>facilius</a:t>
            </a:r>
            <a:r>
              <a:rPr lang="cs-CZ" i="1" dirty="0"/>
              <a:t> </a:t>
            </a:r>
            <a:r>
              <a:rPr lang="cs-CZ" i="1" dirty="0" err="1"/>
              <a:t>vitia</a:t>
            </a:r>
            <a:r>
              <a:rPr lang="cs-CZ" i="1" dirty="0"/>
              <a:t> </a:t>
            </a:r>
            <a:r>
              <a:rPr lang="cs-CZ" i="1" dirty="0" err="1"/>
              <a:t>subrepunt</a:t>
            </a:r>
            <a:r>
              <a:rPr lang="cs-CZ" i="1" dirty="0"/>
              <a:t>. </a:t>
            </a:r>
            <a:r>
              <a:rPr lang="cs-CZ" i="1" dirty="0" err="1"/>
              <a:t>Quid</a:t>
            </a:r>
            <a:r>
              <a:rPr lang="cs-CZ" i="1" dirty="0"/>
              <a:t> </a:t>
            </a:r>
            <a:r>
              <a:rPr lang="cs-CZ" i="1" dirty="0" err="1"/>
              <a:t>me</a:t>
            </a:r>
            <a:r>
              <a:rPr lang="cs-CZ" i="1" dirty="0"/>
              <a:t> </a:t>
            </a:r>
            <a:r>
              <a:rPr lang="cs-CZ" i="1" dirty="0" err="1"/>
              <a:t>existimas</a:t>
            </a:r>
            <a:r>
              <a:rPr lang="cs-CZ" i="1" dirty="0"/>
              <a:t> </a:t>
            </a:r>
            <a:r>
              <a:rPr lang="cs-CZ" i="1" dirty="0" err="1"/>
              <a:t>dicere</a:t>
            </a:r>
            <a:r>
              <a:rPr lang="cs-CZ" i="1" dirty="0"/>
              <a:t>? </a:t>
            </a:r>
            <a:r>
              <a:rPr lang="cs-CZ" i="1" dirty="0" err="1"/>
              <a:t>avarior</a:t>
            </a:r>
            <a:r>
              <a:rPr lang="cs-CZ" i="1" dirty="0"/>
              <a:t> </a:t>
            </a:r>
            <a:r>
              <a:rPr lang="cs-CZ" i="1" dirty="0" err="1"/>
              <a:t>redeo</a:t>
            </a:r>
            <a:r>
              <a:rPr lang="cs-CZ" i="1" dirty="0"/>
              <a:t>, </a:t>
            </a:r>
            <a:r>
              <a:rPr lang="cs-CZ" i="1" dirty="0" err="1"/>
              <a:t>ambitiosior</a:t>
            </a:r>
            <a:r>
              <a:rPr lang="cs-CZ" i="1" dirty="0"/>
              <a:t>, </a:t>
            </a:r>
            <a:r>
              <a:rPr lang="cs-CZ" i="1" dirty="0" err="1"/>
              <a:t>luxuriosior</a:t>
            </a:r>
            <a:r>
              <a:rPr lang="cs-CZ" i="1" dirty="0"/>
              <a:t>? </a:t>
            </a:r>
            <a:r>
              <a:rPr lang="cs-CZ" i="1" dirty="0" err="1"/>
              <a:t>immo</a:t>
            </a:r>
            <a:r>
              <a:rPr lang="cs-CZ" i="1" dirty="0"/>
              <a:t> vero </a:t>
            </a:r>
            <a:r>
              <a:rPr lang="cs-CZ" i="1" dirty="0" err="1"/>
              <a:t>crudelior</a:t>
            </a:r>
            <a:r>
              <a:rPr lang="cs-CZ" i="1" dirty="0"/>
              <a:t> et </a:t>
            </a:r>
            <a:r>
              <a:rPr lang="cs-CZ" i="1" dirty="0" err="1"/>
              <a:t>inhumanior</a:t>
            </a:r>
            <a:r>
              <a:rPr lang="cs-CZ" i="1" dirty="0"/>
              <a:t>, </a:t>
            </a:r>
            <a:r>
              <a:rPr lang="cs-CZ" i="1" dirty="0" err="1"/>
              <a:t>quia</a:t>
            </a:r>
            <a:r>
              <a:rPr lang="cs-CZ" i="1" dirty="0"/>
              <a:t> inter </a:t>
            </a:r>
            <a:r>
              <a:rPr lang="cs-CZ" i="1" dirty="0" err="1"/>
              <a:t>homines</a:t>
            </a:r>
            <a:r>
              <a:rPr lang="cs-CZ" i="1" dirty="0"/>
              <a:t> </a:t>
            </a:r>
            <a:r>
              <a:rPr lang="cs-CZ" i="1" dirty="0" err="1"/>
              <a:t>fui</a:t>
            </a:r>
            <a:r>
              <a:rPr lang="cs-CZ" i="1" dirty="0"/>
              <a:t>.</a:t>
            </a:r>
            <a:r>
              <a:rPr lang="cs-CZ" dirty="0"/>
              <a:t>“ </a:t>
            </a:r>
          </a:p>
        </p:txBody>
      </p:sp>
    </p:spTree>
    <p:extLst>
      <p:ext uri="{BB962C8B-B14F-4D97-AF65-F5344CB8AC3E}">
        <p14:creationId xmlns:p14="http://schemas.microsoft.com/office/powerpoint/2010/main" val="8475344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323528" y="476672"/>
            <a:ext cx="8496944" cy="5904656"/>
          </a:xfrm>
        </p:spPr>
        <p:txBody>
          <a:bodyPr>
            <a:normAutofit fontScale="77500" lnSpcReduction="20000"/>
          </a:bodyPr>
          <a:lstStyle/>
          <a:p>
            <a:pPr marL="0" indent="0" algn="just">
              <a:buNone/>
            </a:pPr>
            <a:r>
              <a:rPr lang="cs-CZ" b="1" dirty="0"/>
              <a:t>„</a:t>
            </a:r>
            <a:r>
              <a:rPr lang="cs-CZ" b="1" i="1" dirty="0"/>
              <a:t>Ptáš se, čemu se máš po mém soudu obzvlášť vyhýbat? Davu. Dosud se nemůžeš bezpečně odvážit mezi lidi. Já se aspoň přiznám k své slabosti z takového styku: nikdy se po mravní stránce nevracím týž, jaký jsem mezi ně šel. Vždy se něco z toho, co jsem již uklidnil, znovu rozbouří a něco z toho, co jsem již zapudil, znovu se hlásí. Co se přihází nemocným, které dlouhá neduživost přivedla tak daleko, že se nemohou objevit venku, aniž si uškodí, to postihuje i nás, jejichž duch se zotavuje z dlouhé choroby. Styk s mnoha lidmi působí škodlivě: každý nám nějakou tu svou nepravost buď doporučí nebo vnutí anebo nás jí poskvrní, aniž to tušíme. A čím početnější je lid, s kterým se stýkáme, tím víc stoupá nebezpečí. Ale nic není dobrým mravům tak zhoubné, jako vysedávat při nějaké podívané. Zde se totiž stává, že se při pocitech libosti snáze vplíží i nepravosti. Co myslíš, že mám na mysli? Vracím se lakotnější, ctižádostivější, prostopášnější, ba dokonce krutější a nelidštější, protože jsem byl mezi lidmi</a:t>
            </a:r>
            <a:r>
              <a:rPr lang="cs-CZ" b="1" dirty="0"/>
              <a:t>“</a:t>
            </a:r>
            <a:r>
              <a:rPr lang="cs-CZ" dirty="0"/>
              <a:t> (překlad B. Ryba, 1969). </a:t>
            </a:r>
          </a:p>
        </p:txBody>
      </p:sp>
    </p:spTree>
    <p:extLst>
      <p:ext uri="{BB962C8B-B14F-4D97-AF65-F5344CB8AC3E}">
        <p14:creationId xmlns:p14="http://schemas.microsoft.com/office/powerpoint/2010/main" val="594611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dirty="0" smtClean="0">
                <a:effectLst>
                  <a:outerShdw blurRad="38100" dist="38100" dir="2700000" algn="tl">
                    <a:srgbClr val="000000">
                      <a:alpha val="43137"/>
                    </a:srgbClr>
                  </a:outerShdw>
                </a:effectLst>
              </a:rPr>
              <a:t>Podoba se současností</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lnSpcReduction="10000"/>
          </a:bodyPr>
          <a:lstStyle/>
          <a:p>
            <a:r>
              <a:rPr lang="cs-CZ" dirty="0"/>
              <a:t>k</a:t>
            </a:r>
            <a:r>
              <a:rPr lang="cs-CZ" dirty="0" smtClean="0"/>
              <a:t>orida</a:t>
            </a:r>
          </a:p>
          <a:p>
            <a:r>
              <a:rPr lang="cs-CZ" dirty="0"/>
              <a:t>t</a:t>
            </a:r>
            <a:r>
              <a:rPr lang="cs-CZ" dirty="0" smtClean="0"/>
              <a:t>ýrání zvířat</a:t>
            </a:r>
          </a:p>
          <a:p>
            <a:r>
              <a:rPr lang="cs-CZ" dirty="0"/>
              <a:t>c</a:t>
            </a:r>
            <a:r>
              <a:rPr lang="cs-CZ" dirty="0" smtClean="0"/>
              <a:t>hovy pro suroviny</a:t>
            </a:r>
          </a:p>
          <a:p>
            <a:r>
              <a:rPr lang="cs-CZ" i="1" dirty="0" err="1"/>
              <a:t>The</a:t>
            </a:r>
            <a:r>
              <a:rPr lang="cs-CZ" i="1" dirty="0"/>
              <a:t> </a:t>
            </a:r>
            <a:r>
              <a:rPr lang="cs-CZ" i="1" dirty="0" err="1"/>
              <a:t>American</a:t>
            </a:r>
            <a:r>
              <a:rPr lang="cs-CZ" i="1" dirty="0"/>
              <a:t> </a:t>
            </a:r>
            <a:r>
              <a:rPr lang="cs-CZ" i="1" dirty="0" smtClean="0"/>
              <a:t>Sportsman</a:t>
            </a:r>
          </a:p>
          <a:p>
            <a:r>
              <a:rPr lang="cs-CZ" dirty="0"/>
              <a:t>internetové online lovy </a:t>
            </a:r>
            <a:r>
              <a:rPr lang="cs-CZ" dirty="0" smtClean="0"/>
              <a:t>zvěře</a:t>
            </a:r>
          </a:p>
          <a:p>
            <a:r>
              <a:rPr lang="cs-CZ" dirty="0"/>
              <a:t>živé lovy pro </a:t>
            </a:r>
            <a:r>
              <a:rPr lang="cs-CZ" dirty="0" smtClean="0"/>
              <a:t>zábavu (Michaela Fialová)</a:t>
            </a:r>
          </a:p>
          <a:p>
            <a:endParaRPr lang="cs-CZ" dirty="0"/>
          </a:p>
          <a:p>
            <a:r>
              <a:rPr lang="cs-CZ" dirty="0" smtClean="0"/>
              <a:t>ČLOVĚK JAKO TÝŽ </a:t>
            </a:r>
            <a:r>
              <a:rPr lang="cs-CZ" b="1" i="1" dirty="0" err="1" smtClean="0"/>
              <a:t>ζῶον</a:t>
            </a:r>
            <a:r>
              <a:rPr lang="cs-CZ" dirty="0" smtClean="0"/>
              <a:t>!</a:t>
            </a:r>
            <a:endParaRPr lang="cs-CZ" dirty="0"/>
          </a:p>
        </p:txBody>
      </p:sp>
    </p:spTree>
    <p:extLst>
      <p:ext uri="{BB962C8B-B14F-4D97-AF65-F5344CB8AC3E}">
        <p14:creationId xmlns:p14="http://schemas.microsoft.com/office/powerpoint/2010/main" val="2300947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ormAutofit fontScale="90000"/>
          </a:bodyPr>
          <a:lstStyle/>
          <a:p>
            <a:r>
              <a:rPr lang="cs-CZ" b="1" dirty="0" smtClean="0">
                <a:effectLst>
                  <a:outerShdw blurRad="38100" dist="38100" dir="2700000" algn="tl">
                    <a:srgbClr val="000000">
                      <a:alpha val="43137"/>
                    </a:srgbClr>
                  </a:outerShdw>
                </a:effectLst>
              </a:rPr>
              <a:t>3 ovlivňující se přístupy </a:t>
            </a:r>
            <a:r>
              <a:rPr lang="cs-CZ" b="1" dirty="0">
                <a:effectLst>
                  <a:outerShdw blurRad="38100" dist="38100" dir="2700000" algn="tl">
                    <a:srgbClr val="000000">
                      <a:alpha val="43137"/>
                    </a:srgbClr>
                  </a:outerShdw>
                </a:effectLst>
              </a:rPr>
              <a:t>vysvětlující agresi v hledištích </a:t>
            </a:r>
          </a:p>
        </p:txBody>
      </p:sp>
      <p:sp>
        <p:nvSpPr>
          <p:cNvPr id="3" name="Zástupný symbol pro obsah 2"/>
          <p:cNvSpPr>
            <a:spLocks noGrp="1"/>
          </p:cNvSpPr>
          <p:nvPr>
            <p:ph idx="1"/>
          </p:nvPr>
        </p:nvSpPr>
        <p:spPr>
          <a:xfrm>
            <a:off x="0" y="1600200"/>
            <a:ext cx="9144000" cy="5257800"/>
          </a:xfrm>
        </p:spPr>
        <p:txBody>
          <a:bodyPr>
            <a:normAutofit fontScale="92500" lnSpcReduction="20000"/>
          </a:bodyPr>
          <a:lstStyle/>
          <a:p>
            <a:pPr algn="just"/>
            <a:r>
              <a:rPr lang="cs-CZ" b="1" dirty="0" smtClean="0"/>
              <a:t>1. </a:t>
            </a:r>
            <a:r>
              <a:rPr lang="cs-CZ" b="1" dirty="0"/>
              <a:t>instinktivistické </a:t>
            </a:r>
            <a:r>
              <a:rPr lang="cs-CZ" b="1" dirty="0" smtClean="0"/>
              <a:t>teorie:</a:t>
            </a:r>
          </a:p>
          <a:p>
            <a:pPr lvl="1" algn="just"/>
            <a:r>
              <a:rPr lang="cs-CZ" dirty="0" smtClean="0"/>
              <a:t>agresivní </a:t>
            </a:r>
            <a:r>
              <a:rPr lang="cs-CZ" dirty="0"/>
              <a:t>instinkty aktivuje </a:t>
            </a:r>
            <a:r>
              <a:rPr lang="cs-CZ" b="1" dirty="0"/>
              <a:t>sledování </a:t>
            </a:r>
            <a:r>
              <a:rPr lang="cs-CZ" dirty="0"/>
              <a:t>agresivních sportů </a:t>
            </a:r>
            <a:endParaRPr lang="cs-CZ" dirty="0" smtClean="0"/>
          </a:p>
          <a:p>
            <a:pPr lvl="1" algn="just"/>
            <a:r>
              <a:rPr lang="cs-CZ" dirty="0" smtClean="0"/>
              <a:t>nedochází </a:t>
            </a:r>
            <a:r>
              <a:rPr lang="cs-CZ" dirty="0"/>
              <a:t>však k projevům agrese v chování </a:t>
            </a:r>
            <a:r>
              <a:rPr lang="cs-CZ" dirty="0" smtClean="0"/>
              <a:t>diváků</a:t>
            </a:r>
          </a:p>
          <a:p>
            <a:pPr algn="just"/>
            <a:r>
              <a:rPr lang="cs-CZ" b="1" dirty="0" smtClean="0"/>
              <a:t>2. teorie </a:t>
            </a:r>
            <a:r>
              <a:rPr lang="cs-CZ" b="1" dirty="0"/>
              <a:t>sociálního </a:t>
            </a:r>
            <a:r>
              <a:rPr lang="cs-CZ" b="1" dirty="0" smtClean="0"/>
              <a:t>učení:</a:t>
            </a:r>
          </a:p>
          <a:p>
            <a:pPr lvl="1" algn="just"/>
            <a:r>
              <a:rPr lang="cs-CZ" dirty="0" smtClean="0"/>
              <a:t>nárůst </a:t>
            </a:r>
            <a:r>
              <a:rPr lang="cs-CZ" dirty="0"/>
              <a:t>agresivity diváků souvisí s </a:t>
            </a:r>
            <a:r>
              <a:rPr lang="cs-CZ" b="1" dirty="0"/>
              <a:t>napodobováním agresivního chování </a:t>
            </a:r>
            <a:r>
              <a:rPr lang="cs-CZ" dirty="0"/>
              <a:t>sportovců </a:t>
            </a:r>
            <a:endParaRPr lang="cs-CZ" dirty="0" smtClean="0"/>
          </a:p>
          <a:p>
            <a:pPr lvl="1" algn="just"/>
            <a:r>
              <a:rPr lang="cs-CZ" dirty="0" smtClean="0"/>
              <a:t>lidská </a:t>
            </a:r>
            <a:r>
              <a:rPr lang="cs-CZ" dirty="0"/>
              <a:t>agrese </a:t>
            </a:r>
            <a:r>
              <a:rPr lang="cs-CZ" dirty="0" smtClean="0"/>
              <a:t>je tedy naučená</a:t>
            </a:r>
          </a:p>
          <a:p>
            <a:pPr algn="just"/>
            <a:r>
              <a:rPr lang="cs-CZ" b="1" dirty="0" smtClean="0"/>
              <a:t>3. </a:t>
            </a:r>
            <a:r>
              <a:rPr lang="cs-CZ" b="1" dirty="0"/>
              <a:t>teorie </a:t>
            </a:r>
            <a:r>
              <a:rPr lang="cs-CZ" b="1" dirty="0" smtClean="0"/>
              <a:t>frustrace:</a:t>
            </a:r>
          </a:p>
          <a:p>
            <a:pPr lvl="1" algn="just"/>
            <a:r>
              <a:rPr lang="cs-CZ" dirty="0" smtClean="0"/>
              <a:t>agrese </a:t>
            </a:r>
            <a:r>
              <a:rPr lang="cs-CZ" dirty="0"/>
              <a:t>vzniká </a:t>
            </a:r>
            <a:r>
              <a:rPr lang="cs-CZ" dirty="0" smtClean="0"/>
              <a:t>z </a:t>
            </a:r>
            <a:r>
              <a:rPr lang="cs-CZ" b="1" dirty="0"/>
              <a:t>frustrace z neúspěchu </a:t>
            </a:r>
            <a:r>
              <a:rPr lang="cs-CZ" dirty="0"/>
              <a:t>„svého týmu/ stáje“ či </a:t>
            </a:r>
            <a:r>
              <a:rPr lang="cs-CZ" i="1" dirty="0" err="1"/>
              <a:t>ἀθλητής</a:t>
            </a:r>
            <a:r>
              <a:rPr lang="cs-CZ" dirty="0"/>
              <a:t>, jemuž jeho fanoušek jako divák nemůže nijak </a:t>
            </a:r>
            <a:r>
              <a:rPr lang="cs-CZ" dirty="0" smtClean="0"/>
              <a:t>pomoci</a:t>
            </a:r>
          </a:p>
          <a:p>
            <a:pPr lvl="1" algn="just"/>
            <a:r>
              <a:rPr lang="cs-CZ" dirty="0"/>
              <a:t>č</a:t>
            </a:r>
            <a:r>
              <a:rPr lang="cs-CZ" dirty="0" smtClean="0"/>
              <a:t>lověk </a:t>
            </a:r>
            <a:r>
              <a:rPr lang="cs-CZ" dirty="0"/>
              <a:t>si pak prochází následnými fázemi: frustrace-negativní </a:t>
            </a:r>
            <a:r>
              <a:rPr lang="cs-CZ" dirty="0" smtClean="0"/>
              <a:t>emoce-</a:t>
            </a:r>
            <a:r>
              <a:rPr lang="cs-CZ" dirty="0" err="1" smtClean="0"/>
              <a:t>arousal</a:t>
            </a:r>
            <a:r>
              <a:rPr lang="cs-CZ" dirty="0" smtClean="0"/>
              <a:t>-agrese </a:t>
            </a:r>
            <a:endParaRPr lang="cs-CZ" dirty="0"/>
          </a:p>
        </p:txBody>
      </p:sp>
    </p:spTree>
    <p:extLst>
      <p:ext uri="{BB962C8B-B14F-4D97-AF65-F5344CB8AC3E}">
        <p14:creationId xmlns:p14="http://schemas.microsoft.com/office/powerpoint/2010/main" val="9576869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ormAutofit fontScale="90000"/>
          </a:bodyPr>
          <a:lstStyle/>
          <a:p>
            <a:r>
              <a:rPr lang="cs-CZ" b="1" dirty="0" smtClean="0">
                <a:effectLst>
                  <a:outerShdw blurRad="38100" dist="38100" dir="2700000" algn="tl">
                    <a:srgbClr val="000000">
                      <a:alpha val="43137"/>
                    </a:srgbClr>
                  </a:outerShdw>
                </a:effectLst>
              </a:rPr>
              <a:t>Tyto </a:t>
            </a:r>
            <a:r>
              <a:rPr lang="cs-CZ" b="1" dirty="0" err="1" smtClean="0">
                <a:effectLst>
                  <a:outerShdw blurRad="38100" dist="38100" dir="2700000" algn="tl">
                    <a:srgbClr val="000000">
                      <a:alpha val="43137"/>
                    </a:srgbClr>
                  </a:outerShdw>
                </a:effectLst>
              </a:rPr>
              <a:t>aktivizátory</a:t>
            </a:r>
            <a:r>
              <a:rPr lang="cs-CZ" b="1" dirty="0" smtClean="0">
                <a:effectLst>
                  <a:outerShdw blurRad="38100" dist="38100" dir="2700000" algn="tl">
                    <a:srgbClr val="000000">
                      <a:alpha val="43137"/>
                    </a:srgbClr>
                  </a:outerShdw>
                </a:effectLst>
              </a:rPr>
              <a:t> lidské agrese v rámci Říma měly vztah k:</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9144000" cy="5257800"/>
          </a:xfrm>
        </p:spPr>
        <p:txBody>
          <a:bodyPr>
            <a:normAutofit fontScale="85000" lnSpcReduction="20000"/>
          </a:bodyPr>
          <a:lstStyle/>
          <a:p>
            <a:pPr lvl="0"/>
            <a:r>
              <a:rPr lang="cs-CZ" b="1" dirty="0" smtClean="0"/>
              <a:t>A) společenskému </a:t>
            </a:r>
            <a:r>
              <a:rPr lang="cs-CZ" b="1" dirty="0"/>
              <a:t>prostředí a sociálnímu začlenění „sportovního“ diváka, na což měly vliv: </a:t>
            </a:r>
          </a:p>
          <a:p>
            <a:pPr lvl="1"/>
            <a:r>
              <a:rPr lang="cs-CZ" dirty="0"/>
              <a:t>sociální a emoční deprivace, </a:t>
            </a:r>
          </a:p>
          <a:p>
            <a:pPr lvl="1"/>
            <a:r>
              <a:rPr lang="cs-CZ" dirty="0"/>
              <a:t>ekonomické problémy a pohled na životní perspektivu, </a:t>
            </a:r>
          </a:p>
          <a:p>
            <a:pPr lvl="1"/>
            <a:r>
              <a:rPr lang="cs-CZ" dirty="0"/>
              <a:t>krize morálky a hodnot, </a:t>
            </a:r>
          </a:p>
          <a:p>
            <a:pPr lvl="1"/>
            <a:r>
              <a:rPr lang="cs-CZ" dirty="0"/>
              <a:t>rozpad sociálních norem, </a:t>
            </a:r>
          </a:p>
          <a:p>
            <a:pPr lvl="1"/>
            <a:r>
              <a:rPr lang="cs-CZ" dirty="0"/>
              <a:t>společností přijaté násilné formy chování, </a:t>
            </a:r>
          </a:p>
          <a:p>
            <a:pPr lvl="1"/>
            <a:r>
              <a:rPr lang="cs-CZ" dirty="0"/>
              <a:t>normy maskulinity, </a:t>
            </a:r>
          </a:p>
          <a:p>
            <a:pPr lvl="0"/>
            <a:r>
              <a:rPr lang="cs-CZ" b="1" dirty="0" smtClean="0"/>
              <a:t>B) sportovnímu </a:t>
            </a:r>
            <a:r>
              <a:rPr lang="cs-CZ" b="1" dirty="0"/>
              <a:t>prostředí, tedy: </a:t>
            </a:r>
          </a:p>
          <a:p>
            <a:pPr lvl="1"/>
            <a:r>
              <a:rPr lang="cs-CZ" dirty="0"/>
              <a:t>možnosti identifikace se stájí, </a:t>
            </a:r>
            <a:r>
              <a:rPr lang="cs-CZ" i="1" dirty="0" err="1"/>
              <a:t>ἀθλητής</a:t>
            </a:r>
            <a:r>
              <a:rPr lang="cs-CZ" dirty="0"/>
              <a:t> či gladiátorem a prožitek úspěchu při vítězství a frustrace při prohře, </a:t>
            </a:r>
          </a:p>
          <a:p>
            <a:pPr lvl="1"/>
            <a:r>
              <a:rPr lang="cs-CZ" dirty="0"/>
              <a:t>imitace agresivního chování </a:t>
            </a:r>
            <a:r>
              <a:rPr lang="cs-CZ" i="1" dirty="0" err="1"/>
              <a:t>agitator</a:t>
            </a:r>
            <a:r>
              <a:rPr lang="cs-CZ" dirty="0"/>
              <a:t>, </a:t>
            </a:r>
            <a:r>
              <a:rPr lang="cs-CZ" i="1" dirty="0" err="1"/>
              <a:t>ἀθλητής</a:t>
            </a:r>
            <a:r>
              <a:rPr lang="cs-CZ" dirty="0"/>
              <a:t> či gladiátora při </a:t>
            </a:r>
            <a:r>
              <a:rPr lang="cs-CZ" i="1" dirty="0"/>
              <a:t>ἀγών</a:t>
            </a:r>
            <a:r>
              <a:rPr lang="cs-CZ" dirty="0"/>
              <a:t>; toto násilí bez adekvátního potrestání pak mělo svou odezvu v hledišti, </a:t>
            </a:r>
          </a:p>
          <a:p>
            <a:endParaRPr lang="cs-CZ" dirty="0"/>
          </a:p>
        </p:txBody>
      </p:sp>
    </p:spTree>
    <p:extLst>
      <p:ext uri="{BB962C8B-B14F-4D97-AF65-F5344CB8AC3E}">
        <p14:creationId xmlns:p14="http://schemas.microsoft.com/office/powerpoint/2010/main" val="35359754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fontScale="62500" lnSpcReduction="20000"/>
          </a:bodyPr>
          <a:lstStyle/>
          <a:p>
            <a:pPr lvl="0" algn="just"/>
            <a:r>
              <a:rPr lang="cs-CZ" sz="3800" b="1" dirty="0" smtClean="0"/>
              <a:t>C) podmínkám </a:t>
            </a:r>
            <a:r>
              <a:rPr lang="cs-CZ" sz="3800" b="1" dirty="0"/>
              <a:t>v hledišti a místě </a:t>
            </a:r>
            <a:r>
              <a:rPr lang="cs-CZ" sz="3800" b="1" i="1" dirty="0"/>
              <a:t>ἀγών</a:t>
            </a:r>
            <a:r>
              <a:rPr lang="cs-CZ" sz="3800" b="1" dirty="0"/>
              <a:t>, což souviselo s: </a:t>
            </a:r>
          </a:p>
          <a:p>
            <a:pPr lvl="1" algn="just"/>
            <a:r>
              <a:rPr lang="cs-CZ" sz="3400" dirty="0"/>
              <a:t>vlivem pocitu anonymity, který snižoval odpovědnost jedince za jeho chování, </a:t>
            </a:r>
          </a:p>
          <a:p>
            <a:pPr lvl="1" algn="just"/>
            <a:r>
              <a:rPr lang="cs-CZ" sz="3400" dirty="0"/>
              <a:t>emocionalitou „sportovních“ diváků, </a:t>
            </a:r>
          </a:p>
          <a:p>
            <a:pPr lvl="1" algn="just"/>
            <a:r>
              <a:rPr lang="cs-CZ" sz="3400" dirty="0"/>
              <a:t>vlivem spotřebovaného alkoholu na diváky, </a:t>
            </a:r>
          </a:p>
          <a:p>
            <a:pPr lvl="1" algn="just"/>
            <a:r>
              <a:rPr lang="cs-CZ" sz="3400" dirty="0"/>
              <a:t>významností střetu – pro římský „sport“ byla tato povětšinou v úrovni maximální míry, jelikož nefinálový </a:t>
            </a:r>
            <a:r>
              <a:rPr lang="cs-CZ" sz="3400" i="1" dirty="0"/>
              <a:t>ἀγών</a:t>
            </a:r>
            <a:r>
              <a:rPr lang="cs-CZ" sz="3400" dirty="0"/>
              <a:t> byl </a:t>
            </a:r>
            <a:r>
              <a:rPr lang="cs-CZ" sz="3400" i="1" dirty="0"/>
              <a:t>ἀγών</a:t>
            </a:r>
            <a:r>
              <a:rPr lang="cs-CZ" sz="3400" dirty="0"/>
              <a:t> vylučovacím, </a:t>
            </a:r>
          </a:p>
          <a:p>
            <a:pPr lvl="0" algn="just"/>
            <a:r>
              <a:rPr lang="cs-CZ" sz="3800" b="1" dirty="0" smtClean="0"/>
              <a:t>D) roli </a:t>
            </a:r>
            <a:r>
              <a:rPr lang="cs-CZ" sz="3800" b="1" dirty="0"/>
              <a:t>prezentování a zvaní na budoucí soutěže; mohl zde přistupovat i vliv: </a:t>
            </a:r>
          </a:p>
          <a:p>
            <a:pPr lvl="1" algn="just"/>
            <a:r>
              <a:rPr lang="cs-CZ" sz="3400" dirty="0"/>
              <a:t>sociální stratifikace účastníků </a:t>
            </a:r>
            <a:r>
              <a:rPr lang="cs-CZ" sz="3400" i="1" dirty="0"/>
              <a:t>ἀγών</a:t>
            </a:r>
            <a:r>
              <a:rPr lang="cs-CZ" sz="3400" dirty="0"/>
              <a:t> (otrok, chudý občan, nobilita, císař), </a:t>
            </a:r>
          </a:p>
          <a:p>
            <a:pPr lvl="1" algn="just"/>
            <a:r>
              <a:rPr lang="cs-CZ" sz="3400" dirty="0"/>
              <a:t>nacionálního a náboženského podtextu (Říman, Řek, Germán, Gal, Thrák, Syřan, Egypťan, …, křesťané, židé, polyteisté), </a:t>
            </a:r>
          </a:p>
          <a:p>
            <a:pPr lvl="0" algn="just"/>
            <a:r>
              <a:rPr lang="cs-CZ" sz="3800" b="1" dirty="0" smtClean="0"/>
              <a:t>E) typicky </a:t>
            </a:r>
            <a:r>
              <a:rPr lang="cs-CZ" sz="3800" b="1" dirty="0"/>
              <a:t>staro-římským výstupům, kupř.: </a:t>
            </a:r>
          </a:p>
          <a:p>
            <a:pPr lvl="1" algn="just"/>
            <a:r>
              <a:rPr lang="cs-CZ" sz="3400" dirty="0"/>
              <a:t>absence výherních losů či jejich nezískání, </a:t>
            </a:r>
          </a:p>
          <a:p>
            <a:pPr lvl="1" algn="just"/>
            <a:r>
              <a:rPr lang="cs-CZ" sz="3400" dirty="0"/>
              <a:t>neúspěch v sázení a u žen, jež byly pokládány za jednu z příčin přítomnosti mladíků, </a:t>
            </a:r>
          </a:p>
          <a:p>
            <a:pPr lvl="1" algn="just"/>
            <a:r>
              <a:rPr lang="cs-CZ" sz="3400" dirty="0"/>
              <a:t>stísněnost v hledištích, zasahování ostatním do jejich osobního prostoru, </a:t>
            </a:r>
          </a:p>
          <a:p>
            <a:pPr lvl="1" algn="just"/>
            <a:r>
              <a:rPr lang="cs-CZ" sz="3400" dirty="0"/>
              <a:t>rigidnost politických rozhodnutí i přes davové naléhání, </a:t>
            </a:r>
          </a:p>
          <a:p>
            <a:pPr lvl="1" algn="just"/>
            <a:r>
              <a:rPr lang="cs-CZ" sz="3400" dirty="0"/>
              <a:t>případná absence </a:t>
            </a:r>
            <a:r>
              <a:rPr lang="cs-CZ" sz="3400" i="1" dirty="0" err="1"/>
              <a:t>virtus</a:t>
            </a:r>
            <a:r>
              <a:rPr lang="cs-CZ" sz="3400" dirty="0"/>
              <a:t> při střetech gladiátorů a závodech, </a:t>
            </a:r>
          </a:p>
          <a:p>
            <a:pPr lvl="1" algn="just"/>
            <a:r>
              <a:rPr lang="cs-CZ" sz="3400" dirty="0"/>
              <a:t>tendenčnost a nespravedlnost (především vlivem nobility a císařů), tedy veřejné, někdy i praktické upřednostňování určité stáje, typu gladiátora apod. </a:t>
            </a:r>
          </a:p>
          <a:p>
            <a:pPr algn="just"/>
            <a:endParaRPr lang="cs-CZ" dirty="0"/>
          </a:p>
        </p:txBody>
      </p:sp>
    </p:spTree>
    <p:extLst>
      <p:ext uri="{BB962C8B-B14F-4D97-AF65-F5344CB8AC3E}">
        <p14:creationId xmlns:p14="http://schemas.microsoft.com/office/powerpoint/2010/main" val="16042803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dirty="0" smtClean="0">
                <a:effectLst>
                  <a:outerShdw blurRad="38100" dist="38100" dir="2700000" algn="tl">
                    <a:srgbClr val="000000">
                      <a:alpha val="43137"/>
                    </a:srgbClr>
                  </a:outerShdw>
                </a:effectLst>
              </a:rPr>
              <a:t>konflikty</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600200"/>
            <a:ext cx="9144000" cy="4853136"/>
          </a:xfrm>
        </p:spPr>
        <p:txBody>
          <a:bodyPr>
            <a:normAutofit lnSpcReduction="10000"/>
          </a:bodyPr>
          <a:lstStyle/>
          <a:p>
            <a:pPr algn="just"/>
            <a:r>
              <a:rPr lang="cs-CZ" b="1" i="1" dirty="0" smtClean="0"/>
              <a:t>intrapsychické</a:t>
            </a:r>
            <a:r>
              <a:rPr lang="cs-CZ" b="1" dirty="0" smtClean="0"/>
              <a:t> </a:t>
            </a:r>
          </a:p>
          <a:p>
            <a:pPr lvl="1" algn="just"/>
            <a:r>
              <a:rPr lang="cs-CZ" dirty="0" smtClean="0"/>
              <a:t>týkal se </a:t>
            </a:r>
            <a:r>
              <a:rPr lang="cs-CZ" b="1" dirty="0" smtClean="0"/>
              <a:t>každého </a:t>
            </a:r>
            <a:r>
              <a:rPr lang="cs-CZ" b="1" dirty="0"/>
              <a:t>jedince</a:t>
            </a:r>
            <a:r>
              <a:rPr lang="cs-CZ" dirty="0"/>
              <a:t> </a:t>
            </a:r>
            <a:r>
              <a:rPr lang="cs-CZ" b="1" dirty="0"/>
              <a:t>zvlášť</a:t>
            </a:r>
            <a:r>
              <a:rPr lang="cs-CZ" dirty="0"/>
              <a:t> a závisel na vztahu očekávání vs. skutečný vývoj, např. kdy vozataj „mé“ stáje zaostával za ostatními a výsledkem mohla být podrážděnost až </a:t>
            </a:r>
            <a:r>
              <a:rPr lang="cs-CZ" dirty="0" smtClean="0"/>
              <a:t>agrese </a:t>
            </a:r>
          </a:p>
          <a:p>
            <a:pPr marL="457200" lvl="1" indent="0" algn="just">
              <a:buNone/>
            </a:pPr>
            <a:endParaRPr lang="cs-CZ" sz="1050" dirty="0" smtClean="0"/>
          </a:p>
          <a:p>
            <a:pPr algn="just"/>
            <a:r>
              <a:rPr lang="cs-CZ" b="1" i="1" dirty="0" smtClean="0"/>
              <a:t>interpersonální</a:t>
            </a:r>
            <a:endParaRPr lang="cs-CZ" b="1" i="1" dirty="0"/>
          </a:p>
          <a:p>
            <a:pPr lvl="1" algn="just"/>
            <a:r>
              <a:rPr lang="cs-CZ" dirty="0" smtClean="0"/>
              <a:t>souvisel </a:t>
            </a:r>
            <a:r>
              <a:rPr lang="cs-CZ" dirty="0"/>
              <a:t>s </a:t>
            </a:r>
            <a:r>
              <a:rPr lang="cs-CZ" b="1" dirty="0"/>
              <a:t>interakcí</a:t>
            </a:r>
            <a:r>
              <a:rPr lang="cs-CZ" dirty="0"/>
              <a:t> dvou či více osob nebo skupin, kdy docházelo dokonce k polarizaci v rovinách JÁ-TY nebo MY-ONI, někdy také JÁ-ONI či MY-TY s konfliktem jako možným </a:t>
            </a:r>
            <a:r>
              <a:rPr lang="cs-CZ" dirty="0" smtClean="0"/>
              <a:t>výsledkem</a:t>
            </a:r>
            <a:endParaRPr lang="cs-CZ" dirty="0"/>
          </a:p>
          <a:p>
            <a:pPr algn="just"/>
            <a:endParaRPr lang="cs-CZ" dirty="0"/>
          </a:p>
        </p:txBody>
      </p:sp>
    </p:spTree>
    <p:extLst>
      <p:ext uri="{BB962C8B-B14F-4D97-AF65-F5344CB8AC3E}">
        <p14:creationId xmlns:p14="http://schemas.microsoft.com/office/powerpoint/2010/main" val="3128867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30719" y="-1721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404664"/>
            <a:ext cx="9036496" cy="6120680"/>
          </a:xfrm>
        </p:spPr>
        <p:txBody>
          <a:bodyPr>
            <a:normAutofit fontScale="92500" lnSpcReduction="10000"/>
          </a:bodyPr>
          <a:lstStyle/>
          <a:p>
            <a:pPr algn="just"/>
            <a:r>
              <a:rPr lang="cs-CZ" dirty="0"/>
              <a:t>Se změnou světonázorových představ </a:t>
            </a:r>
            <a:r>
              <a:rPr lang="cs-CZ" dirty="0" smtClean="0"/>
              <a:t>byla tato </a:t>
            </a:r>
            <a:r>
              <a:rPr lang="cs-CZ" dirty="0"/>
              <a:t>stará božstva </a:t>
            </a:r>
            <a:r>
              <a:rPr lang="cs-CZ" dirty="0" smtClean="0"/>
              <a:t>vyhnána </a:t>
            </a:r>
            <a:r>
              <a:rPr lang="cs-CZ" dirty="0"/>
              <a:t>ze svých privilegovaných diváckých </a:t>
            </a:r>
            <a:r>
              <a:rPr lang="cs-CZ" dirty="0" smtClean="0"/>
              <a:t>míst</a:t>
            </a:r>
          </a:p>
          <a:p>
            <a:pPr lvl="1" algn="just"/>
            <a:r>
              <a:rPr lang="cs-CZ" dirty="0" smtClean="0"/>
              <a:t>nahrazení panovníky a  aristokracií </a:t>
            </a:r>
          </a:p>
          <a:p>
            <a:pPr lvl="1" algn="just"/>
            <a:r>
              <a:rPr lang="cs-CZ" dirty="0"/>
              <a:t>odměnou lodních závodů v Egyptě bylo, vedle zisku palmy vítězství, především pobavení </a:t>
            </a:r>
            <a:r>
              <a:rPr lang="cs-CZ" dirty="0" smtClean="0"/>
              <a:t>panovníka</a:t>
            </a:r>
          </a:p>
          <a:p>
            <a:pPr lvl="1" algn="just"/>
            <a:r>
              <a:rPr lang="cs-CZ" dirty="0" err="1" smtClean="0"/>
              <a:t>Amenhotep</a:t>
            </a:r>
            <a:r>
              <a:rPr lang="cs-CZ" dirty="0" smtClean="0"/>
              <a:t> III.</a:t>
            </a:r>
          </a:p>
          <a:p>
            <a:pPr lvl="1" algn="just"/>
            <a:r>
              <a:rPr lang="cs-CZ" dirty="0"/>
              <a:t>podívaná pro delegace cizích </a:t>
            </a:r>
            <a:r>
              <a:rPr lang="cs-CZ" dirty="0" smtClean="0"/>
              <a:t>států</a:t>
            </a:r>
          </a:p>
          <a:p>
            <a:pPr algn="just"/>
            <a:r>
              <a:rPr lang="cs-CZ" dirty="0"/>
              <a:t>lidské „sportovní“ diváctví </a:t>
            </a:r>
            <a:r>
              <a:rPr lang="cs-CZ" dirty="0" smtClean="0"/>
              <a:t>začalo utlumovat </a:t>
            </a:r>
            <a:r>
              <a:rPr lang="cs-CZ" dirty="0" err="1"/>
              <a:t>vnitrospolečenskou</a:t>
            </a:r>
            <a:r>
              <a:rPr lang="cs-CZ" dirty="0"/>
              <a:t> agresivitu a stávalo se mechanismem brzdícím vztek a znamenající chvilkové vytržení z reality, což vládnoucí elity potřebovaly a podporovaly.</a:t>
            </a:r>
          </a:p>
        </p:txBody>
      </p:sp>
    </p:spTree>
    <p:extLst>
      <p:ext uri="{BB962C8B-B14F-4D97-AF65-F5344CB8AC3E}">
        <p14:creationId xmlns:p14="http://schemas.microsoft.com/office/powerpoint/2010/main" val="13761162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3112" y="-10751"/>
            <a:ext cx="9147111" cy="6868751"/>
          </a:xfrm>
        </p:spPr>
        <p:txBody>
          <a:bodyPr>
            <a:normAutofit fontScale="85000" lnSpcReduction="20000"/>
          </a:bodyPr>
          <a:lstStyle/>
          <a:p>
            <a:pPr algn="just"/>
            <a:r>
              <a:rPr lang="cs-CZ" b="1" dirty="0" smtClean="0"/>
              <a:t>inteligence</a:t>
            </a:r>
            <a:endParaRPr lang="cs-CZ" b="1" dirty="0"/>
          </a:p>
          <a:p>
            <a:pPr lvl="1" algn="just"/>
            <a:r>
              <a:rPr lang="cs-CZ" i="1" dirty="0" smtClean="0"/>
              <a:t>„</a:t>
            </a:r>
            <a:r>
              <a:rPr lang="cs-CZ" i="1" dirty="0"/>
              <a:t>Mezi slavným matematikem a jeho ševcem může být hluboká propast po stránce intelektuální, ale z hlediska jejich charakteru a věr může být rozdíl zcela nepatrný nebo často žádný“</a:t>
            </a:r>
            <a:r>
              <a:rPr lang="cs-CZ" dirty="0"/>
              <a:t> (</a:t>
            </a:r>
            <a:r>
              <a:rPr lang="cs-CZ" dirty="0" err="1"/>
              <a:t>Le</a:t>
            </a:r>
            <a:r>
              <a:rPr lang="cs-CZ" dirty="0"/>
              <a:t> Bon, 1994, 17). </a:t>
            </a:r>
            <a:endParaRPr lang="cs-CZ" dirty="0" smtClean="0"/>
          </a:p>
          <a:p>
            <a:pPr algn="just"/>
            <a:r>
              <a:rPr lang="cs-CZ" dirty="0" smtClean="0"/>
              <a:t>v</a:t>
            </a:r>
            <a:r>
              <a:rPr lang="cs-CZ" dirty="0"/>
              <a:t> hledištích se stírala individualita, různorodé se rozplynulo ve </a:t>
            </a:r>
            <a:r>
              <a:rPr lang="cs-CZ" b="1" dirty="0"/>
              <a:t>stejnorodém</a:t>
            </a:r>
            <a:r>
              <a:rPr lang="cs-CZ" dirty="0"/>
              <a:t>. </a:t>
            </a:r>
            <a:r>
              <a:rPr lang="cs-CZ" dirty="0" smtClean="0"/>
              <a:t>Nahromadění </a:t>
            </a:r>
            <a:r>
              <a:rPr lang="cs-CZ" b="1" dirty="0" smtClean="0"/>
              <a:t>průměrnosti</a:t>
            </a:r>
            <a:r>
              <a:rPr lang="cs-CZ" dirty="0" smtClean="0"/>
              <a:t>. </a:t>
            </a:r>
            <a:endParaRPr lang="cs-CZ" dirty="0"/>
          </a:p>
          <a:p>
            <a:pPr algn="just"/>
            <a:r>
              <a:rPr lang="cs-CZ" dirty="0"/>
              <a:t>Jedinec je v davu často blízký </a:t>
            </a:r>
            <a:r>
              <a:rPr lang="cs-CZ" b="1" dirty="0"/>
              <a:t>zhypnotizovanému </a:t>
            </a:r>
            <a:r>
              <a:rPr lang="cs-CZ" dirty="0" smtClean="0"/>
              <a:t>jedinci:</a:t>
            </a:r>
          </a:p>
          <a:p>
            <a:pPr lvl="1" algn="just"/>
            <a:r>
              <a:rPr lang="cs-CZ" dirty="0" smtClean="0"/>
              <a:t>některé </a:t>
            </a:r>
            <a:r>
              <a:rPr lang="cs-CZ" dirty="0"/>
              <a:t>vlastnosti a schopnosti jsou u něj </a:t>
            </a:r>
            <a:r>
              <a:rPr lang="cs-CZ" dirty="0" smtClean="0"/>
              <a:t>utlumeny</a:t>
            </a:r>
          </a:p>
          <a:p>
            <a:pPr lvl="1" algn="just"/>
            <a:r>
              <a:rPr lang="cs-CZ" dirty="0" smtClean="0"/>
              <a:t>jiné </a:t>
            </a:r>
            <a:r>
              <a:rPr lang="cs-CZ" dirty="0"/>
              <a:t>vypjaty, </a:t>
            </a:r>
            <a:endParaRPr lang="cs-CZ" dirty="0" smtClean="0"/>
          </a:p>
          <a:p>
            <a:pPr lvl="1" algn="just"/>
            <a:r>
              <a:rPr lang="cs-CZ" dirty="0" smtClean="0"/>
              <a:t>do </a:t>
            </a:r>
            <a:r>
              <a:rPr lang="cs-CZ" dirty="0"/>
              <a:t>některých činů se pouští až s přehnanou </a:t>
            </a:r>
            <a:r>
              <a:rPr lang="cs-CZ" dirty="0" smtClean="0"/>
              <a:t>prudkostí</a:t>
            </a:r>
          </a:p>
          <a:p>
            <a:pPr lvl="1" algn="just"/>
            <a:r>
              <a:rPr lang="cs-CZ" dirty="0" smtClean="0"/>
              <a:t>vsugerované </a:t>
            </a:r>
            <a:r>
              <a:rPr lang="cs-CZ" dirty="0"/>
              <a:t>myšlenky by nejraději okamžitě proměnil v </a:t>
            </a:r>
            <a:r>
              <a:rPr lang="cs-CZ" dirty="0" smtClean="0"/>
              <a:t>činy</a:t>
            </a:r>
          </a:p>
          <a:p>
            <a:pPr algn="just"/>
            <a:r>
              <a:rPr lang="cs-CZ" dirty="0" smtClean="0"/>
              <a:t>v</a:t>
            </a:r>
            <a:r>
              <a:rPr lang="cs-CZ" dirty="0"/>
              <a:t> davu je </a:t>
            </a:r>
            <a:r>
              <a:rPr lang="cs-CZ" b="1" dirty="0"/>
              <a:t>člověk </a:t>
            </a:r>
            <a:r>
              <a:rPr lang="cs-CZ" dirty="0"/>
              <a:t>spíše než rozumem </a:t>
            </a:r>
            <a:r>
              <a:rPr lang="cs-CZ" b="1" dirty="0"/>
              <a:t>řízen vlastními pudy</a:t>
            </a:r>
            <a:r>
              <a:rPr lang="cs-CZ" dirty="0"/>
              <a:t>, z civilizace sestupuje </a:t>
            </a:r>
            <a:r>
              <a:rPr lang="cs-CZ" b="1" dirty="0"/>
              <a:t>k barbarství</a:t>
            </a:r>
            <a:r>
              <a:rPr lang="cs-CZ" dirty="0"/>
              <a:t>. </a:t>
            </a:r>
            <a:endParaRPr lang="cs-CZ" dirty="0" smtClean="0"/>
          </a:p>
          <a:p>
            <a:pPr lvl="1" algn="just"/>
            <a:r>
              <a:rPr lang="cs-CZ" i="1" dirty="0" smtClean="0"/>
              <a:t>„</a:t>
            </a:r>
            <a:r>
              <a:rPr lang="cs-CZ" i="1" dirty="0"/>
              <a:t>Má bezděčnost, prudkost, divokost a také nadšení a hrdinství primitivních bytostí</a:t>
            </a:r>
            <a:r>
              <a:rPr lang="cs-CZ" dirty="0"/>
              <a:t> […] </a:t>
            </a:r>
            <a:r>
              <a:rPr lang="cs-CZ" i="1" dirty="0"/>
              <a:t>Jedinec v davu je zrnko písku obklopené jinými zrnky, kterými zmítá vítr podle libosti“ </a:t>
            </a:r>
            <a:r>
              <a:rPr lang="cs-CZ" dirty="0"/>
              <a:t>(</a:t>
            </a:r>
            <a:r>
              <a:rPr lang="cs-CZ" dirty="0" err="1"/>
              <a:t>Le</a:t>
            </a:r>
            <a:r>
              <a:rPr lang="cs-CZ" dirty="0"/>
              <a:t> Bon, 1994, 20</a:t>
            </a:r>
            <a:r>
              <a:rPr lang="cs-CZ" dirty="0" smtClean="0"/>
              <a:t>).</a:t>
            </a:r>
          </a:p>
          <a:p>
            <a:pPr algn="just"/>
            <a:r>
              <a:rPr lang="cs-CZ" b="1" dirty="0" smtClean="0"/>
              <a:t>Lakomec</a:t>
            </a:r>
            <a:r>
              <a:rPr lang="cs-CZ" dirty="0" smtClean="0"/>
              <a:t> </a:t>
            </a:r>
            <a:r>
              <a:rPr lang="cs-CZ" dirty="0"/>
              <a:t>se stává marnotratníkem, </a:t>
            </a:r>
            <a:r>
              <a:rPr lang="cs-CZ" b="1" dirty="0"/>
              <a:t>zbabělec</a:t>
            </a:r>
            <a:r>
              <a:rPr lang="cs-CZ" dirty="0"/>
              <a:t> hrdinou, </a:t>
            </a:r>
            <a:r>
              <a:rPr lang="cs-CZ" b="1" dirty="0"/>
              <a:t>skeptik</a:t>
            </a:r>
            <a:r>
              <a:rPr lang="cs-CZ" dirty="0"/>
              <a:t> věřícím a </a:t>
            </a:r>
            <a:r>
              <a:rPr lang="cs-CZ" b="1" dirty="0"/>
              <a:t>slušný</a:t>
            </a:r>
            <a:r>
              <a:rPr lang="cs-CZ" dirty="0"/>
              <a:t> </a:t>
            </a:r>
            <a:r>
              <a:rPr lang="cs-CZ" b="1" dirty="0"/>
              <a:t>člověk</a:t>
            </a:r>
            <a:r>
              <a:rPr lang="cs-CZ" dirty="0"/>
              <a:t> zločincem. </a:t>
            </a:r>
          </a:p>
          <a:p>
            <a:pPr algn="just"/>
            <a:endParaRPr lang="cs-CZ" dirty="0"/>
          </a:p>
        </p:txBody>
      </p:sp>
    </p:spTree>
    <p:extLst>
      <p:ext uri="{BB962C8B-B14F-4D97-AF65-F5344CB8AC3E}">
        <p14:creationId xmlns:p14="http://schemas.microsoft.com/office/powerpoint/2010/main" val="1872642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iří\Desktop\tumblr_inline_o0c3btxdnv1tgz1f8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9" y="0"/>
            <a:ext cx="91399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64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Obrázek 3" descr="C:\Users\Jiří\Desktop\Dějiny starověkého sportu I\2. hodina\Mezopotámie\mezopotámie diváci na pahorku přihlížejí lovu lvů krále Aššurbanipala 7. st. B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0"/>
            <a:ext cx="7226020" cy="6858000"/>
          </a:xfrm>
          <a:prstGeom prst="rect">
            <a:avLst/>
          </a:prstGeom>
          <a:noFill/>
          <a:ln>
            <a:noFill/>
          </a:ln>
        </p:spPr>
      </p:pic>
    </p:spTree>
    <p:extLst>
      <p:ext uri="{BB962C8B-B14F-4D97-AF65-F5344CB8AC3E}">
        <p14:creationId xmlns:p14="http://schemas.microsoft.com/office/powerpoint/2010/main" val="3946525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692696"/>
            <a:ext cx="8964488" cy="5832648"/>
          </a:xfrm>
        </p:spPr>
        <p:txBody>
          <a:bodyPr>
            <a:normAutofit/>
          </a:bodyPr>
          <a:lstStyle/>
          <a:p>
            <a:pPr algn="just"/>
            <a:r>
              <a:rPr lang="cs-CZ" dirty="0" smtClean="0"/>
              <a:t>V Řecku diváctví od </a:t>
            </a:r>
            <a:r>
              <a:rPr lang="cs-CZ" i="1" dirty="0" smtClean="0"/>
              <a:t>Ilias</a:t>
            </a:r>
            <a:r>
              <a:rPr lang="cs-CZ" dirty="0" smtClean="0"/>
              <a:t>, stálá participace na slavnosti, </a:t>
            </a:r>
            <a:r>
              <a:rPr lang="cs-CZ" dirty="0"/>
              <a:t>posvátném počátku</a:t>
            </a:r>
            <a:r>
              <a:rPr lang="cs-CZ" dirty="0" smtClean="0"/>
              <a:t>, který se zrovna rodí, počátkuje</a:t>
            </a:r>
          </a:p>
          <a:p>
            <a:pPr marL="0" indent="0" algn="just">
              <a:buNone/>
            </a:pPr>
            <a:r>
              <a:rPr lang="cs-CZ" b="1" dirty="0" smtClean="0">
                <a:effectLst>
                  <a:outerShdw blurRad="38100" dist="38100" dir="2700000" algn="tl">
                    <a:srgbClr val="000000">
                      <a:alpha val="43137"/>
                    </a:srgbClr>
                  </a:outerShdw>
                </a:effectLst>
              </a:rPr>
              <a:t>X</a:t>
            </a:r>
          </a:p>
          <a:p>
            <a:pPr algn="just"/>
            <a:r>
              <a:rPr lang="cs-CZ" dirty="0" smtClean="0"/>
              <a:t>V Římě už něco jiného: </a:t>
            </a:r>
          </a:p>
          <a:p>
            <a:pPr lvl="1" algn="just"/>
            <a:r>
              <a:rPr lang="cs-CZ" dirty="0" smtClean="0"/>
              <a:t>„</a:t>
            </a:r>
            <a:r>
              <a:rPr lang="cs-CZ" dirty="0"/>
              <a:t>sportovní“ diváctví </a:t>
            </a:r>
            <a:r>
              <a:rPr lang="cs-CZ" dirty="0" smtClean="0"/>
              <a:t>zde bylo ponejvíce </a:t>
            </a:r>
            <a:r>
              <a:rPr lang="cs-CZ" dirty="0"/>
              <a:t>fenoménem </a:t>
            </a:r>
            <a:r>
              <a:rPr lang="cs-CZ" i="1" dirty="0"/>
              <a:t>Papinova hrnce</a:t>
            </a:r>
            <a:r>
              <a:rPr lang="cs-CZ" dirty="0"/>
              <a:t>, který vypouštěl přebytečnou životní energii, ponížení a resentiment formou </a:t>
            </a:r>
            <a:r>
              <a:rPr lang="cs-CZ" dirty="0" smtClean="0"/>
              <a:t>vzteku</a:t>
            </a:r>
          </a:p>
          <a:p>
            <a:pPr algn="just"/>
            <a:r>
              <a:rPr lang="cs-CZ" b="1" dirty="0" smtClean="0">
                <a:effectLst>
                  <a:outerShdw blurRad="38100" dist="38100" dir="2700000" algn="tl">
                    <a:srgbClr val="000000">
                      <a:alpha val="43137"/>
                    </a:srgbClr>
                  </a:outerShdw>
                </a:effectLst>
              </a:rPr>
              <a:t>ventil </a:t>
            </a:r>
            <a:r>
              <a:rPr lang="cs-CZ" b="1" dirty="0">
                <a:effectLst>
                  <a:outerShdw blurRad="38100" dist="38100" dir="2700000" algn="tl">
                    <a:srgbClr val="000000">
                      <a:alpha val="43137"/>
                    </a:srgbClr>
                  </a:outerShdw>
                </a:effectLst>
              </a:rPr>
              <a:t>vzteku, ne </a:t>
            </a:r>
            <a:r>
              <a:rPr lang="cs-CZ" b="1" dirty="0" smtClean="0">
                <a:effectLst>
                  <a:outerShdw blurRad="38100" dist="38100" dir="2700000" algn="tl">
                    <a:srgbClr val="000000">
                      <a:alpha val="43137"/>
                    </a:srgbClr>
                  </a:outerShdw>
                </a:effectLst>
              </a:rPr>
              <a:t>participace </a:t>
            </a:r>
            <a:r>
              <a:rPr lang="cs-CZ" b="1" dirty="0">
                <a:effectLst>
                  <a:outerShdw blurRad="38100" dist="38100" dir="2700000" algn="tl">
                    <a:srgbClr val="000000">
                      <a:alpha val="43137"/>
                    </a:srgbClr>
                  </a:outerShdw>
                </a:effectLst>
              </a:rPr>
              <a:t>na posvátném počátku a hlubokém prožitku slavností</a:t>
            </a:r>
          </a:p>
        </p:txBody>
      </p:sp>
    </p:spTree>
    <p:extLst>
      <p:ext uri="{BB962C8B-B14F-4D97-AF65-F5344CB8AC3E}">
        <p14:creationId xmlns:p14="http://schemas.microsoft.com/office/powerpoint/2010/main" val="950028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iří\Desktop\356-31.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0719" y="12508"/>
            <a:ext cx="9113281" cy="684549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b="1" i="1" dirty="0" smtClean="0">
                <a:effectLst>
                  <a:outerShdw blurRad="38100" dist="38100" dir="2700000" algn="tl">
                    <a:srgbClr val="000000">
                      <a:alpha val="43137"/>
                    </a:srgbClr>
                  </a:outerShdw>
                </a:effectLst>
              </a:rPr>
              <a:t>Panem </a:t>
            </a:r>
            <a:r>
              <a:rPr lang="cs-CZ" b="1" i="1" dirty="0">
                <a:effectLst>
                  <a:outerShdw blurRad="38100" dist="38100" dir="2700000" algn="tl">
                    <a:srgbClr val="000000">
                      <a:alpha val="43137"/>
                    </a:srgbClr>
                  </a:outerShdw>
                </a:effectLst>
              </a:rPr>
              <a:t>et </a:t>
            </a:r>
            <a:r>
              <a:rPr lang="cs-CZ" b="1" i="1" dirty="0" smtClean="0">
                <a:effectLst>
                  <a:outerShdw blurRad="38100" dist="38100" dir="2700000" algn="tl">
                    <a:srgbClr val="000000">
                      <a:alpha val="43137"/>
                    </a:srgbClr>
                  </a:outerShdw>
                </a:effectLst>
              </a:rPr>
              <a:t>circenses</a:t>
            </a:r>
            <a:endParaRPr lang="cs-CZ"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algn="just"/>
            <a:r>
              <a:rPr lang="cs-CZ" dirty="0" smtClean="0"/>
              <a:t>chléb </a:t>
            </a:r>
            <a:r>
              <a:rPr lang="cs-CZ" dirty="0"/>
              <a:t>a hry, se Římanům staly </a:t>
            </a:r>
            <a:r>
              <a:rPr lang="cs-CZ" b="1" dirty="0"/>
              <a:t>ideálem</a:t>
            </a:r>
            <a:r>
              <a:rPr lang="cs-CZ" dirty="0"/>
              <a:t> </a:t>
            </a:r>
            <a:r>
              <a:rPr lang="cs-CZ" b="1" dirty="0" smtClean="0"/>
              <a:t>štěstí</a:t>
            </a:r>
            <a:r>
              <a:rPr lang="cs-CZ" dirty="0"/>
              <a:t> </a:t>
            </a:r>
            <a:endParaRPr lang="cs-CZ" dirty="0" smtClean="0"/>
          </a:p>
          <a:p>
            <a:pPr marL="0" indent="0" algn="just">
              <a:buNone/>
            </a:pPr>
            <a:endParaRPr lang="cs-CZ" sz="1200" dirty="0" smtClean="0"/>
          </a:p>
          <a:p>
            <a:pPr algn="just"/>
            <a:r>
              <a:rPr lang="cs-CZ" dirty="0"/>
              <a:t>ve 4. století po Kr. </a:t>
            </a:r>
            <a:r>
              <a:rPr lang="cs-CZ" dirty="0" smtClean="0"/>
              <a:t>svátkům </a:t>
            </a:r>
            <a:r>
              <a:rPr lang="cs-CZ" dirty="0"/>
              <a:t>věnováno </a:t>
            </a:r>
            <a:r>
              <a:rPr lang="cs-CZ" b="1" dirty="0" smtClean="0"/>
              <a:t>176</a:t>
            </a:r>
            <a:r>
              <a:rPr lang="cs-CZ" dirty="0" smtClean="0"/>
              <a:t> dnů:</a:t>
            </a:r>
          </a:p>
          <a:p>
            <a:pPr lvl="1" algn="just"/>
            <a:r>
              <a:rPr lang="cs-CZ" b="1" dirty="0" smtClean="0"/>
              <a:t>102</a:t>
            </a:r>
            <a:r>
              <a:rPr lang="cs-CZ" dirty="0" smtClean="0"/>
              <a:t> </a:t>
            </a:r>
            <a:r>
              <a:rPr lang="cs-CZ" dirty="0"/>
              <a:t>dní divadlu, </a:t>
            </a:r>
            <a:endParaRPr lang="cs-CZ" dirty="0" smtClean="0"/>
          </a:p>
          <a:p>
            <a:pPr lvl="1" algn="just"/>
            <a:r>
              <a:rPr lang="cs-CZ" b="1" dirty="0" smtClean="0"/>
              <a:t>64</a:t>
            </a:r>
            <a:r>
              <a:rPr lang="cs-CZ" dirty="0" smtClean="0"/>
              <a:t> </a:t>
            </a:r>
            <a:r>
              <a:rPr lang="cs-CZ" dirty="0"/>
              <a:t>dní hrám v cirku, </a:t>
            </a:r>
            <a:endParaRPr lang="cs-CZ" dirty="0" smtClean="0"/>
          </a:p>
          <a:p>
            <a:pPr lvl="1" algn="just"/>
            <a:r>
              <a:rPr lang="cs-CZ" b="1" dirty="0" smtClean="0"/>
              <a:t>10</a:t>
            </a:r>
            <a:r>
              <a:rPr lang="cs-CZ" dirty="0" smtClean="0"/>
              <a:t> </a:t>
            </a:r>
            <a:r>
              <a:rPr lang="cs-CZ" dirty="0"/>
              <a:t>dní gladiátorským zápasům </a:t>
            </a:r>
          </a:p>
        </p:txBody>
      </p:sp>
    </p:spTree>
    <p:extLst>
      <p:ext uri="{BB962C8B-B14F-4D97-AF65-F5344CB8AC3E}">
        <p14:creationId xmlns:p14="http://schemas.microsoft.com/office/powerpoint/2010/main" val="3565941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2056</Words>
  <Application>Microsoft Office PowerPoint</Application>
  <PresentationFormat>Předvádění na obrazovce (4:3)</PresentationFormat>
  <Paragraphs>355</Paragraphs>
  <Slides>61</Slides>
  <Notes>0</Notes>
  <HiddenSlides>0</HiddenSlides>
  <MMClips>0</MMClips>
  <ScaleCrop>false</ScaleCrop>
  <HeadingPairs>
    <vt:vector size="4" baseType="variant">
      <vt:variant>
        <vt:lpstr>Motiv</vt:lpstr>
      </vt:variant>
      <vt:variant>
        <vt:i4>1</vt:i4>
      </vt:variant>
      <vt:variant>
        <vt:lpstr>Nadpisy snímků</vt:lpstr>
      </vt:variant>
      <vt:variant>
        <vt:i4>61</vt:i4>
      </vt:variant>
    </vt:vector>
  </HeadingPairs>
  <TitlesOfParts>
    <vt:vector size="62" baseType="lpstr">
      <vt:lpstr>Motiv sady Office</vt:lpstr>
      <vt:lpstr>„SPORTOVNÍ“ DIVÁCTVÍ  VE STAROVĚKU</vt:lpstr>
      <vt:lpstr>Prezentace aplikace PowerPoint</vt:lpstr>
      <vt:lpstr>„Sportovní“ diváctví starověkého světa</vt:lpstr>
      <vt:lpstr>Prezentace aplikace PowerPoint</vt:lpstr>
      <vt:lpstr>Kontakt s bohy-diváky</vt:lpstr>
      <vt:lpstr>Prezentace aplikace PowerPoint</vt:lpstr>
      <vt:lpstr>Prezentace aplikace PowerPoint</vt:lpstr>
      <vt:lpstr>Prezentace aplikace PowerPoint</vt:lpstr>
      <vt:lpstr>Panem et circenses</vt:lpstr>
      <vt:lpstr>Athletae (ἀθληταί) a diváctví na stadium (στάδιον) </vt:lpstr>
      <vt:lpstr>Prezentace aplikace PowerPoint</vt:lpstr>
      <vt:lpstr>Prezentace aplikace PowerPoint</vt:lpstr>
      <vt:lpstr>Augustus</vt:lpstr>
      <vt:lpstr>Agitatores a diváci v circus </vt:lpstr>
      <vt:lpstr>Prezentace aplikace PowerPoint</vt:lpstr>
      <vt:lpstr>Prezentace aplikace PowerPoint</vt:lpstr>
      <vt:lpstr>Prezentace aplikace PowerPoint</vt:lpstr>
      <vt:lpstr>OVIDIUS</vt:lpstr>
      <vt:lpstr>TERTULLIANUS</vt:lpstr>
      <vt:lpstr>VÝHERNÍ ŽETONY</vt:lpstr>
      <vt:lpstr>factiones</vt:lpstr>
      <vt:lpstr>Prezentace aplikace PowerPoint</vt:lpstr>
      <vt:lpstr>Alexandrie</vt:lpstr>
      <vt:lpstr>Konstantinopol</vt:lpstr>
      <vt:lpstr>Gladiatores a diváci v amphitheatrum</vt:lpstr>
      <vt:lpstr>Prezentace aplikace PowerPoint</vt:lpstr>
      <vt:lpstr>venationes</vt:lpstr>
      <vt:lpstr>fanoušci</vt:lpstr>
      <vt:lpstr>Prezentace aplikace PowerPoint</vt:lpstr>
      <vt:lpstr>collegia fanoušků</vt:lpstr>
      <vt:lpstr>Střety z amfiteátrů</vt:lpstr>
      <vt:lpstr>výkřiky diváků – „primitivní sociální chování“</vt:lpstr>
      <vt:lpstr>Odmítání a kritika</vt:lpstr>
      <vt:lpstr>Plinius Mladší (Ep. 9.6.1–3)</vt:lpstr>
      <vt:lpstr>křesťané</vt:lpstr>
      <vt:lpstr>Prezentace aplikace PowerPoint</vt:lpstr>
      <vt:lpstr>Prezentace aplikace PowerPoint</vt:lpstr>
      <vt:lpstr>Sázení</vt:lpstr>
      <vt:lpstr>Prezentace aplikace PowerPoint</vt:lpstr>
      <vt:lpstr>Gladiátoři</vt:lpstr>
      <vt:lpstr>Agitatores</vt:lpstr>
      <vt:lpstr>Iuvenalis – kritika sázek</vt:lpstr>
      <vt:lpstr>Podstata krize diváctví v člověku?</vt:lpstr>
      <vt:lpstr>Příčiny speciálních vlastností v hledištích: </vt:lpstr>
      <vt:lpstr>mytologie</vt:lpstr>
      <vt:lpstr>Důležitost poznatků sociologie a psychologie</vt:lpstr>
      <vt:lpstr>komparace</vt:lpstr>
      <vt:lpstr>Rozdělení návštěvníků sportovních střetů dle dnešních hledisek</vt:lpstr>
      <vt:lpstr>Prezentace aplikace PowerPoint</vt:lpstr>
      <vt:lpstr>Prezentace aplikace PowerPoint</vt:lpstr>
      <vt:lpstr>Lidská přirozenost jako podstata krize</vt:lpstr>
      <vt:lpstr>projevy a vlastnosti masy:</vt:lpstr>
      <vt:lpstr>Prezentace aplikace PowerPoint</vt:lpstr>
      <vt:lpstr>Prezentace aplikace PowerPoint</vt:lpstr>
      <vt:lpstr>Podoba se současností</vt:lpstr>
      <vt:lpstr>3 ovlivňující se přístupy vysvětlující agresi v hledištích </vt:lpstr>
      <vt:lpstr>Tyto aktivizátory lidské agrese v rámci Říma měly vztah k:</vt:lpstr>
      <vt:lpstr>Prezentace aplikace PowerPoint</vt:lpstr>
      <vt:lpstr>konflikty</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„SPORTOVNÍ“ DIVÁCTVÍ</dc:title>
  <dc:creator>Jiří Kouřil</dc:creator>
  <cp:lastModifiedBy>Jiří Kouřil</cp:lastModifiedBy>
  <cp:revision>52</cp:revision>
  <dcterms:created xsi:type="dcterms:W3CDTF">2016-02-29T12:30:15Z</dcterms:created>
  <dcterms:modified xsi:type="dcterms:W3CDTF">2017-03-20T13:56:37Z</dcterms:modified>
</cp:coreProperties>
</file>