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80" r:id="rId19"/>
    <p:sldId id="274" r:id="rId20"/>
    <p:sldId id="275" r:id="rId21"/>
    <p:sldId id="276" r:id="rId22"/>
    <p:sldId id="277" r:id="rId23"/>
    <p:sldId id="281" r:id="rId24"/>
    <p:sldId id="282" r:id="rId25"/>
    <p:sldId id="283" r:id="rId26"/>
    <p:sldId id="279" r:id="rId27"/>
    <p:sldId id="284" r:id="rId28"/>
    <p:sldId id="285" r:id="rId29"/>
    <p:sldId id="286" r:id="rId30"/>
    <p:sldId id="287" r:id="rId31"/>
    <p:sldId id="288" r:id="rId32"/>
    <p:sldId id="289" r:id="rId33"/>
    <p:sldId id="291" r:id="rId34"/>
    <p:sldId id="290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84311-25D8-4ED3-89DF-DAF507E8AD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954BD-43B9-4723-B843-5745CE4058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40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954BD-43B9-4723-B843-5745CE40586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560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r>
              <a:rPr lang="cs-CZ" b="1" dirty="0"/>
              <a:t>Římské </a:t>
            </a:r>
            <a:r>
              <a:rPr lang="cs-CZ" b="1" dirty="0" smtClean="0"/>
              <a:t>hry</a:t>
            </a:r>
            <a:endParaRPr lang="cs-CZ" b="1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63894" y="2924362"/>
            <a:ext cx="249940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altLang="cs-C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ludi</a:t>
            </a:r>
          </a:p>
          <a:p>
            <a:pPr marL="171450" marR="0" lvl="0" indent="-1714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altLang="cs-CZ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různé</a:t>
            </a:r>
            <a:r>
              <a:rPr kumimoji="0" lang="cs-CZ" altLang="cs-CZ" sz="28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sporty</a:t>
            </a:r>
          </a:p>
          <a:p>
            <a:pPr marL="171450" marR="0" lvl="0" indent="-1714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altLang="cs-CZ" sz="28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výcvik armády</a:t>
            </a:r>
          </a:p>
          <a:p>
            <a:pPr marL="171450" marR="0" lvl="0" indent="-1714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altLang="cs-CZ" sz="2800" baseline="0" dirty="0" smtClean="0">
                <a:latin typeface="Times New Roman" pitchFamily="18" charset="0"/>
                <a:cs typeface="Times New Roman" pitchFamily="18" charset="0"/>
              </a:rPr>
              <a:t>doping</a:t>
            </a:r>
          </a:p>
        </p:txBody>
      </p:sp>
    </p:spTree>
    <p:extLst>
      <p:ext uri="{BB962C8B-B14F-4D97-AF65-F5344CB8AC3E}">
        <p14:creationId xmlns:p14="http://schemas.microsoft.com/office/powerpoint/2010/main" val="280767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nácvik pohyblivých manévrů a </a:t>
            </a:r>
            <a:r>
              <a:rPr lang="cs-CZ" dirty="0" smtClean="0"/>
              <a:t>formací</a:t>
            </a:r>
          </a:p>
          <a:p>
            <a:pPr lvl="1" algn="just"/>
            <a:r>
              <a:rPr lang="cs-CZ" dirty="0" smtClean="0"/>
              <a:t>s</a:t>
            </a:r>
            <a:r>
              <a:rPr lang="cs-CZ" dirty="0"/>
              <a:t> překonáváním různých </a:t>
            </a:r>
            <a:r>
              <a:rPr lang="cs-CZ" dirty="0" smtClean="0"/>
              <a:t>překážek</a:t>
            </a:r>
          </a:p>
          <a:p>
            <a:pPr lvl="1" algn="just"/>
            <a:r>
              <a:rPr lang="cs-CZ" dirty="0" smtClean="0"/>
              <a:t>přesuny</a:t>
            </a:r>
          </a:p>
          <a:p>
            <a:pPr lvl="1" algn="just"/>
            <a:r>
              <a:rPr lang="cs-CZ" dirty="0" smtClean="0"/>
              <a:t>střídání </a:t>
            </a:r>
            <a:r>
              <a:rPr lang="cs-CZ" dirty="0"/>
              <a:t>a vyskakování z </a:t>
            </a:r>
            <a:r>
              <a:rPr lang="cs-CZ" dirty="0" smtClean="0"/>
              <a:t>řad</a:t>
            </a:r>
          </a:p>
          <a:p>
            <a:pPr lvl="1" algn="just"/>
            <a:r>
              <a:rPr lang="cs-CZ" dirty="0" smtClean="0"/>
              <a:t>šlo </a:t>
            </a:r>
            <a:r>
              <a:rPr lang="cs-CZ" dirty="0"/>
              <a:t>především </a:t>
            </a:r>
            <a:r>
              <a:rPr lang="cs-CZ" dirty="0" smtClean="0"/>
              <a:t>o:</a:t>
            </a:r>
          </a:p>
          <a:p>
            <a:pPr lvl="2" algn="just"/>
            <a:r>
              <a:rPr lang="cs-CZ" dirty="0" smtClean="0"/>
              <a:t>klín</a:t>
            </a:r>
          </a:p>
          <a:p>
            <a:pPr lvl="2" algn="just"/>
            <a:r>
              <a:rPr lang="cs-CZ" dirty="0" smtClean="0"/>
              <a:t>kruh</a:t>
            </a:r>
          </a:p>
          <a:p>
            <a:pPr lvl="2" algn="just"/>
            <a:r>
              <a:rPr lang="cs-CZ" dirty="0" smtClean="0"/>
              <a:t>prázdný čtverec</a:t>
            </a:r>
          </a:p>
          <a:p>
            <a:pPr lvl="2" algn="just"/>
            <a:r>
              <a:rPr lang="cs-CZ" i="1" dirty="0" smtClean="0"/>
              <a:t>testudo</a:t>
            </a:r>
            <a:r>
              <a:rPr lang="cs-CZ" dirty="0" smtClean="0"/>
              <a:t> </a:t>
            </a:r>
            <a:r>
              <a:rPr lang="cs-CZ" dirty="0"/>
              <a:t>(„želva</a:t>
            </a:r>
            <a:r>
              <a:rPr lang="cs-CZ" dirty="0" smtClean="0"/>
              <a:t>“)</a:t>
            </a:r>
          </a:p>
          <a:p>
            <a:pPr marL="914400" lvl="2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/>
              <a:t>„Tu se vojáci vyzbrojení štíty obrátili proti nim </a:t>
            </a:r>
            <a:r>
              <a:rPr lang="cs-CZ" dirty="0"/>
              <a:t>(</a:t>
            </a:r>
            <a:r>
              <a:rPr lang="cs-CZ" dirty="0" err="1"/>
              <a:t>Parthům</a:t>
            </a:r>
            <a:r>
              <a:rPr lang="cs-CZ" dirty="0"/>
              <a:t> střílející na ně </a:t>
            </a:r>
            <a:r>
              <a:rPr lang="cs-CZ" dirty="0" smtClean="0"/>
              <a:t>šípy)</a:t>
            </a:r>
            <a:r>
              <a:rPr lang="cs-CZ" i="1" dirty="0" smtClean="0"/>
              <a:t>, </a:t>
            </a:r>
            <a:r>
              <a:rPr lang="cs-CZ" i="1" dirty="0"/>
              <a:t>sevřeli ve svém středu lehkooděnce, sami se spustili na koleno a postavili štíty před sebe, ti pak, kteří stáli za nimi, zakryly je shora svými štíty, a podobně následující zase je. To postavení se podobá střeše a poskytuje malebný pohled; to je také nejbezpečnější ochranou proti šípům, jež ze štítů </a:t>
            </a:r>
            <a:r>
              <a:rPr lang="cs-CZ" i="1" dirty="0" smtClean="0"/>
              <a:t>sklouzají.“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7735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Trénink jízdy:</a:t>
            </a:r>
          </a:p>
          <a:p>
            <a:r>
              <a:rPr lang="cs-CZ" b="1" dirty="0" smtClean="0"/>
              <a:t>jízda </a:t>
            </a:r>
            <a:r>
              <a:rPr lang="cs-CZ" b="1" dirty="0"/>
              <a:t>na koni </a:t>
            </a:r>
            <a:endParaRPr lang="cs-CZ" b="1" dirty="0" smtClean="0"/>
          </a:p>
          <a:p>
            <a:pPr lvl="1"/>
            <a:r>
              <a:rPr lang="cs-CZ" dirty="0" smtClean="0"/>
              <a:t>zasahování </a:t>
            </a:r>
            <a:r>
              <a:rPr lang="cs-CZ" dirty="0"/>
              <a:t>terče za jízdy </a:t>
            </a:r>
            <a:endParaRPr lang="cs-CZ" dirty="0" smtClean="0"/>
          </a:p>
          <a:p>
            <a:pPr lvl="2"/>
            <a:r>
              <a:rPr lang="cs-CZ" dirty="0" smtClean="0"/>
              <a:t>vrhacími </a:t>
            </a:r>
            <a:r>
              <a:rPr lang="cs-CZ" dirty="0"/>
              <a:t>zbraněmi (oštěpy) </a:t>
            </a:r>
            <a:endParaRPr lang="cs-CZ" dirty="0" smtClean="0"/>
          </a:p>
          <a:p>
            <a:pPr lvl="3"/>
            <a:r>
              <a:rPr lang="cs-CZ" dirty="0"/>
              <a:t>dobrý voják za přímé jízdy hodil na terč 15 oštěpů, skvělý voják až 20</a:t>
            </a:r>
          </a:p>
          <a:p>
            <a:pPr lvl="2"/>
            <a:r>
              <a:rPr lang="cs-CZ" dirty="0" smtClean="0"/>
              <a:t>zbraněmi </a:t>
            </a:r>
            <a:r>
              <a:rPr lang="cs-CZ" dirty="0"/>
              <a:t>nablízko (meči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různé hry, manévry, soutěže </a:t>
            </a:r>
          </a:p>
          <a:p>
            <a:pPr lvl="2"/>
            <a:r>
              <a:rPr lang="cs-CZ" dirty="0" err="1" smtClean="0"/>
              <a:t>Ludus</a:t>
            </a:r>
            <a:r>
              <a:rPr lang="cs-CZ" dirty="0" smtClean="0"/>
              <a:t> </a:t>
            </a:r>
            <a:r>
              <a:rPr lang="cs-CZ" dirty="0" err="1" smtClean="0"/>
              <a:t>Troiae</a:t>
            </a:r>
            <a:r>
              <a:rPr lang="cs-CZ" dirty="0" smtClean="0"/>
              <a:t> (nobilita) i obdoba pro klasické vojsko</a:t>
            </a:r>
          </a:p>
          <a:p>
            <a:pPr lvl="1"/>
            <a:r>
              <a:rPr lang="cs-CZ" dirty="0" smtClean="0"/>
              <a:t>najíždění </a:t>
            </a:r>
            <a:r>
              <a:rPr lang="cs-CZ" dirty="0"/>
              <a:t>na štíty </a:t>
            </a:r>
            <a:r>
              <a:rPr lang="cs-CZ" dirty="0" smtClean="0"/>
              <a:t>druhých</a:t>
            </a:r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i="1" dirty="0"/>
              <a:t>„Malé, ale dobře vycvičené vojsko je ve válečném střetnutí spolehlivou zárukou vítězství“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2924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467"/>
            <a:ext cx="8229600" cy="895253"/>
          </a:xfrm>
        </p:spPr>
        <p:txBody>
          <a:bodyPr/>
          <a:lstStyle/>
          <a:p>
            <a:r>
              <a:rPr lang="cs-CZ" b="1" dirty="0" smtClean="0"/>
              <a:t>CVIČENÍ OBČANŮ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3370" y="908720"/>
            <a:ext cx="9167370" cy="594928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Martovo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pole</a:t>
            </a:r>
          </a:p>
          <a:p>
            <a:pPr lvl="1"/>
            <a:r>
              <a:rPr lang="cs-CZ" b="1" dirty="0" smtClean="0"/>
              <a:t>výcvik se zbraněmi</a:t>
            </a:r>
          </a:p>
          <a:p>
            <a:pPr lvl="1"/>
            <a:r>
              <a:rPr lang="cs-CZ" b="1" dirty="0" smtClean="0"/>
              <a:t>jízda na koních a vozech</a:t>
            </a:r>
          </a:p>
          <a:p>
            <a:pPr lvl="1"/>
            <a:r>
              <a:rPr lang="cs-CZ" b="1" dirty="0" smtClean="0"/>
              <a:t>plavání na MP u Tiberu</a:t>
            </a:r>
          </a:p>
          <a:p>
            <a:pPr lvl="2"/>
            <a:r>
              <a:rPr lang="cs-CZ" dirty="0" smtClean="0"/>
              <a:t>výuka: nafoukané </a:t>
            </a:r>
            <a:r>
              <a:rPr lang="cs-CZ" dirty="0"/>
              <a:t>zvířecí měchýře a korkové či rákosové ochranné </a:t>
            </a:r>
            <a:r>
              <a:rPr lang="cs-CZ" dirty="0" smtClean="0"/>
              <a:t>pásy</a:t>
            </a:r>
          </a:p>
          <a:p>
            <a:pPr lvl="2"/>
            <a:r>
              <a:rPr lang="cs-CZ" dirty="0" err="1" smtClean="0"/>
              <a:t>Gaius</a:t>
            </a:r>
            <a:r>
              <a:rPr lang="cs-CZ" dirty="0" smtClean="0"/>
              <a:t> </a:t>
            </a:r>
            <a:r>
              <a:rPr lang="cs-CZ" dirty="0"/>
              <a:t>Suetonius </a:t>
            </a:r>
            <a:r>
              <a:rPr lang="cs-CZ" dirty="0" err="1" smtClean="0"/>
              <a:t>Tranquillus</a:t>
            </a:r>
            <a:r>
              <a:rPr lang="cs-CZ" dirty="0" smtClean="0"/>
              <a:t>:</a:t>
            </a:r>
          </a:p>
          <a:p>
            <a:pPr lvl="3"/>
            <a:r>
              <a:rPr lang="cs-CZ" dirty="0" smtClean="0"/>
              <a:t>Caesar se </a:t>
            </a:r>
            <a:r>
              <a:rPr lang="cs-CZ" dirty="0"/>
              <a:t>díky plavání zachránil před </a:t>
            </a:r>
            <a:r>
              <a:rPr lang="cs-CZ" dirty="0" smtClean="0"/>
              <a:t>nepřáteli</a:t>
            </a:r>
          </a:p>
          <a:p>
            <a:pPr lvl="3"/>
            <a:r>
              <a:rPr lang="cs-CZ" dirty="0" smtClean="0"/>
              <a:t>Augustus jemu učil </a:t>
            </a:r>
            <a:r>
              <a:rPr lang="cs-CZ" dirty="0"/>
              <a:t>své </a:t>
            </a:r>
            <a:r>
              <a:rPr lang="cs-CZ" dirty="0" smtClean="0"/>
              <a:t>vnuky</a:t>
            </a:r>
          </a:p>
          <a:p>
            <a:pPr lvl="3"/>
            <a:r>
              <a:rPr lang="cs-CZ" dirty="0" smtClean="0"/>
              <a:t>Tiberius </a:t>
            </a:r>
            <a:r>
              <a:rPr lang="cs-CZ" dirty="0"/>
              <a:t>v jeho vile za Římem </a:t>
            </a:r>
            <a:endParaRPr lang="cs-CZ" dirty="0" smtClean="0"/>
          </a:p>
          <a:p>
            <a:pPr lvl="2"/>
            <a:r>
              <a:rPr lang="cs-CZ" dirty="0" smtClean="0"/>
              <a:t>významná role v říms. zdravotní gymnastice</a:t>
            </a:r>
          </a:p>
          <a:p>
            <a:pPr lvl="2"/>
            <a:r>
              <a:rPr lang="cs-CZ" dirty="0" smtClean="0"/>
              <a:t>plavecké </a:t>
            </a:r>
            <a:r>
              <a:rPr lang="cs-CZ" dirty="0"/>
              <a:t>bazény neodmyslitelnou součástí lázní a </a:t>
            </a:r>
            <a:r>
              <a:rPr lang="cs-CZ" dirty="0" smtClean="0"/>
              <a:t>vil</a:t>
            </a:r>
          </a:p>
          <a:p>
            <a:pPr lvl="2"/>
            <a:r>
              <a:rPr lang="cs-CZ" dirty="0" smtClean="0"/>
              <a:t>plavecké scény při </a:t>
            </a:r>
            <a:r>
              <a:rPr lang="cs-CZ" i="1" dirty="0" err="1" smtClean="0"/>
              <a:t>naumachiae</a:t>
            </a:r>
            <a:r>
              <a:rPr lang="cs-CZ" i="1" dirty="0" smtClean="0"/>
              <a:t> </a:t>
            </a:r>
          </a:p>
          <a:p>
            <a:pPr lvl="3"/>
            <a:r>
              <a:rPr lang="cs-CZ" dirty="0"/>
              <a:t>lodě a posádku, kotvy, jednoduché a dvojité hvězdice</a:t>
            </a:r>
          </a:p>
          <a:p>
            <a:r>
              <a:rPr lang="cs-CZ" b="1" dirty="0" smtClean="0"/>
              <a:t>potápění</a:t>
            </a:r>
          </a:p>
          <a:p>
            <a:pPr lvl="1"/>
            <a:r>
              <a:rPr lang="cs-CZ" dirty="0" smtClean="0"/>
              <a:t>existence </a:t>
            </a:r>
            <a:r>
              <a:rPr lang="cs-CZ" dirty="0"/>
              <a:t>spolku potápěčů v </a:t>
            </a:r>
            <a:r>
              <a:rPr lang="cs-CZ" dirty="0" smtClean="0"/>
              <a:t>Římě (</a:t>
            </a:r>
            <a:r>
              <a:rPr lang="cs-CZ" b="1" i="1" dirty="0" err="1" smtClean="0"/>
              <a:t>urinatores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potápění obživou</a:t>
            </a:r>
          </a:p>
          <a:p>
            <a:pPr lvl="1"/>
            <a:r>
              <a:rPr lang="cs-CZ" dirty="0" smtClean="0"/>
              <a:t>snad </a:t>
            </a:r>
            <a:r>
              <a:rPr lang="cs-CZ" dirty="0"/>
              <a:t>šlo </a:t>
            </a:r>
            <a:r>
              <a:rPr lang="cs-CZ" dirty="0" smtClean="0"/>
              <a:t>i </a:t>
            </a:r>
            <a:r>
              <a:rPr lang="cs-CZ" dirty="0"/>
              <a:t>o speciální potápěčský vojenský </a:t>
            </a:r>
            <a:r>
              <a:rPr lang="cs-CZ" dirty="0" smtClean="0"/>
              <a:t>oddíl</a:t>
            </a:r>
          </a:p>
        </p:txBody>
      </p:sp>
    </p:spTree>
    <p:extLst>
      <p:ext uri="{BB962C8B-B14F-4D97-AF65-F5344CB8AC3E}">
        <p14:creationId xmlns:p14="http://schemas.microsoft.com/office/powerpoint/2010/main" val="1842245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míčové hry</a:t>
            </a:r>
          </a:p>
          <a:p>
            <a:pPr lvl="1" algn="just"/>
            <a:r>
              <a:rPr lang="cs-CZ" sz="2000" b="1" i="1" dirty="0" err="1"/>
              <a:t>palaestra</a:t>
            </a:r>
            <a:endParaRPr lang="cs-CZ" sz="2000" b="1" i="1" dirty="0"/>
          </a:p>
          <a:p>
            <a:pPr lvl="1" algn="just"/>
            <a:r>
              <a:rPr lang="cs-CZ" sz="2000" b="1" dirty="0"/>
              <a:t>venku </a:t>
            </a:r>
          </a:p>
          <a:p>
            <a:pPr lvl="1" algn="just"/>
            <a:r>
              <a:rPr lang="cs-CZ" sz="2000" dirty="0"/>
              <a:t>v uzavřeném sálu (</a:t>
            </a:r>
            <a:r>
              <a:rPr lang="cs-CZ" sz="2000" b="1" i="1" dirty="0" err="1"/>
              <a:t>sphaeristerium</a:t>
            </a:r>
            <a:r>
              <a:rPr lang="cs-CZ" sz="2000" dirty="0"/>
              <a:t>) </a:t>
            </a:r>
            <a:endParaRPr lang="cs-CZ" sz="2000" i="1" dirty="0"/>
          </a:p>
          <a:p>
            <a:pPr lvl="1" algn="just"/>
            <a:r>
              <a:rPr lang="cs-CZ" sz="2000" b="1" dirty="0"/>
              <a:t>typy míčů: </a:t>
            </a:r>
          </a:p>
          <a:p>
            <a:pPr lvl="2" algn="just"/>
            <a:r>
              <a:rPr lang="cs-CZ" sz="1600" i="1" dirty="0" err="1"/>
              <a:t>follis</a:t>
            </a:r>
            <a:endParaRPr lang="cs-CZ" sz="1600" dirty="0"/>
          </a:p>
          <a:p>
            <a:pPr lvl="2" algn="just"/>
            <a:r>
              <a:rPr lang="cs-CZ" sz="1600" i="1" dirty="0" err="1"/>
              <a:t>paganica</a:t>
            </a:r>
            <a:endParaRPr lang="cs-CZ" sz="1600" dirty="0"/>
          </a:p>
          <a:p>
            <a:pPr lvl="2" algn="just"/>
            <a:r>
              <a:rPr lang="cs-CZ" sz="1600" i="1" dirty="0"/>
              <a:t>pila</a:t>
            </a:r>
            <a:endParaRPr lang="cs-CZ" sz="1600" dirty="0"/>
          </a:p>
          <a:p>
            <a:pPr lvl="2" algn="just"/>
            <a:r>
              <a:rPr lang="cs-CZ" sz="1600" dirty="0"/>
              <a:t>vyplněny peřím, vzduchem nebo pískem</a:t>
            </a:r>
          </a:p>
          <a:p>
            <a:pPr lvl="1" algn="just"/>
            <a:r>
              <a:rPr lang="cs-CZ" sz="2000" b="1" i="1" dirty="0"/>
              <a:t>trigon</a:t>
            </a:r>
            <a:r>
              <a:rPr lang="cs-CZ" sz="2000" b="1" dirty="0"/>
              <a:t> </a:t>
            </a:r>
          </a:p>
          <a:p>
            <a:pPr lvl="2" algn="just"/>
            <a:r>
              <a:rPr lang="cs-CZ" sz="1600" dirty="0" smtClean="0"/>
              <a:t>3 muži s míčem</a:t>
            </a:r>
          </a:p>
          <a:p>
            <a:pPr lvl="1" algn="just"/>
            <a:r>
              <a:rPr lang="cs-CZ" sz="2000" b="1" i="1" dirty="0" err="1" smtClean="0"/>
              <a:t>harpastum</a:t>
            </a:r>
            <a:r>
              <a:rPr lang="cs-CZ" sz="2000" b="1" dirty="0" smtClean="0"/>
              <a:t> </a:t>
            </a:r>
            <a:endParaRPr lang="cs-CZ" sz="2000" b="1" dirty="0"/>
          </a:p>
          <a:p>
            <a:pPr lvl="2" algn="just"/>
            <a:r>
              <a:rPr lang="cs-CZ" sz="1600" dirty="0" smtClean="0"/>
              <a:t>obdoba </a:t>
            </a:r>
            <a:r>
              <a:rPr lang="cs-CZ" sz="1600" dirty="0" err="1" smtClean="0"/>
              <a:t>rugby</a:t>
            </a:r>
            <a:endParaRPr lang="cs-CZ" sz="1600" dirty="0" smtClean="0"/>
          </a:p>
          <a:p>
            <a:pPr lvl="2" algn="just"/>
            <a:r>
              <a:rPr lang="cs-CZ" sz="1600" dirty="0" smtClean="0"/>
              <a:t>přehazování </a:t>
            </a:r>
            <a:r>
              <a:rPr lang="cs-CZ" sz="1600" dirty="0"/>
              <a:t>čáry </a:t>
            </a:r>
            <a:r>
              <a:rPr lang="cs-CZ" sz="1600" dirty="0" smtClean="0"/>
              <a:t>soupeře</a:t>
            </a:r>
          </a:p>
          <a:p>
            <a:pPr lvl="2" algn="just"/>
            <a:r>
              <a:rPr lang="cs-CZ" sz="1600" dirty="0" smtClean="0"/>
              <a:t>ve </a:t>
            </a:r>
            <a:r>
              <a:rPr lang="cs-CZ" sz="1600" dirty="0"/>
              <a:t>středu hřiště byla namalovaná </a:t>
            </a:r>
            <a:r>
              <a:rPr lang="cs-CZ" sz="1600" dirty="0" smtClean="0"/>
              <a:t>čára, </a:t>
            </a:r>
            <a:r>
              <a:rPr lang="cs-CZ" sz="1600" dirty="0"/>
              <a:t>20 až 30 metrů na obě strany byly vyznačeny další čáry, na něž se postavili členové jednoho a druhého </a:t>
            </a:r>
            <a:r>
              <a:rPr lang="cs-CZ" sz="1600" dirty="0" smtClean="0"/>
              <a:t>družstva</a:t>
            </a:r>
          </a:p>
          <a:p>
            <a:pPr lvl="2" algn="just"/>
            <a:r>
              <a:rPr lang="cs-CZ" sz="1600" dirty="0" smtClean="0"/>
              <a:t>na </a:t>
            </a:r>
            <a:r>
              <a:rPr lang="cs-CZ" sz="1600" dirty="0"/>
              <a:t>středovou čáru se </a:t>
            </a:r>
            <a:r>
              <a:rPr lang="cs-CZ" sz="1600" dirty="0" smtClean="0"/>
              <a:t>položil </a:t>
            </a:r>
            <a:r>
              <a:rPr lang="cs-CZ" sz="1600" dirty="0"/>
              <a:t>těžký </a:t>
            </a:r>
            <a:r>
              <a:rPr lang="cs-CZ" sz="1600" dirty="0" smtClean="0"/>
              <a:t>míč</a:t>
            </a:r>
          </a:p>
          <a:p>
            <a:pPr lvl="2" algn="just"/>
            <a:r>
              <a:rPr lang="cs-CZ" sz="1600" dirty="0" smtClean="0"/>
              <a:t>na </a:t>
            </a:r>
            <a:r>
              <a:rPr lang="cs-CZ" sz="1600" dirty="0"/>
              <a:t>signál se hráči rozběhli, a kdo k míči doběhl první, směl jej hodit k soupeřovu poli </a:t>
            </a:r>
            <a:endParaRPr lang="cs-CZ" sz="1600" dirty="0" smtClean="0"/>
          </a:p>
          <a:p>
            <a:pPr lvl="2" algn="just"/>
            <a:r>
              <a:rPr lang="cs-CZ" sz="1600" dirty="0" smtClean="0"/>
              <a:t>přitom </a:t>
            </a:r>
            <a:r>
              <a:rPr lang="cs-CZ" sz="1600" dirty="0"/>
              <a:t>se musel snažit přehodit jeho krajní čáru, a tím získat </a:t>
            </a:r>
            <a:r>
              <a:rPr lang="cs-CZ" sz="1600" dirty="0" smtClean="0"/>
              <a:t>bod</a:t>
            </a:r>
          </a:p>
          <a:p>
            <a:pPr lvl="2" algn="just"/>
            <a:r>
              <a:rPr lang="cs-CZ" sz="1600" dirty="0" smtClean="0"/>
              <a:t>poté </a:t>
            </a:r>
            <a:r>
              <a:rPr lang="cs-CZ" sz="1600" dirty="0"/>
              <a:t>míč házel z místa po jeho chycení další hráč a snažil se o </a:t>
            </a:r>
            <a:r>
              <a:rPr lang="cs-CZ" sz="1600" dirty="0" smtClean="0"/>
              <a:t>totéž</a:t>
            </a:r>
          </a:p>
          <a:p>
            <a:pPr lvl="2" algn="just"/>
            <a:r>
              <a:rPr lang="cs-CZ" sz="1600" dirty="0" smtClean="0"/>
              <a:t>soupeři bylo dovoleno bránit</a:t>
            </a:r>
            <a:r>
              <a:rPr lang="cs-CZ" sz="1600" dirty="0"/>
              <a:t>, strkat do něj, vytrhovat mu míč z </a:t>
            </a:r>
            <a:r>
              <a:rPr lang="cs-CZ" sz="1600" dirty="0" smtClean="0"/>
              <a:t>ruky, při běhu jej </a:t>
            </a:r>
            <a:r>
              <a:rPr lang="cs-CZ" sz="1600" dirty="0"/>
              <a:t>podrážet</a:t>
            </a:r>
          </a:p>
        </p:txBody>
      </p:sp>
    </p:spTree>
    <p:extLst>
      <p:ext uri="{BB962C8B-B14F-4D97-AF65-F5344CB8AC3E}">
        <p14:creationId xmlns:p14="http://schemas.microsoft.com/office/powerpoint/2010/main" val="2730065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380"/>
            <a:ext cx="8229600" cy="850106"/>
          </a:xfrm>
        </p:spPr>
        <p:txBody>
          <a:bodyPr/>
          <a:lstStyle/>
          <a:p>
            <a:r>
              <a:rPr lang="cs-CZ" b="1" dirty="0" smtClean="0"/>
              <a:t>lázně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r>
              <a:rPr lang="cs-CZ" dirty="0"/>
              <a:t>spíše pasivní formy péče o tělo </a:t>
            </a:r>
          </a:p>
          <a:p>
            <a:pPr lvl="1"/>
            <a:r>
              <a:rPr lang="cs-CZ" dirty="0" smtClean="0"/>
              <a:t>masáže</a:t>
            </a:r>
          </a:p>
          <a:p>
            <a:pPr lvl="1"/>
            <a:r>
              <a:rPr lang="cs-CZ" dirty="0" smtClean="0"/>
              <a:t>zdravotní </a:t>
            </a:r>
            <a:r>
              <a:rPr lang="cs-CZ" dirty="0"/>
              <a:t>gymnastika </a:t>
            </a:r>
            <a:endParaRPr lang="cs-CZ" dirty="0" smtClean="0"/>
          </a:p>
          <a:p>
            <a:pPr lvl="1"/>
            <a:r>
              <a:rPr lang="cs-CZ" dirty="0" smtClean="0"/>
              <a:t>lázně </a:t>
            </a:r>
            <a:r>
              <a:rPr lang="cs-CZ" dirty="0"/>
              <a:t>(</a:t>
            </a:r>
            <a:r>
              <a:rPr lang="cs-CZ" i="1" dirty="0" err="1"/>
              <a:t>thermae</a:t>
            </a:r>
            <a:r>
              <a:rPr lang="cs-CZ" dirty="0"/>
              <a:t>, </a:t>
            </a:r>
            <a:r>
              <a:rPr lang="cs-CZ" dirty="0" err="1" smtClean="0"/>
              <a:t>thermy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obsahovaly knihovny</a:t>
            </a:r>
            <a:r>
              <a:rPr lang="cs-CZ" dirty="0"/>
              <a:t>, odpočívárny, sály pro míčové hry a gymnastiku </a:t>
            </a:r>
            <a:endParaRPr lang="cs-CZ" dirty="0" smtClean="0"/>
          </a:p>
          <a:p>
            <a:pPr lvl="2"/>
            <a:r>
              <a:rPr lang="cs-CZ" dirty="0" err="1" smtClean="0"/>
              <a:t>Traianovy</a:t>
            </a:r>
            <a:r>
              <a:rPr lang="cs-CZ" dirty="0"/>
              <a:t>, </a:t>
            </a:r>
            <a:r>
              <a:rPr lang="cs-CZ" dirty="0" err="1"/>
              <a:t>Titovy</a:t>
            </a:r>
            <a:r>
              <a:rPr lang="cs-CZ" dirty="0"/>
              <a:t>, </a:t>
            </a:r>
            <a:r>
              <a:rPr lang="cs-CZ" dirty="0" err="1" smtClean="0"/>
              <a:t>Caracallovy</a:t>
            </a:r>
            <a:r>
              <a:rPr lang="cs-CZ" dirty="0" smtClean="0"/>
              <a:t>, </a:t>
            </a:r>
            <a:r>
              <a:rPr lang="cs-CZ" dirty="0" err="1" smtClean="0"/>
              <a:t>Diokleciánovy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lékař </a:t>
            </a:r>
            <a:r>
              <a:rPr lang="cs-CZ" dirty="0" err="1"/>
              <a:t>Galénos</a:t>
            </a:r>
            <a:r>
              <a:rPr lang="cs-CZ" dirty="0"/>
              <a:t> z </a:t>
            </a:r>
            <a:r>
              <a:rPr lang="cs-CZ" dirty="0" smtClean="0"/>
              <a:t>Pergamu doporučoval:</a:t>
            </a:r>
          </a:p>
          <a:p>
            <a:pPr lvl="1"/>
            <a:r>
              <a:rPr lang="cs-CZ" dirty="0" smtClean="0"/>
              <a:t>míčové hry, </a:t>
            </a:r>
            <a:r>
              <a:rPr lang="cs-CZ" dirty="0"/>
              <a:t>gymnastiku, </a:t>
            </a:r>
            <a:r>
              <a:rPr lang="cs-CZ" dirty="0" smtClean="0"/>
              <a:t>běh</a:t>
            </a:r>
            <a:r>
              <a:rPr lang="cs-CZ" dirty="0"/>
              <a:t>, veslování, jízdu na koni a </a:t>
            </a:r>
            <a:r>
              <a:rPr lang="cs-CZ" dirty="0" smtClean="0"/>
              <a:t>šerm</a:t>
            </a:r>
            <a:endParaRPr lang="cs-CZ" dirty="0"/>
          </a:p>
          <a:p>
            <a:pPr lvl="1"/>
            <a:r>
              <a:rPr lang="cs-CZ" dirty="0" smtClean="0"/>
              <a:t>zakladatel léčebné gymnastiky</a:t>
            </a:r>
          </a:p>
          <a:p>
            <a:pPr lvl="1"/>
            <a:r>
              <a:rPr lang="cs-CZ" dirty="0" smtClean="0"/>
              <a:t>diety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744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Jiří\Desktop\rigo - obr\j\4 rim\kratky96f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102" y="0"/>
            <a:ext cx="6552728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6721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b="1" dirty="0" smtClean="0"/>
              <a:t>Doping v antice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několik </a:t>
            </a:r>
            <a:r>
              <a:rPr lang="cs-CZ" dirty="0" smtClean="0"/>
              <a:t>problémů:</a:t>
            </a:r>
          </a:p>
          <a:p>
            <a:pPr lvl="1" algn="just"/>
            <a:r>
              <a:rPr lang="cs-CZ" dirty="0" smtClean="0"/>
              <a:t>nedostatek </a:t>
            </a:r>
            <a:r>
              <a:rPr lang="cs-CZ" dirty="0"/>
              <a:t>pramenů a roztříštěnost skrovných zmínek </a:t>
            </a:r>
            <a:endParaRPr lang="cs-CZ" dirty="0" smtClean="0"/>
          </a:p>
          <a:p>
            <a:pPr lvl="1" algn="just"/>
            <a:r>
              <a:rPr lang="cs-CZ" dirty="0" smtClean="0"/>
              <a:t>absence </a:t>
            </a:r>
            <a:r>
              <a:rPr lang="cs-CZ" dirty="0"/>
              <a:t>krevních </a:t>
            </a:r>
            <a:r>
              <a:rPr lang="cs-CZ" dirty="0" smtClean="0"/>
              <a:t>testů</a:t>
            </a:r>
          </a:p>
          <a:p>
            <a:pPr lvl="2" algn="just"/>
            <a:r>
              <a:rPr lang="cs-CZ" dirty="0" smtClean="0"/>
              <a:t>otázka, co lze, či nelze a co mohlo, či nemohlo být pokládáno za doping</a:t>
            </a:r>
          </a:p>
          <a:p>
            <a:pPr algn="just"/>
            <a:r>
              <a:rPr lang="cs-CZ" dirty="0" smtClean="0"/>
              <a:t>Jedny </a:t>
            </a:r>
            <a:r>
              <a:rPr lang="cs-CZ" dirty="0"/>
              <a:t>z prvních zmínek o posilňování </a:t>
            </a:r>
            <a:r>
              <a:rPr lang="cs-CZ" dirty="0" smtClean="0"/>
              <a:t>těla:</a:t>
            </a:r>
          </a:p>
          <a:p>
            <a:pPr lvl="1" algn="just"/>
            <a:r>
              <a:rPr lang="cs-CZ" dirty="0" smtClean="0"/>
              <a:t>pravěk </a:t>
            </a:r>
          </a:p>
          <a:p>
            <a:pPr lvl="1" algn="just"/>
            <a:r>
              <a:rPr lang="cs-CZ" dirty="0" smtClean="0"/>
              <a:t>prostředí </a:t>
            </a:r>
            <a:r>
              <a:rPr lang="cs-CZ" dirty="0"/>
              <a:t>států staroorientálního </a:t>
            </a:r>
            <a:r>
              <a:rPr lang="cs-CZ" dirty="0" smtClean="0"/>
              <a:t>typu</a:t>
            </a:r>
            <a:endParaRPr lang="cs-CZ" dirty="0"/>
          </a:p>
          <a:p>
            <a:pPr lvl="2" algn="just"/>
            <a:r>
              <a:rPr lang="cs-CZ" dirty="0" smtClean="0"/>
              <a:t>panovník </a:t>
            </a:r>
          </a:p>
          <a:p>
            <a:pPr lvl="2" algn="just"/>
            <a:r>
              <a:rPr lang="cs-CZ" dirty="0" smtClean="0"/>
              <a:t>zabitím </a:t>
            </a:r>
            <a:r>
              <a:rPr lang="cs-CZ" dirty="0"/>
              <a:t>krokodýla, hrocha či lva jako symbolu zla a nepřítele obhajoval své postavení a jezením jejich masa se stával nepřemožitelným </a:t>
            </a:r>
            <a:endParaRPr lang="cs-CZ" dirty="0" smtClean="0"/>
          </a:p>
          <a:p>
            <a:pPr lvl="3" algn="just"/>
            <a:r>
              <a:rPr lang="cs-CZ" dirty="0" smtClean="0"/>
              <a:t>faraon </a:t>
            </a:r>
            <a:r>
              <a:rPr lang="cs-CZ" dirty="0" err="1"/>
              <a:t>Amenhotep</a:t>
            </a:r>
            <a:r>
              <a:rPr lang="cs-CZ" dirty="0"/>
              <a:t> III. </a:t>
            </a:r>
            <a:r>
              <a:rPr lang="cs-CZ" dirty="0" smtClean="0"/>
              <a:t>102</a:t>
            </a:r>
          </a:p>
          <a:p>
            <a:pPr lvl="3" algn="just"/>
            <a:r>
              <a:rPr lang="cs-CZ" dirty="0" err="1" smtClean="0"/>
              <a:t>Meni</a:t>
            </a:r>
            <a:r>
              <a:rPr lang="cs-CZ" dirty="0" smtClean="0"/>
              <a:t> </a:t>
            </a:r>
            <a:r>
              <a:rPr lang="cs-CZ" dirty="0"/>
              <a:t>zahynul při lovu </a:t>
            </a:r>
            <a:r>
              <a:rPr lang="cs-CZ" dirty="0" smtClean="0"/>
              <a:t>hrocha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495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196752"/>
            <a:ext cx="72008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cs-CZ" i="1" dirty="0"/>
              <a:t>„Jsem </a:t>
            </a:r>
            <a:r>
              <a:rPr lang="cs-CZ" i="1" dirty="0" err="1"/>
              <a:t>Aššurbanipal</a:t>
            </a:r>
            <a:r>
              <a:rPr lang="cs-CZ" i="1" dirty="0"/>
              <a:t>, král světa, král Asýrie. Ve své strašlivé rozkoši jsem uchopil lva za ocas na příkaz </a:t>
            </a:r>
            <a:r>
              <a:rPr lang="cs-CZ" i="1" dirty="0" err="1"/>
              <a:t>Ninurty</a:t>
            </a:r>
            <a:r>
              <a:rPr lang="cs-CZ" i="1" dirty="0"/>
              <a:t> a </a:t>
            </a:r>
            <a:r>
              <a:rPr lang="cs-CZ" i="1" dirty="0" err="1"/>
              <a:t>Nergala</a:t>
            </a:r>
            <a:r>
              <a:rPr lang="cs-CZ" i="1" dirty="0"/>
              <a:t>, bohů – mých pánů, a rozpoltil jsem mu vlastní rukou lebku sekerou“</a:t>
            </a:r>
            <a:r>
              <a:rPr lang="cs-CZ" dirty="0"/>
              <a:t> </a:t>
            </a:r>
            <a:r>
              <a:rPr lang="cs-CZ" dirty="0" smtClean="0"/>
              <a:t> (Ninive)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42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Skytové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i="1" dirty="0"/>
              <a:t>Válečné obyčeje mají uspořádány tak, že když Skyth zabije prvního muže, napije se jeho krve. Hlavy nepřátel, které zabije v bitvě, odnáší ke králi. Za přinesenou hlavu se podílí na kořisti, které bylo dobyto; nepřinese-li žádnou, nedostane nic. Kůži z hlavy stahuje tak, že ji </a:t>
            </a:r>
            <a:r>
              <a:rPr lang="cs-CZ" i="1" dirty="0" err="1"/>
              <a:t>obřízne</a:t>
            </a:r>
            <a:r>
              <a:rPr lang="cs-CZ" i="1" dirty="0"/>
              <a:t> kolem dokola u uší, potom vezme hlavu za kůži a vytřepe ji. Kůží očistí od masa hovězím žebrem a promne ji rukama, a když je měkká, používá ji jako utěrky. Věší ji na uzdu svého koně, na kterém jezdí, a chlubí se jí. Kdo má takových kožených utěrek velmi mnoho, toho považují za muže statečného. Mnozí z nich si ze stažených kůží dělají i pláště; sešívají je dohromady jako kozinku. Mnozí také stahují kůži z pravých rukou padlých nepřátel i s nehty a dělají si z ní potah na toulce. Lidská kůže je asi pevná a lesklá, bělostí převyšuje lesk skoro všech </a:t>
            </a:r>
            <a:r>
              <a:rPr lang="cs-CZ" i="1" dirty="0" err="1"/>
              <a:t>koží</a:t>
            </a:r>
            <a:r>
              <a:rPr lang="cs-CZ" i="1" dirty="0"/>
              <a:t> jiných. Mnozí stahují i kůži z celých lidí, napínají ji na dřevo a vozí ji s sebou na koni</a:t>
            </a:r>
            <a:r>
              <a:rPr lang="cs-CZ" dirty="0"/>
              <a:t>“ </a:t>
            </a:r>
            <a:r>
              <a:rPr lang="cs-CZ" dirty="0" smtClean="0"/>
              <a:t>(</a:t>
            </a:r>
            <a:r>
              <a:rPr lang="cs-CZ" dirty="0" err="1"/>
              <a:t>Hdt</a:t>
            </a:r>
            <a:r>
              <a:rPr lang="cs-CZ" dirty="0"/>
              <a:t> </a:t>
            </a:r>
            <a:r>
              <a:rPr lang="cs-CZ" dirty="0" smtClean="0"/>
              <a:t>4.64.1-4; přel. J</a:t>
            </a:r>
            <a:r>
              <a:rPr lang="cs-CZ" dirty="0"/>
              <a:t>. Šonka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917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relaxace, hygiena </a:t>
            </a:r>
            <a:r>
              <a:rPr lang="cs-CZ" dirty="0"/>
              <a:t>a </a:t>
            </a:r>
            <a:r>
              <a:rPr lang="cs-CZ" dirty="0" smtClean="0"/>
              <a:t>posilnění:</a:t>
            </a:r>
          </a:p>
          <a:p>
            <a:pPr lvl="1" algn="just"/>
            <a:r>
              <a:rPr lang="cs-CZ" dirty="0" smtClean="0"/>
              <a:t>jakási </a:t>
            </a:r>
            <a:r>
              <a:rPr lang="cs-CZ" dirty="0"/>
              <a:t>„</a:t>
            </a:r>
            <a:r>
              <a:rPr lang="cs-CZ" b="1" dirty="0"/>
              <a:t>parní lázeň</a:t>
            </a:r>
            <a:r>
              <a:rPr lang="cs-CZ" dirty="0"/>
              <a:t>“ z konopného </a:t>
            </a:r>
            <a:r>
              <a:rPr lang="cs-CZ" dirty="0" smtClean="0"/>
              <a:t>semena</a:t>
            </a:r>
          </a:p>
          <a:p>
            <a:pPr lvl="2" algn="just"/>
            <a:r>
              <a:rPr lang="cs-CZ" dirty="0" smtClean="0"/>
              <a:t>zalezli </a:t>
            </a:r>
            <a:r>
              <a:rPr lang="cs-CZ" dirty="0"/>
              <a:t>pod plstěné pokrývky, semena házeli na rozžhavené kameny. Tím vznikalo mnoho dýmu a par, které Skytům nahrazovali taktéž koupání ve vodě (</a:t>
            </a:r>
            <a:r>
              <a:rPr lang="cs-CZ" dirty="0" err="1"/>
              <a:t>Hdt</a:t>
            </a:r>
            <a:r>
              <a:rPr lang="cs-CZ" dirty="0"/>
              <a:t> 4.75</a:t>
            </a:r>
            <a:r>
              <a:rPr lang="cs-CZ" dirty="0" smtClean="0"/>
              <a:t>)</a:t>
            </a:r>
          </a:p>
          <a:p>
            <a:pPr lvl="2" algn="just"/>
            <a:endParaRPr lang="cs-CZ" dirty="0" smtClean="0"/>
          </a:p>
          <a:p>
            <a:pPr algn="just"/>
            <a:r>
              <a:rPr lang="cs-CZ" b="1" dirty="0"/>
              <a:t>Hunové a Indové </a:t>
            </a:r>
            <a:endParaRPr lang="cs-CZ" b="1" dirty="0" smtClean="0"/>
          </a:p>
          <a:p>
            <a:pPr lvl="1" algn="just"/>
            <a:r>
              <a:rPr lang="cs-CZ" dirty="0" smtClean="0"/>
              <a:t>před </a:t>
            </a:r>
            <a:r>
              <a:rPr lang="cs-CZ" dirty="0"/>
              <a:t>bitvou </a:t>
            </a:r>
            <a:r>
              <a:rPr lang="cs-CZ" dirty="0" smtClean="0"/>
              <a:t>jedli </a:t>
            </a:r>
            <a:r>
              <a:rPr lang="cs-CZ" b="1" dirty="0" smtClean="0"/>
              <a:t>varlata</a:t>
            </a:r>
          </a:p>
          <a:p>
            <a:pPr lvl="1" algn="just"/>
            <a:r>
              <a:rPr lang="cs-CZ" dirty="0" smtClean="0"/>
              <a:t>měla zvyšovat </a:t>
            </a:r>
            <a:r>
              <a:rPr lang="cs-CZ" dirty="0"/>
              <a:t>sílu a mužnost </a:t>
            </a:r>
            <a:endParaRPr lang="cs-CZ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Čína</a:t>
            </a:r>
          </a:p>
          <a:p>
            <a:pPr lvl="1" algn="just"/>
            <a:r>
              <a:rPr lang="cs-CZ" dirty="0" smtClean="0"/>
              <a:t>vyobrazení císaře </a:t>
            </a:r>
            <a:r>
              <a:rPr lang="cs-CZ" dirty="0"/>
              <a:t>při žvýkání </a:t>
            </a:r>
            <a:r>
              <a:rPr lang="cs-CZ" b="1" dirty="0"/>
              <a:t>Chvojníku </a:t>
            </a:r>
            <a:r>
              <a:rPr lang="cs-CZ" dirty="0"/>
              <a:t>(</a:t>
            </a:r>
            <a:r>
              <a:rPr lang="cs-CZ" i="1" dirty="0" err="1"/>
              <a:t>Ephedra</a:t>
            </a:r>
            <a:r>
              <a:rPr lang="cs-CZ" i="1" dirty="0"/>
              <a:t> </a:t>
            </a:r>
            <a:r>
              <a:rPr lang="cs-CZ" i="1" dirty="0" err="1"/>
              <a:t>vulgaris</a:t>
            </a:r>
            <a:r>
              <a:rPr lang="cs-CZ" dirty="0" smtClean="0"/>
              <a:t>), </a:t>
            </a:r>
            <a:r>
              <a:rPr lang="cs-CZ" dirty="0" err="1" smtClean="0"/>
              <a:t>nazýv</a:t>
            </a:r>
            <a:r>
              <a:rPr lang="cs-CZ" dirty="0" smtClean="0"/>
              <a:t>. </a:t>
            </a:r>
            <a:r>
              <a:rPr lang="cs-CZ" b="1" i="1" dirty="0" err="1"/>
              <a:t>ma-huang</a:t>
            </a:r>
            <a:r>
              <a:rPr lang="cs-CZ" b="1" dirty="0"/>
              <a:t> </a:t>
            </a:r>
          </a:p>
          <a:p>
            <a:pPr lvl="1" algn="just"/>
            <a:r>
              <a:rPr lang="cs-CZ" dirty="0" smtClean="0"/>
              <a:t>rytina </a:t>
            </a:r>
            <a:r>
              <a:rPr lang="cs-CZ" dirty="0"/>
              <a:t>z 3. tisíciletí př. </a:t>
            </a:r>
            <a:r>
              <a:rPr lang="cs-CZ" dirty="0" smtClean="0"/>
              <a:t>Kr.</a:t>
            </a:r>
          </a:p>
          <a:p>
            <a:pPr lvl="1" algn="just"/>
            <a:r>
              <a:rPr lang="cs-CZ" dirty="0" smtClean="0"/>
              <a:t>obsah. efedrin </a:t>
            </a:r>
          </a:p>
          <a:p>
            <a:pPr lvl="2" algn="just"/>
            <a:r>
              <a:rPr lang="cs-CZ" dirty="0" smtClean="0"/>
              <a:t>stimuluje CNS </a:t>
            </a:r>
            <a:r>
              <a:rPr lang="cs-CZ" dirty="0"/>
              <a:t>– pocit euforie, </a:t>
            </a:r>
            <a:r>
              <a:rPr lang="cs-CZ" dirty="0" smtClean="0"/>
              <a:t>redukce hmotnosti, bdělost </a:t>
            </a:r>
            <a:r>
              <a:rPr lang="cs-CZ" dirty="0"/>
              <a:t>a </a:t>
            </a:r>
            <a:r>
              <a:rPr lang="cs-CZ" dirty="0" smtClean="0"/>
              <a:t>ostražitost</a:t>
            </a:r>
          </a:p>
        </p:txBody>
      </p:sp>
    </p:spTree>
    <p:extLst>
      <p:ext uri="{BB962C8B-B14F-4D97-AF65-F5344CB8AC3E}">
        <p14:creationId xmlns:p14="http://schemas.microsoft.com/office/powerpoint/2010/main" val="70915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cs-CZ" b="1" dirty="0" smtClean="0"/>
              <a:t>Řím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30" y="980728"/>
            <a:ext cx="9134369" cy="5877272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ludi</a:t>
            </a:r>
            <a:r>
              <a:rPr lang="cs-CZ" b="1" dirty="0" smtClean="0"/>
              <a:t> </a:t>
            </a:r>
          </a:p>
          <a:p>
            <a:pPr lvl="1"/>
            <a:r>
              <a:rPr lang="cs-CZ" dirty="0" smtClean="0"/>
              <a:t>veřejné hry</a:t>
            </a:r>
          </a:p>
          <a:p>
            <a:pPr lvl="1"/>
            <a:r>
              <a:rPr lang="cs-CZ" dirty="0"/>
              <a:t>původně součástí </a:t>
            </a:r>
            <a:r>
              <a:rPr lang="cs-CZ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triumphorum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/>
              <a:t>od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Lýdů</a:t>
            </a:r>
            <a:r>
              <a:rPr lang="cs-CZ" dirty="0"/>
              <a:t>, </a:t>
            </a:r>
            <a:r>
              <a:rPr lang="cs-CZ" i="1" dirty="0" err="1" smtClean="0"/>
              <a:t>Lydi</a:t>
            </a:r>
            <a:endParaRPr lang="cs-CZ" dirty="0"/>
          </a:p>
          <a:p>
            <a:pPr lvl="1"/>
            <a:r>
              <a:rPr lang="cs-CZ" dirty="0" smtClean="0"/>
              <a:t>od </a:t>
            </a:r>
            <a:r>
              <a:rPr lang="cs-CZ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ludus</a:t>
            </a:r>
            <a:r>
              <a:rPr lang="cs-CZ" dirty="0"/>
              <a:t>, žert, smích, hra, </a:t>
            </a:r>
            <a:r>
              <a:rPr lang="cs-CZ" dirty="0" smtClean="0"/>
              <a:t>zábava</a:t>
            </a:r>
          </a:p>
          <a:p>
            <a:pPr lvl="1"/>
            <a:r>
              <a:rPr lang="cs-CZ" dirty="0" smtClean="0"/>
              <a:t>od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lusus</a:t>
            </a:r>
            <a:r>
              <a:rPr lang="cs-CZ" dirty="0"/>
              <a:t>, žert, zábava, </a:t>
            </a:r>
            <a:r>
              <a:rPr lang="cs-CZ" dirty="0" smtClean="0"/>
              <a:t>hraní</a:t>
            </a:r>
          </a:p>
          <a:p>
            <a:pPr lvl="1"/>
            <a:r>
              <a:rPr lang="cs-CZ" dirty="0" smtClean="0"/>
              <a:t>1, 17 (od konce republiky), poté z 88 na 135 a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176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dní (4. století)</a:t>
            </a:r>
          </a:p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součástí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oběti</a:t>
            </a:r>
            <a:r>
              <a:rPr lang="cs-CZ" dirty="0"/>
              <a:t>, </a:t>
            </a:r>
            <a:r>
              <a:rPr lang="cs-CZ" i="1" dirty="0"/>
              <a:t>pompe</a:t>
            </a:r>
            <a:r>
              <a:rPr lang="cs-CZ" dirty="0"/>
              <a:t>,  </a:t>
            </a:r>
            <a:r>
              <a:rPr lang="cs-CZ" i="1" dirty="0"/>
              <a:t>ludi </a:t>
            </a:r>
            <a:r>
              <a:rPr lang="cs-CZ" i="1" dirty="0" smtClean="0"/>
              <a:t>circenses</a:t>
            </a:r>
            <a:r>
              <a:rPr lang="cs-CZ" dirty="0" smtClean="0"/>
              <a:t>, </a:t>
            </a:r>
            <a:r>
              <a:rPr lang="cs-CZ" i="1" dirty="0"/>
              <a:t>ludi </a:t>
            </a:r>
            <a:r>
              <a:rPr lang="cs-CZ" i="1" dirty="0" smtClean="0"/>
              <a:t>venationes</a:t>
            </a:r>
            <a:r>
              <a:rPr lang="cs-CZ" dirty="0" smtClean="0"/>
              <a:t>, </a:t>
            </a:r>
            <a:r>
              <a:rPr lang="cs-CZ" i="1" dirty="0"/>
              <a:t>ludi </a:t>
            </a:r>
            <a:r>
              <a:rPr lang="cs-CZ" i="1" dirty="0" smtClean="0"/>
              <a:t>scaenici</a:t>
            </a:r>
            <a:r>
              <a:rPr lang="cs-CZ" dirty="0" smtClean="0"/>
              <a:t> </a:t>
            </a:r>
            <a:r>
              <a:rPr lang="cs-CZ" dirty="0"/>
              <a:t>a  </a:t>
            </a:r>
            <a:r>
              <a:rPr lang="cs-CZ" i="1" dirty="0"/>
              <a:t>ludi </a:t>
            </a:r>
            <a:r>
              <a:rPr lang="cs-CZ" i="1" dirty="0" err="1" smtClean="0"/>
              <a:t>Graeci</a:t>
            </a:r>
            <a:endParaRPr lang="cs-CZ" dirty="0"/>
          </a:p>
          <a:p>
            <a:pPr lvl="1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</a:t>
            </a:r>
            <a:r>
              <a:rPr lang="cs-CZ" b="1" dirty="0" smtClean="0"/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</a:t>
            </a:r>
            <a:r>
              <a:rPr lang="cs-CZ" b="1" dirty="0" smtClean="0"/>
              <a:t> </a:t>
            </a:r>
            <a:r>
              <a:rPr lang="cs-CZ" i="1" dirty="0" smtClean="0"/>
              <a:t>munus gladiatorium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3545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6238" y="0"/>
            <a:ext cx="9160237" cy="6858000"/>
          </a:xfrm>
        </p:spPr>
        <p:txBody>
          <a:bodyPr>
            <a:normAutofit fontScale="92500"/>
          </a:bodyPr>
          <a:lstStyle/>
          <a:p>
            <a:pPr algn="just"/>
            <a:r>
              <a:rPr lang="cs-CZ" b="1" dirty="0" smtClean="0"/>
              <a:t>Egypťané</a:t>
            </a:r>
            <a:endParaRPr lang="cs-CZ" dirty="0" smtClean="0"/>
          </a:p>
          <a:p>
            <a:pPr lvl="1" algn="just"/>
            <a:r>
              <a:rPr lang="cs-CZ" dirty="0" smtClean="0"/>
              <a:t>pili </a:t>
            </a:r>
            <a:r>
              <a:rPr lang="cs-CZ" dirty="0"/>
              <a:t>oleje se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šípky</a:t>
            </a:r>
            <a:r>
              <a:rPr lang="cs-CZ" dirty="0"/>
              <a:t>, </a:t>
            </a:r>
            <a:endParaRPr lang="cs-CZ" dirty="0" smtClean="0"/>
          </a:p>
          <a:p>
            <a:pPr lvl="2" algn="just"/>
            <a:r>
              <a:rPr lang="cs-CZ" dirty="0" smtClean="0"/>
              <a:t>zvýšení výkonnosti</a:t>
            </a:r>
          </a:p>
          <a:p>
            <a:pPr algn="just"/>
            <a:r>
              <a:rPr lang="cs-CZ" b="1" dirty="0" smtClean="0"/>
              <a:t>Inkové </a:t>
            </a:r>
          </a:p>
          <a:p>
            <a:pPr lvl="1" algn="just"/>
            <a:r>
              <a:rPr lang="cs-CZ" dirty="0" smtClean="0"/>
              <a:t>droga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Erythroxylum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coca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s </a:t>
            </a:r>
            <a:r>
              <a:rPr lang="cs-CZ" dirty="0" smtClean="0"/>
              <a:t>popelem</a:t>
            </a:r>
          </a:p>
          <a:p>
            <a:pPr algn="just"/>
            <a:r>
              <a:rPr lang="cs-CZ" b="1" dirty="0" smtClean="0"/>
              <a:t>mexičtí </a:t>
            </a:r>
            <a:r>
              <a:rPr lang="cs-CZ" b="1" dirty="0"/>
              <a:t>indiáni </a:t>
            </a:r>
            <a:endParaRPr lang="cs-CZ" b="1" dirty="0" smtClean="0"/>
          </a:p>
          <a:p>
            <a:pPr lvl="1" algn="just"/>
            <a:r>
              <a:rPr lang="cs-CZ" dirty="0" smtClean="0"/>
              <a:t>rostlina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Peyote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a výtažek z kaktusu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Lophophora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Wiliamsi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just"/>
            <a:r>
              <a:rPr lang="cs-CZ" dirty="0" smtClean="0"/>
              <a:t>příjemné </a:t>
            </a:r>
            <a:r>
              <a:rPr lang="cs-CZ" dirty="0"/>
              <a:t>halucinace, </a:t>
            </a:r>
            <a:r>
              <a:rPr lang="cs-CZ" dirty="0" smtClean="0"/>
              <a:t>vyšší vytrvalost, bránění hladu</a:t>
            </a:r>
          </a:p>
          <a:p>
            <a:pPr algn="just"/>
            <a:r>
              <a:rPr lang="cs-CZ" dirty="0" smtClean="0"/>
              <a:t>v</a:t>
            </a:r>
            <a:r>
              <a:rPr lang="cs-CZ" dirty="0"/>
              <a:t> </a:t>
            </a:r>
            <a:r>
              <a:rPr lang="cs-CZ" b="1" dirty="0"/>
              <a:t>Ekvádoru </a:t>
            </a:r>
            <a:endParaRPr lang="cs-CZ" b="1" dirty="0" smtClean="0"/>
          </a:p>
          <a:p>
            <a:pPr lvl="1" algn="just"/>
            <a:r>
              <a:rPr lang="cs-CZ" dirty="0"/>
              <a:t>odrůdu hořce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Cashpa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china-yugo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(před </a:t>
            </a:r>
            <a:r>
              <a:rPr lang="cs-CZ" dirty="0"/>
              <a:t>dlouhými </a:t>
            </a:r>
            <a:r>
              <a:rPr lang="cs-CZ" dirty="0" smtClean="0"/>
              <a:t>pochody) </a:t>
            </a:r>
          </a:p>
          <a:p>
            <a:pPr lvl="2" algn="just"/>
            <a:r>
              <a:rPr lang="cs-CZ" dirty="0" smtClean="0"/>
              <a:t>„</a:t>
            </a:r>
            <a:r>
              <a:rPr lang="cs-CZ" dirty="0"/>
              <a:t>rostlina, která dovoluje běhat</a:t>
            </a:r>
            <a:r>
              <a:rPr lang="cs-CZ" dirty="0" smtClean="0"/>
              <a:t>“</a:t>
            </a:r>
          </a:p>
          <a:p>
            <a:pPr algn="just"/>
            <a:r>
              <a:rPr lang="cs-CZ" dirty="0" smtClean="0"/>
              <a:t>obyvatelé </a:t>
            </a:r>
            <a:r>
              <a:rPr lang="cs-CZ" b="1" dirty="0" smtClean="0"/>
              <a:t>Afriky</a:t>
            </a:r>
          </a:p>
          <a:p>
            <a:pPr lvl="1" algn="just"/>
            <a:r>
              <a:rPr lang="cs-CZ" dirty="0" smtClean="0"/>
              <a:t>rostlina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Catha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edulis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(alkaloid D-nor-</a:t>
            </a:r>
            <a:r>
              <a:rPr lang="cs-CZ" dirty="0" err="1"/>
              <a:t>izoefedrin</a:t>
            </a:r>
            <a:r>
              <a:rPr lang="cs-CZ" dirty="0"/>
              <a:t>) </a:t>
            </a:r>
            <a:endParaRPr lang="cs-CZ" dirty="0" smtClean="0"/>
          </a:p>
          <a:p>
            <a:pPr lvl="1" algn="just"/>
            <a:r>
              <a:rPr lang="cs-CZ" dirty="0" smtClean="0"/>
              <a:t>oříšky </a:t>
            </a:r>
            <a:r>
              <a:rPr lang="cs-CZ" dirty="0"/>
              <a:t>koly (</a:t>
            </a:r>
            <a:r>
              <a:rPr lang="cs-CZ" dirty="0" smtClean="0"/>
              <a:t>kofein)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869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22" y="32012"/>
            <a:ext cx="9113578" cy="682598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novověké vojsko </a:t>
            </a:r>
          </a:p>
          <a:p>
            <a:pPr lvl="1"/>
            <a:r>
              <a:rPr lang="cs-CZ" dirty="0" smtClean="0"/>
              <a:t>před </a:t>
            </a:r>
            <a:r>
              <a:rPr lang="cs-CZ" dirty="0"/>
              <a:t>bojem využíval alkohol </a:t>
            </a:r>
            <a:endParaRPr lang="cs-CZ" dirty="0" smtClean="0"/>
          </a:p>
          <a:p>
            <a:pPr lvl="1"/>
            <a:r>
              <a:rPr lang="cs-CZ" dirty="0" smtClean="0"/>
              <a:t>mochomůrky </a:t>
            </a:r>
            <a:r>
              <a:rPr lang="cs-CZ" dirty="0"/>
              <a:t>rodu </a:t>
            </a:r>
            <a:r>
              <a:rPr lang="cs-CZ" i="1" dirty="0" err="1" smtClean="0"/>
              <a:t>Amanita</a:t>
            </a:r>
            <a:r>
              <a:rPr lang="cs-CZ" i="1" dirty="0" smtClean="0"/>
              <a:t> </a:t>
            </a:r>
          </a:p>
          <a:p>
            <a:pPr lvl="2"/>
            <a:r>
              <a:rPr lang="cs-CZ" dirty="0" smtClean="0"/>
              <a:t>švédský oddíl </a:t>
            </a:r>
            <a:r>
              <a:rPr lang="cs-CZ" dirty="0"/>
              <a:t>za švédsko-norské </a:t>
            </a:r>
            <a:r>
              <a:rPr lang="cs-CZ" dirty="0" smtClean="0"/>
              <a:t>války, 1718</a:t>
            </a:r>
          </a:p>
          <a:p>
            <a:pPr lvl="1"/>
            <a:r>
              <a:rPr lang="cs-CZ" dirty="0" smtClean="0"/>
              <a:t>amfetamin</a:t>
            </a:r>
          </a:p>
          <a:p>
            <a:pPr lvl="2"/>
            <a:r>
              <a:rPr lang="cs-CZ" dirty="0" smtClean="0"/>
              <a:t>odstraňuje </a:t>
            </a:r>
            <a:r>
              <a:rPr lang="cs-CZ" dirty="0"/>
              <a:t>únavu, deprese a </a:t>
            </a:r>
            <a:r>
              <a:rPr lang="cs-CZ" dirty="0" smtClean="0"/>
              <a:t>strach</a:t>
            </a:r>
          </a:p>
          <a:p>
            <a:pPr lvl="2"/>
            <a:r>
              <a:rPr lang="cs-CZ" dirty="0" smtClean="0"/>
              <a:t>navozuje </a:t>
            </a:r>
            <a:r>
              <a:rPr lang="cs-CZ" dirty="0"/>
              <a:t>euforii, pocit naplnění energií a schopnosti k nadprůměrným výkonům – fyzickým i psychickým </a:t>
            </a:r>
            <a:endParaRPr lang="cs-CZ" dirty="0" smtClean="0"/>
          </a:p>
          <a:p>
            <a:pPr lvl="2"/>
            <a:r>
              <a:rPr lang="cs-CZ" dirty="0" smtClean="0"/>
              <a:t>OV ve Španělsku, Japonsko</a:t>
            </a:r>
          </a:p>
          <a:p>
            <a:pPr lvl="1"/>
            <a:r>
              <a:rPr lang="cs-CZ" i="1" dirty="0" err="1"/>
              <a:t>Energy-Tablets</a:t>
            </a:r>
            <a:r>
              <a:rPr lang="cs-CZ" dirty="0"/>
              <a:t> s benzedrinem a </a:t>
            </a:r>
            <a:r>
              <a:rPr lang="cs-CZ" dirty="0" err="1"/>
              <a:t>methedrin</a:t>
            </a:r>
            <a:r>
              <a:rPr lang="cs-CZ" dirty="0"/>
              <a:t> </a:t>
            </a:r>
            <a:endParaRPr lang="cs-CZ" dirty="0" smtClean="0"/>
          </a:p>
          <a:p>
            <a:pPr lvl="2"/>
            <a:r>
              <a:rPr lang="cs-CZ" dirty="0" smtClean="0"/>
              <a:t>Japonci </a:t>
            </a:r>
            <a:r>
              <a:rPr lang="cs-CZ" dirty="0"/>
              <a:t>a spojenci ve 2. </a:t>
            </a:r>
            <a:r>
              <a:rPr lang="cs-CZ" dirty="0" smtClean="0"/>
              <a:t>SV</a:t>
            </a:r>
          </a:p>
          <a:p>
            <a:pPr lvl="1"/>
            <a:r>
              <a:rPr lang="cs-CZ" dirty="0" smtClean="0"/>
              <a:t>Pervitin (</a:t>
            </a:r>
            <a:r>
              <a:rPr lang="cs-CZ" dirty="0"/>
              <a:t>metamfetamin)</a:t>
            </a:r>
            <a:endParaRPr lang="cs-CZ" dirty="0" smtClean="0"/>
          </a:p>
          <a:p>
            <a:pPr lvl="2"/>
            <a:r>
              <a:rPr lang="cs-CZ" dirty="0" smtClean="0"/>
              <a:t>Němci ve 2.SV. </a:t>
            </a:r>
          </a:p>
          <a:p>
            <a:pPr lvl="2"/>
            <a:r>
              <a:rPr lang="cs-CZ" dirty="0" smtClean="0"/>
              <a:t>navozuje </a:t>
            </a:r>
            <a:r>
              <a:rPr lang="cs-CZ" dirty="0"/>
              <a:t>pocit obrovské mentální a fyzické </a:t>
            </a:r>
            <a:r>
              <a:rPr lang="cs-CZ" dirty="0" smtClean="0"/>
              <a:t>síly</a:t>
            </a:r>
          </a:p>
          <a:p>
            <a:pPr lvl="2"/>
            <a:r>
              <a:rPr lang="cs-CZ" dirty="0" smtClean="0"/>
              <a:t>poté </a:t>
            </a:r>
            <a:r>
              <a:rPr lang="cs-CZ" dirty="0"/>
              <a:t>se dostavuje emoční labilita a halucinace </a:t>
            </a:r>
            <a:endParaRPr lang="cs-CZ" dirty="0" smtClean="0"/>
          </a:p>
          <a:p>
            <a:pPr lvl="1"/>
            <a:r>
              <a:rPr lang="cs-CZ" dirty="0" smtClean="0"/>
              <a:t>heroin </a:t>
            </a:r>
          </a:p>
          <a:p>
            <a:pPr lvl="1"/>
            <a:r>
              <a:rPr lang="cs-CZ" dirty="0" smtClean="0"/>
              <a:t>morfium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752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Doping, dieta a životní způsob antických </a:t>
            </a:r>
            <a:r>
              <a:rPr lang="cs-CZ" b="1" dirty="0" smtClean="0"/>
              <a:t>atletů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Iliada</a:t>
            </a:r>
          </a:p>
          <a:p>
            <a:pPr lvl="1"/>
            <a:r>
              <a:rPr lang="cs-CZ" dirty="0" smtClean="0"/>
              <a:t>bohové na obě strany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/>
              <a:t>„</a:t>
            </a:r>
            <a:r>
              <a:rPr lang="el-GR" i="1" dirty="0"/>
              <a:t>πῶς δέ κεν Ἕκτωρ κῆρας ὑπεξέφυξεν θανάτοιο,</a:t>
            </a:r>
            <a:endParaRPr lang="cs-CZ" dirty="0"/>
          </a:p>
          <a:p>
            <a:pPr marL="0" indent="0" algn="ctr">
              <a:buNone/>
            </a:pPr>
            <a:r>
              <a:rPr lang="el-GR" i="1" dirty="0"/>
              <a:t>εἰ μή οἱ πύματόν τε καὶ ὕστατον ἤντετ҆ Ἀπόλλων</a:t>
            </a:r>
            <a:endParaRPr lang="cs-CZ" dirty="0"/>
          </a:p>
          <a:p>
            <a:pPr marL="0" indent="0" algn="ctr">
              <a:buNone/>
            </a:pPr>
            <a:r>
              <a:rPr lang="el-GR" i="1" dirty="0"/>
              <a:t>ἐγγύθεν, ὅς οἱ ἐπῶρσε μένος λαιψηρά τε γοῦνα</a:t>
            </a:r>
            <a:r>
              <a:rPr lang="cs-CZ" dirty="0"/>
              <a:t>“ (</a:t>
            </a:r>
            <a:r>
              <a:rPr lang="cs-CZ" dirty="0" err="1"/>
              <a:t>Hom</a:t>
            </a:r>
            <a:r>
              <a:rPr lang="cs-CZ" dirty="0"/>
              <a:t>., </a:t>
            </a:r>
            <a:r>
              <a:rPr lang="cs-CZ" i="1" dirty="0" err="1"/>
              <a:t>Il</a:t>
            </a:r>
            <a:r>
              <a:rPr lang="cs-CZ" dirty="0"/>
              <a:t>. 22.202-204</a:t>
            </a:r>
            <a:r>
              <a:rPr lang="cs-CZ" dirty="0" smtClean="0"/>
              <a:t>).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Jakpak by býval mu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Hektór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uniknout osudné smrti, kdyby mu v poslední chvíli, již naposled, nepřispěl zblízka Foibos? Ten dodal mu síly a kolenům propůjčil hbitost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  <a:r>
              <a:rPr lang="cs-CZ" dirty="0"/>
              <a:t>(překlad R. Mertlík).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ctr">
              <a:buNone/>
            </a:pPr>
            <a:r>
              <a:rPr lang="cs-CZ" dirty="0"/>
              <a:t>„</a:t>
            </a:r>
            <a:r>
              <a:rPr lang="cs-CZ" i="1" dirty="0"/>
              <a:t>Ὧ</a:t>
            </a:r>
            <a:r>
              <a:rPr lang="el-GR" i="1" dirty="0"/>
              <a:t>ς ἄρα φωνήσασα μένος πολυθαρσὲς ἐνῆκεν</a:t>
            </a:r>
            <a:r>
              <a:rPr lang="cs-CZ" dirty="0"/>
              <a:t>“ (</a:t>
            </a:r>
            <a:r>
              <a:rPr lang="cs-CZ" dirty="0" err="1"/>
              <a:t>Hom</a:t>
            </a:r>
            <a:r>
              <a:rPr lang="cs-CZ" dirty="0"/>
              <a:t>., </a:t>
            </a:r>
            <a:r>
              <a:rPr lang="cs-CZ" i="1" dirty="0" err="1"/>
              <a:t>Il</a:t>
            </a:r>
            <a:r>
              <a:rPr lang="cs-CZ" dirty="0"/>
              <a:t>. 19.37</a:t>
            </a:r>
            <a:r>
              <a:rPr lang="cs-CZ" dirty="0" smtClean="0"/>
              <a:t>).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Takto mu pravila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Thetis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vdechla mu odvážnou zdatnost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  <a:r>
              <a:rPr lang="cs-CZ" dirty="0"/>
              <a:t>(překlad R. Mertlík).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61823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6752" y="4716"/>
            <a:ext cx="9150752" cy="685328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Achilles</a:t>
            </a:r>
          </a:p>
          <a:p>
            <a:pPr lvl="1"/>
            <a:r>
              <a:rPr lang="cs-CZ" dirty="0"/>
              <a:t>jedl kostní dřeň lvů </a:t>
            </a:r>
            <a:endParaRPr lang="cs-CZ" dirty="0" smtClean="0"/>
          </a:p>
          <a:p>
            <a:pPr lvl="1"/>
            <a:r>
              <a:rPr lang="cs-CZ" dirty="0"/>
              <a:t>denně kolem půlnoci páleno maso plameny </a:t>
            </a:r>
            <a:r>
              <a:rPr lang="cs-CZ" dirty="0" smtClean="0"/>
              <a:t>ohně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dne byl potírán </a:t>
            </a:r>
            <a:r>
              <a:rPr lang="cs-CZ" dirty="0" smtClean="0"/>
              <a:t>ambrosií, jež měla </a:t>
            </a:r>
            <a:r>
              <a:rPr lang="cs-CZ" dirty="0"/>
              <a:t>zamezit stařectví a činit jej nesmrtelným </a:t>
            </a:r>
            <a:endParaRPr lang="cs-CZ" dirty="0" smtClean="0"/>
          </a:p>
          <a:p>
            <a:pPr lvl="1"/>
            <a:r>
              <a:rPr lang="cs-CZ" dirty="0" smtClean="0"/>
              <a:t>řeka </a:t>
            </a:r>
            <a:r>
              <a:rPr lang="cs-CZ" dirty="0" err="1" smtClean="0"/>
              <a:t>Styx</a:t>
            </a:r>
            <a:endParaRPr lang="cs-CZ" dirty="0" smtClean="0"/>
          </a:p>
          <a:p>
            <a:endParaRPr lang="cs-CZ" b="1" dirty="0" smtClean="0"/>
          </a:p>
          <a:p>
            <a:r>
              <a:rPr lang="cs-CZ" b="1" dirty="0" smtClean="0"/>
              <a:t>hry </a:t>
            </a:r>
            <a:r>
              <a:rPr lang="cs-CZ" b="1" dirty="0"/>
              <a:t>v Thébách </a:t>
            </a:r>
            <a:r>
              <a:rPr lang="cs-CZ" b="1" dirty="0" smtClean="0"/>
              <a:t>v 16</a:t>
            </a:r>
            <a:r>
              <a:rPr lang="cs-CZ" b="1" dirty="0"/>
              <a:t>. století př. Kr. </a:t>
            </a:r>
          </a:p>
          <a:p>
            <a:pPr lvl="1"/>
            <a:r>
              <a:rPr lang="cs-CZ" dirty="0"/>
              <a:t>první „antidopingová zkouška“ </a:t>
            </a:r>
          </a:p>
          <a:p>
            <a:pPr lvl="1"/>
            <a:r>
              <a:rPr lang="cs-CZ" dirty="0"/>
              <a:t>dech </a:t>
            </a:r>
          </a:p>
          <a:p>
            <a:pPr lvl="2"/>
            <a:r>
              <a:rPr lang="cs-CZ" dirty="0"/>
              <a:t>doping = „</a:t>
            </a:r>
            <a:r>
              <a:rPr lang="cs-CZ" i="1" dirty="0"/>
              <a:t>jev, při němž dochází k porušení jednoho nebo více antidopingových pravidel</a:t>
            </a:r>
            <a:r>
              <a:rPr lang="cs-CZ" dirty="0"/>
              <a:t>“ (Pyšný, 2006, 8)</a:t>
            </a:r>
          </a:p>
          <a:p>
            <a:pPr lvl="2"/>
            <a:r>
              <a:rPr lang="cs-CZ" dirty="0"/>
              <a:t>Kössl et al. (1981) udává alkohol jako jednu z pěti skupin dopujících </a:t>
            </a:r>
            <a:r>
              <a:rPr lang="cs-CZ" dirty="0" smtClean="0"/>
              <a:t>látek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22552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32100" y="0"/>
            <a:ext cx="9176100" cy="6858000"/>
          </a:xfrm>
        </p:spPr>
        <p:txBody>
          <a:bodyPr>
            <a:normAutofit/>
          </a:bodyPr>
          <a:lstStyle/>
          <a:p>
            <a:r>
              <a:rPr lang="cs-CZ" b="1" dirty="0" smtClean="0"/>
              <a:t>předolympijský</a:t>
            </a:r>
            <a:r>
              <a:rPr lang="cs-CZ" dirty="0" smtClean="0"/>
              <a:t> </a:t>
            </a:r>
            <a:r>
              <a:rPr lang="cs-CZ" b="1" dirty="0"/>
              <a:t>tábor</a:t>
            </a:r>
          </a:p>
          <a:p>
            <a:pPr lvl="1"/>
            <a:r>
              <a:rPr lang="cs-CZ" dirty="0"/>
              <a:t>kontrola stravy a zdatnosti </a:t>
            </a:r>
            <a:r>
              <a:rPr lang="cs-CZ" i="1" dirty="0" err="1"/>
              <a:t>θλῑψις</a:t>
            </a:r>
            <a:r>
              <a:rPr lang="cs-CZ" i="1" dirty="0"/>
              <a:t> </a:t>
            </a:r>
          </a:p>
          <a:p>
            <a:endParaRPr lang="cs-CZ" sz="900" b="1" dirty="0" smtClean="0"/>
          </a:p>
          <a:p>
            <a:r>
              <a:rPr lang="cs-CZ" b="1" dirty="0" smtClean="0"/>
              <a:t>přísaha</a:t>
            </a:r>
            <a:r>
              <a:rPr lang="cs-CZ" dirty="0" smtClean="0"/>
              <a:t> </a:t>
            </a:r>
            <a:r>
              <a:rPr lang="cs-CZ" b="1" dirty="0"/>
              <a:t>v Olympii v </a:t>
            </a:r>
            <a:r>
              <a:rPr lang="el-GR" b="1" i="1" dirty="0"/>
              <a:t>βουλευτήριον</a:t>
            </a:r>
            <a:r>
              <a:rPr lang="el-GR" b="1" dirty="0"/>
              <a:t> </a:t>
            </a:r>
            <a:endParaRPr lang="cs-CZ" b="1" dirty="0"/>
          </a:p>
          <a:p>
            <a:pPr lvl="1"/>
            <a:r>
              <a:rPr lang="cs-CZ" dirty="0"/>
              <a:t>verše, vzezření sochy</a:t>
            </a:r>
          </a:p>
          <a:p>
            <a:pPr lvl="1"/>
            <a:r>
              <a:rPr lang="cs-CZ" dirty="0"/>
              <a:t>závodníci, trenéři, otcové a bratři, ti, kdo vybírali </a:t>
            </a:r>
            <a:r>
              <a:rPr lang="cs-CZ" dirty="0" smtClean="0"/>
              <a:t>koně</a:t>
            </a:r>
          </a:p>
          <a:p>
            <a:pPr lvl="1"/>
            <a:r>
              <a:rPr lang="el-GR" i="1" dirty="0"/>
              <a:t>Ζᾱνες </a:t>
            </a:r>
            <a:endParaRPr lang="cs-CZ" i="1" dirty="0" smtClean="0"/>
          </a:p>
          <a:p>
            <a:pPr lvl="1"/>
            <a:r>
              <a:rPr lang="cs-CZ" dirty="0" smtClean="0"/>
              <a:t>smrt? (</a:t>
            </a:r>
            <a:r>
              <a:rPr lang="cs-CZ" smtClean="0"/>
              <a:t>x provdané </a:t>
            </a:r>
            <a:r>
              <a:rPr lang="cs-CZ" dirty="0" smtClean="0"/>
              <a:t>ženy) </a:t>
            </a:r>
          </a:p>
          <a:p>
            <a:pPr marL="457200" lvl="1" indent="0">
              <a:buNone/>
            </a:pPr>
            <a:endParaRPr lang="cs-CZ" sz="900" dirty="0" smtClean="0"/>
          </a:p>
          <a:p>
            <a:r>
              <a:rPr lang="cs-CZ" b="1" dirty="0"/>
              <a:t>zprávy z 3. století př. Kr. </a:t>
            </a:r>
          </a:p>
          <a:p>
            <a:pPr lvl="1"/>
            <a:r>
              <a:rPr lang="cs-CZ" dirty="0"/>
              <a:t>halucinogenní houby a semínka sezamu </a:t>
            </a:r>
          </a:p>
          <a:p>
            <a:pPr marL="457200" lvl="1" indent="0">
              <a:buNone/>
            </a:pPr>
            <a:endParaRPr lang="cs-CZ" sz="800" dirty="0" smtClean="0"/>
          </a:p>
          <a:p>
            <a:r>
              <a:rPr lang="cs-CZ" b="1" dirty="0" smtClean="0"/>
              <a:t>zrušení </a:t>
            </a:r>
            <a:r>
              <a:rPr lang="cs-CZ" b="1" dirty="0" err="1" smtClean="0"/>
              <a:t>ol</a:t>
            </a:r>
            <a:r>
              <a:rPr lang="cs-CZ" b="1" dirty="0" smtClean="0"/>
              <a:t>. her </a:t>
            </a:r>
            <a:r>
              <a:rPr lang="cs-CZ" b="1" dirty="0"/>
              <a:t>roku 395 a </a:t>
            </a:r>
            <a:r>
              <a:rPr lang="cs-CZ" b="1" dirty="0" err="1"/>
              <a:t>Theodosiovo</a:t>
            </a:r>
            <a:r>
              <a:rPr lang="cs-CZ" b="1" dirty="0"/>
              <a:t> </a:t>
            </a:r>
            <a:r>
              <a:rPr lang="cs-CZ" b="1" dirty="0" smtClean="0"/>
              <a:t>odůvodnění</a:t>
            </a:r>
          </a:p>
          <a:p>
            <a:pPr lvl="1"/>
            <a:r>
              <a:rPr lang="cs-CZ" dirty="0" smtClean="0"/>
              <a:t>semeništěm podvodů, </a:t>
            </a:r>
            <a:r>
              <a:rPr lang="cs-CZ" dirty="0"/>
              <a:t>napadání lidské důstojnosti a </a:t>
            </a:r>
            <a:r>
              <a:rPr lang="cs-CZ" dirty="0" smtClean="0"/>
              <a:t>dopingu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43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b="1" dirty="0" smtClean="0"/>
              <a:t>Víno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podle </a:t>
            </a:r>
            <a:r>
              <a:rPr lang="cs-CZ" dirty="0"/>
              <a:t>Plinia (</a:t>
            </a:r>
            <a:r>
              <a:rPr lang="cs-CZ" i="1" dirty="0"/>
              <a:t>NH</a:t>
            </a:r>
            <a:r>
              <a:rPr lang="cs-CZ" dirty="0"/>
              <a:t> 12) dodávalo </a:t>
            </a:r>
            <a:r>
              <a:rPr lang="cs-CZ" dirty="0" smtClean="0"/>
              <a:t>sil</a:t>
            </a:r>
          </a:p>
          <a:p>
            <a:r>
              <a:rPr lang="cs-CZ" dirty="0" smtClean="0"/>
              <a:t>zahřívá </a:t>
            </a:r>
            <a:r>
              <a:rPr lang="cs-CZ" dirty="0"/>
              <a:t>vnitřnosti a člověka osvěžuje z venku (</a:t>
            </a:r>
            <a:r>
              <a:rPr lang="cs-CZ" dirty="0" err="1"/>
              <a:t>Plin</a:t>
            </a:r>
            <a:r>
              <a:rPr lang="cs-CZ" dirty="0"/>
              <a:t>., </a:t>
            </a:r>
            <a:r>
              <a:rPr lang="cs-CZ" i="1" dirty="0"/>
              <a:t>NH</a:t>
            </a:r>
            <a:r>
              <a:rPr lang="cs-CZ" dirty="0"/>
              <a:t> 14.7.58</a:t>
            </a:r>
            <a:r>
              <a:rPr lang="cs-CZ" dirty="0" smtClean="0"/>
              <a:t>) x olej </a:t>
            </a:r>
          </a:p>
          <a:p>
            <a:r>
              <a:rPr lang="cs-CZ" dirty="0" err="1" smtClean="0"/>
              <a:t>Androkydés</a:t>
            </a:r>
            <a:r>
              <a:rPr lang="cs-CZ" dirty="0" smtClean="0"/>
              <a:t> </a:t>
            </a:r>
            <a:r>
              <a:rPr lang="cs-CZ" dirty="0"/>
              <a:t>varoval Alexandra Velikého: </a:t>
            </a:r>
            <a:endParaRPr lang="cs-CZ" dirty="0" smtClean="0"/>
          </a:p>
          <a:p>
            <a:pPr marL="0" indent="0" algn="just">
              <a:buNone/>
            </a:pPr>
            <a:r>
              <a:rPr lang="cs-CZ" sz="3000" dirty="0" smtClean="0"/>
              <a:t>„</a:t>
            </a:r>
            <a:r>
              <a:rPr lang="cs-CZ" sz="3000" i="1" dirty="0" err="1"/>
              <a:t>Vinum</a:t>
            </a:r>
            <a:r>
              <a:rPr lang="cs-CZ" sz="3000" i="1" dirty="0"/>
              <a:t> </a:t>
            </a:r>
            <a:r>
              <a:rPr lang="cs-CZ" sz="3000" i="1" dirty="0" err="1"/>
              <a:t>poturus</a:t>
            </a:r>
            <a:r>
              <a:rPr lang="cs-CZ" sz="3000" i="1" dirty="0"/>
              <a:t>, </a:t>
            </a:r>
            <a:r>
              <a:rPr lang="cs-CZ" sz="3000" i="1" dirty="0" err="1"/>
              <a:t>rex</a:t>
            </a:r>
            <a:r>
              <a:rPr lang="cs-CZ" sz="3000" i="1" dirty="0"/>
              <a:t>, memento </a:t>
            </a:r>
            <a:r>
              <a:rPr lang="cs-CZ" sz="3000" i="1" dirty="0" err="1"/>
              <a:t>bibere</a:t>
            </a:r>
            <a:r>
              <a:rPr lang="cs-CZ" sz="3000" i="1" dirty="0"/>
              <a:t> </a:t>
            </a:r>
            <a:r>
              <a:rPr lang="cs-CZ" sz="3000" i="1" dirty="0" err="1"/>
              <a:t>te</a:t>
            </a:r>
            <a:r>
              <a:rPr lang="cs-CZ" sz="3000" i="1" dirty="0"/>
              <a:t> </a:t>
            </a:r>
            <a:r>
              <a:rPr lang="cs-CZ" sz="3000" i="1" dirty="0" err="1"/>
              <a:t>sanguinem</a:t>
            </a:r>
            <a:r>
              <a:rPr lang="cs-CZ" sz="3000" i="1" dirty="0"/>
              <a:t> </a:t>
            </a:r>
            <a:r>
              <a:rPr lang="cs-CZ" sz="3000" i="1" dirty="0" err="1"/>
              <a:t>terrae</a:t>
            </a:r>
            <a:r>
              <a:rPr lang="cs-CZ" sz="3000" i="1" dirty="0"/>
              <a:t>. </a:t>
            </a:r>
            <a:r>
              <a:rPr lang="cs-CZ" sz="3000" i="1" dirty="0" err="1"/>
              <a:t>cicuta</a:t>
            </a:r>
            <a:r>
              <a:rPr lang="cs-CZ" sz="3000" i="1" dirty="0"/>
              <a:t> </a:t>
            </a:r>
            <a:r>
              <a:rPr lang="cs-CZ" sz="3000" i="1" dirty="0" err="1"/>
              <a:t>hominis</a:t>
            </a:r>
            <a:r>
              <a:rPr lang="cs-CZ" sz="3000" i="1" dirty="0"/>
              <a:t> </a:t>
            </a:r>
            <a:r>
              <a:rPr lang="cs-CZ" sz="3000" i="1" dirty="0" err="1"/>
              <a:t>venenum</a:t>
            </a:r>
            <a:r>
              <a:rPr lang="cs-CZ" sz="3000" i="1" dirty="0"/>
              <a:t> </a:t>
            </a:r>
            <a:r>
              <a:rPr lang="cs-CZ" sz="3000" i="1" dirty="0" err="1"/>
              <a:t>est</a:t>
            </a:r>
            <a:r>
              <a:rPr lang="cs-CZ" sz="3000" i="1" dirty="0"/>
              <a:t>, </a:t>
            </a:r>
            <a:r>
              <a:rPr lang="cs-CZ" sz="3000" i="1" dirty="0" err="1"/>
              <a:t>cicutae</a:t>
            </a:r>
            <a:r>
              <a:rPr lang="cs-CZ" sz="3000" i="1" dirty="0"/>
              <a:t> </a:t>
            </a:r>
            <a:r>
              <a:rPr lang="cs-CZ" sz="3000" i="1" dirty="0" err="1"/>
              <a:t>vinum</a:t>
            </a:r>
            <a:r>
              <a:rPr lang="cs-CZ" sz="3000" i="1" dirty="0"/>
              <a:t>. […] </a:t>
            </a:r>
            <a:r>
              <a:rPr lang="cs-CZ" sz="3000" i="1" dirty="0" err="1"/>
              <a:t>neque</a:t>
            </a:r>
            <a:r>
              <a:rPr lang="cs-CZ" sz="3000" i="1" dirty="0"/>
              <a:t> </a:t>
            </a:r>
            <a:r>
              <a:rPr lang="cs-CZ" sz="3000" i="1" dirty="0" err="1"/>
              <a:t>viribus</a:t>
            </a:r>
            <a:r>
              <a:rPr lang="cs-CZ" sz="3000" i="1" dirty="0"/>
              <a:t> </a:t>
            </a:r>
            <a:r>
              <a:rPr lang="cs-CZ" sz="3000" i="1" dirty="0" err="1"/>
              <a:t>corporis</a:t>
            </a:r>
            <a:r>
              <a:rPr lang="cs-CZ" sz="3000" i="1" dirty="0"/>
              <a:t> </a:t>
            </a:r>
            <a:r>
              <a:rPr lang="cs-CZ" sz="3000" i="1" dirty="0" err="1"/>
              <a:t>utilius</a:t>
            </a:r>
            <a:r>
              <a:rPr lang="cs-CZ" sz="3000" i="1" dirty="0"/>
              <a:t> </a:t>
            </a:r>
            <a:r>
              <a:rPr lang="cs-CZ" sz="3000" i="1" dirty="0" err="1"/>
              <a:t>aliud</a:t>
            </a:r>
            <a:r>
              <a:rPr lang="cs-CZ" sz="3000" i="1" dirty="0"/>
              <a:t> </a:t>
            </a:r>
            <a:r>
              <a:rPr lang="cs-CZ" sz="3000" i="1" dirty="0" err="1"/>
              <a:t>neque</a:t>
            </a:r>
            <a:r>
              <a:rPr lang="cs-CZ" sz="3000" i="1" dirty="0"/>
              <a:t> </a:t>
            </a:r>
            <a:r>
              <a:rPr lang="cs-CZ" sz="3000" i="1" dirty="0" err="1"/>
              <a:t>voluptatibus</a:t>
            </a:r>
            <a:r>
              <a:rPr lang="cs-CZ" sz="3000" i="1" dirty="0"/>
              <a:t> </a:t>
            </a:r>
            <a:r>
              <a:rPr lang="cs-CZ" sz="3000" i="1" dirty="0" err="1"/>
              <a:t>perniciosius</a:t>
            </a:r>
            <a:r>
              <a:rPr lang="cs-CZ" sz="3000" i="1" dirty="0"/>
              <a:t>, si modus </a:t>
            </a:r>
            <a:r>
              <a:rPr lang="cs-CZ" sz="3000" i="1" dirty="0" err="1"/>
              <a:t>absit</a:t>
            </a:r>
            <a:r>
              <a:rPr lang="cs-CZ" sz="3000" dirty="0"/>
              <a:t>“ (</a:t>
            </a:r>
            <a:r>
              <a:rPr lang="cs-CZ" sz="3000" dirty="0" err="1"/>
              <a:t>Plin</a:t>
            </a:r>
            <a:r>
              <a:rPr lang="cs-CZ" sz="3000" dirty="0"/>
              <a:t>., </a:t>
            </a:r>
            <a:r>
              <a:rPr lang="cs-CZ" sz="3000" i="1" dirty="0"/>
              <a:t>NH</a:t>
            </a:r>
            <a:r>
              <a:rPr lang="cs-CZ" sz="3000" dirty="0"/>
              <a:t> 14.7.58). </a:t>
            </a:r>
            <a:endParaRPr lang="cs-CZ" sz="3000" dirty="0" smtClean="0"/>
          </a:p>
          <a:p>
            <a:pPr marL="0" indent="0" algn="just">
              <a:buNone/>
            </a:pPr>
            <a:endParaRPr lang="cs-CZ" sz="3000" dirty="0" smtClean="0"/>
          </a:p>
          <a:p>
            <a:pPr marL="0" indent="0" algn="just">
              <a:buNone/>
            </a:pPr>
            <a:r>
              <a:rPr lang="cs-CZ" sz="3000" dirty="0" smtClean="0"/>
              <a:t>„</a:t>
            </a:r>
            <a:r>
              <a:rPr lang="cs-CZ" sz="3000" i="1" dirty="0"/>
              <a:t>Zapamatuj si, králi, že pitím vína, piješ krev země. Bolehlav je lidem jedem, víno je jedem bolehlavu. </a:t>
            </a:r>
            <a:r>
              <a:rPr lang="cs-CZ" sz="3000" dirty="0"/>
              <a:t>[…] </a:t>
            </a:r>
            <a:r>
              <a:rPr lang="cs-CZ" sz="3000" i="1" dirty="0"/>
              <a:t>Chybí-li míra, není nic více vhodné k posílení těl a současně není nic více škodlivé jako požitek</a:t>
            </a:r>
            <a:r>
              <a:rPr lang="cs-CZ" sz="3000" dirty="0"/>
              <a:t>“ (volně přeloženo).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3733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70" y="8092"/>
            <a:ext cx="9132030" cy="684990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dirty="0"/>
              <a:t>d</a:t>
            </a:r>
            <a:r>
              <a:rPr lang="cs-CZ" b="1" dirty="0" smtClean="0"/>
              <a:t>iváci</a:t>
            </a:r>
          </a:p>
          <a:p>
            <a:pPr lvl="1" algn="just"/>
            <a:r>
              <a:rPr lang="cs-CZ" i="1" dirty="0" err="1" smtClean="0"/>
              <a:t>στάδιον</a:t>
            </a:r>
            <a:r>
              <a:rPr lang="cs-CZ" dirty="0" smtClean="0"/>
              <a:t> </a:t>
            </a:r>
            <a:r>
              <a:rPr lang="cs-CZ" dirty="0"/>
              <a:t>v </a:t>
            </a:r>
            <a:r>
              <a:rPr lang="cs-CZ" dirty="0" smtClean="0"/>
              <a:t>Delfách</a:t>
            </a:r>
          </a:p>
          <a:p>
            <a:pPr algn="just"/>
            <a:r>
              <a:rPr lang="cs-CZ" dirty="0" smtClean="0"/>
              <a:t>x </a:t>
            </a:r>
            <a:r>
              <a:rPr lang="cs-CZ" b="1" dirty="0" smtClean="0"/>
              <a:t>boj</a:t>
            </a:r>
          </a:p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i="1" dirty="0"/>
              <a:t>Duo </a:t>
            </a:r>
            <a:r>
              <a:rPr lang="cs-CZ" i="1" dirty="0" err="1"/>
              <a:t>sunt</a:t>
            </a:r>
            <a:r>
              <a:rPr lang="cs-CZ" i="1" dirty="0"/>
              <a:t> </a:t>
            </a:r>
            <a:r>
              <a:rPr lang="cs-CZ" i="1" dirty="0" err="1"/>
              <a:t>liquores</a:t>
            </a:r>
            <a:r>
              <a:rPr lang="cs-CZ" i="1" dirty="0"/>
              <a:t> </a:t>
            </a:r>
            <a:r>
              <a:rPr lang="cs-CZ" i="1" dirty="0" err="1"/>
              <a:t>humanis</a:t>
            </a:r>
            <a:r>
              <a:rPr lang="cs-CZ" i="1" dirty="0"/>
              <a:t> </a:t>
            </a:r>
            <a:r>
              <a:rPr lang="cs-CZ" i="1" dirty="0" err="1"/>
              <a:t>corporibus</a:t>
            </a:r>
            <a:r>
              <a:rPr lang="cs-CZ" i="1" dirty="0"/>
              <a:t> </a:t>
            </a:r>
            <a:r>
              <a:rPr lang="cs-CZ" i="1" dirty="0" err="1"/>
              <a:t>gratissimi</a:t>
            </a:r>
            <a:r>
              <a:rPr lang="cs-CZ" i="1" dirty="0"/>
              <a:t>, </a:t>
            </a:r>
            <a:r>
              <a:rPr lang="cs-CZ" i="1" dirty="0" err="1"/>
              <a:t>intus</a:t>
            </a:r>
            <a:r>
              <a:rPr lang="cs-CZ" i="1" dirty="0"/>
              <a:t> </a:t>
            </a:r>
            <a:r>
              <a:rPr lang="cs-CZ" i="1" dirty="0" err="1"/>
              <a:t>vini</a:t>
            </a:r>
            <a:r>
              <a:rPr lang="cs-CZ" i="1" dirty="0"/>
              <a:t>, </a:t>
            </a:r>
            <a:r>
              <a:rPr lang="cs-CZ" i="1" dirty="0" err="1"/>
              <a:t>foris</a:t>
            </a:r>
            <a:r>
              <a:rPr lang="cs-CZ" i="1" dirty="0"/>
              <a:t> olei</a:t>
            </a:r>
            <a:r>
              <a:rPr lang="cs-CZ" dirty="0"/>
              <a:t>“ (</a:t>
            </a:r>
            <a:r>
              <a:rPr lang="cs-CZ" dirty="0" err="1"/>
              <a:t>Plin</a:t>
            </a:r>
            <a:r>
              <a:rPr lang="cs-CZ" dirty="0"/>
              <a:t>., </a:t>
            </a:r>
            <a:r>
              <a:rPr lang="cs-CZ" i="1" dirty="0"/>
              <a:t>NH</a:t>
            </a:r>
            <a:r>
              <a:rPr lang="cs-CZ" dirty="0"/>
              <a:t> 14.29.150). </a:t>
            </a:r>
          </a:p>
          <a:p>
            <a:pPr marL="0" indent="0" algn="just">
              <a:buNone/>
            </a:pPr>
            <a:r>
              <a:rPr lang="cs-CZ" dirty="0"/>
              <a:t>„</a:t>
            </a:r>
            <a:r>
              <a:rPr lang="cs-CZ" i="1" dirty="0"/>
              <a:t>Jsou dvě tekutiny lidským tělům nejpříjemnější, víno zevnitř a olej zvenku</a:t>
            </a:r>
            <a:r>
              <a:rPr lang="cs-CZ" dirty="0"/>
              <a:t>“ (volně přeloženo). </a:t>
            </a:r>
          </a:p>
          <a:p>
            <a:pPr algn="just"/>
            <a:r>
              <a:rPr lang="cs-CZ" b="1" dirty="0" err="1" smtClean="0"/>
              <a:t>Galénos</a:t>
            </a:r>
            <a:r>
              <a:rPr lang="cs-CZ" dirty="0" smtClean="0"/>
              <a:t> – některá vína:</a:t>
            </a:r>
          </a:p>
          <a:p>
            <a:pPr lvl="1" algn="just"/>
            <a:r>
              <a:rPr lang="cs-CZ" dirty="0" smtClean="0"/>
              <a:t>podporovala </a:t>
            </a:r>
            <a:r>
              <a:rPr lang="cs-CZ" dirty="0"/>
              <a:t>tělesný vzrůst a dobrou </a:t>
            </a:r>
            <a:r>
              <a:rPr lang="cs-CZ" dirty="0" smtClean="0"/>
              <a:t>kondici</a:t>
            </a:r>
          </a:p>
          <a:p>
            <a:pPr lvl="1" algn="just"/>
            <a:r>
              <a:rPr lang="cs-CZ" dirty="0" smtClean="0"/>
              <a:t>spolu </a:t>
            </a:r>
            <a:r>
              <a:rPr lang="cs-CZ" dirty="0"/>
              <a:t>s vepřovým požívali </a:t>
            </a:r>
            <a:r>
              <a:rPr lang="cs-CZ" dirty="0" smtClean="0"/>
              <a:t>mladí zápasníci</a:t>
            </a:r>
          </a:p>
          <a:p>
            <a:pPr lvl="1" algn="just"/>
            <a:r>
              <a:rPr lang="cs-CZ" dirty="0" smtClean="0"/>
              <a:t>„</a:t>
            </a:r>
            <a:r>
              <a:rPr lang="cs-CZ" i="1" dirty="0" smtClean="0"/>
              <a:t>lepší </a:t>
            </a:r>
            <a:r>
              <a:rPr lang="cs-CZ" i="1" dirty="0"/>
              <a:t>ubírat se všemi prospěšnými cestami, a tak rychleji dojít cíle, než mísit škodlivé s užitečným, a tak až do konce churavět</a:t>
            </a:r>
            <a:r>
              <a:rPr lang="cs-CZ" dirty="0"/>
              <a:t>“ (Gal., </a:t>
            </a:r>
            <a:r>
              <a:rPr lang="cs-CZ" i="1" dirty="0"/>
              <a:t>De </a:t>
            </a:r>
            <a:r>
              <a:rPr lang="cs-CZ" i="1" dirty="0" err="1"/>
              <a:t>vict</a:t>
            </a:r>
            <a:r>
              <a:rPr lang="cs-CZ" i="1" dirty="0"/>
              <a:t>. </a:t>
            </a:r>
            <a:r>
              <a:rPr lang="cs-CZ" i="1" dirty="0" err="1"/>
              <a:t>att</a:t>
            </a:r>
            <a:r>
              <a:rPr lang="cs-CZ" i="1" dirty="0" smtClean="0"/>
              <a:t>.</a:t>
            </a:r>
            <a:r>
              <a:rPr lang="cs-CZ" dirty="0" smtClean="0"/>
              <a:t>) </a:t>
            </a:r>
          </a:p>
          <a:p>
            <a:pPr lvl="2" algn="just"/>
            <a:r>
              <a:rPr lang="cs-CZ" dirty="0" smtClean="0"/>
              <a:t>pěstovat </a:t>
            </a:r>
            <a:r>
              <a:rPr lang="cs-CZ" b="1" dirty="0" smtClean="0"/>
              <a:t>TV</a:t>
            </a:r>
            <a:r>
              <a:rPr lang="cs-CZ" dirty="0" smtClean="0"/>
              <a:t> a dbát na správnou </a:t>
            </a:r>
            <a:r>
              <a:rPr lang="cs-CZ" b="1" dirty="0" smtClean="0"/>
              <a:t>stravu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09311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cs-CZ" b="1" dirty="0" smtClean="0"/>
              <a:t>Sex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někdy pokládán za podporu výkonu</a:t>
            </a:r>
          </a:p>
          <a:p>
            <a:pPr algn="just"/>
            <a:r>
              <a:rPr lang="cs-CZ" dirty="0" smtClean="0"/>
              <a:t>X</a:t>
            </a:r>
          </a:p>
          <a:p>
            <a:pPr algn="just"/>
            <a:r>
              <a:rPr lang="cs-CZ" dirty="0" err="1" smtClean="0"/>
              <a:t>Filostratos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r>
              <a:rPr lang="cs-CZ" dirty="0"/>
              <a:t>„</a:t>
            </a:r>
            <a:r>
              <a:rPr lang="el-GR" i="1" dirty="0"/>
              <a:t>τοὺς δ᾽ ἐξ ἀφροδισίων ἥκοντας γυμναζομένους μὲν πλείω ἐλέγξει· τὴν ἰσχύν τε γὰρ ὑποδεδωκότες καὶ στενοὶ τὸ  πνεῦμα καὶ τὰς ὁρμὰς ἄτολμοι καὶ ἀπανθοῦντες τῶν  πόνων</a:t>
            </a:r>
            <a:r>
              <a:rPr lang="cs-CZ" dirty="0"/>
              <a:t>“ (</a:t>
            </a:r>
            <a:r>
              <a:rPr lang="cs-CZ" dirty="0" err="1"/>
              <a:t>Philostr</a:t>
            </a:r>
            <a:r>
              <a:rPr lang="cs-CZ" dirty="0"/>
              <a:t>., </a:t>
            </a:r>
            <a:r>
              <a:rPr lang="cs-CZ" i="1" dirty="0" err="1"/>
              <a:t>Gym</a:t>
            </a:r>
            <a:r>
              <a:rPr lang="cs-CZ" dirty="0"/>
              <a:t>. 48).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i="1" dirty="0"/>
              <a:t>U těch, kdož přijdou do gymnasia rovnou po sexu, se při cvičení vyjeví větší počet ukazatelů. Jejich síla je zmenšená, mají krátký nedostatečný dech, v jejich útocích chybí odvaha, v reakci na námahu blednou</a:t>
            </a:r>
            <a:r>
              <a:rPr lang="cs-CZ" dirty="0"/>
              <a:t>“ (volně přeloženo).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334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Diety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Chionis</a:t>
            </a:r>
            <a:r>
              <a:rPr lang="cs-CZ" dirty="0" smtClean="0"/>
              <a:t> ze Sparty</a:t>
            </a:r>
          </a:p>
          <a:p>
            <a:pPr lvl="1"/>
            <a:r>
              <a:rPr lang="cs-CZ" dirty="0" smtClean="0"/>
              <a:t>sušené fíky (fruktóza)</a:t>
            </a:r>
          </a:p>
          <a:p>
            <a:r>
              <a:rPr lang="cs-CZ" dirty="0" smtClean="0"/>
              <a:t>pouze lehcí </a:t>
            </a:r>
            <a:r>
              <a:rPr lang="cs-CZ" i="1" dirty="0" err="1" smtClean="0"/>
              <a:t>ἀθλητ</a:t>
            </a:r>
            <a:r>
              <a:rPr lang="cs-CZ" i="1" dirty="0" smtClean="0"/>
              <a:t>αί</a:t>
            </a:r>
          </a:p>
          <a:p>
            <a:r>
              <a:rPr lang="cs-CZ" dirty="0" smtClean="0"/>
              <a:t>x </a:t>
            </a:r>
          </a:p>
          <a:p>
            <a:r>
              <a:rPr lang="cs-CZ" i="1" dirty="0" err="1" smtClean="0"/>
              <a:t>ἀθλητ</a:t>
            </a:r>
            <a:r>
              <a:rPr lang="cs-CZ" i="1" dirty="0" smtClean="0"/>
              <a:t>αί </a:t>
            </a:r>
            <a:r>
              <a:rPr lang="cs-CZ" dirty="0" smtClean="0"/>
              <a:t>úpolových disciplín </a:t>
            </a:r>
          </a:p>
          <a:p>
            <a:pPr lvl="1"/>
            <a:r>
              <a:rPr lang="cs-CZ" dirty="0" smtClean="0"/>
              <a:t>„král zápasníků“</a:t>
            </a:r>
          </a:p>
          <a:p>
            <a:pPr lvl="2"/>
            <a:r>
              <a:rPr lang="cs-CZ" dirty="0"/>
              <a:t>9 </a:t>
            </a:r>
            <a:r>
              <a:rPr lang="cs-CZ" dirty="0" smtClean="0"/>
              <a:t>kg masa, </a:t>
            </a:r>
            <a:r>
              <a:rPr lang="cs-CZ" dirty="0"/>
              <a:t>9 </a:t>
            </a:r>
            <a:r>
              <a:rPr lang="cs-CZ" dirty="0" smtClean="0"/>
              <a:t>kg chleba</a:t>
            </a:r>
            <a:r>
              <a:rPr lang="cs-CZ" dirty="0"/>
              <a:t>, </a:t>
            </a:r>
            <a:r>
              <a:rPr lang="cs-CZ" dirty="0" smtClean="0"/>
              <a:t>10 l vína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648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 smtClean="0"/>
              <a:t>řešeno</a:t>
            </a:r>
            <a:r>
              <a:rPr lang="cs-CZ" dirty="0" smtClean="0"/>
              <a:t>:</a:t>
            </a:r>
          </a:p>
          <a:p>
            <a:pPr lvl="1" algn="just"/>
            <a:r>
              <a:rPr lang="cs-CZ" dirty="0" smtClean="0"/>
              <a:t>lékaři</a:t>
            </a:r>
            <a:r>
              <a:rPr lang="cs-CZ" dirty="0"/>
              <a:t> (</a:t>
            </a:r>
            <a:r>
              <a:rPr lang="cs-CZ" dirty="0" err="1"/>
              <a:t>Hippokratos</a:t>
            </a:r>
            <a:r>
              <a:rPr lang="cs-CZ" dirty="0"/>
              <a:t>, </a:t>
            </a:r>
            <a:r>
              <a:rPr lang="cs-CZ" dirty="0" err="1"/>
              <a:t>Galénos</a:t>
            </a:r>
            <a:r>
              <a:rPr lang="cs-CZ" dirty="0"/>
              <a:t>)</a:t>
            </a:r>
            <a:endParaRPr lang="cs-CZ" dirty="0" smtClean="0"/>
          </a:p>
          <a:p>
            <a:pPr lvl="1" algn="just"/>
            <a:r>
              <a:rPr lang="cs-CZ" dirty="0" smtClean="0"/>
              <a:t>filosofy </a:t>
            </a:r>
            <a:r>
              <a:rPr lang="cs-CZ" dirty="0"/>
              <a:t>(Pythagoras ze </a:t>
            </a:r>
            <a:r>
              <a:rPr lang="cs-CZ" dirty="0" smtClean="0"/>
              <a:t>Samu, </a:t>
            </a:r>
            <a:r>
              <a:rPr lang="cs-CZ" dirty="0" err="1"/>
              <a:t>Filostratos</a:t>
            </a:r>
            <a:r>
              <a:rPr lang="cs-CZ" dirty="0"/>
              <a:t>) </a:t>
            </a:r>
            <a:endParaRPr lang="cs-CZ" dirty="0" smtClean="0"/>
          </a:p>
          <a:p>
            <a:pPr lvl="1" algn="just"/>
            <a:r>
              <a:rPr lang="cs-CZ" dirty="0" smtClean="0"/>
              <a:t>trenéry (Ikkos </a:t>
            </a:r>
            <a:r>
              <a:rPr lang="cs-CZ" dirty="0"/>
              <a:t>z Tarentu, </a:t>
            </a:r>
            <a:r>
              <a:rPr lang="cs-CZ" dirty="0" err="1"/>
              <a:t>Herodicus</a:t>
            </a:r>
            <a:r>
              <a:rPr lang="cs-CZ" dirty="0"/>
              <a:t> z </a:t>
            </a:r>
            <a:r>
              <a:rPr lang="cs-CZ" dirty="0" err="1"/>
              <a:t>Megary</a:t>
            </a:r>
            <a:r>
              <a:rPr lang="cs-CZ" dirty="0" smtClean="0"/>
              <a:t>)</a:t>
            </a:r>
            <a:endParaRPr lang="cs-CZ" dirty="0"/>
          </a:p>
          <a:p>
            <a:pPr algn="just"/>
            <a:r>
              <a:rPr lang="cs-CZ" b="1" dirty="0" err="1" smtClean="0"/>
              <a:t>Galénos</a:t>
            </a:r>
            <a:endParaRPr lang="cs-CZ" b="1" dirty="0"/>
          </a:p>
          <a:p>
            <a:pPr lvl="1" algn="just"/>
            <a:r>
              <a:rPr lang="cs-CZ" dirty="0" smtClean="0"/>
              <a:t>dieta </a:t>
            </a:r>
            <a:r>
              <a:rPr lang="cs-CZ" dirty="0"/>
              <a:t>podporující tvorbu řídkých </a:t>
            </a:r>
            <a:r>
              <a:rPr lang="cs-CZ" dirty="0" smtClean="0"/>
              <a:t>šťáv (pro LA)</a:t>
            </a:r>
          </a:p>
          <a:p>
            <a:pPr lvl="1" algn="just"/>
            <a:r>
              <a:rPr lang="cs-CZ" b="1" dirty="0" smtClean="0"/>
              <a:t>ne</a:t>
            </a:r>
            <a:r>
              <a:rPr lang="cs-CZ" dirty="0" smtClean="0"/>
              <a:t>: semena </a:t>
            </a:r>
            <a:r>
              <a:rPr lang="cs-CZ" dirty="0"/>
              <a:t>podporující vznik husté a klihovaté </a:t>
            </a:r>
            <a:r>
              <a:rPr lang="cs-CZ" dirty="0" smtClean="0"/>
              <a:t>šťávy</a:t>
            </a:r>
          </a:p>
          <a:p>
            <a:pPr lvl="2" algn="just"/>
            <a:r>
              <a:rPr lang="cs-CZ" dirty="0" smtClean="0"/>
              <a:t>semena </a:t>
            </a:r>
            <a:r>
              <a:rPr lang="cs-CZ" dirty="0"/>
              <a:t>seznamu, lociky a </a:t>
            </a:r>
            <a:r>
              <a:rPr lang="cs-CZ" dirty="0" smtClean="0"/>
              <a:t>máku</a:t>
            </a:r>
          </a:p>
          <a:p>
            <a:pPr lvl="1" algn="just"/>
            <a:r>
              <a:rPr lang="cs-CZ" b="1" dirty="0" smtClean="0"/>
              <a:t>ne</a:t>
            </a:r>
            <a:r>
              <a:rPr lang="cs-CZ" dirty="0" smtClean="0"/>
              <a:t>: vína</a:t>
            </a:r>
          </a:p>
          <a:p>
            <a:pPr lvl="1" algn="just"/>
            <a:r>
              <a:rPr lang="cs-CZ" b="1" dirty="0" smtClean="0"/>
              <a:t>ano</a:t>
            </a:r>
            <a:r>
              <a:rPr lang="cs-CZ" dirty="0" smtClean="0"/>
              <a:t>: semena </a:t>
            </a:r>
            <a:r>
              <a:rPr lang="cs-CZ" dirty="0"/>
              <a:t>petržele, kmínu, miříku, kopru, </a:t>
            </a:r>
            <a:r>
              <a:rPr lang="cs-CZ" dirty="0" err="1"/>
              <a:t>sisonu</a:t>
            </a:r>
            <a:r>
              <a:rPr lang="cs-CZ" dirty="0"/>
              <a:t> (syrské rostliny), šabreje, hladýše, </a:t>
            </a:r>
            <a:r>
              <a:rPr lang="cs-CZ" dirty="0" err="1"/>
              <a:t>ammi</a:t>
            </a:r>
            <a:r>
              <a:rPr lang="cs-CZ" dirty="0"/>
              <a:t> (asi </a:t>
            </a:r>
            <a:r>
              <a:rPr lang="cs-CZ" i="1" dirty="0" err="1"/>
              <a:t>carum</a:t>
            </a:r>
            <a:r>
              <a:rPr lang="cs-CZ" i="1" dirty="0"/>
              <a:t> </a:t>
            </a:r>
            <a:r>
              <a:rPr lang="cs-CZ" i="1" dirty="0" err="1"/>
              <a:t>copticum</a:t>
            </a:r>
            <a:r>
              <a:rPr lang="cs-CZ" dirty="0"/>
              <a:t>), </a:t>
            </a:r>
            <a:r>
              <a:rPr lang="cs-CZ" dirty="0" err="1"/>
              <a:t>zápalničky</a:t>
            </a:r>
            <a:r>
              <a:rPr lang="cs-CZ" dirty="0"/>
              <a:t> obecné, seselu, </a:t>
            </a:r>
            <a:r>
              <a:rPr lang="cs-CZ" i="1" dirty="0" err="1"/>
              <a:t>Athamanty</a:t>
            </a:r>
            <a:r>
              <a:rPr lang="cs-CZ" i="1" dirty="0"/>
              <a:t> </a:t>
            </a:r>
            <a:r>
              <a:rPr lang="cs-CZ" i="1" dirty="0" err="1"/>
              <a:t>Cretensis</a:t>
            </a:r>
            <a:r>
              <a:rPr lang="cs-CZ" dirty="0"/>
              <a:t>, </a:t>
            </a:r>
            <a:r>
              <a:rPr lang="cs-CZ" dirty="0" smtClean="0"/>
              <a:t>routy</a:t>
            </a:r>
          </a:p>
          <a:p>
            <a:pPr lvl="1" algn="just"/>
            <a:r>
              <a:rPr lang="cs-CZ" b="1" dirty="0" smtClean="0"/>
              <a:t>při </a:t>
            </a:r>
            <a:r>
              <a:rPr lang="cs-CZ" b="1" dirty="0"/>
              <a:t>značném </a:t>
            </a:r>
            <a:r>
              <a:rPr lang="cs-CZ" b="1" dirty="0" smtClean="0"/>
              <a:t>cvičení</a:t>
            </a:r>
            <a:r>
              <a:rPr lang="cs-CZ" dirty="0" smtClean="0"/>
              <a:t>: maso </a:t>
            </a:r>
            <a:r>
              <a:rPr lang="cs-CZ" dirty="0"/>
              <a:t>vepřů </a:t>
            </a:r>
            <a:r>
              <a:rPr lang="cs-CZ" dirty="0" smtClean="0"/>
              <a:t>domácích (krajní část), </a:t>
            </a:r>
            <a:r>
              <a:rPr lang="cs-CZ" dirty="0"/>
              <a:t>ovar, vepřové nožičky, rypák, dobře uvařený žaludek a děloha, horští kohouti </a:t>
            </a:r>
            <a:r>
              <a:rPr lang="cs-CZ" dirty="0" smtClean="0"/>
              <a:t>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117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cs-CZ" b="1" i="1" dirty="0" smtClean="0"/>
              <a:t>Ludi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i="1" dirty="0"/>
              <a:t>Ludi Romani</a:t>
            </a:r>
            <a:r>
              <a:rPr lang="cs-CZ" b="1" dirty="0"/>
              <a:t> </a:t>
            </a:r>
            <a:r>
              <a:rPr lang="cs-CZ" dirty="0"/>
              <a:t>(Římské </a:t>
            </a:r>
            <a:r>
              <a:rPr lang="cs-CZ" dirty="0" smtClean="0"/>
              <a:t>hry)</a:t>
            </a:r>
          </a:p>
          <a:p>
            <a:pPr lvl="1" algn="just"/>
            <a:r>
              <a:rPr lang="cs-CZ" dirty="0" smtClean="0"/>
              <a:t>od 366 př. Kr. 1x ročně </a:t>
            </a:r>
          </a:p>
          <a:p>
            <a:pPr lvl="1" algn="just"/>
            <a:r>
              <a:rPr lang="cs-CZ" dirty="0" err="1"/>
              <a:t>z</a:t>
            </a:r>
            <a:r>
              <a:rPr lang="cs-CZ" dirty="0" err="1" smtClean="0"/>
              <a:t>al</a:t>
            </a:r>
            <a:r>
              <a:rPr lang="cs-CZ" dirty="0" smtClean="0"/>
              <a:t>. </a:t>
            </a:r>
            <a:r>
              <a:rPr lang="cs-CZ" dirty="0" err="1" smtClean="0"/>
              <a:t>Tarquinius</a:t>
            </a:r>
            <a:r>
              <a:rPr lang="cs-CZ" dirty="0" smtClean="0"/>
              <a:t> </a:t>
            </a:r>
            <a:r>
              <a:rPr lang="cs-CZ" dirty="0" err="1" smtClean="0"/>
              <a:t>Priscus</a:t>
            </a:r>
            <a:r>
              <a:rPr lang="cs-CZ" dirty="0" smtClean="0"/>
              <a:t> </a:t>
            </a:r>
          </a:p>
          <a:p>
            <a:pPr lvl="1" algn="just"/>
            <a:r>
              <a:rPr lang="cs-CZ" dirty="0" smtClean="0"/>
              <a:t>zasvěcené </a:t>
            </a:r>
            <a:r>
              <a:rPr lang="cs-CZ" dirty="0"/>
              <a:t>Jupiterovi, Junoně a Minervě, které se slavily 4. – 19. září; obdobné hry zasvěcené Iovovi Nejlepšímu Nejvyššímu byli </a:t>
            </a:r>
            <a:r>
              <a:rPr lang="cs-CZ" b="1" i="1" dirty="0"/>
              <a:t>ludi Magni</a:t>
            </a:r>
            <a:r>
              <a:rPr lang="cs-CZ" dirty="0"/>
              <a:t>. </a:t>
            </a:r>
          </a:p>
          <a:p>
            <a:pPr lvl="0" algn="just"/>
            <a:r>
              <a:rPr lang="cs-CZ" b="1" i="1" dirty="0" smtClean="0"/>
              <a:t>Ludi </a:t>
            </a:r>
            <a:r>
              <a:rPr lang="cs-CZ" b="1" i="1" dirty="0"/>
              <a:t>Apollinares</a:t>
            </a:r>
            <a:r>
              <a:rPr lang="cs-CZ" b="1" dirty="0"/>
              <a:t> </a:t>
            </a:r>
            <a:r>
              <a:rPr lang="cs-CZ" dirty="0"/>
              <a:t>(Apollónovy hry); zasvěcené tomuto bohovi k osvobození Itálie od Hannibala, pořádané od roku 212 př. Kr. 6. – 13. července, </a:t>
            </a:r>
          </a:p>
          <a:p>
            <a:pPr lvl="0" algn="just"/>
            <a:r>
              <a:rPr lang="cs-CZ" b="1" i="1" dirty="0"/>
              <a:t>Ludi Cereales</a:t>
            </a:r>
            <a:r>
              <a:rPr lang="cs-CZ" b="1" dirty="0"/>
              <a:t> </a:t>
            </a:r>
            <a:r>
              <a:rPr lang="cs-CZ" dirty="0"/>
              <a:t>(hry bohyně Cerery), slaveny 12. – 19. dubna, šlo o hry k poctě bohyně orby a dárkyně polní úrody, </a:t>
            </a:r>
          </a:p>
          <a:p>
            <a:pPr lvl="0" algn="just"/>
            <a:r>
              <a:rPr lang="cs-CZ" b="1" i="1" dirty="0"/>
              <a:t>Ludi Florales</a:t>
            </a:r>
            <a:r>
              <a:rPr lang="cs-CZ" b="1" dirty="0"/>
              <a:t> </a:t>
            </a:r>
            <a:r>
              <a:rPr lang="cs-CZ" dirty="0"/>
              <a:t>(Flóřiny hry); byly to hry zasvěceny Flóře, slaveny od roku 240 př. Kr. 28. dubna – 3. května, </a:t>
            </a:r>
          </a:p>
          <a:p>
            <a:pPr lvl="0" algn="just"/>
            <a:r>
              <a:rPr lang="cs-CZ" b="1" i="1" dirty="0"/>
              <a:t>Ludi Megalenses</a:t>
            </a:r>
            <a:r>
              <a:rPr lang="cs-CZ" b="1" dirty="0"/>
              <a:t> </a:t>
            </a:r>
            <a:r>
              <a:rPr lang="cs-CZ" dirty="0"/>
              <a:t>(hry maloasijské Velké Matky, Kybély), konané od roku 204 př. Kr. 3. – 9. dubna, </a:t>
            </a:r>
          </a:p>
          <a:p>
            <a:pPr lvl="0" algn="just"/>
            <a:r>
              <a:rPr lang="cs-CZ" b="1" i="1" dirty="0"/>
              <a:t>Ludi Plebei</a:t>
            </a:r>
            <a:r>
              <a:rPr lang="cs-CZ" b="1" dirty="0"/>
              <a:t> </a:t>
            </a:r>
            <a:r>
              <a:rPr lang="cs-CZ" dirty="0"/>
              <a:t>(Plebejské hry), slaveny od roku 216 př. Kr. 4. – 17. listopadu,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7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012"/>
            <a:ext cx="9144000" cy="6825988"/>
          </a:xfrm>
        </p:spPr>
        <p:txBody>
          <a:bodyPr>
            <a:normAutofit/>
          </a:bodyPr>
          <a:lstStyle/>
          <a:p>
            <a:pPr algn="just"/>
            <a:r>
              <a:rPr lang="cs-CZ" b="1" dirty="0" err="1" smtClean="0"/>
              <a:t>Filostratos</a:t>
            </a:r>
            <a:r>
              <a:rPr lang="cs-CZ" dirty="0" smtClean="0"/>
              <a:t>:</a:t>
            </a:r>
          </a:p>
          <a:p>
            <a:pPr lvl="1" algn="just"/>
            <a:r>
              <a:rPr lang="cs-CZ" b="1" dirty="0" smtClean="0"/>
              <a:t>ne</a:t>
            </a:r>
            <a:r>
              <a:rPr lang="cs-CZ" dirty="0" smtClean="0"/>
              <a:t>: jídlo</a:t>
            </a:r>
            <a:r>
              <a:rPr lang="cs-CZ" dirty="0"/>
              <a:t>, víno a tajné pojídání </a:t>
            </a:r>
            <a:r>
              <a:rPr lang="cs-CZ" dirty="0" smtClean="0"/>
              <a:t>potravin, přejídání </a:t>
            </a:r>
          </a:p>
          <a:p>
            <a:pPr lvl="2" algn="just"/>
            <a:r>
              <a:rPr lang="cs-CZ" dirty="0" smtClean="0"/>
              <a:t>těžké pijáctví – nadměrně </a:t>
            </a:r>
            <a:r>
              <a:rPr lang="cs-CZ" dirty="0"/>
              <a:t>veliký žaludek, měkký bok a </a:t>
            </a:r>
            <a:r>
              <a:rPr lang="cs-CZ" dirty="0" smtClean="0"/>
              <a:t>kolena, temperamentní krev</a:t>
            </a:r>
          </a:p>
          <a:p>
            <a:pPr lvl="2" algn="just"/>
            <a:r>
              <a:rPr lang="cs-CZ" dirty="0" smtClean="0"/>
              <a:t>Přejídání převislé čelo, omezený dech, vyplněné prohlubně </a:t>
            </a:r>
            <a:r>
              <a:rPr lang="cs-CZ" dirty="0"/>
              <a:t>u klíčních </a:t>
            </a:r>
            <a:r>
              <a:rPr lang="cs-CZ" dirty="0" smtClean="0"/>
              <a:t>kostí, boky </a:t>
            </a:r>
            <a:r>
              <a:rPr lang="cs-CZ" dirty="0"/>
              <a:t>se známkami </a:t>
            </a:r>
            <a:r>
              <a:rPr lang="cs-CZ" dirty="0" smtClean="0"/>
              <a:t>objemnosti</a:t>
            </a:r>
            <a:r>
              <a:rPr lang="cs-CZ" dirty="0"/>
              <a:t>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i="1" dirty="0" smtClean="0"/>
              <a:t>Celkově </a:t>
            </a:r>
            <a:r>
              <a:rPr lang="cs-CZ" i="1" dirty="0"/>
              <a:t>ti, kteří se přejídali, pili hodně vína a měli sex těsně před soutěží a tréninky, neměli </a:t>
            </a:r>
            <a:r>
              <a:rPr lang="cs-CZ" i="1" dirty="0" smtClean="0"/>
              <a:t>šanci </a:t>
            </a:r>
            <a:r>
              <a:rPr lang="cs-CZ" i="1" dirty="0"/>
              <a:t>na vítězství v žádné disciplíně. </a:t>
            </a:r>
            <a:r>
              <a:rPr lang="cs-CZ" i="1" dirty="0" smtClean="0"/>
              <a:t>Objevují se příznaky </a:t>
            </a:r>
            <a:r>
              <a:rPr lang="cs-CZ" i="1" dirty="0"/>
              <a:t>jako slabost jejich srdečního tepu, potu, míst pod očima a spánku, což vedlo k špatnému zažívání. Těmto se také vždy „roztočí panenky“, i když jen přemítají o tom, že jsou milováni a o módě potulných </a:t>
            </a:r>
            <a:r>
              <a:rPr lang="cs-CZ" i="1" dirty="0" err="1" smtClean="0"/>
              <a:t>ἀθλητ</a:t>
            </a:r>
            <a:r>
              <a:rPr lang="cs-CZ" i="1" dirty="0" smtClean="0"/>
              <a:t>αί</a:t>
            </a:r>
            <a:r>
              <a:rPr lang="cs-CZ" dirty="0" smtClean="0"/>
              <a:t>“ </a:t>
            </a:r>
            <a:r>
              <a:rPr lang="cs-CZ" dirty="0"/>
              <a:t>(Philostr., </a:t>
            </a:r>
            <a:r>
              <a:rPr lang="cs-CZ" i="1" dirty="0"/>
              <a:t>Gym</a:t>
            </a:r>
            <a:r>
              <a:rPr lang="cs-CZ" dirty="0"/>
              <a:t>. 48).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68855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cs-CZ" dirty="0" smtClean="0"/>
              <a:t>konkrétní </a:t>
            </a:r>
            <a:r>
              <a:rPr lang="cs-CZ" dirty="0"/>
              <a:t>maso podle </a:t>
            </a:r>
            <a:r>
              <a:rPr lang="cs-CZ" dirty="0" smtClean="0"/>
              <a:t>zaměření </a:t>
            </a:r>
            <a:r>
              <a:rPr lang="cs-CZ" dirty="0"/>
              <a:t>a vlastností </a:t>
            </a:r>
            <a:r>
              <a:rPr lang="cs-CZ" dirty="0" smtClean="0"/>
              <a:t>zvířat:</a:t>
            </a:r>
          </a:p>
          <a:p>
            <a:pPr lvl="1"/>
            <a:endParaRPr lang="cs-CZ" sz="800" dirty="0" smtClean="0"/>
          </a:p>
          <a:p>
            <a:pPr lvl="1"/>
            <a:r>
              <a:rPr lang="cs-CZ" dirty="0" smtClean="0"/>
              <a:t>běžci </a:t>
            </a:r>
            <a:r>
              <a:rPr lang="cs-CZ" dirty="0"/>
              <a:t>měli jíst maso </a:t>
            </a:r>
            <a:r>
              <a:rPr lang="cs-CZ" dirty="0" smtClean="0"/>
              <a:t>drůbeží</a:t>
            </a:r>
          </a:p>
          <a:p>
            <a:pPr lvl="1"/>
            <a:r>
              <a:rPr lang="cs-CZ" dirty="0" smtClean="0"/>
              <a:t>zápasníci vepřové</a:t>
            </a:r>
          </a:p>
          <a:p>
            <a:pPr lvl="1"/>
            <a:r>
              <a:rPr lang="cs-CZ" dirty="0" smtClean="0"/>
              <a:t>boxeři </a:t>
            </a:r>
            <a:r>
              <a:rPr lang="cs-CZ" dirty="0"/>
              <a:t>volské </a:t>
            </a:r>
          </a:p>
          <a:p>
            <a:pPr lvl="1"/>
            <a:r>
              <a:rPr lang="cs-CZ" dirty="0" smtClean="0"/>
              <a:t>skokani </a:t>
            </a:r>
            <a:r>
              <a:rPr lang="cs-CZ" dirty="0"/>
              <a:t>do dálky kozí 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0677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Pití a strava </a:t>
            </a:r>
            <a:r>
              <a:rPr lang="cs-CZ" b="1" i="1" dirty="0" err="1"/>
              <a:t>ἀθλητ</a:t>
            </a:r>
            <a:r>
              <a:rPr lang="cs-CZ" b="1" i="1" dirty="0"/>
              <a:t>αί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 odstranění únavy a zlepšení fyziologie:</a:t>
            </a:r>
          </a:p>
          <a:p>
            <a:pPr marL="0" indent="0" algn="ctr">
              <a:buNone/>
            </a:pPr>
            <a:r>
              <a:rPr lang="cs-CZ" dirty="0" smtClean="0"/>
              <a:t>„</a:t>
            </a:r>
            <a:r>
              <a:rPr lang="cs-CZ" i="1" dirty="0" err="1"/>
              <a:t>Equisaetum</a:t>
            </a:r>
            <a:r>
              <a:rPr lang="cs-CZ" i="1" dirty="0"/>
              <a:t>, </a:t>
            </a:r>
            <a:r>
              <a:rPr lang="cs-CZ" i="1" dirty="0" err="1"/>
              <a:t>hippuris</a:t>
            </a:r>
            <a:r>
              <a:rPr lang="cs-CZ" i="1" dirty="0"/>
              <a:t> </a:t>
            </a:r>
            <a:r>
              <a:rPr lang="cs-CZ" i="1" dirty="0" err="1"/>
              <a:t>Graecis</a:t>
            </a:r>
            <a:r>
              <a:rPr lang="cs-CZ" i="1" dirty="0"/>
              <a:t> </a:t>
            </a:r>
            <a:r>
              <a:rPr lang="cs-CZ" i="1" dirty="0" err="1"/>
              <a:t>dicta</a:t>
            </a:r>
            <a:r>
              <a:rPr lang="cs-CZ" i="1" dirty="0"/>
              <a:t> </a:t>
            </a:r>
            <a:r>
              <a:rPr lang="cs-CZ" dirty="0"/>
              <a:t>[…]</a:t>
            </a:r>
            <a:r>
              <a:rPr lang="cs-CZ" i="1" dirty="0"/>
              <a:t> </a:t>
            </a:r>
            <a:r>
              <a:rPr lang="cs-CZ" i="1" dirty="0" err="1"/>
              <a:t>lienes</a:t>
            </a:r>
            <a:r>
              <a:rPr lang="cs-CZ" i="1" dirty="0"/>
              <a:t> </a:t>
            </a:r>
            <a:r>
              <a:rPr lang="cs-CZ" i="1" dirty="0" err="1"/>
              <a:t>cursorum</a:t>
            </a:r>
            <a:r>
              <a:rPr lang="cs-CZ" i="1" dirty="0"/>
              <a:t> </a:t>
            </a:r>
            <a:r>
              <a:rPr lang="cs-CZ" i="1" dirty="0" err="1"/>
              <a:t>extinguit</a:t>
            </a:r>
            <a:r>
              <a:rPr lang="cs-CZ" i="1" dirty="0"/>
              <a:t> </a:t>
            </a:r>
            <a:r>
              <a:rPr lang="cs-CZ" i="1" dirty="0" err="1"/>
              <a:t>decocta</a:t>
            </a:r>
            <a:r>
              <a:rPr lang="cs-CZ" i="1" dirty="0"/>
              <a:t> </a:t>
            </a:r>
            <a:r>
              <a:rPr lang="cs-CZ" i="1" dirty="0" err="1"/>
              <a:t>fictili</a:t>
            </a:r>
            <a:r>
              <a:rPr lang="cs-CZ" i="1" dirty="0"/>
              <a:t> novo ad </a:t>
            </a:r>
            <a:r>
              <a:rPr lang="cs-CZ" i="1" dirty="0" err="1"/>
              <a:t>tertias</a:t>
            </a:r>
            <a:r>
              <a:rPr lang="cs-CZ" i="1" dirty="0"/>
              <a:t> </a:t>
            </a:r>
            <a:r>
              <a:rPr lang="cs-CZ" i="1" dirty="0" err="1"/>
              <a:t>quantum</a:t>
            </a:r>
            <a:r>
              <a:rPr lang="cs-CZ" i="1" dirty="0"/>
              <a:t> </a:t>
            </a:r>
            <a:r>
              <a:rPr lang="cs-CZ" i="1" dirty="0" err="1"/>
              <a:t>vas</a:t>
            </a:r>
            <a:r>
              <a:rPr lang="cs-CZ" i="1" dirty="0"/>
              <a:t> </a:t>
            </a:r>
            <a:r>
              <a:rPr lang="cs-CZ" i="1" dirty="0" err="1"/>
              <a:t>capiat</a:t>
            </a:r>
            <a:r>
              <a:rPr lang="cs-CZ" i="1" dirty="0"/>
              <a:t> et per triduum </a:t>
            </a:r>
            <a:r>
              <a:rPr lang="cs-CZ" i="1" dirty="0" err="1"/>
              <a:t>heminis</a:t>
            </a:r>
            <a:r>
              <a:rPr lang="cs-CZ" i="1" dirty="0"/>
              <a:t> </a:t>
            </a:r>
            <a:r>
              <a:rPr lang="cs-CZ" i="1" dirty="0" err="1"/>
              <a:t>pota</a:t>
            </a:r>
            <a:r>
              <a:rPr lang="cs-CZ" i="1" dirty="0"/>
              <a:t>; </a:t>
            </a:r>
            <a:r>
              <a:rPr lang="cs-CZ" i="1" dirty="0" err="1"/>
              <a:t>unctis</a:t>
            </a:r>
            <a:r>
              <a:rPr lang="cs-CZ" i="1" dirty="0"/>
              <a:t> </a:t>
            </a:r>
            <a:r>
              <a:rPr lang="cs-CZ" i="1" dirty="0" err="1"/>
              <a:t>esculentis</a:t>
            </a:r>
            <a:r>
              <a:rPr lang="cs-CZ" i="1" dirty="0"/>
              <a:t> ex ante </a:t>
            </a:r>
            <a:r>
              <a:rPr lang="cs-CZ" i="1" dirty="0" err="1"/>
              <a:t>diem</a:t>
            </a:r>
            <a:r>
              <a:rPr lang="cs-CZ" i="1" dirty="0"/>
              <a:t> </a:t>
            </a:r>
            <a:r>
              <a:rPr lang="cs-CZ" i="1" dirty="0" err="1"/>
              <a:t>unum</a:t>
            </a:r>
            <a:r>
              <a:rPr lang="cs-CZ" i="1" dirty="0"/>
              <a:t> </a:t>
            </a:r>
            <a:r>
              <a:rPr lang="cs-CZ" i="1" dirty="0" err="1"/>
              <a:t>interdicitur</a:t>
            </a:r>
            <a:r>
              <a:rPr lang="cs-CZ" dirty="0"/>
              <a:t>“ (</a:t>
            </a:r>
            <a:r>
              <a:rPr lang="cs-CZ" dirty="0" err="1"/>
              <a:t>Plin</a:t>
            </a:r>
            <a:r>
              <a:rPr lang="cs-CZ" dirty="0"/>
              <a:t>., </a:t>
            </a:r>
            <a:r>
              <a:rPr lang="cs-CZ" i="1" dirty="0"/>
              <a:t>NH</a:t>
            </a:r>
            <a:r>
              <a:rPr lang="cs-CZ" dirty="0"/>
              <a:t> 26.83.132). 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dirty="0"/>
              <a:t>„</a:t>
            </a:r>
            <a:r>
              <a:rPr lang="cs-CZ" i="1" dirty="0" err="1"/>
              <a:t>Equisaetum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smtClean="0"/>
              <a:t>přeslička)</a:t>
            </a:r>
            <a:r>
              <a:rPr lang="cs-CZ" i="1" dirty="0" smtClean="0"/>
              <a:t>, </a:t>
            </a:r>
            <a:r>
              <a:rPr lang="cs-CZ" i="1" dirty="0"/>
              <a:t>Řeky nazývaný </a:t>
            </a:r>
            <a:r>
              <a:rPr lang="cs-CZ" i="1" dirty="0" err="1"/>
              <a:t>hippuris</a:t>
            </a:r>
            <a:r>
              <a:rPr lang="cs-CZ" i="1" dirty="0"/>
              <a:t>,</a:t>
            </a:r>
            <a:r>
              <a:rPr lang="cs-CZ" dirty="0"/>
              <a:t> […]</a:t>
            </a:r>
            <a:r>
              <a:rPr lang="cs-CZ" i="1" dirty="0"/>
              <a:t> zmenšuje sleziny běžců tak, jako se kotlík zmenší na jednu třetinu v nové hliněné nádobí; tito jej užívali v nápoji po tři dny v dávce jedna </a:t>
            </a:r>
            <a:r>
              <a:rPr lang="cs-CZ" i="1" dirty="0" err="1"/>
              <a:t>hemina</a:t>
            </a:r>
            <a:r>
              <a:rPr lang="cs-CZ" i="1" dirty="0"/>
              <a:t> </a:t>
            </a:r>
            <a:r>
              <a:rPr lang="cs-CZ" dirty="0"/>
              <a:t>(1 římská </a:t>
            </a:r>
            <a:r>
              <a:rPr lang="cs-CZ" dirty="0" err="1"/>
              <a:t>hemina</a:t>
            </a:r>
            <a:r>
              <a:rPr lang="cs-CZ" dirty="0"/>
              <a:t> = 0,273 </a:t>
            </a:r>
            <a:r>
              <a:rPr lang="cs-CZ" dirty="0" smtClean="0"/>
              <a:t>litrů)</a:t>
            </a:r>
            <a:r>
              <a:rPr lang="cs-CZ" i="1" dirty="0" smtClean="0"/>
              <a:t>. </a:t>
            </a:r>
            <a:r>
              <a:rPr lang="cs-CZ" i="1" dirty="0"/>
              <a:t>Jeden den předtím je zakázáno jíst tučná jídla</a:t>
            </a:r>
            <a:r>
              <a:rPr lang="cs-CZ" dirty="0"/>
              <a:t>“ (volně přeloženo). </a:t>
            </a:r>
          </a:p>
          <a:p>
            <a:endParaRPr lang="cs-CZ" dirty="0" smtClean="0"/>
          </a:p>
          <a:p>
            <a:r>
              <a:rPr lang="cs-CZ" dirty="0" smtClean="0"/>
              <a:t>nápoj </a:t>
            </a:r>
            <a:r>
              <a:rPr lang="cs-CZ" dirty="0"/>
              <a:t>snižoval prokrvení </a:t>
            </a:r>
            <a:r>
              <a:rPr lang="cs-CZ" dirty="0" smtClean="0"/>
              <a:t>sleziny = zvýšení </a:t>
            </a:r>
            <a:r>
              <a:rPr lang="cs-CZ" dirty="0"/>
              <a:t>výkonu – lehkosti a </a:t>
            </a:r>
            <a:r>
              <a:rPr lang="cs-CZ" dirty="0" smtClean="0"/>
              <a:t>rychlosti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0302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968552"/>
          </a:xfrm>
        </p:spPr>
        <p:txBody>
          <a:bodyPr/>
          <a:lstStyle/>
          <a:p>
            <a:pPr algn="just"/>
            <a:r>
              <a:rPr lang="cs-CZ" b="1" dirty="0" smtClean="0"/>
              <a:t>Platón – kritika:</a:t>
            </a:r>
            <a:endParaRPr lang="cs-CZ" b="1" dirty="0" smtClean="0"/>
          </a:p>
          <a:p>
            <a:pPr lvl="1" algn="just"/>
            <a:r>
              <a:rPr lang="cs-CZ" dirty="0" smtClean="0"/>
              <a:t>lékařství – kuchařství</a:t>
            </a:r>
          </a:p>
          <a:p>
            <a:pPr lvl="1" algn="just"/>
            <a:r>
              <a:rPr lang="cs-CZ" dirty="0" smtClean="0"/>
              <a:t>gymnastika – kosmetika </a:t>
            </a:r>
          </a:p>
          <a:p>
            <a:pPr marL="457200" lvl="1" indent="0" algn="just">
              <a:buNone/>
            </a:pPr>
            <a:endParaRPr lang="cs-CZ" dirty="0" smtClean="0"/>
          </a:p>
          <a:p>
            <a:pPr algn="just"/>
            <a:r>
              <a:rPr lang="cs-CZ" b="1" dirty="0" err="1" smtClean="0"/>
              <a:t>Filostratos</a:t>
            </a:r>
            <a:r>
              <a:rPr lang="cs-CZ" b="1" dirty="0" smtClean="0"/>
              <a:t> – kritika:</a:t>
            </a:r>
            <a:endParaRPr lang="cs-CZ" b="1" dirty="0" smtClean="0"/>
          </a:p>
          <a:p>
            <a:pPr lvl="1" algn="just"/>
            <a:r>
              <a:rPr lang="cs-CZ" dirty="0" smtClean="0"/>
              <a:t>sicilská gastronomie</a:t>
            </a:r>
          </a:p>
          <a:p>
            <a:pPr lvl="2" algn="just"/>
            <a:r>
              <a:rPr lang="cs-CZ" dirty="0" smtClean="0"/>
              <a:t>lenost – energičnost</a:t>
            </a:r>
          </a:p>
          <a:p>
            <a:pPr lvl="2" algn="just"/>
            <a:r>
              <a:rPr lang="cs-CZ" dirty="0" smtClean="0"/>
              <a:t>změkčilost – </a:t>
            </a:r>
            <a:r>
              <a:rPr lang="cs-CZ" dirty="0" err="1" smtClean="0"/>
              <a:t>kalennost</a:t>
            </a:r>
            <a:endParaRPr lang="cs-CZ" dirty="0" smtClean="0"/>
          </a:p>
          <a:p>
            <a:pPr lvl="2" algn="just"/>
            <a:r>
              <a:rPr lang="cs-CZ" dirty="0" smtClean="0"/>
              <a:t>nezkušenost ve válce – bojovnost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2135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strava </a:t>
            </a:r>
            <a:r>
              <a:rPr lang="cs-CZ" i="1" dirty="0" err="1"/>
              <a:t>ἀθλητ</a:t>
            </a:r>
            <a:r>
              <a:rPr lang="cs-CZ" i="1" dirty="0"/>
              <a:t>αί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chléb </a:t>
            </a:r>
            <a:endParaRPr lang="cs-CZ" dirty="0" smtClean="0"/>
          </a:p>
          <a:p>
            <a:pPr lvl="1"/>
            <a:r>
              <a:rPr lang="cs-CZ" dirty="0" smtClean="0"/>
              <a:t>z</a:t>
            </a:r>
            <a:r>
              <a:rPr lang="cs-CZ" dirty="0"/>
              <a:t> loupané pšenice s makovými semínky vyplněný směsí </a:t>
            </a:r>
            <a:r>
              <a:rPr lang="cs-CZ" dirty="0" smtClean="0"/>
              <a:t>ryb</a:t>
            </a:r>
          </a:p>
          <a:p>
            <a:r>
              <a:rPr lang="cs-CZ" dirty="0" smtClean="0"/>
              <a:t>opium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4567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věštby</a:t>
            </a:r>
          </a:p>
          <a:p>
            <a:r>
              <a:rPr lang="cs-CZ" dirty="0" smtClean="0"/>
              <a:t>mystéria</a:t>
            </a:r>
          </a:p>
          <a:p>
            <a:endParaRPr lang="cs-CZ" dirty="0"/>
          </a:p>
          <a:p>
            <a:r>
              <a:rPr lang="cs-CZ" i="1" dirty="0"/>
              <a:t>ἱππ</a:t>
            </a:r>
            <a:r>
              <a:rPr lang="cs-CZ" i="1" dirty="0" err="1"/>
              <a:t>ικός</a:t>
            </a:r>
            <a:r>
              <a:rPr lang="cs-CZ" b="1" i="1" dirty="0"/>
              <a:t> </a:t>
            </a:r>
            <a:r>
              <a:rPr lang="cs-CZ" i="1" dirty="0" smtClean="0"/>
              <a:t>ἀγών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+</a:t>
            </a:r>
            <a:endParaRPr lang="cs-CZ" dirty="0" smtClean="0"/>
          </a:p>
          <a:p>
            <a:r>
              <a:rPr lang="cs-CZ" i="1" dirty="0" smtClean="0"/>
              <a:t>circus</a:t>
            </a:r>
          </a:p>
          <a:p>
            <a:pPr lvl="1"/>
            <a:r>
              <a:rPr lang="cs-CZ" dirty="0" smtClean="0"/>
              <a:t>--- </a:t>
            </a:r>
            <a:r>
              <a:rPr lang="cs-CZ" dirty="0" err="1" smtClean="0"/>
              <a:t>hydromel</a:t>
            </a:r>
            <a:r>
              <a:rPr lang="cs-CZ" dirty="0" smtClean="0"/>
              <a:t> (voda, med, ovsa)</a:t>
            </a:r>
          </a:p>
          <a:p>
            <a:pPr lvl="1"/>
            <a:r>
              <a:rPr lang="cs-CZ" i="1" dirty="0" err="1"/>
              <a:t>Scythica</a:t>
            </a:r>
            <a:r>
              <a:rPr lang="cs-CZ" dirty="0"/>
              <a:t> a </a:t>
            </a:r>
            <a:r>
              <a:rPr lang="cs-CZ" i="1" dirty="0" err="1" smtClean="0"/>
              <a:t>Hippace</a:t>
            </a:r>
            <a:r>
              <a:rPr lang="cs-CZ" i="1" dirty="0" smtClean="0"/>
              <a:t> </a:t>
            </a:r>
            <a:r>
              <a:rPr lang="cs-CZ" dirty="0" smtClean="0"/>
              <a:t>– Skytové </a:t>
            </a:r>
          </a:p>
        </p:txBody>
      </p:sp>
    </p:spTree>
    <p:extLst>
      <p:ext uri="{BB962C8B-B14F-4D97-AF65-F5344CB8AC3E}">
        <p14:creationId xmlns:p14="http://schemas.microsoft.com/office/powerpoint/2010/main" val="23701530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Gladiátoři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>
            <a:normAutofit/>
          </a:bodyPr>
          <a:lstStyle/>
          <a:p>
            <a:r>
              <a:rPr lang="cs-CZ" i="1" dirty="0" err="1" smtClean="0"/>
              <a:t>Lanista</a:t>
            </a:r>
            <a:endParaRPr lang="cs-CZ" i="1" dirty="0" smtClean="0"/>
          </a:p>
          <a:p>
            <a:r>
              <a:rPr lang="cs-CZ" dirty="0"/>
              <a:t>fazolová a prosná kaše </a:t>
            </a:r>
            <a:endParaRPr lang="cs-CZ" dirty="0" smtClean="0"/>
          </a:p>
          <a:p>
            <a:pPr lvl="1"/>
            <a:r>
              <a:rPr lang="cs-CZ" dirty="0" smtClean="0"/>
              <a:t>tělesná </a:t>
            </a:r>
            <a:r>
              <a:rPr lang="cs-CZ" dirty="0"/>
              <a:t>vyrovnanost a správný vývoj </a:t>
            </a:r>
            <a:r>
              <a:rPr lang="cs-CZ" dirty="0" smtClean="0"/>
              <a:t>svalstva</a:t>
            </a:r>
          </a:p>
          <a:p>
            <a:r>
              <a:rPr lang="cs-CZ" dirty="0" smtClean="0"/>
              <a:t>Ječmen</a:t>
            </a:r>
          </a:p>
          <a:p>
            <a:pPr lvl="1"/>
            <a:r>
              <a:rPr lang="cs-CZ" dirty="0" smtClean="0"/>
              <a:t>cena (x vojsko)</a:t>
            </a:r>
          </a:p>
          <a:p>
            <a:pPr lvl="1"/>
            <a:r>
              <a:rPr lang="cs-CZ" dirty="0" smtClean="0"/>
              <a:t>tuk v žilách, krvácivost</a:t>
            </a:r>
          </a:p>
          <a:p>
            <a:pPr lvl="1"/>
            <a:r>
              <a:rPr lang="cs-CZ" dirty="0" smtClean="0"/>
              <a:t>--- </a:t>
            </a:r>
            <a:r>
              <a:rPr lang="cs-CZ" i="1" dirty="0" err="1" smtClean="0"/>
              <a:t>hordearii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i="1" dirty="0" err="1" smtClean="0"/>
              <a:t>gladiatorum</a:t>
            </a:r>
            <a:r>
              <a:rPr lang="cs-CZ" i="1" dirty="0" smtClean="0"/>
              <a:t> </a:t>
            </a:r>
            <a:r>
              <a:rPr lang="cs-CZ" i="1" dirty="0" err="1"/>
              <a:t>cognomine</a:t>
            </a:r>
            <a:r>
              <a:rPr lang="cs-CZ" i="1" dirty="0"/>
              <a:t>, qui </a:t>
            </a:r>
            <a:r>
              <a:rPr lang="cs-CZ" i="1" dirty="0" err="1"/>
              <a:t>hordearii</a:t>
            </a:r>
            <a:r>
              <a:rPr lang="cs-CZ" i="1" dirty="0"/>
              <a:t> </a:t>
            </a:r>
            <a:r>
              <a:rPr lang="cs-CZ" i="1" dirty="0" err="1" smtClean="0"/>
              <a:t>vocabantur</a:t>
            </a:r>
            <a:r>
              <a:rPr lang="cs-CZ" dirty="0" smtClean="0"/>
              <a:t>“</a:t>
            </a:r>
            <a:r>
              <a:rPr lang="cs-CZ" dirty="0"/>
              <a:t> (</a:t>
            </a:r>
            <a:r>
              <a:rPr lang="cs-CZ" dirty="0" err="1" smtClean="0"/>
              <a:t>Plin</a:t>
            </a:r>
            <a:r>
              <a:rPr lang="cs-CZ" dirty="0"/>
              <a:t>., </a:t>
            </a:r>
            <a:r>
              <a:rPr lang="cs-CZ" i="1" dirty="0"/>
              <a:t>NH</a:t>
            </a:r>
            <a:r>
              <a:rPr lang="cs-CZ" dirty="0"/>
              <a:t> </a:t>
            </a:r>
            <a:r>
              <a:rPr lang="cs-CZ" dirty="0" smtClean="0"/>
              <a:t>18.14.72)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2893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cs-CZ" dirty="0"/>
              <a:t>rozemletý kostní </a:t>
            </a:r>
            <a:r>
              <a:rPr lang="cs-CZ" dirty="0" smtClean="0"/>
              <a:t>popel</a:t>
            </a:r>
          </a:p>
          <a:p>
            <a:pPr lvl="1"/>
            <a:r>
              <a:rPr lang="cs-CZ" dirty="0" smtClean="0"/>
              <a:t>pružnost </a:t>
            </a:r>
            <a:r>
              <a:rPr lang="cs-CZ" dirty="0"/>
              <a:t>a pevnost </a:t>
            </a:r>
            <a:r>
              <a:rPr lang="cs-CZ" dirty="0" smtClean="0"/>
              <a:t>kostí</a:t>
            </a:r>
          </a:p>
          <a:p>
            <a:r>
              <a:rPr lang="cs-CZ" i="1" dirty="0" err="1" smtClean="0"/>
              <a:t>sagina</a:t>
            </a:r>
            <a:endParaRPr lang="cs-CZ" i="1" dirty="0" smtClean="0"/>
          </a:p>
          <a:p>
            <a:pPr lvl="1"/>
            <a:r>
              <a:rPr lang="cs-CZ" dirty="0" smtClean="0"/>
              <a:t>žrádlo, šlichta</a:t>
            </a:r>
          </a:p>
          <a:p>
            <a:pPr lvl="1"/>
            <a:r>
              <a:rPr lang="cs-CZ" dirty="0"/>
              <a:t>horší než obrovský hlad (</a:t>
            </a:r>
            <a:r>
              <a:rPr lang="cs-CZ" dirty="0" err="1"/>
              <a:t>Ps</a:t>
            </a:r>
            <a:r>
              <a:rPr lang="cs-CZ" dirty="0"/>
              <a:t>. </a:t>
            </a:r>
            <a:r>
              <a:rPr lang="cs-CZ" dirty="0" err="1"/>
              <a:t>Quint</a:t>
            </a:r>
            <a:r>
              <a:rPr lang="cs-CZ" dirty="0"/>
              <a:t>., </a:t>
            </a:r>
            <a:r>
              <a:rPr lang="cs-CZ" i="1" dirty="0" err="1"/>
              <a:t>Decl</a:t>
            </a:r>
            <a:r>
              <a:rPr lang="cs-CZ" i="1" dirty="0"/>
              <a:t>. </a:t>
            </a:r>
            <a:r>
              <a:rPr lang="cs-CZ" i="1" dirty="0" err="1"/>
              <a:t>Mai</a:t>
            </a:r>
            <a:r>
              <a:rPr lang="cs-CZ" i="1" dirty="0"/>
              <a:t>.</a:t>
            </a:r>
            <a:r>
              <a:rPr lang="cs-CZ" dirty="0"/>
              <a:t> 9.5</a:t>
            </a:r>
            <a:r>
              <a:rPr lang="cs-CZ" dirty="0" smtClean="0"/>
              <a:t>)</a:t>
            </a:r>
          </a:p>
          <a:p>
            <a:r>
              <a:rPr lang="cs-CZ" i="1" dirty="0" err="1"/>
              <a:t>miscellaneus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/>
              <a:t>míchanina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poslední </a:t>
            </a:r>
            <a:r>
              <a:rPr lang="cs-CZ" dirty="0"/>
              <a:t>jídlo, k němuž bylo možné </a:t>
            </a:r>
            <a:r>
              <a:rPr lang="cs-CZ" dirty="0" smtClean="0"/>
              <a:t>sestoupit (</a:t>
            </a:r>
            <a:r>
              <a:rPr lang="cs-CZ" dirty="0" err="1" smtClean="0"/>
              <a:t>Juv</a:t>
            </a:r>
            <a:r>
              <a:rPr lang="cs-CZ" dirty="0" smtClean="0"/>
              <a:t>. 11.20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ječmen – zaječí maso (psi, lišky) – </a:t>
            </a:r>
            <a:r>
              <a:rPr lang="cs-CZ" dirty="0" err="1" smtClean="0"/>
              <a:t>Galénos</a:t>
            </a:r>
            <a:r>
              <a:rPr lang="cs-CZ" dirty="0" smtClean="0"/>
              <a:t> </a:t>
            </a:r>
          </a:p>
          <a:p>
            <a:r>
              <a:rPr lang="cs-CZ" dirty="0" smtClean="0"/>
              <a:t>voda, víno, + extrakty (</a:t>
            </a:r>
            <a:r>
              <a:rPr lang="cs-CZ" dirty="0" err="1" smtClean="0"/>
              <a:t>agres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6025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012"/>
            <a:ext cx="9144000" cy="68259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„</a:t>
            </a:r>
            <a:r>
              <a:rPr lang="cs-CZ" i="1" dirty="0" err="1"/>
              <a:t>sanguinem</a:t>
            </a:r>
            <a:r>
              <a:rPr lang="cs-CZ" i="1" dirty="0"/>
              <a:t> </a:t>
            </a:r>
            <a:r>
              <a:rPr lang="cs-CZ" i="1" dirty="0" err="1"/>
              <a:t>quoque</a:t>
            </a:r>
            <a:r>
              <a:rPr lang="cs-CZ" i="1" dirty="0"/>
              <a:t> </a:t>
            </a:r>
            <a:r>
              <a:rPr lang="cs-CZ" i="1" dirty="0" err="1"/>
              <a:t>gladiatorum</a:t>
            </a:r>
            <a:r>
              <a:rPr lang="cs-CZ" i="1" dirty="0"/>
              <a:t> </a:t>
            </a:r>
            <a:r>
              <a:rPr lang="cs-CZ" i="1" dirty="0" err="1"/>
              <a:t>bibunt</a:t>
            </a:r>
            <a:r>
              <a:rPr lang="cs-CZ" i="1" dirty="0"/>
              <a:t>, </a:t>
            </a:r>
            <a:r>
              <a:rPr lang="cs-CZ" i="1" dirty="0" err="1"/>
              <a:t>ut</a:t>
            </a:r>
            <a:r>
              <a:rPr lang="cs-CZ" i="1" dirty="0"/>
              <a:t> </a:t>
            </a:r>
            <a:r>
              <a:rPr lang="cs-CZ" i="1" dirty="0" err="1"/>
              <a:t>viventibus</a:t>
            </a:r>
            <a:r>
              <a:rPr lang="cs-CZ" i="1" dirty="0"/>
              <a:t> </a:t>
            </a:r>
            <a:r>
              <a:rPr lang="cs-CZ" i="1" dirty="0" err="1"/>
              <a:t>poculis</a:t>
            </a:r>
            <a:r>
              <a:rPr lang="cs-CZ" i="1" dirty="0"/>
              <a:t>, </a:t>
            </a:r>
            <a:r>
              <a:rPr lang="cs-CZ" i="1" dirty="0" err="1"/>
              <a:t>comitiales</a:t>
            </a:r>
            <a:r>
              <a:rPr lang="cs-CZ" i="1" dirty="0"/>
              <a:t> [</a:t>
            </a:r>
            <a:r>
              <a:rPr lang="cs-CZ" i="1" dirty="0" err="1"/>
              <a:t>morbi</a:t>
            </a:r>
            <a:r>
              <a:rPr lang="cs-CZ" i="1" dirty="0"/>
              <a:t>], </a:t>
            </a:r>
            <a:r>
              <a:rPr lang="cs-CZ" i="1" dirty="0" err="1"/>
              <a:t>quod</a:t>
            </a:r>
            <a:r>
              <a:rPr lang="cs-CZ" i="1" dirty="0"/>
              <a:t> </a:t>
            </a:r>
            <a:r>
              <a:rPr lang="cs-CZ" i="1" dirty="0" err="1"/>
              <a:t>spectare</a:t>
            </a:r>
            <a:r>
              <a:rPr lang="cs-CZ" i="1" dirty="0"/>
              <a:t> </a:t>
            </a:r>
            <a:r>
              <a:rPr lang="cs-CZ" i="1" dirty="0" err="1"/>
              <a:t>facientes</a:t>
            </a:r>
            <a:r>
              <a:rPr lang="cs-CZ" i="1" dirty="0"/>
              <a:t> in </a:t>
            </a:r>
            <a:r>
              <a:rPr lang="cs-CZ" i="1" dirty="0" err="1"/>
              <a:t>eadem</a:t>
            </a:r>
            <a:r>
              <a:rPr lang="cs-CZ" i="1" dirty="0"/>
              <a:t> </a:t>
            </a:r>
            <a:r>
              <a:rPr lang="cs-CZ" i="1" dirty="0" err="1"/>
              <a:t>harena</a:t>
            </a:r>
            <a:r>
              <a:rPr lang="cs-CZ" i="1" dirty="0"/>
              <a:t> </a:t>
            </a:r>
            <a:r>
              <a:rPr lang="cs-CZ" i="1" dirty="0" err="1"/>
              <a:t>feras</a:t>
            </a:r>
            <a:r>
              <a:rPr lang="cs-CZ" i="1" dirty="0"/>
              <a:t> </a:t>
            </a:r>
            <a:r>
              <a:rPr lang="cs-CZ" i="1" dirty="0" err="1"/>
              <a:t>quoque</a:t>
            </a:r>
            <a:r>
              <a:rPr lang="cs-CZ" i="1" dirty="0"/>
              <a:t> horror </a:t>
            </a:r>
            <a:r>
              <a:rPr lang="cs-CZ" i="1" dirty="0" err="1"/>
              <a:t>est</a:t>
            </a:r>
            <a:r>
              <a:rPr lang="cs-CZ" i="1" dirty="0"/>
              <a:t>. </a:t>
            </a:r>
            <a:r>
              <a:rPr lang="cs-CZ" i="1" dirty="0" err="1"/>
              <a:t>at</a:t>
            </a:r>
            <a:r>
              <a:rPr lang="cs-CZ" i="1" dirty="0"/>
              <a:t>, </a:t>
            </a:r>
            <a:r>
              <a:rPr lang="cs-CZ" i="1" dirty="0" err="1"/>
              <a:t>Hercule</a:t>
            </a:r>
            <a:r>
              <a:rPr lang="cs-CZ" i="1" dirty="0"/>
              <a:t>, </a:t>
            </a:r>
            <a:r>
              <a:rPr lang="cs-CZ" i="1" dirty="0" err="1"/>
              <a:t>illi</a:t>
            </a:r>
            <a:r>
              <a:rPr lang="cs-CZ" i="1" dirty="0"/>
              <a:t> ex </a:t>
            </a:r>
            <a:r>
              <a:rPr lang="cs-CZ" i="1" dirty="0" err="1"/>
              <a:t>homine</a:t>
            </a:r>
            <a:r>
              <a:rPr lang="cs-CZ" i="1" dirty="0"/>
              <a:t> </a:t>
            </a:r>
            <a:r>
              <a:rPr lang="cs-CZ" i="1" dirty="0" err="1"/>
              <a:t>ipso</a:t>
            </a:r>
            <a:r>
              <a:rPr lang="cs-CZ" i="1" dirty="0"/>
              <a:t> </a:t>
            </a:r>
            <a:r>
              <a:rPr lang="cs-CZ" i="1" dirty="0" err="1"/>
              <a:t>sorbere</a:t>
            </a:r>
            <a:r>
              <a:rPr lang="cs-CZ" i="1" dirty="0"/>
              <a:t> </a:t>
            </a:r>
            <a:r>
              <a:rPr lang="cs-CZ" i="1" dirty="0" err="1"/>
              <a:t>efficacissimum</a:t>
            </a:r>
            <a:r>
              <a:rPr lang="cs-CZ" i="1" dirty="0"/>
              <a:t> </a:t>
            </a:r>
            <a:r>
              <a:rPr lang="cs-CZ" i="1" dirty="0" err="1"/>
              <a:t>putant</a:t>
            </a:r>
            <a:r>
              <a:rPr lang="cs-CZ" i="1" dirty="0"/>
              <a:t> </a:t>
            </a:r>
            <a:r>
              <a:rPr lang="cs-CZ" i="1" dirty="0" err="1"/>
              <a:t>calidum</a:t>
            </a:r>
            <a:r>
              <a:rPr lang="cs-CZ" i="1" dirty="0"/>
              <a:t> </a:t>
            </a:r>
            <a:r>
              <a:rPr lang="cs-CZ" i="1" dirty="0" err="1"/>
              <a:t>spirantemque</a:t>
            </a:r>
            <a:r>
              <a:rPr lang="cs-CZ" i="1" dirty="0"/>
              <a:t> et </a:t>
            </a:r>
            <a:r>
              <a:rPr lang="cs-CZ" i="1" dirty="0" err="1"/>
              <a:t>vivam</a:t>
            </a:r>
            <a:r>
              <a:rPr lang="cs-CZ" i="1" dirty="0"/>
              <a:t> </a:t>
            </a:r>
            <a:r>
              <a:rPr lang="cs-CZ" i="1" dirty="0" err="1"/>
              <a:t>ipsam</a:t>
            </a:r>
            <a:r>
              <a:rPr lang="cs-CZ" i="1" dirty="0"/>
              <a:t> </a:t>
            </a:r>
            <a:r>
              <a:rPr lang="cs-CZ" i="1" dirty="0" err="1"/>
              <a:t>animam</a:t>
            </a:r>
            <a:r>
              <a:rPr lang="cs-CZ" i="1" dirty="0"/>
              <a:t> ex </a:t>
            </a:r>
            <a:r>
              <a:rPr lang="cs-CZ" i="1" dirty="0" err="1"/>
              <a:t>osculo</a:t>
            </a:r>
            <a:r>
              <a:rPr lang="cs-CZ" i="1" dirty="0"/>
              <a:t> </a:t>
            </a:r>
            <a:r>
              <a:rPr lang="cs-CZ" i="1" dirty="0" err="1"/>
              <a:t>vulu</a:t>
            </a:r>
            <a:r>
              <a:rPr lang="cs-CZ" i="1" dirty="0"/>
              <a:t>, </a:t>
            </a:r>
            <a:r>
              <a:rPr lang="cs-CZ" i="1" dirty="0" err="1"/>
              <a:t>cum</a:t>
            </a:r>
            <a:r>
              <a:rPr lang="cs-CZ" i="1" dirty="0"/>
              <a:t> </a:t>
            </a:r>
            <a:r>
              <a:rPr lang="cs-CZ" i="1" dirty="0" err="1"/>
              <a:t>plagis</a:t>
            </a:r>
            <a:r>
              <a:rPr lang="cs-CZ" i="1" dirty="0"/>
              <a:t> </a:t>
            </a:r>
            <a:r>
              <a:rPr lang="cs-CZ" i="1" dirty="0" err="1"/>
              <a:t>omnino</a:t>
            </a:r>
            <a:r>
              <a:rPr lang="cs-CZ" i="1" dirty="0"/>
              <a:t> ne </a:t>
            </a:r>
            <a:r>
              <a:rPr lang="cs-CZ" i="1" dirty="0" err="1"/>
              <a:t>ferarum</a:t>
            </a:r>
            <a:r>
              <a:rPr lang="cs-CZ" i="1" dirty="0"/>
              <a:t> </a:t>
            </a:r>
            <a:r>
              <a:rPr lang="cs-CZ" i="1" dirty="0" err="1"/>
              <a:t>quidem</a:t>
            </a:r>
            <a:r>
              <a:rPr lang="cs-CZ" i="1" dirty="0"/>
              <a:t> </a:t>
            </a:r>
            <a:r>
              <a:rPr lang="cs-CZ" i="1" dirty="0" err="1"/>
              <a:t>admoveri</a:t>
            </a:r>
            <a:r>
              <a:rPr lang="cs-CZ" i="1" dirty="0"/>
              <a:t> </a:t>
            </a:r>
            <a:r>
              <a:rPr lang="cs-CZ" i="1" dirty="0" err="1"/>
              <a:t>ora</a:t>
            </a:r>
            <a:r>
              <a:rPr lang="cs-CZ" i="1" dirty="0"/>
              <a:t> </a:t>
            </a:r>
            <a:r>
              <a:rPr lang="cs-CZ" i="1" dirty="0" err="1"/>
              <a:t>mos</a:t>
            </a:r>
            <a:r>
              <a:rPr lang="cs-CZ" i="1" dirty="0"/>
              <a:t> </a:t>
            </a:r>
            <a:r>
              <a:rPr lang="cs-CZ" i="1" dirty="0" err="1"/>
              <a:t>sit</a:t>
            </a:r>
            <a:r>
              <a:rPr lang="cs-CZ" i="1" dirty="0"/>
              <a:t> </a:t>
            </a:r>
            <a:r>
              <a:rPr lang="cs-CZ" i="1" dirty="0" err="1"/>
              <a:t>humanus</a:t>
            </a:r>
            <a:r>
              <a:rPr lang="cs-CZ" i="1" dirty="0"/>
              <a:t>. </a:t>
            </a:r>
            <a:r>
              <a:rPr lang="cs-CZ" i="1" dirty="0" err="1"/>
              <a:t>alii</a:t>
            </a:r>
            <a:r>
              <a:rPr lang="cs-CZ" i="1" dirty="0"/>
              <a:t> </a:t>
            </a:r>
            <a:r>
              <a:rPr lang="cs-CZ" i="1" dirty="0" err="1"/>
              <a:t>medullas</a:t>
            </a:r>
            <a:r>
              <a:rPr lang="cs-CZ" i="1" dirty="0"/>
              <a:t> </a:t>
            </a:r>
            <a:r>
              <a:rPr lang="cs-CZ" i="1" dirty="0" err="1"/>
              <a:t>crurum</a:t>
            </a:r>
            <a:r>
              <a:rPr lang="cs-CZ" i="1" dirty="0"/>
              <a:t> </a:t>
            </a:r>
            <a:r>
              <a:rPr lang="cs-CZ" i="1" dirty="0" err="1"/>
              <a:t>quaerunt</a:t>
            </a:r>
            <a:r>
              <a:rPr lang="cs-CZ" i="1" dirty="0"/>
              <a:t> et cerebrum </a:t>
            </a:r>
            <a:r>
              <a:rPr lang="cs-CZ" i="1" dirty="0" err="1"/>
              <a:t>infantium</a:t>
            </a:r>
            <a:r>
              <a:rPr lang="cs-CZ" dirty="0"/>
              <a:t>“ (</a:t>
            </a:r>
            <a:r>
              <a:rPr lang="cs-CZ" dirty="0" err="1"/>
              <a:t>Plin</a:t>
            </a:r>
            <a:r>
              <a:rPr lang="cs-CZ" dirty="0"/>
              <a:t>., </a:t>
            </a:r>
            <a:r>
              <a:rPr lang="cs-CZ" i="1" dirty="0"/>
              <a:t>NH</a:t>
            </a:r>
            <a:r>
              <a:rPr lang="cs-CZ" dirty="0"/>
              <a:t> 28.2.4). 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i="1" dirty="0"/>
              <a:t>Lidé postižení padoucnicí pijí jako lék krev gladiátorů-zápasníků v cirku, jakoby ze živých pohárů – a je odporné vidět, že to dělají v téže aréně šelmy. K ďasu! Oni se domnívají, že srkají tu nejúčinnější teplou tekutinu přímo z úst ran, jakousi samu ‚duši’, dýchající a živoucí, a přece mrav nedovoluje vůbec přiblížit lidská ústa k ranám šelem. Jiní vyhledávají morek z hnátů a mozek dětí</a:t>
            </a:r>
            <a:r>
              <a:rPr lang="cs-CZ" dirty="0"/>
              <a:t>“ (překlad F. Němeček).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6023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19268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/>
              <a:t>„</a:t>
            </a:r>
            <a:r>
              <a:rPr lang="cs-CZ" i="1" dirty="0"/>
              <a:t>Ad </a:t>
            </a:r>
            <a:r>
              <a:rPr lang="cs-CZ" i="1" dirty="0" err="1"/>
              <a:t>convolsa</a:t>
            </a:r>
            <a:r>
              <a:rPr lang="cs-CZ" i="1" dirty="0"/>
              <a:t> </a:t>
            </a:r>
            <a:r>
              <a:rPr lang="cs-CZ" i="1" dirty="0" err="1"/>
              <a:t>interiora</a:t>
            </a:r>
            <a:r>
              <a:rPr lang="cs-CZ" i="1" dirty="0"/>
              <a:t> </a:t>
            </a:r>
            <a:r>
              <a:rPr lang="cs-CZ" i="1" dirty="0" err="1"/>
              <a:t>viscera</a:t>
            </a:r>
            <a:r>
              <a:rPr lang="cs-CZ" i="1" dirty="0"/>
              <a:t> aut </a:t>
            </a:r>
            <a:r>
              <a:rPr lang="cs-CZ" i="1" dirty="0" err="1"/>
              <a:t>contusa</a:t>
            </a:r>
            <a:r>
              <a:rPr lang="cs-CZ" i="1" dirty="0"/>
              <a:t>, M. </a:t>
            </a:r>
            <a:r>
              <a:rPr lang="cs-CZ" i="1" dirty="0" err="1"/>
              <a:t>Varro</a:t>
            </a:r>
            <a:r>
              <a:rPr lang="cs-CZ" i="1" dirty="0"/>
              <a:t> — </a:t>
            </a:r>
            <a:r>
              <a:rPr lang="cs-CZ" i="1" dirty="0" err="1"/>
              <a:t>ipsis</a:t>
            </a:r>
            <a:r>
              <a:rPr lang="cs-CZ" i="1" dirty="0"/>
              <a:t> </a:t>
            </a:r>
            <a:r>
              <a:rPr lang="cs-CZ" i="1" dirty="0" err="1"/>
              <a:t>enim</a:t>
            </a:r>
            <a:r>
              <a:rPr lang="cs-CZ" i="1" dirty="0"/>
              <a:t> </a:t>
            </a:r>
            <a:r>
              <a:rPr lang="cs-CZ" i="1" dirty="0" err="1"/>
              <a:t>verbis</a:t>
            </a:r>
            <a:r>
              <a:rPr lang="cs-CZ" i="1" dirty="0"/>
              <a:t> </a:t>
            </a:r>
            <a:r>
              <a:rPr lang="cs-CZ" i="1" dirty="0" err="1"/>
              <a:t>eius</a:t>
            </a:r>
            <a:r>
              <a:rPr lang="cs-CZ" i="1" dirty="0"/>
              <a:t> </a:t>
            </a:r>
            <a:r>
              <a:rPr lang="cs-CZ" i="1" dirty="0" err="1"/>
              <a:t>utar</a:t>
            </a:r>
            <a:r>
              <a:rPr lang="cs-CZ" i="1" dirty="0"/>
              <a:t> — </a:t>
            </a:r>
            <a:r>
              <a:rPr lang="cs-CZ" i="1" dirty="0" err="1"/>
              <a:t>pyxis</a:t>
            </a:r>
            <a:r>
              <a:rPr lang="cs-CZ" i="1" dirty="0"/>
              <a:t> </a:t>
            </a:r>
            <a:r>
              <a:rPr lang="cs-CZ" i="1" dirty="0" err="1"/>
              <a:t>sit</a:t>
            </a:r>
            <a:r>
              <a:rPr lang="cs-CZ" i="1" dirty="0"/>
              <a:t>, </a:t>
            </a:r>
            <a:r>
              <a:rPr lang="cs-CZ" i="1" dirty="0" err="1"/>
              <a:t>inquit</a:t>
            </a:r>
            <a:r>
              <a:rPr lang="cs-CZ" i="1" dirty="0"/>
              <a:t>, </a:t>
            </a:r>
            <a:r>
              <a:rPr lang="cs-CZ" i="1" dirty="0" err="1"/>
              <a:t>focus</a:t>
            </a:r>
            <a:r>
              <a:rPr lang="cs-CZ" i="1" dirty="0"/>
              <a:t>. </a:t>
            </a:r>
            <a:r>
              <a:rPr lang="cs-CZ" i="1" dirty="0" err="1"/>
              <a:t>inde</a:t>
            </a:r>
            <a:r>
              <a:rPr lang="cs-CZ" i="1" dirty="0"/>
              <a:t> </a:t>
            </a:r>
            <a:r>
              <a:rPr lang="cs-CZ" i="1" dirty="0" err="1"/>
              <a:t>enim</a:t>
            </a:r>
            <a:r>
              <a:rPr lang="cs-CZ" i="1" dirty="0"/>
              <a:t> </a:t>
            </a:r>
            <a:r>
              <a:rPr lang="cs-CZ" i="1" dirty="0" err="1"/>
              <a:t>cinis</a:t>
            </a:r>
            <a:r>
              <a:rPr lang="cs-CZ" i="1" dirty="0"/>
              <a:t> </a:t>
            </a:r>
            <a:r>
              <a:rPr lang="cs-CZ" i="1" dirty="0" err="1"/>
              <a:t>lixivus</a:t>
            </a:r>
            <a:r>
              <a:rPr lang="cs-CZ" i="1" dirty="0"/>
              <a:t> </a:t>
            </a:r>
            <a:r>
              <a:rPr lang="cs-CZ" i="1" dirty="0" err="1"/>
              <a:t>potus</a:t>
            </a:r>
            <a:r>
              <a:rPr lang="cs-CZ" i="1" dirty="0"/>
              <a:t> </a:t>
            </a:r>
            <a:r>
              <a:rPr lang="cs-CZ" i="1" dirty="0" err="1"/>
              <a:t>medetur</a:t>
            </a:r>
            <a:r>
              <a:rPr lang="cs-CZ" i="1" dirty="0"/>
              <a:t>. </a:t>
            </a:r>
            <a:r>
              <a:rPr lang="cs-CZ" i="1" dirty="0" err="1"/>
              <a:t>licet</a:t>
            </a:r>
            <a:r>
              <a:rPr lang="cs-CZ" i="1" dirty="0"/>
              <a:t> </a:t>
            </a:r>
            <a:r>
              <a:rPr lang="cs-CZ" i="1" dirty="0" err="1"/>
              <a:t>videre</a:t>
            </a:r>
            <a:r>
              <a:rPr lang="cs-CZ" i="1" dirty="0"/>
              <a:t> </a:t>
            </a:r>
            <a:r>
              <a:rPr lang="cs-CZ" i="1" dirty="0" err="1"/>
              <a:t>gladiatores</a:t>
            </a:r>
            <a:r>
              <a:rPr lang="cs-CZ" i="1" dirty="0"/>
              <a:t>, </a:t>
            </a:r>
            <a:r>
              <a:rPr lang="cs-CZ" i="1" dirty="0" err="1"/>
              <a:t>cum</a:t>
            </a:r>
            <a:r>
              <a:rPr lang="cs-CZ" i="1" dirty="0"/>
              <a:t> </a:t>
            </a:r>
            <a:r>
              <a:rPr lang="cs-CZ" i="1" dirty="0" err="1"/>
              <a:t>deluserunt</a:t>
            </a:r>
            <a:r>
              <a:rPr lang="cs-CZ" i="1" dirty="0"/>
              <a:t>, </a:t>
            </a:r>
            <a:r>
              <a:rPr lang="cs-CZ" i="1" dirty="0" err="1"/>
              <a:t>hac</a:t>
            </a:r>
            <a:r>
              <a:rPr lang="cs-CZ" i="1" dirty="0"/>
              <a:t> </a:t>
            </a:r>
            <a:r>
              <a:rPr lang="cs-CZ" i="1" dirty="0" err="1"/>
              <a:t>iuvari</a:t>
            </a:r>
            <a:r>
              <a:rPr lang="cs-CZ" i="1" dirty="0"/>
              <a:t> </a:t>
            </a:r>
            <a:r>
              <a:rPr lang="cs-CZ" i="1" dirty="0" err="1"/>
              <a:t>potione</a:t>
            </a:r>
            <a:r>
              <a:rPr lang="cs-CZ" dirty="0"/>
              <a:t>“ (</a:t>
            </a:r>
            <a:r>
              <a:rPr lang="cs-CZ" dirty="0" err="1"/>
              <a:t>Plin</a:t>
            </a:r>
            <a:r>
              <a:rPr lang="cs-CZ" dirty="0"/>
              <a:t>., </a:t>
            </a:r>
            <a:r>
              <a:rPr lang="cs-CZ" i="1" dirty="0"/>
              <a:t>NH</a:t>
            </a:r>
            <a:r>
              <a:rPr lang="cs-CZ" dirty="0"/>
              <a:t> 36.69.202-203).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i="1" dirty="0" err="1"/>
              <a:t>Sideritis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smtClean="0"/>
              <a:t>hojník)</a:t>
            </a:r>
            <a:r>
              <a:rPr lang="cs-CZ" i="1" dirty="0" smtClean="0"/>
              <a:t> </a:t>
            </a:r>
            <a:r>
              <a:rPr lang="cs-CZ" i="1" dirty="0"/>
              <a:t>má tak silný účinek, že když je dán na aktuální rány gladiátora zastaví krvácení, jakož i popel nebo uhel, ještě účinnější je pak houba, která roste vedle jeho kořene</a:t>
            </a:r>
            <a:r>
              <a:rPr lang="cs-CZ" dirty="0"/>
              <a:t>“ (volně přeloženo).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i="1" dirty="0" err="1"/>
              <a:t>Sideritis</a:t>
            </a:r>
            <a:r>
              <a:rPr lang="cs-CZ" i="1" dirty="0"/>
              <a:t> </a:t>
            </a:r>
            <a:r>
              <a:rPr lang="cs-CZ" i="1" dirty="0" err="1"/>
              <a:t>tantam</a:t>
            </a:r>
            <a:r>
              <a:rPr lang="cs-CZ" i="1" dirty="0"/>
              <a:t> </a:t>
            </a:r>
            <a:r>
              <a:rPr lang="cs-CZ" i="1" dirty="0" err="1"/>
              <a:t>vim</a:t>
            </a:r>
            <a:r>
              <a:rPr lang="cs-CZ" i="1" dirty="0"/>
              <a:t> </a:t>
            </a:r>
            <a:r>
              <a:rPr lang="cs-CZ" i="1" dirty="0" err="1"/>
              <a:t>habet</a:t>
            </a:r>
            <a:r>
              <a:rPr lang="cs-CZ" i="1" dirty="0"/>
              <a:t>, </a:t>
            </a:r>
            <a:r>
              <a:rPr lang="cs-CZ" i="1" dirty="0" err="1"/>
              <a:t>ut</a:t>
            </a:r>
            <a:r>
              <a:rPr lang="cs-CZ" i="1" dirty="0"/>
              <a:t> </a:t>
            </a:r>
            <a:r>
              <a:rPr lang="cs-CZ" i="1" dirty="0" err="1"/>
              <a:t>quamvis</a:t>
            </a:r>
            <a:r>
              <a:rPr lang="cs-CZ" i="1" dirty="0"/>
              <a:t> </a:t>
            </a:r>
            <a:r>
              <a:rPr lang="cs-CZ" i="1" dirty="0" err="1"/>
              <a:t>recenti</a:t>
            </a:r>
            <a:r>
              <a:rPr lang="cs-CZ" i="1" dirty="0"/>
              <a:t> </a:t>
            </a:r>
            <a:r>
              <a:rPr lang="cs-CZ" i="1" dirty="0" err="1"/>
              <a:t>gladiatoris</a:t>
            </a:r>
            <a:r>
              <a:rPr lang="cs-CZ" i="1" dirty="0"/>
              <a:t> </a:t>
            </a:r>
            <a:r>
              <a:rPr lang="cs-CZ" i="1" dirty="0" err="1"/>
              <a:t>vulneri</a:t>
            </a:r>
            <a:r>
              <a:rPr lang="cs-CZ" i="1" dirty="0"/>
              <a:t> </a:t>
            </a:r>
            <a:r>
              <a:rPr lang="cs-CZ" i="1" dirty="0" err="1"/>
              <a:t>inligata</a:t>
            </a:r>
            <a:r>
              <a:rPr lang="cs-CZ" i="1" dirty="0"/>
              <a:t> </a:t>
            </a:r>
            <a:r>
              <a:rPr lang="cs-CZ" i="1" dirty="0" err="1"/>
              <a:t>sanguinem</a:t>
            </a:r>
            <a:r>
              <a:rPr lang="cs-CZ" i="1" dirty="0"/>
              <a:t> </a:t>
            </a:r>
            <a:r>
              <a:rPr lang="cs-CZ" i="1" dirty="0" err="1"/>
              <a:t>claudat</a:t>
            </a:r>
            <a:r>
              <a:rPr lang="cs-CZ" i="1" dirty="0"/>
              <a:t>, </a:t>
            </a:r>
            <a:r>
              <a:rPr lang="cs-CZ" i="1" dirty="0" err="1"/>
              <a:t>quod</a:t>
            </a:r>
            <a:r>
              <a:rPr lang="cs-CZ" i="1" dirty="0"/>
              <a:t> facit et </a:t>
            </a:r>
            <a:r>
              <a:rPr lang="cs-CZ" i="1" dirty="0" err="1"/>
              <a:t>ferulae</a:t>
            </a:r>
            <a:r>
              <a:rPr lang="cs-CZ" i="1" dirty="0"/>
              <a:t> </a:t>
            </a:r>
            <a:r>
              <a:rPr lang="cs-CZ" i="1" dirty="0" err="1"/>
              <a:t>cinis</a:t>
            </a:r>
            <a:r>
              <a:rPr lang="cs-CZ" i="1" dirty="0"/>
              <a:t> vel </a:t>
            </a:r>
            <a:r>
              <a:rPr lang="cs-CZ" i="1" dirty="0" err="1"/>
              <a:t>carbo</a:t>
            </a:r>
            <a:r>
              <a:rPr lang="cs-CZ" i="1" dirty="0"/>
              <a:t>, </a:t>
            </a:r>
            <a:r>
              <a:rPr lang="cs-CZ" i="1" dirty="0" err="1"/>
              <a:t>fungus</a:t>
            </a:r>
            <a:r>
              <a:rPr lang="cs-CZ" i="1" dirty="0"/>
              <a:t> vero </a:t>
            </a:r>
            <a:r>
              <a:rPr lang="cs-CZ" i="1" dirty="0" err="1"/>
              <a:t>etiam</a:t>
            </a:r>
            <a:r>
              <a:rPr lang="cs-CZ" i="1" dirty="0"/>
              <a:t> </a:t>
            </a:r>
            <a:r>
              <a:rPr lang="cs-CZ" i="1" dirty="0" err="1"/>
              <a:t>efficacius</a:t>
            </a:r>
            <a:r>
              <a:rPr lang="cs-CZ" i="1" dirty="0"/>
              <a:t>, qui </a:t>
            </a:r>
            <a:r>
              <a:rPr lang="cs-CZ" i="1" dirty="0" err="1"/>
              <a:t>secundum</a:t>
            </a:r>
            <a:r>
              <a:rPr lang="cs-CZ" i="1" dirty="0"/>
              <a:t> </a:t>
            </a:r>
            <a:r>
              <a:rPr lang="cs-CZ" i="1" dirty="0" err="1"/>
              <a:t>radicem</a:t>
            </a:r>
            <a:r>
              <a:rPr lang="cs-CZ" i="1" dirty="0"/>
              <a:t> </a:t>
            </a:r>
            <a:r>
              <a:rPr lang="cs-CZ" i="1" dirty="0" err="1"/>
              <a:t>eius</a:t>
            </a:r>
            <a:r>
              <a:rPr lang="cs-CZ" i="1" dirty="0"/>
              <a:t> </a:t>
            </a:r>
            <a:r>
              <a:rPr lang="cs-CZ" i="1" dirty="0" err="1"/>
              <a:t>nascitur</a:t>
            </a:r>
            <a:r>
              <a:rPr lang="cs-CZ" dirty="0"/>
              <a:t>“ (</a:t>
            </a:r>
            <a:r>
              <a:rPr lang="cs-CZ" dirty="0" err="1"/>
              <a:t>Plin</a:t>
            </a:r>
            <a:r>
              <a:rPr lang="cs-CZ" dirty="0"/>
              <a:t>., </a:t>
            </a:r>
            <a:r>
              <a:rPr lang="cs-CZ" i="1" dirty="0"/>
              <a:t>NH</a:t>
            </a:r>
            <a:r>
              <a:rPr lang="cs-CZ" dirty="0"/>
              <a:t> 26.83.135).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i="1" dirty="0"/>
              <a:t>Pro břišní </a:t>
            </a:r>
            <a:r>
              <a:rPr lang="cs-CZ" i="1" dirty="0" smtClean="0"/>
              <a:t>křeče </a:t>
            </a:r>
            <a:r>
              <a:rPr lang="cs-CZ" i="1" dirty="0"/>
              <a:t>a pohmožděniny,“ říká M. </a:t>
            </a:r>
            <a:r>
              <a:rPr lang="cs-CZ" i="1" dirty="0" err="1"/>
              <a:t>Varro</a:t>
            </a:r>
            <a:r>
              <a:rPr lang="cs-CZ" i="1" dirty="0"/>
              <a:t> – cituji jeho slova –. "Vaše ohniště, ať je vaší lékárničkou. Namixujte louh z popela s vaším pitím a budete vyléčen. Můžete vidět, jak si gladiátoři po souboji pomáhají pitím tohoto</a:t>
            </a:r>
            <a:r>
              <a:rPr lang="cs-CZ" dirty="0"/>
              <a:t>“ (volně přeloženo).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97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ludi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cs-CZ" b="1" i="1" dirty="0" smtClean="0"/>
              <a:t>Ludi </a:t>
            </a:r>
            <a:r>
              <a:rPr lang="cs-CZ" b="1" i="1" dirty="0"/>
              <a:t>Saeculares </a:t>
            </a:r>
            <a:endParaRPr lang="cs-CZ" b="1" i="1" dirty="0" smtClean="0"/>
          </a:p>
          <a:p>
            <a:pPr lvl="1"/>
            <a:r>
              <a:rPr lang="cs-CZ" dirty="0" smtClean="0"/>
              <a:t>1x </a:t>
            </a:r>
            <a:r>
              <a:rPr lang="cs-CZ" dirty="0"/>
              <a:t>za 100 </a:t>
            </a:r>
            <a:r>
              <a:rPr lang="cs-CZ" dirty="0" smtClean="0"/>
              <a:t>let v</a:t>
            </a:r>
            <a:r>
              <a:rPr lang="cs-CZ" dirty="0"/>
              <a:t> květnu a červnu </a:t>
            </a:r>
            <a:endParaRPr lang="cs-CZ" dirty="0" smtClean="0"/>
          </a:p>
          <a:p>
            <a:pPr lvl="1"/>
            <a:r>
              <a:rPr lang="cs-CZ" dirty="0" smtClean="0"/>
              <a:t>tři </a:t>
            </a:r>
            <a:r>
              <a:rPr lang="cs-CZ" dirty="0"/>
              <a:t>dny a </a:t>
            </a:r>
            <a:r>
              <a:rPr lang="cs-CZ" dirty="0" smtClean="0"/>
              <a:t>noci</a:t>
            </a:r>
          </a:p>
          <a:p>
            <a:pPr lvl="1"/>
            <a:r>
              <a:rPr lang="cs-CZ" dirty="0"/>
              <a:t>na Martově </a:t>
            </a:r>
            <a:r>
              <a:rPr lang="cs-CZ" dirty="0" smtClean="0"/>
              <a:t>poli</a:t>
            </a:r>
          </a:p>
          <a:p>
            <a:r>
              <a:rPr lang="cs-CZ" b="1" i="1" dirty="0" smtClean="0"/>
              <a:t>Ludi </a:t>
            </a:r>
            <a:r>
              <a:rPr lang="cs-CZ" b="1" i="1" dirty="0"/>
              <a:t>Taurei Quinquennales </a:t>
            </a:r>
            <a:endParaRPr lang="cs-CZ" b="1" i="1" dirty="0" smtClean="0"/>
          </a:p>
          <a:p>
            <a:pPr lvl="1"/>
            <a:r>
              <a:rPr lang="cs-CZ" dirty="0" smtClean="0"/>
              <a:t>25</a:t>
            </a:r>
            <a:r>
              <a:rPr lang="cs-CZ" dirty="0"/>
              <a:t>. a 26. června </a:t>
            </a:r>
            <a:endParaRPr lang="cs-CZ" dirty="0" smtClean="0"/>
          </a:p>
          <a:p>
            <a:pPr lvl="1"/>
            <a:r>
              <a:rPr lang="cs-CZ" dirty="0" smtClean="0"/>
              <a:t>1x za </a:t>
            </a:r>
            <a:r>
              <a:rPr lang="cs-CZ" dirty="0"/>
              <a:t>pět let do roku 186 př. Kr. v </a:t>
            </a:r>
            <a:r>
              <a:rPr lang="cs-CZ" dirty="0" smtClean="0"/>
              <a:t>Circu Flaminiu</a:t>
            </a:r>
          </a:p>
          <a:p>
            <a:r>
              <a:rPr lang="cs-CZ" b="1" i="1" dirty="0" smtClean="0"/>
              <a:t>Ludi </a:t>
            </a:r>
            <a:r>
              <a:rPr lang="cs-CZ" b="1" i="1" dirty="0"/>
              <a:t>Victoriae Caesaris </a:t>
            </a:r>
            <a:endParaRPr lang="cs-CZ" b="1" i="1" dirty="0" smtClean="0"/>
          </a:p>
          <a:p>
            <a:pPr lvl="1"/>
            <a:r>
              <a:rPr lang="cs-CZ" dirty="0" smtClean="0"/>
              <a:t>k </a:t>
            </a:r>
            <a:r>
              <a:rPr lang="cs-CZ" dirty="0"/>
              <a:t>poctě Caesara a bohyně vítězství jako oslava po vítězství v bitvě u Farsalu v roce 48 př. </a:t>
            </a:r>
            <a:r>
              <a:rPr lang="cs-CZ" dirty="0" smtClean="0"/>
              <a:t>Kr.</a:t>
            </a:r>
          </a:p>
          <a:p>
            <a:r>
              <a:rPr lang="cs-CZ" b="1" i="1" dirty="0" smtClean="0"/>
              <a:t>Ludi </a:t>
            </a:r>
            <a:r>
              <a:rPr lang="cs-CZ" b="1" i="1" dirty="0"/>
              <a:t>Capitolini </a:t>
            </a:r>
            <a:endParaRPr lang="cs-CZ" b="1" i="1" dirty="0" smtClean="0"/>
          </a:p>
          <a:p>
            <a:pPr lvl="1"/>
            <a:r>
              <a:rPr lang="cs-CZ" dirty="0" smtClean="0"/>
              <a:t>13</a:t>
            </a:r>
            <a:r>
              <a:rPr lang="cs-CZ" dirty="0"/>
              <a:t>. října k poctě vládce </a:t>
            </a:r>
            <a:r>
              <a:rPr lang="cs-CZ" dirty="0" smtClean="0"/>
              <a:t>bohů</a:t>
            </a:r>
          </a:p>
          <a:p>
            <a:r>
              <a:rPr lang="cs-CZ" b="1" i="1" dirty="0" smtClean="0"/>
              <a:t>Ludi </a:t>
            </a:r>
            <a:r>
              <a:rPr lang="cs-CZ" b="1" i="1" dirty="0"/>
              <a:t>Victoriae </a:t>
            </a:r>
            <a:r>
              <a:rPr lang="cs-CZ" b="1" i="1" dirty="0" err="1"/>
              <a:t>Sullanae</a:t>
            </a:r>
            <a:r>
              <a:rPr lang="cs-CZ" b="1" i="1" dirty="0"/>
              <a:t> </a:t>
            </a:r>
            <a:endParaRPr lang="cs-CZ" b="1" i="1" dirty="0" smtClean="0"/>
          </a:p>
          <a:p>
            <a:pPr lvl="1"/>
            <a:r>
              <a:rPr lang="cs-CZ" dirty="0" smtClean="0"/>
              <a:t>26</a:t>
            </a:r>
            <a:r>
              <a:rPr lang="cs-CZ" dirty="0"/>
              <a:t>. října – 2. </a:t>
            </a:r>
            <a:r>
              <a:rPr lang="cs-CZ" dirty="0" smtClean="0"/>
              <a:t>listopadu</a:t>
            </a:r>
          </a:p>
          <a:p>
            <a:pPr lvl="1"/>
            <a:r>
              <a:rPr lang="cs-CZ" dirty="0" smtClean="0"/>
              <a:t>oslava </a:t>
            </a:r>
            <a:r>
              <a:rPr lang="cs-CZ" dirty="0"/>
              <a:t>Sullova vítězství nad Samnity z roku 82 př. Kr. v bitvě u římské brány Collina Porta </a:t>
            </a:r>
            <a:endParaRPr lang="cs-CZ" dirty="0" smtClean="0"/>
          </a:p>
          <a:p>
            <a:pPr lvl="1"/>
            <a:r>
              <a:rPr lang="cs-CZ" dirty="0" smtClean="0"/>
              <a:t>k</a:t>
            </a:r>
            <a:r>
              <a:rPr lang="cs-CZ" dirty="0"/>
              <a:t> poctě bohyně </a:t>
            </a:r>
            <a:r>
              <a:rPr lang="cs-CZ" dirty="0" smtClean="0"/>
              <a:t>vítězství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82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Sportovní výchova občanů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běhy a pochody, </a:t>
            </a:r>
            <a:endParaRPr lang="cs-CZ" dirty="0" smtClean="0"/>
          </a:p>
          <a:p>
            <a:pPr algn="just"/>
            <a:r>
              <a:rPr lang="cs-CZ" dirty="0" smtClean="0"/>
              <a:t>skoky</a:t>
            </a:r>
            <a:r>
              <a:rPr lang="cs-CZ" dirty="0"/>
              <a:t>, </a:t>
            </a:r>
            <a:endParaRPr lang="cs-CZ" dirty="0" smtClean="0"/>
          </a:p>
          <a:p>
            <a:pPr algn="just"/>
            <a:r>
              <a:rPr lang="cs-CZ" dirty="0" smtClean="0"/>
              <a:t>plavání</a:t>
            </a:r>
            <a:r>
              <a:rPr lang="cs-CZ" dirty="0"/>
              <a:t>, </a:t>
            </a:r>
            <a:endParaRPr lang="cs-CZ" dirty="0" smtClean="0"/>
          </a:p>
          <a:p>
            <a:pPr algn="just"/>
            <a:r>
              <a:rPr lang="cs-CZ" dirty="0" smtClean="0"/>
              <a:t>zápas</a:t>
            </a:r>
            <a:r>
              <a:rPr lang="cs-CZ" dirty="0"/>
              <a:t>, </a:t>
            </a:r>
            <a:endParaRPr lang="cs-CZ" dirty="0" smtClean="0"/>
          </a:p>
          <a:p>
            <a:pPr algn="just"/>
            <a:r>
              <a:rPr lang="cs-CZ" dirty="0" smtClean="0"/>
              <a:t>šerm</a:t>
            </a:r>
            <a:r>
              <a:rPr lang="cs-CZ" dirty="0"/>
              <a:t>, </a:t>
            </a:r>
            <a:endParaRPr lang="cs-CZ" dirty="0" smtClean="0"/>
          </a:p>
          <a:p>
            <a:pPr algn="just"/>
            <a:r>
              <a:rPr lang="cs-CZ" dirty="0" smtClean="0"/>
              <a:t>lukostřelba </a:t>
            </a:r>
          </a:p>
          <a:p>
            <a:pPr algn="just"/>
            <a:r>
              <a:rPr lang="cs-CZ" dirty="0" smtClean="0"/>
              <a:t>hody oštěpem</a:t>
            </a:r>
          </a:p>
          <a:p>
            <a:pPr marL="0" indent="0" algn="just">
              <a:buNone/>
            </a:pPr>
            <a:endParaRPr lang="cs-CZ" i="1" dirty="0" smtClean="0"/>
          </a:p>
          <a:p>
            <a:pPr marL="0" indent="0" algn="just">
              <a:buNone/>
            </a:pPr>
            <a:r>
              <a:rPr lang="cs-CZ" i="1" dirty="0" smtClean="0"/>
              <a:t>„</a:t>
            </a:r>
            <a:r>
              <a:rPr lang="cs-CZ" i="1" dirty="0"/>
              <a:t>Římané nepřikládali tělocviku takové důležitosti jako Řekové, u nich pěstován ponejvíce tělocvik válečný“</a:t>
            </a:r>
            <a:r>
              <a:rPr lang="cs-CZ" dirty="0"/>
              <a:t> (</a:t>
            </a:r>
            <a:r>
              <a:rPr lang="cs-CZ" i="1" dirty="0"/>
              <a:t>Základy sokolského vzdělávání</a:t>
            </a:r>
            <a:r>
              <a:rPr lang="cs-CZ" dirty="0"/>
              <a:t>, 1914, 13).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90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Armáda – tělesná výchova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cs-CZ" dirty="0" smtClean="0"/>
              <a:t>rozšíření </a:t>
            </a:r>
            <a:r>
              <a:rPr lang="cs-CZ" b="1" dirty="0"/>
              <a:t>chůze</a:t>
            </a:r>
            <a:r>
              <a:rPr lang="cs-CZ" dirty="0"/>
              <a:t> formou dlouhých pochodů </a:t>
            </a:r>
            <a:endParaRPr lang="cs-CZ" dirty="0" smtClean="0"/>
          </a:p>
          <a:p>
            <a:r>
              <a:rPr lang="cs-CZ" dirty="0" smtClean="0"/>
              <a:t>speciální </a:t>
            </a:r>
            <a:r>
              <a:rPr lang="cs-CZ" dirty="0"/>
              <a:t>výcvik s různými druhy </a:t>
            </a:r>
            <a:r>
              <a:rPr lang="cs-CZ" b="1" dirty="0" smtClean="0"/>
              <a:t>zbraní</a:t>
            </a:r>
          </a:p>
          <a:p>
            <a:r>
              <a:rPr lang="cs-CZ" b="1" dirty="0" smtClean="0"/>
              <a:t>nováčci</a:t>
            </a:r>
            <a:r>
              <a:rPr lang="cs-CZ" dirty="0" smtClean="0"/>
              <a:t> – upřednostňování:</a:t>
            </a:r>
          </a:p>
          <a:p>
            <a:pPr lvl="1"/>
            <a:r>
              <a:rPr lang="cs-CZ" dirty="0" smtClean="0"/>
              <a:t>vesničanů </a:t>
            </a:r>
            <a:r>
              <a:rPr lang="cs-CZ" dirty="0"/>
              <a:t>před </a:t>
            </a:r>
            <a:r>
              <a:rPr lang="cs-CZ" dirty="0" smtClean="0"/>
              <a:t>měšťany</a:t>
            </a:r>
          </a:p>
          <a:p>
            <a:pPr lvl="1"/>
            <a:r>
              <a:rPr lang="cs-CZ" dirty="0" smtClean="0"/>
              <a:t>mužů</a:t>
            </a:r>
            <a:r>
              <a:rPr lang="cs-CZ" dirty="0"/>
              <a:t> mírného pásma před muži z východního horkého </a:t>
            </a:r>
            <a:r>
              <a:rPr lang="cs-CZ" dirty="0" smtClean="0"/>
              <a:t>klimatu</a:t>
            </a:r>
          </a:p>
          <a:p>
            <a:pPr lvl="1"/>
            <a:r>
              <a:rPr lang="cs-CZ" dirty="0" smtClean="0"/>
              <a:t>lovci</a:t>
            </a:r>
            <a:r>
              <a:rPr lang="cs-CZ" dirty="0"/>
              <a:t>, kováři a řezníci před tkalci, rybáři a </a:t>
            </a:r>
            <a:r>
              <a:rPr lang="cs-CZ" dirty="0" smtClean="0"/>
              <a:t>pekaři</a:t>
            </a:r>
            <a:endParaRPr lang="cs-CZ" dirty="0"/>
          </a:p>
          <a:p>
            <a:pPr lvl="1"/>
            <a:r>
              <a:rPr lang="cs-CZ" dirty="0" smtClean="0"/>
              <a:t>… </a:t>
            </a:r>
          </a:p>
          <a:p>
            <a:r>
              <a:rPr lang="cs-CZ" b="1" dirty="0" smtClean="0"/>
              <a:t>nováčci</a:t>
            </a:r>
            <a:r>
              <a:rPr lang="cs-CZ" dirty="0" smtClean="0"/>
              <a:t> – 4 měsíční dril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20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Výcvik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Základem sportovní výchovy římských </a:t>
            </a:r>
            <a:r>
              <a:rPr lang="cs-CZ" dirty="0" smtClean="0"/>
              <a:t>vojáků: </a:t>
            </a:r>
          </a:p>
          <a:p>
            <a:r>
              <a:rPr lang="cs-CZ" dirty="0" smtClean="0"/>
              <a:t>vojenský </a:t>
            </a:r>
            <a:r>
              <a:rPr lang="cs-CZ" dirty="0"/>
              <a:t>pochod (</a:t>
            </a:r>
            <a:r>
              <a:rPr lang="cs-CZ" b="1" i="1" dirty="0" err="1" smtClean="0"/>
              <a:t>ambulatio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souhra – udržování šiku </a:t>
            </a:r>
          </a:p>
          <a:p>
            <a:pPr lvl="1"/>
            <a:r>
              <a:rPr lang="cs-CZ" dirty="0" smtClean="0"/>
              <a:t>normální rychlostí za 5 hodin </a:t>
            </a:r>
            <a:r>
              <a:rPr lang="cs-CZ" dirty="0"/>
              <a:t>30 </a:t>
            </a:r>
            <a:r>
              <a:rPr lang="cs-CZ" dirty="0" smtClean="0"/>
              <a:t>km</a:t>
            </a:r>
          </a:p>
          <a:p>
            <a:pPr lvl="1"/>
            <a:r>
              <a:rPr lang="cs-CZ" dirty="0" smtClean="0"/>
              <a:t>Rychleji za 5 hodin </a:t>
            </a:r>
            <a:r>
              <a:rPr lang="cs-CZ" dirty="0"/>
              <a:t>36 </a:t>
            </a:r>
            <a:r>
              <a:rPr lang="cs-CZ" dirty="0" smtClean="0"/>
              <a:t>km</a:t>
            </a:r>
          </a:p>
          <a:p>
            <a:pPr lvl="1"/>
            <a:r>
              <a:rPr lang="cs-CZ" dirty="0" smtClean="0"/>
              <a:t>1x za měsíc minimálně 3 cvičné pochody</a:t>
            </a:r>
          </a:p>
          <a:p>
            <a:r>
              <a:rPr lang="cs-CZ" b="1" dirty="0" smtClean="0"/>
              <a:t>běh </a:t>
            </a:r>
          </a:p>
          <a:p>
            <a:pPr lvl="1"/>
            <a:r>
              <a:rPr lang="cs-CZ" dirty="0" smtClean="0"/>
              <a:t>důležitost:</a:t>
            </a:r>
          </a:p>
          <a:p>
            <a:pPr lvl="2"/>
            <a:r>
              <a:rPr lang="cs-CZ" dirty="0" smtClean="0"/>
              <a:t>vyrazit </a:t>
            </a:r>
            <a:r>
              <a:rPr lang="cs-CZ" dirty="0"/>
              <a:t>prudčeji proti nepříteli </a:t>
            </a:r>
            <a:endParaRPr lang="cs-CZ" dirty="0" smtClean="0"/>
          </a:p>
          <a:p>
            <a:pPr lvl="2"/>
            <a:r>
              <a:rPr lang="cs-CZ" dirty="0" smtClean="0"/>
              <a:t>při vítězství jej i </a:t>
            </a:r>
            <a:r>
              <a:rPr lang="cs-CZ" dirty="0"/>
              <a:t>účinněji </a:t>
            </a:r>
            <a:r>
              <a:rPr lang="cs-CZ" dirty="0" smtClean="0"/>
              <a:t>pronásledovat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1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88" y="0"/>
            <a:ext cx="9129611" cy="6858000"/>
          </a:xfrm>
        </p:spPr>
        <p:txBody>
          <a:bodyPr>
            <a:normAutofit fontScale="62500" lnSpcReduction="20000"/>
          </a:bodyPr>
          <a:lstStyle/>
          <a:p>
            <a:r>
              <a:rPr lang="cs-CZ" sz="3400" b="1" dirty="0" smtClean="0"/>
              <a:t>skok</a:t>
            </a:r>
          </a:p>
          <a:p>
            <a:pPr lvl="1"/>
            <a:r>
              <a:rPr lang="cs-CZ" sz="3000" dirty="0" smtClean="0"/>
              <a:t>překonávání </a:t>
            </a:r>
            <a:r>
              <a:rPr lang="cs-CZ" sz="3000" dirty="0"/>
              <a:t>překážek a </a:t>
            </a:r>
            <a:r>
              <a:rPr lang="cs-CZ" sz="3000" dirty="0" smtClean="0"/>
              <a:t>příkopů</a:t>
            </a:r>
          </a:p>
          <a:p>
            <a:r>
              <a:rPr lang="cs-CZ" sz="3400" b="1" dirty="0" smtClean="0"/>
              <a:t>plavání</a:t>
            </a:r>
          </a:p>
          <a:p>
            <a:pPr lvl="1"/>
            <a:r>
              <a:rPr lang="cs-CZ" sz="3000" dirty="0" smtClean="0"/>
              <a:t>pro pronásledování i ústup</a:t>
            </a:r>
            <a:r>
              <a:rPr lang="cs-CZ" sz="3000" dirty="0"/>
              <a:t> </a:t>
            </a:r>
            <a:r>
              <a:rPr lang="cs-CZ" sz="3000" dirty="0" smtClean="0"/>
              <a:t>(mohla překážet </a:t>
            </a:r>
            <a:r>
              <a:rPr lang="cs-CZ" sz="3000" dirty="0"/>
              <a:t>řeka či jezero, poté by byli ti, kdo neuměli plavat ztraceni, nebo mohlo ztroskotat stíhání </a:t>
            </a:r>
            <a:r>
              <a:rPr lang="cs-CZ" sz="3000" dirty="0" smtClean="0"/>
              <a:t>nepřátel) </a:t>
            </a:r>
          </a:p>
          <a:p>
            <a:r>
              <a:rPr lang="cs-CZ" sz="3400" b="1" dirty="0" smtClean="0"/>
              <a:t>cvičení u </a:t>
            </a:r>
            <a:r>
              <a:rPr lang="cs-CZ" sz="3400" b="1" dirty="0"/>
              <a:t>šest stop vysokých kůlů (</a:t>
            </a:r>
            <a:r>
              <a:rPr lang="cs-CZ" sz="3400" b="1" i="1" dirty="0" err="1"/>
              <a:t>palorum</a:t>
            </a:r>
            <a:r>
              <a:rPr lang="cs-CZ" sz="3400" b="1" dirty="0"/>
              <a:t>)</a:t>
            </a:r>
            <a:r>
              <a:rPr lang="cs-CZ" sz="3400" dirty="0"/>
              <a:t> </a:t>
            </a:r>
            <a:endParaRPr lang="cs-CZ" sz="3400" dirty="0" smtClean="0"/>
          </a:p>
          <a:p>
            <a:pPr lvl="1"/>
            <a:r>
              <a:rPr lang="cs-CZ" sz="3000" dirty="0"/>
              <a:t>nedostatečná úroveň </a:t>
            </a:r>
          </a:p>
          <a:p>
            <a:pPr lvl="2"/>
            <a:r>
              <a:rPr lang="cs-CZ" sz="2600" dirty="0"/>
              <a:t>ochuzovány příděly potravy </a:t>
            </a:r>
          </a:p>
          <a:p>
            <a:pPr lvl="2"/>
            <a:r>
              <a:rPr lang="cs-CZ" sz="2600" dirty="0"/>
              <a:t>místo pšenice dostávali ječmen</a:t>
            </a:r>
          </a:p>
          <a:p>
            <a:pPr lvl="1"/>
            <a:r>
              <a:rPr lang="cs-CZ" sz="3000" dirty="0" smtClean="0"/>
              <a:t>s mečem</a:t>
            </a:r>
          </a:p>
          <a:p>
            <a:pPr lvl="2"/>
            <a:r>
              <a:rPr lang="cs-CZ" sz="2600" dirty="0" smtClean="0"/>
              <a:t>2x denně</a:t>
            </a:r>
          </a:p>
          <a:p>
            <a:pPr lvl="2"/>
            <a:r>
              <a:rPr lang="cs-CZ" sz="2600" dirty="0" smtClean="0"/>
              <a:t>štíty </a:t>
            </a:r>
            <a:r>
              <a:rPr lang="cs-CZ" sz="2600" dirty="0"/>
              <a:t>s dvojnásobnou </a:t>
            </a:r>
            <a:r>
              <a:rPr lang="cs-CZ" sz="2600" dirty="0" smtClean="0"/>
              <a:t>hmotností</a:t>
            </a:r>
          </a:p>
          <a:p>
            <a:pPr lvl="2"/>
            <a:r>
              <a:rPr lang="cs-CZ" sz="2600" dirty="0" smtClean="0"/>
              <a:t>s</a:t>
            </a:r>
            <a:r>
              <a:rPr lang="cs-CZ" sz="2600" dirty="0"/>
              <a:t> dřevěnými holemi místo mečů, také dvakrát tak </a:t>
            </a:r>
            <a:r>
              <a:rPr lang="cs-CZ" sz="2600" dirty="0" smtClean="0"/>
              <a:t>těžkými </a:t>
            </a:r>
          </a:p>
          <a:p>
            <a:pPr lvl="2"/>
            <a:r>
              <a:rPr lang="cs-CZ" sz="2600" dirty="0" smtClean="0"/>
              <a:t>většinou bodné útoky </a:t>
            </a:r>
            <a:r>
              <a:rPr lang="cs-CZ" sz="2600" dirty="0"/>
              <a:t>a </a:t>
            </a:r>
            <a:r>
              <a:rPr lang="cs-CZ" sz="2600" dirty="0" smtClean="0"/>
              <a:t>rány, </a:t>
            </a:r>
            <a:r>
              <a:rPr lang="cs-CZ" sz="2600" dirty="0"/>
              <a:t>nikoli </a:t>
            </a:r>
            <a:r>
              <a:rPr lang="cs-CZ" sz="2600" dirty="0" smtClean="0"/>
              <a:t>sečné</a:t>
            </a:r>
          </a:p>
          <a:p>
            <a:pPr lvl="2"/>
            <a:r>
              <a:rPr lang="cs-CZ" sz="2600" dirty="0" smtClean="0"/>
              <a:t>dobře hodnocen šermířský výcvik </a:t>
            </a:r>
            <a:r>
              <a:rPr lang="cs-CZ" sz="2600" i="1" dirty="0" smtClean="0"/>
              <a:t>armatura</a:t>
            </a:r>
            <a:endParaRPr lang="cs-CZ" sz="2600" dirty="0"/>
          </a:p>
          <a:p>
            <a:pPr lvl="1"/>
            <a:r>
              <a:rPr lang="cs-CZ" sz="3000" dirty="0" smtClean="0"/>
              <a:t>s</a:t>
            </a:r>
            <a:r>
              <a:rPr lang="cs-CZ" sz="3000" dirty="0"/>
              <a:t> těžkým </a:t>
            </a:r>
            <a:r>
              <a:rPr lang="cs-CZ" sz="3000" dirty="0" smtClean="0"/>
              <a:t>oštěpem</a:t>
            </a:r>
          </a:p>
          <a:p>
            <a:pPr lvl="2"/>
            <a:r>
              <a:rPr lang="cs-CZ" sz="2600" dirty="0" smtClean="0"/>
              <a:t>trefování</a:t>
            </a:r>
          </a:p>
          <a:p>
            <a:pPr lvl="1"/>
            <a:r>
              <a:rPr lang="cs-CZ" sz="3000" dirty="0" smtClean="0"/>
              <a:t>i s</a:t>
            </a:r>
            <a:r>
              <a:rPr lang="cs-CZ" sz="3000" dirty="0"/>
              <a:t> lukem a tupými šípy </a:t>
            </a:r>
            <a:endParaRPr lang="cs-CZ" sz="3000" dirty="0" smtClean="0"/>
          </a:p>
          <a:p>
            <a:pPr lvl="2"/>
            <a:r>
              <a:rPr lang="cs-CZ" sz="2600" dirty="0" smtClean="0"/>
              <a:t>pěšmo </a:t>
            </a:r>
            <a:r>
              <a:rPr lang="cs-CZ" sz="2600" dirty="0"/>
              <a:t>či </a:t>
            </a:r>
            <a:r>
              <a:rPr lang="cs-CZ" sz="2600" dirty="0" smtClean="0"/>
              <a:t>koňmo</a:t>
            </a:r>
          </a:p>
          <a:p>
            <a:r>
              <a:rPr lang="cs-CZ" sz="3400" b="1" dirty="0" smtClean="0"/>
              <a:t>výcvik </a:t>
            </a:r>
            <a:r>
              <a:rPr lang="cs-CZ" sz="3400" b="1" dirty="0"/>
              <a:t>se </a:t>
            </a:r>
            <a:r>
              <a:rPr lang="cs-CZ" sz="3400" b="1" dirty="0" smtClean="0"/>
              <a:t>zbraní</a:t>
            </a:r>
          </a:p>
          <a:p>
            <a:pPr lvl="1"/>
            <a:r>
              <a:rPr lang="cs-CZ" sz="3000" dirty="0" smtClean="0"/>
              <a:t>po </a:t>
            </a:r>
            <a:r>
              <a:rPr lang="cs-CZ" sz="3000" dirty="0"/>
              <a:t>výcviku u </a:t>
            </a:r>
            <a:r>
              <a:rPr lang="cs-CZ" sz="3000" dirty="0" smtClean="0"/>
              <a:t>kůlu</a:t>
            </a:r>
          </a:p>
          <a:p>
            <a:pPr lvl="1"/>
            <a:r>
              <a:rPr lang="cs-CZ" sz="3000" dirty="0" smtClean="0"/>
              <a:t>ve dvojicích</a:t>
            </a:r>
          </a:p>
          <a:p>
            <a:pPr lvl="1"/>
            <a:r>
              <a:rPr lang="cs-CZ" sz="3000" dirty="0" smtClean="0"/>
              <a:t>meče kryté </a:t>
            </a:r>
            <a:r>
              <a:rPr lang="cs-CZ" sz="3000" dirty="0"/>
              <a:t>koženými </a:t>
            </a:r>
            <a:r>
              <a:rPr lang="cs-CZ" sz="3000" dirty="0" smtClean="0"/>
              <a:t>pouzdry</a:t>
            </a:r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3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8809"/>
            <a:ext cx="9144000" cy="6829191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</a:t>
            </a:r>
            <a:r>
              <a:rPr lang="cs-CZ" b="1" dirty="0" smtClean="0"/>
              <a:t>ameny</a:t>
            </a:r>
          </a:p>
          <a:p>
            <a:pPr lvl="1"/>
            <a:r>
              <a:rPr lang="cs-CZ" dirty="0" smtClean="0"/>
              <a:t>házení, </a:t>
            </a:r>
            <a:r>
              <a:rPr lang="cs-CZ" dirty="0"/>
              <a:t>metání kamenů </a:t>
            </a:r>
            <a:r>
              <a:rPr lang="cs-CZ" dirty="0" smtClean="0"/>
              <a:t>prakem, metání </a:t>
            </a:r>
            <a:r>
              <a:rPr lang="cs-CZ" dirty="0"/>
              <a:t>střel s olověnou zátěží (</a:t>
            </a:r>
            <a:r>
              <a:rPr lang="cs-CZ" i="1" dirty="0" err="1"/>
              <a:t>mattiobarbuli</a:t>
            </a:r>
            <a:r>
              <a:rPr lang="cs-CZ" dirty="0"/>
              <a:t>, </a:t>
            </a:r>
            <a:r>
              <a:rPr lang="cs-CZ" i="1" dirty="0" err="1" smtClean="0"/>
              <a:t>plumbatae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ováčci</a:t>
            </a:r>
          </a:p>
          <a:p>
            <a:pPr lvl="1"/>
            <a:r>
              <a:rPr lang="cs-CZ" dirty="0" smtClean="0"/>
              <a:t>střely (5) </a:t>
            </a:r>
            <a:r>
              <a:rPr lang="cs-CZ" dirty="0"/>
              <a:t>nosil každý voják na vnitřní straně štítu (asi od 2. století po Kr</a:t>
            </a:r>
            <a:r>
              <a:rPr lang="cs-CZ" dirty="0" smtClean="0"/>
              <a:t>.)</a:t>
            </a:r>
          </a:p>
          <a:p>
            <a:r>
              <a:rPr lang="cs-CZ" b="1" dirty="0"/>
              <a:t>nasedání na koně </a:t>
            </a:r>
            <a:endParaRPr lang="cs-CZ" b="1" dirty="0" smtClean="0"/>
          </a:p>
          <a:p>
            <a:pPr lvl="1"/>
            <a:r>
              <a:rPr lang="cs-CZ" dirty="0" smtClean="0"/>
              <a:t>zleva </a:t>
            </a:r>
            <a:r>
              <a:rPr lang="cs-CZ" dirty="0"/>
              <a:t>i zprava </a:t>
            </a:r>
          </a:p>
          <a:p>
            <a:pPr lvl="1"/>
            <a:r>
              <a:rPr lang="cs-CZ" dirty="0" smtClean="0"/>
              <a:t>beze zbraní</a:t>
            </a:r>
          </a:p>
          <a:p>
            <a:pPr lvl="1"/>
            <a:r>
              <a:rPr lang="cs-CZ" dirty="0" smtClean="0"/>
              <a:t>poté se zbraněmi </a:t>
            </a:r>
            <a:r>
              <a:rPr lang="cs-CZ" dirty="0"/>
              <a:t>(tasenými meči či kopími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nošení </a:t>
            </a:r>
            <a:r>
              <a:rPr lang="cs-CZ" b="1" dirty="0"/>
              <a:t>a pochodování s břemeny </a:t>
            </a:r>
            <a:endParaRPr lang="cs-CZ" b="1" dirty="0" smtClean="0"/>
          </a:p>
          <a:p>
            <a:pPr lvl="1"/>
            <a:r>
              <a:rPr lang="cs-CZ" dirty="0" smtClean="0"/>
              <a:t>do </a:t>
            </a:r>
            <a:r>
              <a:rPr lang="cs-CZ" dirty="0"/>
              <a:t>hmotnosti </a:t>
            </a:r>
            <a:r>
              <a:rPr lang="cs-CZ" dirty="0" smtClean="0"/>
              <a:t>asi 20 </a:t>
            </a:r>
            <a:r>
              <a:rPr lang="cs-CZ" dirty="0"/>
              <a:t>kg </a:t>
            </a:r>
            <a:r>
              <a:rPr lang="cs-CZ" dirty="0" smtClean="0"/>
              <a:t>(nepočítaje zbraně </a:t>
            </a:r>
            <a:r>
              <a:rPr lang="cs-CZ" dirty="0"/>
              <a:t>a zásoby na 15 až 22 dní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hlavně nováčci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8252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1505</Words>
  <Application>Microsoft Office PowerPoint</Application>
  <PresentationFormat>Předvádění na obrazovce (4:3)</PresentationFormat>
  <Paragraphs>385</Paragraphs>
  <Slides>39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 sady Office</vt:lpstr>
      <vt:lpstr>Římské hry</vt:lpstr>
      <vt:lpstr>Řím</vt:lpstr>
      <vt:lpstr>Ludi</vt:lpstr>
      <vt:lpstr>Prezentace aplikace PowerPoint</vt:lpstr>
      <vt:lpstr>Sportovní výchova občanů</vt:lpstr>
      <vt:lpstr>Armáda – tělesná výchova </vt:lpstr>
      <vt:lpstr>Výcvik</vt:lpstr>
      <vt:lpstr>Prezentace aplikace PowerPoint</vt:lpstr>
      <vt:lpstr>Prezentace aplikace PowerPoint</vt:lpstr>
      <vt:lpstr>Prezentace aplikace PowerPoint</vt:lpstr>
      <vt:lpstr>Prezentace aplikace PowerPoint</vt:lpstr>
      <vt:lpstr>CVIČENÍ OBČANŮ</vt:lpstr>
      <vt:lpstr>Prezentace aplikace PowerPoint</vt:lpstr>
      <vt:lpstr>lázně</vt:lpstr>
      <vt:lpstr>Prezentace aplikace PowerPoint</vt:lpstr>
      <vt:lpstr>Doping v antice</vt:lpstr>
      <vt:lpstr>Prezentace aplikace PowerPoint</vt:lpstr>
      <vt:lpstr>Skytové</vt:lpstr>
      <vt:lpstr>Prezentace aplikace PowerPoint</vt:lpstr>
      <vt:lpstr>Prezentace aplikace PowerPoint</vt:lpstr>
      <vt:lpstr>Prezentace aplikace PowerPoint</vt:lpstr>
      <vt:lpstr>Doping, dieta a životní způsob antických atletů</vt:lpstr>
      <vt:lpstr>Prezentace aplikace PowerPoint</vt:lpstr>
      <vt:lpstr>Prezentace aplikace PowerPoint</vt:lpstr>
      <vt:lpstr>Víno</vt:lpstr>
      <vt:lpstr>Prezentace aplikace PowerPoint</vt:lpstr>
      <vt:lpstr>Sex</vt:lpstr>
      <vt:lpstr>Diety</vt:lpstr>
      <vt:lpstr>Prezentace aplikace PowerPoint</vt:lpstr>
      <vt:lpstr>Prezentace aplikace PowerPoint</vt:lpstr>
      <vt:lpstr>Další teorie</vt:lpstr>
      <vt:lpstr>Pití a strava ἀθληταί </vt:lpstr>
      <vt:lpstr>Prezentace aplikace PowerPoint</vt:lpstr>
      <vt:lpstr>strava ἀθληταί</vt:lpstr>
      <vt:lpstr>Prezentace aplikace PowerPoint</vt:lpstr>
      <vt:lpstr>Gladiátoři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Kouřil</dc:creator>
  <cp:lastModifiedBy>Jiří Kouřil</cp:lastModifiedBy>
  <cp:revision>36</cp:revision>
  <dcterms:created xsi:type="dcterms:W3CDTF">2016-03-08T07:47:58Z</dcterms:created>
  <dcterms:modified xsi:type="dcterms:W3CDTF">2017-03-20T09:42:50Z</dcterms:modified>
</cp:coreProperties>
</file>