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71" r:id="rId6"/>
    <p:sldId id="272" r:id="rId7"/>
    <p:sldId id="273" r:id="rId8"/>
    <p:sldId id="267" r:id="rId9"/>
    <p:sldId id="261" r:id="rId10"/>
    <p:sldId id="270" r:id="rId11"/>
    <p:sldId id="274" r:id="rId12"/>
    <p:sldId id="263" r:id="rId13"/>
    <p:sldId id="259" r:id="rId14"/>
    <p:sldId id="269" r:id="rId15"/>
    <p:sldId id="279" r:id="rId16"/>
    <p:sldId id="280" r:id="rId17"/>
    <p:sldId id="262" r:id="rId18"/>
    <p:sldId id="276" r:id="rId19"/>
    <p:sldId id="266" r:id="rId20"/>
    <p:sldId id="265" r:id="rId21"/>
    <p:sldId id="278" r:id="rId22"/>
    <p:sldId id="275" r:id="rId23"/>
    <p:sldId id="268" r:id="rId24"/>
    <p:sldId id="277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24" autoAdjust="0"/>
  </p:normalViewPr>
  <p:slideViewPr>
    <p:cSldViewPr>
      <p:cViewPr varScale="1">
        <p:scale>
          <a:sx n="56" d="100"/>
          <a:sy n="5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5B806-4C0E-4732-884D-BE9DFDF4CC69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B932-448A-426D-A0E6-0A63751C4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35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B932-448A-426D-A0E6-0A63751C42D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633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cs-CZ" baseline="0" dirty="0" smtClean="0"/>
              <a:t> </a:t>
            </a:r>
            <a:r>
              <a:rPr lang="pl-PL" baseline="0" dirty="0" smtClean="0"/>
              <a:t>dozorci a zápas zvířat – psi trhající zajíce (6. století BC)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B932-448A-426D-A0E6-0A63751C42D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624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B932-448A-426D-A0E6-0A63751C42D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996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B932-448A-426D-A0E6-0A63751C42D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898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Diváci sledují</a:t>
            </a:r>
            <a:r>
              <a:rPr lang="cs-CZ" baseline="0" dirty="0" smtClean="0"/>
              <a:t> zápas dvou boxerů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B932-448A-426D-A0E6-0A63751C42D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738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Diváci a pod nimi pytle (snad odměna pro vítěze), dále atlet ve zbroji, tanečnice a hráč na dvojitou píšťalu (</a:t>
            </a:r>
            <a:r>
              <a:rPr lang="cs-CZ" dirty="0" err="1" smtClean="0"/>
              <a:t>Chiusi</a:t>
            </a:r>
            <a:r>
              <a:rPr lang="cs-CZ" dirty="0" smtClean="0"/>
              <a:t>, 6. století BC)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B932-448A-426D-A0E6-0A63751C42D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09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B932-448A-426D-A0E6-0A63751C42D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67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cs-CZ" baseline="0" dirty="0" smtClean="0"/>
              <a:t> chlapec se připravuje ke skoku do vody (bronzová soška z Perugie 5. století BC) </a:t>
            </a:r>
          </a:p>
          <a:p>
            <a:r>
              <a:rPr lang="cs-CZ" baseline="0" dirty="0" smtClean="0"/>
              <a:t>- chlapec se připravuje k hodu diskem (bronzová soška kolem roku 500 BC)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B932-448A-426D-A0E6-0A63751C42D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94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l-PL" dirty="0" smtClean="0"/>
              <a:t>Soška akrobatky jako držadlo skříňky (500 BC) </a:t>
            </a:r>
          </a:p>
          <a:p>
            <a:pPr marL="171450" indent="-171450">
              <a:buFontTx/>
              <a:buChar char="-"/>
            </a:pPr>
            <a:r>
              <a:rPr lang="pl-PL" dirty="0" smtClean="0"/>
              <a:t>Tanec žen (Chiusi)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B932-448A-426D-A0E6-0A63751C42D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1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Tanečníci a tanečnice (hrobka s trikliniem, 5.</a:t>
            </a:r>
            <a:r>
              <a:rPr lang="cs-CZ" baseline="0" dirty="0" smtClean="0"/>
              <a:t> </a:t>
            </a:r>
            <a:r>
              <a:rPr lang="cs-CZ" dirty="0" smtClean="0"/>
              <a:t>století BC)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B932-448A-426D-A0E6-0A63751C42D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348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Závod vozů (hrobka olympijských her 6. století BC)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B932-448A-426D-A0E6-0A63751C42D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148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Závody trojspřeží (</a:t>
            </a:r>
            <a:r>
              <a:rPr lang="cs-CZ" dirty="0" err="1" smtClean="0"/>
              <a:t>Chiusi</a:t>
            </a:r>
            <a:r>
              <a:rPr lang="cs-CZ" dirty="0" smtClean="0"/>
              <a:t> 6. století BC)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B932-448A-426D-A0E6-0A63751C42D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276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r>
              <a:rPr lang="pl-PL" smtClean="0"/>
              <a:t>Akrobacie na </a:t>
            </a:r>
            <a:r>
              <a:rPr lang="pl-PL" dirty="0" smtClean="0"/>
              <a:t>koních a zápas s rozhodčím (hrobka opice,</a:t>
            </a:r>
            <a:r>
              <a:rPr lang="pl-PL" baseline="0" dirty="0" smtClean="0"/>
              <a:t> </a:t>
            </a:r>
            <a:r>
              <a:rPr lang="pl-PL" dirty="0" smtClean="0"/>
              <a:t>6. století BC)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B932-448A-426D-A0E6-0A63751C42D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055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Zápas muže se ženou (bronzová soška jako držadlo víčka skříňky 350-330 BC)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B932-448A-426D-A0E6-0A63751C42D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783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B932-448A-426D-A0E6-0A63751C42D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3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48881"/>
          </a:xfrm>
        </p:spPr>
        <p:txBody>
          <a:bodyPr/>
          <a:lstStyle/>
          <a:p>
            <a:r>
              <a:rPr lang="cs-CZ" b="1" dirty="0" smtClean="0"/>
              <a:t>Sport Etrusků</a:t>
            </a:r>
            <a:endParaRPr lang="cs-CZ" b="1" dirty="0"/>
          </a:p>
        </p:txBody>
      </p:sp>
      <p:pic>
        <p:nvPicPr>
          <p:cNvPr id="8194" name="Picture 2" descr="C:\Users\Jiří\Desktop\tusci obr\sporty a diva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1"/>
            <a:ext cx="9197490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940"/>
            <a:ext cx="9144000" cy="110180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závody 4 dvojspřeží v „hrobce olympijských her“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98" y="5157192"/>
            <a:ext cx="9109301" cy="167348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dirty="0" smtClean="0"/>
              <a:t>„</a:t>
            </a:r>
            <a:r>
              <a:rPr lang="cs-CZ" i="1" dirty="0" smtClean="0"/>
              <a:t>Z dochovaného torza této malby je vidět jednoho závodníka, který drží v ruce otěže a obrací se dozadu, aby zjistil vzdálenost svého soupeře a svůj náskok před ním. Jeho tělo se naklání dopředu, vlasy prudce vlají, tvář prozrazuje vzrušené napětí. Třetí spřežení předjíždí druhé. Čtvrté spřežení je zachyceno v okamžiku nehody, když se koně vzepjali a vozataj padá z vozu dolů. Tři ženy přihlížející závodům zdvihají zděšeně ruce</a:t>
            </a:r>
            <a:r>
              <a:rPr lang="cs-CZ" dirty="0" smtClean="0"/>
              <a:t>“ (Olivová, 1988, 157). </a:t>
            </a:r>
            <a:endParaRPr lang="cs-CZ" dirty="0"/>
          </a:p>
        </p:txBody>
      </p:sp>
      <p:pic>
        <p:nvPicPr>
          <p:cNvPr id="12290" name="Picture 2" descr="C:\Users\Jiří\Desktop\tusci obr\zavody vozu hrobka OH 6. st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" y="1340768"/>
            <a:ext cx="9129271" cy="3606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6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iří\Desktop\tusci obr\zavody trojsprezi Chiusi 6 st 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" y="-1"/>
            <a:ext cx="9123173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" y="16941"/>
            <a:ext cx="9130130" cy="6875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8104" y="2924944"/>
            <a:ext cx="3635896" cy="2880320"/>
          </a:xfrm>
        </p:spPr>
        <p:txBody>
          <a:bodyPr>
            <a:normAutofit/>
          </a:bodyPr>
          <a:lstStyle/>
          <a:p>
            <a:r>
              <a:rPr lang="cs-CZ" b="1" dirty="0" smtClean="0"/>
              <a:t>zápas</a:t>
            </a:r>
            <a:br>
              <a:rPr lang="cs-CZ" b="1" dirty="0" smtClean="0"/>
            </a:br>
            <a:r>
              <a:rPr lang="cs-CZ" b="1" dirty="0" smtClean="0"/>
              <a:t>box</a:t>
            </a:r>
            <a:br>
              <a:rPr lang="cs-CZ" b="1" dirty="0" smtClean="0"/>
            </a:br>
            <a:r>
              <a:rPr lang="cs-CZ" sz="1600" dirty="0" smtClean="0"/>
              <a:t>		</a:t>
            </a:r>
            <a:endParaRPr lang="cs-CZ" b="1" dirty="0"/>
          </a:p>
        </p:txBody>
      </p:sp>
      <p:pic>
        <p:nvPicPr>
          <p:cNvPr id="2056" name="Picture 8" descr="Výsledek obrázku pro etruscan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7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3417885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/>
          <a:lstStyle/>
          <a:p>
            <a:r>
              <a:rPr lang="cs-CZ" b="1" dirty="0" smtClean="0"/>
              <a:t>vozy: </a:t>
            </a:r>
          </a:p>
          <a:p>
            <a:pPr lvl="1"/>
            <a:r>
              <a:rPr lang="cs-CZ" i="1" dirty="0" smtClean="0"/>
              <a:t>oppidum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dirty="0" smtClean="0"/>
              <a:t> </a:t>
            </a:r>
            <a:r>
              <a:rPr lang="cs-CZ" i="1" dirty="0" err="1" smtClean="0"/>
              <a:t>husplex</a:t>
            </a:r>
            <a:endParaRPr lang="cs-CZ" i="1" dirty="0"/>
          </a:p>
          <a:p>
            <a:pPr lvl="1"/>
            <a:endParaRPr lang="cs-CZ" b="1" i="1" dirty="0"/>
          </a:p>
          <a:p>
            <a:r>
              <a:rPr lang="cs-CZ" b="1" dirty="0" smtClean="0"/>
              <a:t>zápas: </a:t>
            </a:r>
          </a:p>
          <a:p>
            <a:pPr lvl="1"/>
            <a:r>
              <a:rPr lang="cs-CZ" dirty="0" smtClean="0"/>
              <a:t>muži i muži s ženami</a:t>
            </a:r>
          </a:p>
          <a:p>
            <a:pPr lvl="1"/>
            <a:endParaRPr lang="cs-CZ" dirty="0"/>
          </a:p>
          <a:p>
            <a:r>
              <a:rPr lang="cs-CZ" b="1" dirty="0"/>
              <a:t>b</a:t>
            </a:r>
            <a:r>
              <a:rPr lang="cs-CZ" b="1" dirty="0" smtClean="0"/>
              <a:t>ox: </a:t>
            </a:r>
          </a:p>
          <a:p>
            <a:pPr lvl="1"/>
            <a:r>
              <a:rPr lang="cs-CZ" dirty="0" smtClean="0"/>
              <a:t>1 či 2 rukavice  </a:t>
            </a:r>
          </a:p>
          <a:p>
            <a:pPr lvl="1"/>
            <a:r>
              <a:rPr lang="cs-CZ" dirty="0" smtClean="0"/>
              <a:t>někdy i předměty pro zesílený úder</a:t>
            </a:r>
          </a:p>
          <a:p>
            <a:pPr lvl="1"/>
            <a:r>
              <a:rPr lang="cs-CZ" dirty="0" smtClean="0"/>
              <a:t>občas přilba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4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iří\Desktop\tusci obr\akrobacie na konich a zapas s rozhodcim - hrobka opice 6.st 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43" y="1340768"/>
            <a:ext cx="914400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8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iří\Desktop\tusci obr\zapas muze se zenou bronzova soska jako drzadlo skrinky na vicku 350-330 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72"/>
            <a:ext cx="8172400" cy="6853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6070" y="1"/>
            <a:ext cx="9170069" cy="14886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600" b="1" dirty="0" smtClean="0"/>
              <a:t>souboje</a:t>
            </a:r>
          </a:p>
          <a:p>
            <a:pPr algn="ctr"/>
            <a:r>
              <a:rPr lang="cs-CZ" sz="2600" dirty="0" smtClean="0"/>
              <a:t>mužů (na život a na smrt)</a:t>
            </a:r>
          </a:p>
          <a:p>
            <a:pPr algn="ctr"/>
            <a:r>
              <a:rPr lang="cs-CZ" sz="2600" dirty="0" smtClean="0"/>
              <a:t>mužů a zvířat s různými pravidly (býk, pes) </a:t>
            </a:r>
            <a:endParaRPr lang="cs-CZ" sz="2600" dirty="0"/>
          </a:p>
        </p:txBody>
      </p:sp>
      <p:pic>
        <p:nvPicPr>
          <p:cNvPr id="7170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631"/>
            <a:ext cx="9131843" cy="5369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iří\Desktop\tusci obr\zapas zvirat a dozorci - psi trhaji zajice 6 st 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06055" cy="390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1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nižší </a:t>
            </a:r>
            <a:r>
              <a:rPr lang="cs-CZ" b="1" dirty="0" smtClean="0"/>
              <a:t>sociální status</a:t>
            </a:r>
            <a:r>
              <a:rPr lang="cs-CZ" dirty="0" smtClean="0"/>
              <a:t> „sportovců“</a:t>
            </a:r>
          </a:p>
          <a:p>
            <a:pPr algn="just"/>
            <a:r>
              <a:rPr lang="cs-CZ" dirty="0" smtClean="0"/>
              <a:t>nahota, bederní pás, „šortky“</a:t>
            </a:r>
          </a:p>
          <a:p>
            <a:pPr algn="just"/>
            <a:r>
              <a:rPr lang="cs-CZ" dirty="0" smtClean="0"/>
              <a:t>umění neklade důraz na </a:t>
            </a:r>
            <a:r>
              <a:rPr lang="cs-CZ" b="1" dirty="0" smtClean="0"/>
              <a:t>zobrazení</a:t>
            </a:r>
            <a:r>
              <a:rPr lang="cs-CZ" dirty="0" smtClean="0"/>
              <a:t> dokonalého </a:t>
            </a:r>
            <a:r>
              <a:rPr lang="cs-CZ" b="1" dirty="0" smtClean="0"/>
              <a:t>těla</a:t>
            </a:r>
            <a:r>
              <a:rPr lang="cs-CZ" dirty="0" smtClean="0"/>
              <a:t> x Řecko </a:t>
            </a:r>
          </a:p>
          <a:p>
            <a:pPr lvl="1" algn="just"/>
            <a:r>
              <a:rPr lang="cs-CZ" dirty="0"/>
              <a:t>tělo spíše jako nutné doplnění </a:t>
            </a:r>
            <a:r>
              <a:rPr lang="cs-CZ" dirty="0" smtClean="0"/>
              <a:t>hlavy, v menším poměru k hlavě</a:t>
            </a:r>
            <a:endParaRPr lang="cs-CZ" dirty="0"/>
          </a:p>
          <a:p>
            <a:pPr lvl="1" algn="just"/>
            <a:r>
              <a:rPr lang="cs-CZ" dirty="0" smtClean="0"/>
              <a:t>spíše </a:t>
            </a:r>
            <a:r>
              <a:rPr lang="cs-CZ" b="1" dirty="0" smtClean="0"/>
              <a:t>výraz obličeje </a:t>
            </a:r>
            <a:r>
              <a:rPr lang="cs-CZ" dirty="0" smtClean="0"/>
              <a:t>a soustředěnost na vítězství </a:t>
            </a:r>
          </a:p>
          <a:p>
            <a:pPr lvl="1" algn="just"/>
            <a:r>
              <a:rPr lang="cs-CZ" dirty="0" smtClean="0"/>
              <a:t>výraz je jakoby drsnější </a:t>
            </a:r>
          </a:p>
          <a:p>
            <a:pPr lvl="2" algn="just"/>
            <a:r>
              <a:rPr lang="cs-CZ" dirty="0" smtClean="0"/>
              <a:t>větší zájem Etrusků o „tvrdé“ a krvavé scény</a:t>
            </a:r>
          </a:p>
          <a:p>
            <a:pPr lvl="1" algn="just"/>
            <a:r>
              <a:rPr lang="cs-CZ" dirty="0" smtClean="0"/>
              <a:t>nahota (i PA) byla pro Etrusky symbolem podřízení a nízkého soc. postavení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dirty="0" smtClean="0"/>
              <a:t> aristokracie – bohatý a barevný oděv</a:t>
            </a:r>
          </a:p>
          <a:p>
            <a:pPr algn="just"/>
            <a:r>
              <a:rPr lang="cs-CZ" b="1" dirty="0" smtClean="0"/>
              <a:t>hudba</a:t>
            </a:r>
            <a:r>
              <a:rPr lang="cs-CZ" dirty="0" smtClean="0"/>
              <a:t> – tanec, box, lov, vaření, rituální bičování …</a:t>
            </a:r>
          </a:p>
          <a:p>
            <a:pPr algn="just"/>
            <a:r>
              <a:rPr lang="cs-CZ" b="1" dirty="0"/>
              <a:t>z</a:t>
            </a:r>
            <a:r>
              <a:rPr lang="cs-CZ" b="1" dirty="0" smtClean="0"/>
              <a:t>obrazení sportu: </a:t>
            </a:r>
            <a:r>
              <a:rPr lang="cs-CZ" dirty="0" smtClean="0"/>
              <a:t>reliéfy, vázy, malby v hrobkách, užitkové předměty, sošky, … </a:t>
            </a:r>
          </a:p>
          <a:p>
            <a:pPr algn="just"/>
            <a:r>
              <a:rPr lang="cs-CZ" dirty="0" smtClean="0"/>
              <a:t>rozhodčí (hůl) </a:t>
            </a:r>
          </a:p>
          <a:p>
            <a:pPr algn="just"/>
            <a:r>
              <a:rPr lang="cs-CZ" dirty="0" smtClean="0"/>
              <a:t>dále též rybolov, žonglování, pravděpodobně i </a:t>
            </a:r>
            <a:r>
              <a:rPr lang="cs-CZ" i="1" dirty="0" err="1" smtClean="0"/>
              <a:t>hoplitodromos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152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55" y="-11685"/>
            <a:ext cx="56444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-1" y="601159"/>
            <a:ext cx="34995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 smtClean="0"/>
              <a:t>ne-Indoevropané 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původ ?</a:t>
            </a:r>
          </a:p>
          <a:p>
            <a:pPr marL="285750" indent="-285750">
              <a:buFontTx/>
              <a:buChar char="-"/>
            </a:pP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Tyrhénoi</a:t>
            </a:r>
            <a:r>
              <a:rPr lang="cs-CZ" sz="2400" dirty="0" smtClean="0"/>
              <a:t>,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Rasenna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sz="2400" dirty="0" smtClean="0"/>
              <a:t>Toskánsko</a:t>
            </a:r>
          </a:p>
          <a:p>
            <a:pPr marL="742950" lvl="1" indent="-285750">
              <a:buFontTx/>
              <a:buChar char="-"/>
            </a:pPr>
            <a:r>
              <a:rPr lang="cs-CZ" sz="2400" dirty="0" err="1" smtClean="0"/>
              <a:t>Tusci</a:t>
            </a:r>
            <a:r>
              <a:rPr lang="cs-CZ" sz="2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MS</a:t>
            </a:r>
            <a:r>
              <a:rPr lang="cs-CZ" sz="2400" dirty="0" smtClean="0"/>
              <a:t> – kult </a:t>
            </a:r>
          </a:p>
          <a:p>
            <a:pPr marL="285750" indent="-285750">
              <a:buFontTx/>
              <a:buChar char="-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králové</a:t>
            </a:r>
            <a:r>
              <a:rPr lang="cs-CZ" sz="2400" dirty="0" smtClean="0"/>
              <a:t> či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Lukumoni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sz="2400" dirty="0" smtClean="0"/>
              <a:t>zemědělství, keramika, šperkařství, </a:t>
            </a:r>
          </a:p>
          <a:p>
            <a:pPr marL="285750" indent="-285750">
              <a:buFontTx/>
              <a:buChar char="-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Jupiter</a:t>
            </a:r>
            <a:r>
              <a:rPr lang="cs-CZ" sz="2400" dirty="0"/>
              <a:t>,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Juno</a:t>
            </a:r>
            <a:r>
              <a:rPr lang="cs-CZ" sz="2400" dirty="0"/>
              <a:t> (</a:t>
            </a:r>
            <a:r>
              <a:rPr lang="cs-CZ" sz="2400" dirty="0" err="1"/>
              <a:t>Uni</a:t>
            </a:r>
            <a:r>
              <a:rPr lang="cs-CZ" sz="2400" dirty="0"/>
              <a:t>),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Minerva</a:t>
            </a:r>
            <a:r>
              <a:rPr lang="cs-CZ" sz="2400" dirty="0"/>
              <a:t> (</a:t>
            </a:r>
            <a:r>
              <a:rPr lang="cs-CZ" sz="2400" dirty="0" err="1"/>
              <a:t>Menrva</a:t>
            </a:r>
            <a:r>
              <a:rPr lang="cs-CZ" sz="2400" dirty="0" smtClean="0"/>
              <a:t>), Apollón </a:t>
            </a:r>
            <a:r>
              <a:rPr lang="cs-CZ" sz="2400" dirty="0"/>
              <a:t>(</a:t>
            </a:r>
            <a:r>
              <a:rPr lang="cs-CZ" sz="2400" dirty="0" err="1"/>
              <a:t>Aplu</a:t>
            </a:r>
            <a:r>
              <a:rPr lang="cs-CZ" sz="2400" dirty="0"/>
              <a:t>) </a:t>
            </a:r>
            <a:endParaRPr lang="cs-CZ" sz="2400" dirty="0" smtClean="0"/>
          </a:p>
          <a:p>
            <a:pPr marL="285750" indent="-285750">
              <a:buFontTx/>
              <a:buChar char="-"/>
            </a:pPr>
            <a:r>
              <a:rPr lang="cs-CZ" sz="2400" dirty="0" smtClean="0"/>
              <a:t>510 BC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4. st. – 265 BC: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Řím </a:t>
            </a:r>
          </a:p>
          <a:p>
            <a:pPr marL="285750" indent="-285750">
              <a:buFontTx/>
              <a:buChar char="-"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haruspicia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8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428"/>
            <a:ext cx="8229600" cy="954300"/>
          </a:xfrm>
        </p:spPr>
        <p:txBody>
          <a:bodyPr/>
          <a:lstStyle/>
          <a:p>
            <a:r>
              <a:rPr lang="cs-CZ" b="1" dirty="0" smtClean="0"/>
              <a:t>Diváctví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oblíbenost</a:t>
            </a:r>
          </a:p>
          <a:p>
            <a:pPr algn="just"/>
            <a:r>
              <a:rPr lang="cs-CZ" dirty="0" smtClean="0"/>
              <a:t>speciální rozsáhlé tribuny s baldachýnem chránícím diváky před sluncem</a:t>
            </a:r>
          </a:p>
          <a:p>
            <a:pPr algn="just"/>
            <a:r>
              <a:rPr lang="cs-CZ" dirty="0"/>
              <a:t>slavnostně oblečení muži i ženy (x ženy v Olympii) </a:t>
            </a:r>
          </a:p>
          <a:p>
            <a:pPr algn="just"/>
            <a:r>
              <a:rPr lang="cs-CZ" dirty="0" smtClean="0"/>
              <a:t>méně urození občané pod tribunou – nazí či špatně oblečení</a:t>
            </a:r>
          </a:p>
          <a:p>
            <a:pPr lvl="1" algn="just"/>
            <a:r>
              <a:rPr lang="cs-CZ" dirty="0" smtClean="0"/>
              <a:t>utkání ale prožívali více – živá gestikulace … </a:t>
            </a:r>
            <a:endParaRPr lang="cs-CZ" dirty="0"/>
          </a:p>
          <a:p>
            <a:pPr lvl="2" algn="just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dirty="0" smtClean="0"/>
              <a:t> „nuda“ </a:t>
            </a:r>
          </a:p>
          <a:p>
            <a:pPr algn="just"/>
            <a:r>
              <a:rPr lang="cs-CZ" dirty="0" smtClean="0"/>
              <a:t>centrem měst a místem konání her (soubojů, závodů vozů ad.)  byla obdélníková náměstí </a:t>
            </a:r>
          </a:p>
          <a:p>
            <a:pPr algn="just"/>
            <a:r>
              <a:rPr lang="cs-CZ" dirty="0" smtClean="0"/>
              <a:t>zobrazeni v „hrobce olympijských her“, „hrobce </a:t>
            </a:r>
            <a:r>
              <a:rPr lang="cs-CZ" dirty="0"/>
              <a:t>dvojspřeží</a:t>
            </a:r>
            <a:r>
              <a:rPr lang="cs-CZ" dirty="0" smtClean="0"/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4022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iří\Desktop\tusci obr\box a divac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9144001" cy="3655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iří\Desktop\tusci obr\divaci a pod nimi pytle - snad odmena pro viteze - dale atlet ve zbroji a tanecnice a hudebnik hrajici na dvojtou pistalu chiusi 6 st 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005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cs-CZ" b="1" dirty="0" smtClean="0"/>
              <a:t>Hry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3000" dirty="0" smtClean="0"/>
              <a:t>součást kultu – náboženský charakter</a:t>
            </a:r>
          </a:p>
          <a:p>
            <a:pPr algn="just"/>
            <a:r>
              <a:rPr lang="cs-CZ" sz="3000" dirty="0" smtClean="0"/>
              <a:t>k poctě bohů a uctění zemřelých králů a aristokracie</a:t>
            </a:r>
          </a:p>
          <a:p>
            <a:pPr algn="just"/>
            <a:r>
              <a:rPr lang="cs-CZ" sz="3000" dirty="0" smtClean="0"/>
              <a:t>hry nad mohylami zemřelých králů </a:t>
            </a:r>
          </a:p>
          <a:p>
            <a:pPr lvl="1" algn="just"/>
            <a:r>
              <a:rPr lang="cs-CZ" sz="2600" dirty="0" err="1" smtClean="0"/>
              <a:t>Lygdamis</a:t>
            </a:r>
            <a:r>
              <a:rPr lang="cs-CZ" sz="2600" dirty="0" smtClean="0"/>
              <a:t> ze Syrakus</a:t>
            </a:r>
          </a:p>
          <a:p>
            <a:pPr lvl="1" algn="just"/>
            <a:r>
              <a:rPr lang="cs-CZ" sz="2600" dirty="0" smtClean="0"/>
              <a:t>gladiátorské hry </a:t>
            </a:r>
          </a:p>
          <a:p>
            <a:pPr algn="just"/>
            <a:r>
              <a:rPr lang="cs-CZ" sz="3000" b="1" dirty="0" smtClean="0"/>
              <a:t>váleční zajatci: ---- forma zábavy </a:t>
            </a:r>
          </a:p>
          <a:p>
            <a:pPr lvl="1" algn="just"/>
            <a:r>
              <a:rPr lang="cs-CZ" sz="2600" dirty="0" smtClean="0"/>
              <a:t>zabíjeni </a:t>
            </a:r>
            <a:r>
              <a:rPr lang="cs-CZ" sz="2600" dirty="0"/>
              <a:t>(i několik set), </a:t>
            </a:r>
            <a:endParaRPr lang="cs-CZ" sz="2600" dirty="0" smtClean="0"/>
          </a:p>
          <a:p>
            <a:pPr lvl="1" algn="just"/>
            <a:r>
              <a:rPr lang="cs-CZ" sz="2600" dirty="0" smtClean="0"/>
              <a:t>střet a obětování obou, </a:t>
            </a:r>
          </a:p>
          <a:p>
            <a:pPr lvl="1" algn="just"/>
            <a:r>
              <a:rPr lang="cs-CZ" sz="2600" dirty="0" smtClean="0"/>
              <a:t>boj na život a na smrt a přežití nejlepších (oštěpy, dýky, meče, štíty). </a:t>
            </a:r>
          </a:p>
          <a:p>
            <a:pPr algn="just"/>
            <a:r>
              <a:rPr lang="cs-CZ" sz="3000" b="1" dirty="0" smtClean="0"/>
              <a:t>bojovníci v soubojích </a:t>
            </a:r>
            <a:r>
              <a:rPr lang="cs-CZ" sz="3000" dirty="0" smtClean="0"/>
              <a:t>– zcela bezprávní (zajatci) </a:t>
            </a: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sz="3000" dirty="0" smtClean="0"/>
              <a:t> </a:t>
            </a:r>
            <a:r>
              <a:rPr lang="cs-CZ" sz="3000" b="1" dirty="0" smtClean="0"/>
              <a:t>atleti</a:t>
            </a:r>
            <a:r>
              <a:rPr lang="cs-CZ" sz="3000" dirty="0" smtClean="0"/>
              <a:t> – nižší společenská skupina </a:t>
            </a: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sz="3000" dirty="0" smtClean="0"/>
              <a:t> </a:t>
            </a:r>
            <a:r>
              <a:rPr lang="cs-CZ" sz="3000" b="1" dirty="0" smtClean="0"/>
              <a:t>vozatajové</a:t>
            </a:r>
            <a:r>
              <a:rPr lang="cs-CZ" sz="3000" dirty="0" smtClean="0"/>
              <a:t> – asi vyšší skupiny a aristokracie (i více oblečeni) – obdobně i tanec </a:t>
            </a:r>
          </a:p>
        </p:txBody>
      </p:sp>
    </p:spTree>
    <p:extLst>
      <p:ext uri="{BB962C8B-B14F-4D97-AF65-F5344CB8AC3E}">
        <p14:creationId xmlns:p14="http://schemas.microsoft.com/office/powerpoint/2010/main" val="4250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925"/>
            <a:ext cx="9144000" cy="826787"/>
          </a:xfrm>
        </p:spPr>
        <p:txBody>
          <a:bodyPr/>
          <a:lstStyle/>
          <a:p>
            <a:r>
              <a:rPr lang="cs-CZ" sz="4000" b="1" dirty="0" smtClean="0"/>
              <a:t>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3400" b="1" dirty="0" smtClean="0"/>
              <a:t>PRAMENY: </a:t>
            </a:r>
          </a:p>
          <a:p>
            <a:pPr algn="just">
              <a:buFontTx/>
              <a:buChar char="-"/>
            </a:pPr>
            <a:r>
              <a:rPr lang="cs-CZ" dirty="0" smtClean="0"/>
              <a:t>Herodotos</a:t>
            </a:r>
            <a:r>
              <a:rPr lang="cs-CZ" dirty="0"/>
              <a:t>, </a:t>
            </a:r>
            <a:r>
              <a:rPr lang="cs-CZ" i="1" dirty="0" err="1"/>
              <a:t>Historia</a:t>
            </a:r>
            <a:r>
              <a:rPr lang="cs-CZ" dirty="0"/>
              <a:t>. Ed. A. D. </a:t>
            </a:r>
            <a:r>
              <a:rPr lang="cs-CZ" dirty="0" err="1"/>
              <a:t>Godley</a:t>
            </a:r>
            <a:r>
              <a:rPr lang="cs-CZ" dirty="0"/>
              <a:t> (1920). Cambridge: Harvard University </a:t>
            </a:r>
            <a:r>
              <a:rPr lang="cs-CZ" dirty="0" err="1" smtClean="0"/>
              <a:t>Press</a:t>
            </a:r>
            <a:endParaRPr lang="cs-CZ" dirty="0" smtClean="0"/>
          </a:p>
          <a:p>
            <a:pPr algn="just">
              <a:buFontTx/>
              <a:buChar char="-"/>
            </a:pPr>
            <a:r>
              <a:rPr lang="cs-CZ" dirty="0" smtClean="0"/>
              <a:t>Titus </a:t>
            </a:r>
            <a:r>
              <a:rPr lang="cs-CZ" dirty="0"/>
              <a:t>Livius, </a:t>
            </a:r>
            <a:r>
              <a:rPr lang="cs-CZ" i="1" dirty="0"/>
              <a:t>Ab </a:t>
            </a:r>
            <a:r>
              <a:rPr lang="cs-CZ" i="1" dirty="0" err="1"/>
              <a:t>Urbe</a:t>
            </a:r>
            <a:r>
              <a:rPr lang="cs-CZ" i="1" dirty="0"/>
              <a:t> </a:t>
            </a:r>
            <a:r>
              <a:rPr lang="cs-CZ" i="1" dirty="0" err="1"/>
              <a:t>condita</a:t>
            </a:r>
            <a:r>
              <a:rPr lang="cs-CZ" i="1" dirty="0"/>
              <a:t>.</a:t>
            </a:r>
            <a:r>
              <a:rPr lang="cs-CZ" dirty="0"/>
              <a:t> Ed</a:t>
            </a:r>
            <a:r>
              <a:rPr lang="cs-CZ" i="1" dirty="0"/>
              <a:t>.</a:t>
            </a:r>
            <a:r>
              <a:rPr lang="cs-CZ" dirty="0"/>
              <a:t> G. </a:t>
            </a:r>
            <a:r>
              <a:rPr lang="cs-CZ" dirty="0" err="1"/>
              <a:t>Weissenborn</a:t>
            </a:r>
            <a:r>
              <a:rPr lang="cs-CZ" dirty="0"/>
              <a:t> &amp; H. J. Müller (1898-1923). </a:t>
            </a:r>
            <a:r>
              <a:rPr lang="cs-CZ" dirty="0" err="1" smtClean="0"/>
              <a:t>Leipzig</a:t>
            </a:r>
            <a:r>
              <a:rPr lang="cs-CZ" dirty="0" smtClean="0"/>
              <a:t>: </a:t>
            </a:r>
            <a:r>
              <a:rPr lang="cs-CZ" dirty="0" err="1"/>
              <a:t>Teubner</a:t>
            </a:r>
            <a:r>
              <a:rPr lang="cs-CZ" dirty="0"/>
              <a:t>. </a:t>
            </a:r>
            <a:endParaRPr lang="cs-CZ" dirty="0" smtClean="0"/>
          </a:p>
          <a:p>
            <a:pPr algn="just">
              <a:buFontTx/>
              <a:buChar char="-"/>
            </a:pPr>
            <a:r>
              <a:rPr lang="cs-CZ" dirty="0" smtClean="0"/>
              <a:t>Titus </a:t>
            </a:r>
            <a:r>
              <a:rPr lang="cs-CZ" dirty="0"/>
              <a:t>Livius, </a:t>
            </a:r>
            <a:r>
              <a:rPr lang="cs-CZ" i="1" dirty="0"/>
              <a:t>Dějiny I</a:t>
            </a:r>
            <a:r>
              <a:rPr lang="cs-CZ" dirty="0"/>
              <a:t>. </a:t>
            </a:r>
            <a:r>
              <a:rPr lang="cs-CZ" dirty="0" err="1"/>
              <a:t>Překl</a:t>
            </a:r>
            <a:r>
              <a:rPr lang="cs-CZ" dirty="0"/>
              <a:t>. P. </a:t>
            </a:r>
            <a:r>
              <a:rPr lang="cs-CZ" dirty="0" err="1"/>
              <a:t>Kucharský</a:t>
            </a:r>
            <a:r>
              <a:rPr lang="cs-CZ" dirty="0"/>
              <a:t> &amp; Č. Vránek (1971). Praha: Svoboda.</a:t>
            </a:r>
          </a:p>
          <a:p>
            <a:pPr marL="0" indent="0" algn="just">
              <a:buNone/>
            </a:pPr>
            <a:endParaRPr lang="cs-CZ" sz="5700" dirty="0" smtClean="0"/>
          </a:p>
          <a:p>
            <a:pPr marL="0" indent="0" algn="ctr">
              <a:buNone/>
            </a:pPr>
            <a:r>
              <a:rPr lang="cs-CZ" sz="3400" b="1" dirty="0" smtClean="0"/>
              <a:t>SEKUNDÁRNÍ LITERATURA:</a:t>
            </a:r>
          </a:p>
          <a:p>
            <a:pPr algn="just">
              <a:buFontTx/>
              <a:buChar char="-"/>
            </a:pPr>
            <a:r>
              <a:rPr lang="cs-CZ" dirty="0" err="1" smtClean="0"/>
              <a:t>Crowther</a:t>
            </a:r>
            <a:r>
              <a:rPr lang="cs-CZ" dirty="0" smtClean="0"/>
              <a:t>, N. B. (2007). </a:t>
            </a:r>
            <a:r>
              <a:rPr lang="cs-CZ" i="1" dirty="0" smtClean="0"/>
              <a:t>Sport in </a:t>
            </a:r>
            <a:r>
              <a:rPr lang="cs-CZ" i="1" dirty="0" err="1" smtClean="0"/>
              <a:t>Ancient</a:t>
            </a:r>
            <a:r>
              <a:rPr lang="cs-CZ" i="1" dirty="0" smtClean="0"/>
              <a:t> </a:t>
            </a:r>
            <a:r>
              <a:rPr lang="cs-CZ" i="1" dirty="0" err="1" smtClean="0"/>
              <a:t>Times</a:t>
            </a:r>
            <a:r>
              <a:rPr lang="cs-CZ" dirty="0" smtClean="0"/>
              <a:t>. </a:t>
            </a:r>
            <a:r>
              <a:rPr lang="cs-CZ" dirty="0" err="1" smtClean="0"/>
              <a:t>Westport</a:t>
            </a:r>
            <a:r>
              <a:rPr lang="cs-CZ" dirty="0" smtClean="0"/>
              <a:t>, Connecticut, London: </a:t>
            </a:r>
            <a:r>
              <a:rPr lang="cs-CZ" dirty="0" err="1" smtClean="0"/>
              <a:t>Praeger</a:t>
            </a:r>
            <a:r>
              <a:rPr lang="cs-CZ" dirty="0" smtClean="0"/>
              <a:t>. </a:t>
            </a:r>
          </a:p>
          <a:p>
            <a:pPr algn="just">
              <a:buFontTx/>
              <a:buChar char="-"/>
            </a:pPr>
            <a:r>
              <a:rPr lang="en-US" dirty="0" err="1" smtClean="0"/>
              <a:t>Christesen</a:t>
            </a:r>
            <a:r>
              <a:rPr lang="en-US" dirty="0" smtClean="0"/>
              <a:t>, P</a:t>
            </a:r>
            <a:r>
              <a:rPr lang="cs-CZ" dirty="0" smtClean="0"/>
              <a:t>.</a:t>
            </a:r>
            <a:r>
              <a:rPr lang="en-US" dirty="0" smtClean="0"/>
              <a:t> &amp; Kyle</a:t>
            </a:r>
            <a:r>
              <a:rPr lang="cs-CZ" dirty="0" smtClean="0"/>
              <a:t>, D. </a:t>
            </a:r>
            <a:r>
              <a:rPr lang="en-US" dirty="0" smtClean="0"/>
              <a:t>G.</a:t>
            </a:r>
            <a:r>
              <a:rPr lang="cs-CZ" dirty="0" smtClean="0"/>
              <a:t> (2014).</a:t>
            </a:r>
            <a:r>
              <a:rPr lang="en-US" dirty="0"/>
              <a:t> </a:t>
            </a:r>
            <a:r>
              <a:rPr lang="en-US" i="1" dirty="0"/>
              <a:t>A companion to sport and spectacle in Greek and Roman antiquity</a:t>
            </a:r>
            <a:r>
              <a:rPr lang="en-US" dirty="0"/>
              <a:t>. </a:t>
            </a:r>
            <a:r>
              <a:rPr lang="en-US" dirty="0" err="1"/>
              <a:t>Chichester</a:t>
            </a:r>
            <a:r>
              <a:rPr lang="en-US" dirty="0"/>
              <a:t>: Wiley </a:t>
            </a:r>
            <a:r>
              <a:rPr lang="en-US" dirty="0" smtClean="0"/>
              <a:t>Blackwell</a:t>
            </a:r>
            <a:r>
              <a:rPr lang="cs-CZ" dirty="0" smtClean="0"/>
              <a:t>. </a:t>
            </a:r>
          </a:p>
          <a:p>
            <a:pPr algn="just">
              <a:buFontTx/>
              <a:buChar char="-"/>
            </a:pPr>
            <a:r>
              <a:rPr lang="cs-CZ" dirty="0" smtClean="0"/>
              <a:t>Olivová, </a:t>
            </a:r>
            <a:r>
              <a:rPr lang="cs-CZ" dirty="0"/>
              <a:t>V. (1988). </a:t>
            </a:r>
            <a:r>
              <a:rPr lang="cs-CZ" i="1" dirty="0"/>
              <a:t>Sport a hry ve starověkém světě</a:t>
            </a:r>
            <a:r>
              <a:rPr lang="cs-CZ" dirty="0"/>
              <a:t>. Praha: </a:t>
            </a:r>
            <a:r>
              <a:rPr lang="cs-CZ" dirty="0" err="1"/>
              <a:t>Artia</a:t>
            </a:r>
            <a:r>
              <a:rPr lang="cs-CZ" dirty="0" smtClean="0"/>
              <a:t>. </a:t>
            </a:r>
          </a:p>
          <a:p>
            <a:pPr algn="just">
              <a:buFontTx/>
              <a:buChar char="-"/>
            </a:pPr>
            <a:r>
              <a:rPr lang="cs-CZ" dirty="0" err="1" smtClean="0"/>
              <a:t>Potter</a:t>
            </a:r>
            <a:r>
              <a:rPr lang="cs-CZ" dirty="0" smtClean="0"/>
              <a:t>, </a:t>
            </a:r>
            <a:r>
              <a:rPr lang="cs-CZ" dirty="0"/>
              <a:t>D. (2012).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Victor´s</a:t>
            </a:r>
            <a:r>
              <a:rPr lang="cs-CZ" i="1" dirty="0"/>
              <a:t> </a:t>
            </a:r>
            <a:r>
              <a:rPr lang="cs-CZ" i="1" dirty="0" err="1"/>
              <a:t>Crown</a:t>
            </a:r>
            <a:r>
              <a:rPr lang="cs-CZ" i="1" dirty="0"/>
              <a:t>: </a:t>
            </a:r>
            <a:r>
              <a:rPr lang="cs-CZ" i="1" dirty="0" err="1"/>
              <a:t>How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Birth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Olympics</a:t>
            </a:r>
            <a:r>
              <a:rPr lang="cs-CZ" i="1" dirty="0"/>
              <a:t>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Rise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Roman </a:t>
            </a:r>
            <a:r>
              <a:rPr lang="cs-CZ" i="1" dirty="0" err="1"/>
              <a:t>Games</a:t>
            </a:r>
            <a:r>
              <a:rPr lang="cs-CZ" i="1" dirty="0"/>
              <a:t> </a:t>
            </a:r>
            <a:r>
              <a:rPr lang="cs-CZ" i="1" dirty="0" err="1"/>
              <a:t>Changed</a:t>
            </a:r>
            <a:r>
              <a:rPr lang="cs-CZ" i="1" dirty="0"/>
              <a:t> Sport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Ever</a:t>
            </a:r>
            <a:r>
              <a:rPr lang="cs-CZ" dirty="0"/>
              <a:t>. London: </a:t>
            </a:r>
            <a:r>
              <a:rPr lang="cs-CZ" dirty="0" err="1" smtClean="0"/>
              <a:t>Quercus</a:t>
            </a:r>
            <a:r>
              <a:rPr lang="cs-CZ" dirty="0" smtClean="0"/>
              <a:t>. </a:t>
            </a:r>
          </a:p>
          <a:p>
            <a:pPr algn="just">
              <a:buFontTx/>
              <a:buChar char="-"/>
            </a:pPr>
            <a:r>
              <a:rPr lang="cs-CZ" dirty="0" smtClean="0"/>
              <a:t>Sommer, </a:t>
            </a:r>
            <a:r>
              <a:rPr lang="cs-CZ" dirty="0"/>
              <a:t>J. (2003).</a:t>
            </a:r>
            <a:r>
              <a:rPr lang="cs-CZ" i="1" dirty="0"/>
              <a:t> Dějiny sportu: aneb o sportech našich předků</a:t>
            </a:r>
            <a:r>
              <a:rPr lang="cs-CZ" dirty="0"/>
              <a:t>. Olomouc: Fontána. </a:t>
            </a:r>
          </a:p>
        </p:txBody>
      </p:sp>
    </p:spTree>
    <p:extLst>
      <p:ext uri="{BB962C8B-B14F-4D97-AF65-F5344CB8AC3E}">
        <p14:creationId xmlns:p14="http://schemas.microsoft.com/office/powerpoint/2010/main" val="38576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Freskové malby z </a:t>
            </a:r>
            <a:r>
              <a:rPr lang="cs-CZ" b="1" dirty="0" err="1" smtClean="0"/>
              <a:t>tarquinské</a:t>
            </a:r>
            <a:r>
              <a:rPr lang="cs-CZ" b="1" dirty="0" smtClean="0"/>
              <a:t> nekropole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" y="1268760"/>
            <a:ext cx="4546848" cy="554858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výjevy: </a:t>
            </a:r>
          </a:p>
          <a:p>
            <a:pPr lvl="1"/>
            <a:r>
              <a:rPr lang="cs-CZ" dirty="0" smtClean="0"/>
              <a:t>každodenní život</a:t>
            </a:r>
          </a:p>
          <a:p>
            <a:pPr lvl="1"/>
            <a:r>
              <a:rPr lang="cs-CZ" dirty="0" smtClean="0"/>
              <a:t>hostiny </a:t>
            </a:r>
          </a:p>
          <a:p>
            <a:pPr lvl="1"/>
            <a:r>
              <a:rPr lang="cs-CZ" dirty="0" smtClean="0"/>
              <a:t>podsvětí </a:t>
            </a:r>
          </a:p>
          <a:p>
            <a:pPr lvl="1"/>
            <a:r>
              <a:rPr lang="cs-CZ" dirty="0" smtClean="0"/>
              <a:t>sport: </a:t>
            </a:r>
          </a:p>
          <a:p>
            <a:pPr lvl="2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závod vozů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běh</a:t>
            </a:r>
          </a:p>
          <a:p>
            <a:pPr lvl="2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skok</a:t>
            </a:r>
          </a:p>
          <a:p>
            <a:pPr lvl="2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 diskem</a:t>
            </a:r>
          </a:p>
          <a:p>
            <a:pPr lvl="2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 štěpem</a:t>
            </a:r>
          </a:p>
          <a:p>
            <a:pPr lvl="2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plavání 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skoky do vody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akrobacie </a:t>
            </a:r>
            <a:r>
              <a:rPr lang="cs-CZ" dirty="0"/>
              <a:t>– voltiž </a:t>
            </a:r>
          </a:p>
          <a:p>
            <a:pPr lvl="2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tanec </a:t>
            </a:r>
            <a:r>
              <a:rPr lang="cs-CZ" dirty="0"/>
              <a:t>žen, mužů, </a:t>
            </a:r>
            <a:r>
              <a:rPr lang="cs-CZ" dirty="0" smtClean="0"/>
              <a:t>ozbroj.</a:t>
            </a:r>
            <a:endParaRPr lang="cs-CZ" dirty="0"/>
          </a:p>
          <a:p>
            <a:pPr lvl="2"/>
            <a:endParaRPr lang="cs-CZ" dirty="0"/>
          </a:p>
        </p:txBody>
      </p:sp>
      <p:pic>
        <p:nvPicPr>
          <p:cNvPr id="4" name="Picture 4" descr="Výsledek obrázku pro etruscan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49273"/>
            <a:ext cx="4572000" cy="5908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Výsledek obrázku pro etruscan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Jiří\Desktop\tusci obr\chlapec se priprav. k hodu diskem bronzova soska kol r 500 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807"/>
            <a:ext cx="2987824" cy="6849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iří\Desktop\tusci obr\chlapec se priprav. ke skoku do vody bronzova soska z Perugie 5 st 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857"/>
            <a:ext cx="3303882" cy="6861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iří\Desktop\tusci obr\soska akrobatky jako drzadlo skrinky 500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5781"/>
            <a:ext cx="4248472" cy="275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Jiří\Desktop\tusci obr\tanec zen chiu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1"/>
            <a:ext cx="914400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iří\Desktop\tusci obr\tanecnici a tanecnice hrobka s trikliniem 5 st 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915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7750" y="764704"/>
            <a:ext cx="5546250" cy="836712"/>
          </a:xfrm>
        </p:spPr>
        <p:txBody>
          <a:bodyPr>
            <a:normAutofit/>
          </a:bodyPr>
          <a:lstStyle/>
          <a:p>
            <a:r>
              <a:rPr lang="cs-CZ" b="1" dirty="0" smtClean="0"/>
              <a:t>hrobky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 smtClean="0"/>
              <a:t>hrobka v </a:t>
            </a:r>
            <a:r>
              <a:rPr lang="cs-CZ" dirty="0" err="1" smtClean="0"/>
              <a:t>Chiusi</a:t>
            </a:r>
            <a:r>
              <a:rPr lang="cs-CZ" dirty="0" smtClean="0"/>
              <a:t> </a:t>
            </a:r>
          </a:p>
          <a:p>
            <a:pPr lvl="1" algn="just"/>
            <a:r>
              <a:rPr lang="cs-CZ" dirty="0" smtClean="0"/>
              <a:t>závody vozů, souboje, tanec</a:t>
            </a:r>
            <a:endParaRPr lang="cs-CZ" dirty="0"/>
          </a:p>
          <a:p>
            <a:pPr algn="just"/>
            <a:r>
              <a:rPr lang="cs-CZ" dirty="0" smtClean="0"/>
              <a:t>hrobka opice</a:t>
            </a:r>
          </a:p>
          <a:p>
            <a:pPr lvl="1" algn="just"/>
            <a:r>
              <a:rPr lang="cs-CZ" dirty="0" smtClean="0"/>
              <a:t>zápas, akrobacie na koních </a:t>
            </a:r>
          </a:p>
          <a:p>
            <a:pPr algn="just"/>
            <a:r>
              <a:rPr lang="cs-CZ" dirty="0" smtClean="0"/>
              <a:t>hrobka nápisů </a:t>
            </a:r>
          </a:p>
          <a:p>
            <a:pPr lvl="1" algn="just"/>
            <a:r>
              <a:rPr lang="cs-CZ" dirty="0" smtClean="0"/>
              <a:t>box, zápas, jezdectví </a:t>
            </a:r>
          </a:p>
          <a:p>
            <a:pPr algn="just"/>
            <a:r>
              <a:rPr lang="cs-CZ" b="1" dirty="0" smtClean="0"/>
              <a:t>hrobka augurů </a:t>
            </a:r>
          </a:p>
          <a:p>
            <a:pPr lvl="1" algn="just"/>
            <a:r>
              <a:rPr lang="cs-CZ" dirty="0" smtClean="0"/>
              <a:t>box, zápas, souboj maskovaného muže s plnovousem a muže se zahalenou hlavou proti zvířeti (souboj se psem)</a:t>
            </a:r>
          </a:p>
          <a:p>
            <a:pPr algn="just"/>
            <a:r>
              <a:rPr lang="cs-CZ" dirty="0" smtClean="0"/>
              <a:t>hrobka s býky</a:t>
            </a:r>
          </a:p>
          <a:p>
            <a:pPr lvl="1" algn="just"/>
            <a:r>
              <a:rPr lang="cs-CZ" dirty="0" smtClean="0"/>
              <a:t>asi souboj mužů s býky  </a:t>
            </a:r>
          </a:p>
          <a:p>
            <a:pPr algn="just"/>
            <a:r>
              <a:rPr lang="cs-CZ" b="1" dirty="0" smtClean="0"/>
              <a:t>hrobka olympijských her </a:t>
            </a:r>
            <a:r>
              <a:rPr lang="cs-CZ" dirty="0" smtClean="0"/>
              <a:t>(1958) </a:t>
            </a:r>
            <a:endParaRPr lang="cs-CZ" b="1" dirty="0" smtClean="0"/>
          </a:p>
          <a:p>
            <a:pPr lvl="1" algn="just"/>
            <a:r>
              <a:rPr lang="cs-CZ" dirty="0" smtClean="0"/>
              <a:t>závody vozů, běh, skok, disk, souboj slepého člověka s divokým zvířetem, které jej trhá na kusy… </a:t>
            </a:r>
          </a:p>
          <a:p>
            <a:pPr algn="just"/>
            <a:r>
              <a:rPr lang="cs-CZ" dirty="0" smtClean="0"/>
              <a:t>hrobka s trikliniem </a:t>
            </a:r>
          </a:p>
          <a:p>
            <a:pPr lvl="1" algn="just"/>
            <a:r>
              <a:rPr lang="cs-CZ" dirty="0" smtClean="0"/>
              <a:t>muž zápasící se psem, tanec</a:t>
            </a:r>
          </a:p>
          <a:p>
            <a:pPr algn="just"/>
            <a:r>
              <a:rPr lang="cs-CZ" dirty="0" smtClean="0"/>
              <a:t>hrobka dvojspřeží</a:t>
            </a:r>
          </a:p>
          <a:p>
            <a:pPr lvl="1" algn="just"/>
            <a:r>
              <a:rPr lang="cs-CZ" dirty="0" smtClean="0"/>
              <a:t>3x dvojspřeží (stanoviště – rozjezd – plná rychlost)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1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cs-CZ" b="1" dirty="0" smtClean="0"/>
              <a:t>Závody vozů a jezdců</a:t>
            </a:r>
            <a:endParaRPr lang="cs-CZ" b="1" dirty="0"/>
          </a:p>
        </p:txBody>
      </p:sp>
      <p:pic>
        <p:nvPicPr>
          <p:cNvPr id="5" name="Picture 2" descr="Výsledek obrázku pro etruscan spo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6" y="807325"/>
            <a:ext cx="9153586" cy="605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2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909</Words>
  <Application>Microsoft Office PowerPoint</Application>
  <PresentationFormat>Předvádění na obrazovce (4:3)</PresentationFormat>
  <Paragraphs>134</Paragraphs>
  <Slides>24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Sport Etrusků</vt:lpstr>
      <vt:lpstr>Prezentace aplikace PowerPoint</vt:lpstr>
      <vt:lpstr>Freskové malby z tarquinské nekropole</vt:lpstr>
      <vt:lpstr>Prezentace aplikace PowerPoint</vt:lpstr>
      <vt:lpstr>Prezentace aplikace PowerPoint</vt:lpstr>
      <vt:lpstr>Prezentace aplikace PowerPoint</vt:lpstr>
      <vt:lpstr>Prezentace aplikace PowerPoint</vt:lpstr>
      <vt:lpstr>hrobky</vt:lpstr>
      <vt:lpstr>Závody vozů a jezdců</vt:lpstr>
      <vt:lpstr>závody 4 dvojspřeží v „hrobce olympijských her“</vt:lpstr>
      <vt:lpstr>Prezentace aplikace PowerPoint</vt:lpstr>
      <vt:lpstr>Prezentace aplikace PowerPoint</vt:lpstr>
      <vt:lpstr>zápas box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Diváctví </vt:lpstr>
      <vt:lpstr>Prezentace aplikace PowerPoint</vt:lpstr>
      <vt:lpstr>Prezentace aplikace PowerPoint</vt:lpstr>
      <vt:lpstr>Hry 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Etrusků</dc:title>
  <dc:creator>Jiří Kouřil</dc:creator>
  <cp:lastModifiedBy>Jiří Kouřil</cp:lastModifiedBy>
  <cp:revision>38</cp:revision>
  <dcterms:created xsi:type="dcterms:W3CDTF">2017-03-22T09:28:33Z</dcterms:created>
  <dcterms:modified xsi:type="dcterms:W3CDTF">2017-04-02T21:12:23Z</dcterms:modified>
</cp:coreProperties>
</file>