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86"/>
  </p:notesMasterIdLst>
  <p:sldIdLst>
    <p:sldId id="256" r:id="rId2"/>
    <p:sldId id="257" r:id="rId3"/>
    <p:sldId id="258" r:id="rId4"/>
    <p:sldId id="259" r:id="rId5"/>
    <p:sldId id="324" r:id="rId6"/>
    <p:sldId id="325" r:id="rId7"/>
    <p:sldId id="260" r:id="rId8"/>
    <p:sldId id="261" r:id="rId9"/>
    <p:sldId id="301" r:id="rId10"/>
    <p:sldId id="302" r:id="rId11"/>
    <p:sldId id="303" r:id="rId12"/>
    <p:sldId id="262" r:id="rId13"/>
    <p:sldId id="263" r:id="rId14"/>
    <p:sldId id="296" r:id="rId15"/>
    <p:sldId id="299" r:id="rId16"/>
    <p:sldId id="300" r:id="rId17"/>
    <p:sldId id="298" r:id="rId18"/>
    <p:sldId id="297" r:id="rId19"/>
    <p:sldId id="270" r:id="rId20"/>
    <p:sldId id="264" r:id="rId21"/>
    <p:sldId id="330" r:id="rId22"/>
    <p:sldId id="265" r:id="rId23"/>
    <p:sldId id="313" r:id="rId24"/>
    <p:sldId id="266" r:id="rId25"/>
    <p:sldId id="339" r:id="rId26"/>
    <p:sldId id="267" r:id="rId27"/>
    <p:sldId id="314" r:id="rId28"/>
    <p:sldId id="268" r:id="rId29"/>
    <p:sldId id="316" r:id="rId30"/>
    <p:sldId id="269" r:id="rId31"/>
    <p:sldId id="315" r:id="rId32"/>
    <p:sldId id="271" r:id="rId33"/>
    <p:sldId id="272" r:id="rId34"/>
    <p:sldId id="273" r:id="rId35"/>
    <p:sldId id="308" r:id="rId36"/>
    <p:sldId id="331" r:id="rId37"/>
    <p:sldId id="332" r:id="rId38"/>
    <p:sldId id="274" r:id="rId39"/>
    <p:sldId id="317" r:id="rId40"/>
    <p:sldId id="275" r:id="rId41"/>
    <p:sldId id="310" r:id="rId42"/>
    <p:sldId id="276" r:id="rId43"/>
    <p:sldId id="329" r:id="rId44"/>
    <p:sldId id="328" r:id="rId45"/>
    <p:sldId id="277" r:id="rId46"/>
    <p:sldId id="278" r:id="rId47"/>
    <p:sldId id="279" r:id="rId48"/>
    <p:sldId id="311" r:id="rId49"/>
    <p:sldId id="285" r:id="rId50"/>
    <p:sldId id="320" r:id="rId51"/>
    <p:sldId id="333" r:id="rId52"/>
    <p:sldId id="321" r:id="rId53"/>
    <p:sldId id="280" r:id="rId54"/>
    <p:sldId id="318" r:id="rId55"/>
    <p:sldId id="281" r:id="rId56"/>
    <p:sldId id="307" r:id="rId57"/>
    <p:sldId id="283" r:id="rId58"/>
    <p:sldId id="326" r:id="rId59"/>
    <p:sldId id="284" r:id="rId60"/>
    <p:sldId id="312" r:id="rId61"/>
    <p:sldId id="334" r:id="rId62"/>
    <p:sldId id="335" r:id="rId63"/>
    <p:sldId id="327" r:id="rId64"/>
    <p:sldId id="282" r:id="rId65"/>
    <p:sldId id="309" r:id="rId66"/>
    <p:sldId id="336" r:id="rId67"/>
    <p:sldId id="337" r:id="rId68"/>
    <p:sldId id="338" r:id="rId69"/>
    <p:sldId id="286" r:id="rId70"/>
    <p:sldId id="287" r:id="rId71"/>
    <p:sldId id="288" r:id="rId72"/>
    <p:sldId id="289" r:id="rId73"/>
    <p:sldId id="290" r:id="rId74"/>
    <p:sldId id="319" r:id="rId75"/>
    <p:sldId id="322" r:id="rId76"/>
    <p:sldId id="292" r:id="rId77"/>
    <p:sldId id="291" r:id="rId78"/>
    <p:sldId id="293" r:id="rId79"/>
    <p:sldId id="294" r:id="rId80"/>
    <p:sldId id="295" r:id="rId81"/>
    <p:sldId id="305" r:id="rId82"/>
    <p:sldId id="304" r:id="rId83"/>
    <p:sldId id="306" r:id="rId84"/>
    <p:sldId id="323" r:id="rId8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5" autoAdjust="0"/>
    <p:restoredTop sz="94660"/>
  </p:normalViewPr>
  <p:slideViewPr>
    <p:cSldViewPr>
      <p:cViewPr>
        <p:scale>
          <a:sx n="70" d="100"/>
          <a:sy n="70" d="100"/>
        </p:scale>
        <p:origin x="-11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05076-D3BB-415C-925F-AC504F7CA708}" type="datetimeFigureOut">
              <a:rPr lang="cs-CZ" smtClean="0"/>
              <a:t>2. 4. 2017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8059D-5BA2-452C-B517-62A51A8AD00C}" type="slidenum">
              <a:rPr lang="cs-CZ" smtClean="0"/>
              <a:t>‹#›</a:t>
            </a:fld>
            <a:endParaRPr lang="cs-CZ"/>
          </a:p>
        </p:txBody>
      </p:sp>
    </p:spTree>
    <p:extLst>
      <p:ext uri="{BB962C8B-B14F-4D97-AF65-F5344CB8AC3E}">
        <p14:creationId xmlns:p14="http://schemas.microsoft.com/office/powerpoint/2010/main" val="36725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a:t>
            </a:r>
            <a:r>
              <a:rPr lang="cs-CZ" sz="1200" b="0" i="1" kern="1200" dirty="0" err="1" smtClean="0">
                <a:solidFill>
                  <a:schemeClr val="tx1"/>
                </a:solidFill>
                <a:effectLst/>
                <a:latin typeface="+mn-lt"/>
                <a:ea typeface="+mn-ea"/>
                <a:cs typeface="+mn-cs"/>
              </a:rPr>
              <a:t>Murmillus</a:t>
            </a:r>
            <a:r>
              <a:rPr lang="cs-CZ" sz="1200" b="0" i="0" kern="1200" dirty="0" smtClean="0">
                <a:solidFill>
                  <a:schemeClr val="tx1"/>
                </a:solidFill>
                <a:effectLst/>
                <a:latin typeface="+mn-lt"/>
                <a:ea typeface="+mn-ea"/>
                <a:cs typeface="+mn-cs"/>
              </a:rPr>
              <a:t> - namaloval roku 1872 Jean-</a:t>
            </a:r>
            <a:r>
              <a:rPr lang="cs-CZ" sz="1200" b="0" i="0" kern="1200" dirty="0" err="1" smtClean="0">
                <a:solidFill>
                  <a:schemeClr val="tx1"/>
                </a:solidFill>
                <a:effectLst/>
                <a:latin typeface="+mn-lt"/>
                <a:ea typeface="+mn-ea"/>
                <a:cs typeface="+mn-cs"/>
              </a:rPr>
              <a:t>Léon</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Gérome</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D3F8059D-5BA2-452C-B517-62A51A8AD00C}" type="slidenum">
              <a:rPr lang="cs-CZ" smtClean="0"/>
              <a:t>18</a:t>
            </a:fld>
            <a:endParaRPr lang="cs-CZ"/>
          </a:p>
        </p:txBody>
      </p:sp>
    </p:spTree>
    <p:extLst>
      <p:ext uri="{BB962C8B-B14F-4D97-AF65-F5344CB8AC3E}">
        <p14:creationId xmlns:p14="http://schemas.microsoft.com/office/powerpoint/2010/main" val="196671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3F8059D-5BA2-452C-B517-62A51A8AD00C}" type="slidenum">
              <a:rPr lang="cs-CZ" smtClean="0"/>
              <a:t>68</a:t>
            </a:fld>
            <a:endParaRPr lang="cs-CZ"/>
          </a:p>
        </p:txBody>
      </p:sp>
    </p:spTree>
    <p:extLst>
      <p:ext uri="{BB962C8B-B14F-4D97-AF65-F5344CB8AC3E}">
        <p14:creationId xmlns:p14="http://schemas.microsoft.com/office/powerpoint/2010/main" val="91178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2. 4. 2017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2. 4. 2017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2. 4. 2017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2. 4. 2017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2. 4. 2017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2. 4. 2017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2. 4. 2017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_ftnref2"/><Relationship Id="rId2" Type="http://schemas.openxmlformats.org/officeDocument/2006/relationships/hyperlink" Target="#_ftnref1"/><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548680"/>
            <a:ext cx="7772400" cy="1470025"/>
          </a:xfrm>
        </p:spPr>
        <p:txBody>
          <a:bodyPr/>
          <a:lstStyle/>
          <a:p>
            <a:r>
              <a:rPr lang="cs-CZ" b="1" dirty="0" smtClean="0"/>
              <a:t>Gladiátorské hry</a:t>
            </a:r>
            <a:endParaRPr lang="cs-CZ" b="1" dirty="0"/>
          </a:p>
        </p:txBody>
      </p:sp>
      <p:pic>
        <p:nvPicPr>
          <p:cNvPr id="4" name="Obrázek 3" descr="C:\Users\Jiří\Desktop\rigo - obr\j\6 glad\winsdom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3" y="2564904"/>
            <a:ext cx="4739631" cy="4289115"/>
          </a:xfrm>
          <a:prstGeom prst="rect">
            <a:avLst/>
          </a:prstGeom>
          <a:noFill/>
          <a:ln>
            <a:noFill/>
          </a:ln>
        </p:spPr>
      </p:pic>
      <p:pic>
        <p:nvPicPr>
          <p:cNvPr id="5" name="Obrázek 4" descr="C:\Users\Jiří\Desktop\rigo - obr\j\6 glad\vlast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2" y="2564904"/>
            <a:ext cx="4409681" cy="4289115"/>
          </a:xfrm>
          <a:prstGeom prst="rect">
            <a:avLst/>
          </a:prstGeom>
          <a:noFill/>
          <a:ln>
            <a:noFill/>
          </a:ln>
        </p:spPr>
      </p:pic>
    </p:spTree>
    <p:extLst>
      <p:ext uri="{BB962C8B-B14F-4D97-AF65-F5344CB8AC3E}">
        <p14:creationId xmlns:p14="http://schemas.microsoft.com/office/powerpoint/2010/main" val="2505732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b="1" dirty="0" smtClean="0">
                <a:effectLst>
                  <a:outerShdw blurRad="38100" dist="38100" dir="2700000" algn="tl">
                    <a:srgbClr val="000000">
                      <a:alpha val="43137"/>
                    </a:srgbClr>
                  </a:outerShdw>
                </a:effectLst>
              </a:rPr>
              <a:t>Titul</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24744"/>
            <a:ext cx="9144000" cy="5733256"/>
          </a:xfrm>
        </p:spPr>
        <p:txBody>
          <a:bodyPr>
            <a:normAutofit/>
          </a:bodyPr>
          <a:lstStyle/>
          <a:p>
            <a:r>
              <a:rPr lang="cs-CZ" b="1" i="1" dirty="0" err="1"/>
              <a:t>r</a:t>
            </a:r>
            <a:r>
              <a:rPr lang="cs-CZ" b="1" i="1" dirty="0" err="1" smtClean="0"/>
              <a:t>udiarius</a:t>
            </a:r>
            <a:endParaRPr lang="cs-CZ" b="1" i="1" dirty="0" smtClean="0"/>
          </a:p>
          <a:p>
            <a:r>
              <a:rPr lang="cs-CZ" dirty="0" smtClean="0"/>
              <a:t>titul </a:t>
            </a:r>
            <a:r>
              <a:rPr lang="cs-CZ" dirty="0"/>
              <a:t>a dřevěný meč </a:t>
            </a:r>
          </a:p>
          <a:p>
            <a:pPr lvl="1"/>
            <a:r>
              <a:rPr lang="cs-CZ" b="1" i="1" dirty="0" smtClean="0"/>
              <a:t>primus </a:t>
            </a:r>
            <a:r>
              <a:rPr lang="cs-CZ" b="1" i="1" dirty="0" err="1"/>
              <a:t>palus</a:t>
            </a:r>
            <a:r>
              <a:rPr lang="cs-CZ" i="1" dirty="0"/>
              <a:t> </a:t>
            </a:r>
            <a:r>
              <a:rPr lang="cs-CZ" dirty="0"/>
              <a:t>(odpovídal nejvyšší hodnosti centuriona v legii – </a:t>
            </a:r>
            <a:r>
              <a:rPr lang="cs-CZ" i="1" dirty="0"/>
              <a:t>primus </a:t>
            </a:r>
            <a:r>
              <a:rPr lang="cs-CZ" i="1" dirty="0" err="1"/>
              <a:t>pilus</a:t>
            </a:r>
            <a:r>
              <a:rPr lang="cs-CZ" dirty="0"/>
              <a:t>, </a:t>
            </a:r>
            <a:r>
              <a:rPr lang="cs-CZ" i="1" dirty="0"/>
              <a:t>primum </a:t>
            </a:r>
            <a:r>
              <a:rPr lang="cs-CZ" i="1" dirty="0" err="1"/>
              <a:t>pilum</a:t>
            </a:r>
            <a:r>
              <a:rPr lang="cs-CZ" i="1" dirty="0"/>
              <a:t> </a:t>
            </a:r>
            <a:r>
              <a:rPr lang="cs-CZ" i="1" dirty="0" err="1"/>
              <a:t>ducere</a:t>
            </a:r>
            <a:r>
              <a:rPr lang="cs-CZ" dirty="0" smtClean="0"/>
              <a:t>), </a:t>
            </a:r>
            <a:r>
              <a:rPr lang="cs-CZ" i="1" dirty="0" err="1" smtClean="0"/>
              <a:t>secundus</a:t>
            </a:r>
            <a:r>
              <a:rPr lang="cs-CZ" dirty="0" smtClean="0"/>
              <a:t>…</a:t>
            </a:r>
          </a:p>
          <a:p>
            <a:pPr lvl="1"/>
            <a:endParaRPr lang="cs-CZ" dirty="0"/>
          </a:p>
          <a:p>
            <a:r>
              <a:rPr lang="cs-CZ" b="1" dirty="0" err="1" smtClean="0"/>
              <a:t>tiro</a:t>
            </a:r>
            <a:r>
              <a:rPr lang="cs-CZ" dirty="0" smtClean="0"/>
              <a:t> x </a:t>
            </a:r>
            <a:r>
              <a:rPr lang="cs-CZ" b="1" dirty="0" err="1" smtClean="0"/>
              <a:t>veteranus</a:t>
            </a:r>
            <a:endParaRPr lang="cs-CZ" b="1" dirty="0" smtClean="0"/>
          </a:p>
          <a:p>
            <a:pPr lvl="1"/>
            <a:endParaRPr lang="cs-CZ" dirty="0"/>
          </a:p>
          <a:p>
            <a:pPr lvl="1"/>
            <a:r>
              <a:rPr lang="cs-CZ" b="1" i="1" dirty="0" err="1"/>
              <a:t>tessera</a:t>
            </a:r>
            <a:r>
              <a:rPr lang="cs-CZ" b="1" i="1" dirty="0"/>
              <a:t> </a:t>
            </a:r>
            <a:r>
              <a:rPr lang="cs-CZ" b="1" i="1" dirty="0" err="1" smtClean="0"/>
              <a:t>gladiatoria</a:t>
            </a:r>
            <a:r>
              <a:rPr lang="cs-CZ" b="1" i="1" dirty="0" smtClean="0"/>
              <a:t> </a:t>
            </a:r>
            <a:r>
              <a:rPr lang="cs-CZ" dirty="0" smtClean="0"/>
              <a:t>– zápis </a:t>
            </a:r>
          </a:p>
          <a:p>
            <a:pPr lvl="1"/>
            <a:r>
              <a:rPr lang="cs-CZ" b="1" i="1" dirty="0" err="1" smtClean="0"/>
              <a:t>secunda</a:t>
            </a:r>
            <a:r>
              <a:rPr lang="cs-CZ" b="1" i="1" dirty="0" smtClean="0"/>
              <a:t> </a:t>
            </a:r>
            <a:r>
              <a:rPr lang="cs-CZ" b="1" i="1" dirty="0" err="1"/>
              <a:t>rudis</a:t>
            </a:r>
            <a:r>
              <a:rPr lang="cs-CZ" b="1" dirty="0"/>
              <a:t> </a:t>
            </a:r>
            <a:r>
              <a:rPr lang="cs-CZ" dirty="0"/>
              <a:t>(druhý meč</a:t>
            </a:r>
            <a:r>
              <a:rPr lang="cs-CZ" dirty="0" smtClean="0"/>
              <a:t>) </a:t>
            </a:r>
            <a:endParaRPr lang="cs-CZ" dirty="0"/>
          </a:p>
          <a:p>
            <a:pPr lvl="1"/>
            <a:r>
              <a:rPr lang="cs-CZ" b="1" i="1" dirty="0" err="1"/>
              <a:t>summa</a:t>
            </a:r>
            <a:r>
              <a:rPr lang="cs-CZ" b="1" i="1" dirty="0"/>
              <a:t> </a:t>
            </a:r>
            <a:r>
              <a:rPr lang="cs-CZ" b="1" i="1" dirty="0" err="1"/>
              <a:t>rudis</a:t>
            </a:r>
            <a:r>
              <a:rPr lang="cs-CZ" b="1" dirty="0"/>
              <a:t> </a:t>
            </a:r>
            <a:r>
              <a:rPr lang="cs-CZ" dirty="0"/>
              <a:t>(vrcholný meč) </a:t>
            </a:r>
          </a:p>
          <a:p>
            <a:endParaRPr lang="cs-CZ" dirty="0"/>
          </a:p>
        </p:txBody>
      </p:sp>
    </p:spTree>
    <p:extLst>
      <p:ext uri="{BB962C8B-B14F-4D97-AF65-F5344CB8AC3E}">
        <p14:creationId xmlns:p14="http://schemas.microsoft.com/office/powerpoint/2010/main" val="1867712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645"/>
            <a:ext cx="8229600" cy="1143000"/>
          </a:xfrm>
        </p:spPr>
        <p:txBody>
          <a:bodyPr/>
          <a:lstStyle/>
          <a:p>
            <a:r>
              <a:rPr lang="cs-CZ" b="1" dirty="0" smtClean="0"/>
              <a:t>Výcvik</a:t>
            </a:r>
            <a:endParaRPr lang="cs-CZ" b="1" dirty="0"/>
          </a:p>
        </p:txBody>
      </p:sp>
      <p:sp>
        <p:nvSpPr>
          <p:cNvPr id="3" name="Zástupný symbol pro obsah 2"/>
          <p:cNvSpPr>
            <a:spLocks noGrp="1"/>
          </p:cNvSpPr>
          <p:nvPr>
            <p:ph idx="1"/>
          </p:nvPr>
        </p:nvSpPr>
        <p:spPr>
          <a:xfrm>
            <a:off x="0" y="1124744"/>
            <a:ext cx="9144000" cy="5733256"/>
          </a:xfrm>
        </p:spPr>
        <p:txBody>
          <a:bodyPr>
            <a:normAutofit fontScale="85000" lnSpcReduction="20000"/>
          </a:bodyPr>
          <a:lstStyle/>
          <a:p>
            <a:r>
              <a:rPr lang="cs-CZ" dirty="0" smtClean="0"/>
              <a:t>výcvik velmi </a:t>
            </a:r>
            <a:r>
              <a:rPr lang="cs-CZ" b="1" dirty="0"/>
              <a:t>brutální </a:t>
            </a:r>
            <a:endParaRPr lang="cs-CZ" b="1" dirty="0" smtClean="0"/>
          </a:p>
          <a:p>
            <a:r>
              <a:rPr lang="cs-CZ" dirty="0" smtClean="0"/>
              <a:t>přísná </a:t>
            </a:r>
            <a:r>
              <a:rPr lang="cs-CZ" b="1" dirty="0" smtClean="0"/>
              <a:t>disciplína</a:t>
            </a:r>
          </a:p>
          <a:p>
            <a:r>
              <a:rPr lang="cs-CZ" dirty="0" smtClean="0"/>
              <a:t>za prvé výcvik </a:t>
            </a:r>
            <a:r>
              <a:rPr lang="cs-CZ" dirty="0"/>
              <a:t>u dřevěného kůlu (</a:t>
            </a:r>
            <a:r>
              <a:rPr lang="cs-CZ" b="1" i="1" dirty="0" err="1"/>
              <a:t>palus</a:t>
            </a:r>
            <a:r>
              <a:rPr lang="cs-CZ" dirty="0"/>
              <a:t>) či slaměné </a:t>
            </a:r>
            <a:r>
              <a:rPr lang="cs-CZ" b="1" dirty="0"/>
              <a:t>figuríny</a:t>
            </a:r>
            <a:r>
              <a:rPr lang="cs-CZ" dirty="0"/>
              <a:t> se cvičnými zbraněmi (dřevěný meč a proutěný štít) o </a:t>
            </a:r>
            <a:r>
              <a:rPr lang="cs-CZ" b="1" dirty="0"/>
              <a:t>dvojnásobné</a:t>
            </a:r>
            <a:r>
              <a:rPr lang="cs-CZ" dirty="0"/>
              <a:t> </a:t>
            </a:r>
            <a:r>
              <a:rPr lang="cs-CZ" dirty="0" smtClean="0"/>
              <a:t>hmotnosti</a:t>
            </a:r>
          </a:p>
          <a:p>
            <a:r>
              <a:rPr lang="cs-CZ" dirty="0" smtClean="0"/>
              <a:t>nácvik jednotlivých útoků </a:t>
            </a:r>
            <a:r>
              <a:rPr lang="cs-CZ" dirty="0"/>
              <a:t>a </a:t>
            </a:r>
            <a:r>
              <a:rPr lang="cs-CZ" dirty="0" smtClean="0"/>
              <a:t>obran zvaných </a:t>
            </a:r>
            <a:r>
              <a:rPr lang="cs-CZ" dirty="0"/>
              <a:t>„</a:t>
            </a:r>
            <a:r>
              <a:rPr lang="cs-CZ" b="1" dirty="0"/>
              <a:t>čísla</a:t>
            </a:r>
            <a:r>
              <a:rPr lang="cs-CZ" dirty="0"/>
              <a:t>“ (</a:t>
            </a:r>
            <a:r>
              <a:rPr lang="cs-CZ" i="1" dirty="0" err="1"/>
              <a:t>numeri</a:t>
            </a:r>
            <a:r>
              <a:rPr lang="cs-CZ" dirty="0"/>
              <a:t>) nebo také „</a:t>
            </a:r>
            <a:r>
              <a:rPr lang="cs-CZ" b="1" dirty="0"/>
              <a:t>cviky</a:t>
            </a:r>
            <a:r>
              <a:rPr lang="cs-CZ" dirty="0"/>
              <a:t>“ (</a:t>
            </a:r>
            <a:r>
              <a:rPr lang="cs-CZ" i="1" dirty="0" err="1" smtClean="0"/>
              <a:t>dictatus</a:t>
            </a:r>
            <a:r>
              <a:rPr lang="cs-CZ" dirty="0" smtClean="0"/>
              <a:t>) – dle </a:t>
            </a:r>
            <a:r>
              <a:rPr lang="cs-CZ" dirty="0"/>
              <a:t>pokynů </a:t>
            </a:r>
            <a:r>
              <a:rPr lang="cs-CZ" i="1" dirty="0" err="1" smtClean="0"/>
              <a:t>doctores</a:t>
            </a:r>
            <a:r>
              <a:rPr lang="cs-CZ" dirty="0" smtClean="0"/>
              <a:t> </a:t>
            </a:r>
          </a:p>
          <a:p>
            <a:pPr lvl="1"/>
            <a:r>
              <a:rPr lang="cs-CZ" b="1" i="1" dirty="0" err="1" smtClean="0"/>
              <a:t>dictatus</a:t>
            </a:r>
            <a:r>
              <a:rPr lang="cs-CZ" dirty="0" smtClean="0"/>
              <a:t> </a:t>
            </a:r>
            <a:r>
              <a:rPr lang="cs-CZ" dirty="0"/>
              <a:t>obsahovala kupř. útoky na protivníkovu tvář, nohy, útoky z boku, předstírané útoky, stáhnutí se s rychlými </a:t>
            </a:r>
            <a:r>
              <a:rPr lang="cs-CZ" dirty="0" smtClean="0"/>
              <a:t>protiútoky)</a:t>
            </a:r>
          </a:p>
          <a:p>
            <a:r>
              <a:rPr lang="cs-CZ" dirty="0" smtClean="0"/>
              <a:t>souboje </a:t>
            </a:r>
            <a:r>
              <a:rPr lang="cs-CZ" dirty="0"/>
              <a:t>s </a:t>
            </a:r>
            <a:r>
              <a:rPr lang="cs-CZ" b="1" dirty="0"/>
              <a:t>cvičnými</a:t>
            </a:r>
            <a:r>
              <a:rPr lang="cs-CZ" dirty="0"/>
              <a:t> </a:t>
            </a:r>
            <a:r>
              <a:rPr lang="cs-CZ" dirty="0" smtClean="0"/>
              <a:t>zbraněmi</a:t>
            </a:r>
          </a:p>
          <a:p>
            <a:r>
              <a:rPr lang="cs-CZ" dirty="0" smtClean="0"/>
              <a:t>souboje </a:t>
            </a:r>
            <a:r>
              <a:rPr lang="cs-CZ" dirty="0"/>
              <a:t>s </a:t>
            </a:r>
            <a:r>
              <a:rPr lang="cs-CZ" b="1" dirty="0"/>
              <a:t>ostrými</a:t>
            </a:r>
            <a:r>
              <a:rPr lang="cs-CZ" dirty="0"/>
              <a:t> </a:t>
            </a:r>
            <a:r>
              <a:rPr lang="cs-CZ" dirty="0" smtClean="0"/>
              <a:t>zbraněmi ?? </a:t>
            </a:r>
          </a:p>
          <a:p>
            <a:r>
              <a:rPr lang="cs-CZ" dirty="0" smtClean="0"/>
              <a:t>trénink </a:t>
            </a:r>
            <a:r>
              <a:rPr lang="cs-CZ" dirty="0"/>
              <a:t>přísné kázně, síly, rychlosti, vytrvalosti a obratnosti </a:t>
            </a:r>
            <a:endParaRPr lang="cs-CZ" dirty="0" smtClean="0"/>
          </a:p>
          <a:p>
            <a:r>
              <a:rPr lang="cs-CZ" dirty="0" smtClean="0"/>
              <a:t>i </a:t>
            </a:r>
            <a:r>
              <a:rPr lang="cs-CZ" dirty="0"/>
              <a:t>výcvik se </a:t>
            </a:r>
            <a:r>
              <a:rPr lang="cs-CZ" b="1" dirty="0"/>
              <a:t>zacházením</a:t>
            </a:r>
            <a:r>
              <a:rPr lang="cs-CZ" dirty="0"/>
              <a:t> se zbraněmi </a:t>
            </a:r>
          </a:p>
          <a:p>
            <a:r>
              <a:rPr lang="cs-CZ" b="1" dirty="0" smtClean="0"/>
              <a:t>psychologický</a:t>
            </a:r>
            <a:r>
              <a:rPr lang="cs-CZ" dirty="0" smtClean="0"/>
              <a:t> </a:t>
            </a:r>
            <a:r>
              <a:rPr lang="cs-CZ" dirty="0"/>
              <a:t>výcvik</a:t>
            </a:r>
          </a:p>
        </p:txBody>
      </p:sp>
    </p:spTree>
    <p:extLst>
      <p:ext uri="{BB962C8B-B14F-4D97-AF65-F5344CB8AC3E}">
        <p14:creationId xmlns:p14="http://schemas.microsoft.com/office/powerpoint/2010/main" val="2523818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Pronájem</a:t>
            </a:r>
            <a:endParaRPr lang="cs-CZ" b="1" dirty="0"/>
          </a:p>
        </p:txBody>
      </p:sp>
      <p:sp>
        <p:nvSpPr>
          <p:cNvPr id="3" name="Zástupný symbol pro obsah 2"/>
          <p:cNvSpPr>
            <a:spLocks noGrp="1"/>
          </p:cNvSpPr>
          <p:nvPr>
            <p:ph idx="1"/>
          </p:nvPr>
        </p:nvSpPr>
        <p:spPr>
          <a:xfrm>
            <a:off x="0" y="1600200"/>
            <a:ext cx="5580112" cy="4525963"/>
          </a:xfrm>
        </p:spPr>
        <p:txBody>
          <a:bodyPr/>
          <a:lstStyle/>
          <a:p>
            <a:r>
              <a:rPr lang="cs-CZ" b="1" dirty="0" err="1" smtClean="0"/>
              <a:t>Aquinco</a:t>
            </a:r>
            <a:r>
              <a:rPr lang="cs-CZ" dirty="0" smtClean="0"/>
              <a:t>:</a:t>
            </a:r>
          </a:p>
          <a:p>
            <a:pPr marL="0" indent="0">
              <a:buNone/>
            </a:pPr>
            <a:endParaRPr lang="cs-CZ" sz="800" dirty="0" smtClean="0"/>
          </a:p>
          <a:p>
            <a:pPr lvl="1"/>
            <a:r>
              <a:rPr lang="cs-CZ" dirty="0" smtClean="0"/>
              <a:t>nezraněný/ lehce zraněný 20 </a:t>
            </a:r>
            <a:r>
              <a:rPr lang="cs-CZ" i="1" dirty="0" smtClean="0"/>
              <a:t>denárů</a:t>
            </a:r>
          </a:p>
          <a:p>
            <a:pPr marL="457200" lvl="1" indent="0">
              <a:buNone/>
            </a:pPr>
            <a:endParaRPr lang="cs-CZ" sz="1200" i="1" dirty="0" smtClean="0"/>
          </a:p>
          <a:p>
            <a:pPr lvl="1"/>
            <a:r>
              <a:rPr lang="cs-CZ" dirty="0" smtClean="0"/>
              <a:t>zabitý/ </a:t>
            </a:r>
            <a:r>
              <a:rPr lang="cs-CZ" dirty="0"/>
              <a:t>těžce </a:t>
            </a:r>
            <a:r>
              <a:rPr lang="cs-CZ" dirty="0" smtClean="0"/>
              <a:t>raněný </a:t>
            </a:r>
            <a:r>
              <a:rPr lang="cs-CZ" dirty="0"/>
              <a:t>1000 </a:t>
            </a:r>
            <a:r>
              <a:rPr lang="cs-CZ" i="1" dirty="0"/>
              <a:t>denárů</a:t>
            </a:r>
            <a:endParaRPr lang="cs-CZ" dirty="0"/>
          </a:p>
        </p:txBody>
      </p:sp>
      <p:pic>
        <p:nvPicPr>
          <p:cNvPr id="43010" name="Picture 2" descr="C:\!Aktuální\Antický sport a má výuka dějin starověkého sportu\Antický sport\rigo - obr\j\connolly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268760"/>
            <a:ext cx="2979319" cy="50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877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5219"/>
            <a:ext cx="8229600" cy="778098"/>
          </a:xfrm>
        </p:spPr>
        <p:txBody>
          <a:bodyPr/>
          <a:lstStyle/>
          <a:p>
            <a:r>
              <a:rPr lang="cs-CZ" b="1" dirty="0" smtClean="0"/>
              <a:t>souboje</a:t>
            </a:r>
            <a:endParaRPr lang="cs-CZ" b="1" dirty="0"/>
          </a:p>
        </p:txBody>
      </p:sp>
      <p:sp>
        <p:nvSpPr>
          <p:cNvPr id="3" name="Zástupný symbol pro obsah 2"/>
          <p:cNvSpPr>
            <a:spLocks noGrp="1"/>
          </p:cNvSpPr>
          <p:nvPr>
            <p:ph idx="1"/>
          </p:nvPr>
        </p:nvSpPr>
        <p:spPr>
          <a:xfrm>
            <a:off x="0" y="692696"/>
            <a:ext cx="9036496" cy="4525963"/>
          </a:xfrm>
        </p:spPr>
        <p:txBody>
          <a:bodyPr/>
          <a:lstStyle/>
          <a:p>
            <a:r>
              <a:rPr lang="cs-CZ" dirty="0" smtClean="0"/>
              <a:t>přesné vymezení</a:t>
            </a:r>
          </a:p>
          <a:p>
            <a:r>
              <a:rPr lang="cs-CZ" dirty="0"/>
              <a:t>speciální výcvik dle </a:t>
            </a:r>
            <a:r>
              <a:rPr lang="cs-CZ" dirty="0" smtClean="0"/>
              <a:t>své orientace</a:t>
            </a:r>
          </a:p>
          <a:p>
            <a:r>
              <a:rPr lang="cs-CZ" dirty="0" smtClean="0"/>
              <a:t>dvojice/ skupiny </a:t>
            </a:r>
            <a:r>
              <a:rPr lang="cs-CZ" dirty="0"/>
              <a:t>stejných či různých </a:t>
            </a:r>
            <a:r>
              <a:rPr lang="cs-CZ" dirty="0" smtClean="0"/>
              <a:t>typů</a:t>
            </a:r>
          </a:p>
          <a:p>
            <a:r>
              <a:rPr lang="cs-CZ" dirty="0" smtClean="0"/>
              <a:t>i u zvířat</a:t>
            </a:r>
          </a:p>
          <a:p>
            <a:r>
              <a:rPr lang="cs-CZ" b="1" i="1" dirty="0" err="1" smtClean="0"/>
              <a:t>gregatim</a:t>
            </a:r>
            <a:r>
              <a:rPr lang="cs-CZ" dirty="0"/>
              <a:t>, „v </a:t>
            </a:r>
            <a:r>
              <a:rPr lang="cs-CZ" dirty="0" smtClean="0"/>
              <a:t>houfu“ ---- </a:t>
            </a:r>
            <a:r>
              <a:rPr lang="cs-CZ" i="1" dirty="0" err="1" smtClean="0"/>
              <a:t>gregarium</a:t>
            </a:r>
            <a:endParaRPr lang="cs-CZ" dirty="0"/>
          </a:p>
        </p:txBody>
      </p:sp>
      <p:pic>
        <p:nvPicPr>
          <p:cNvPr id="44034" name="Picture 2" descr="C:\!Aktuální\Antický sport a má výuka dějin starověkého sportu\Antický sport\rigo - obr\j\kratky96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26418"/>
            <a:ext cx="8415993"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6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b="1" dirty="0" smtClean="0"/>
              <a:t>Představení</a:t>
            </a:r>
            <a:endParaRPr lang="cs-CZ" b="1" dirty="0"/>
          </a:p>
        </p:txBody>
      </p:sp>
      <p:sp>
        <p:nvSpPr>
          <p:cNvPr id="3" name="Zástupný symbol pro obsah 2"/>
          <p:cNvSpPr>
            <a:spLocks noGrp="1"/>
          </p:cNvSpPr>
          <p:nvPr>
            <p:ph idx="1"/>
          </p:nvPr>
        </p:nvSpPr>
        <p:spPr>
          <a:xfrm>
            <a:off x="179512" y="1124744"/>
            <a:ext cx="8856984" cy="5400600"/>
          </a:xfrm>
        </p:spPr>
        <p:txBody>
          <a:bodyPr>
            <a:normAutofit lnSpcReduction="10000"/>
          </a:bodyPr>
          <a:lstStyle/>
          <a:p>
            <a:r>
              <a:rPr lang="cs-CZ" dirty="0" smtClean="0"/>
              <a:t>oznámení</a:t>
            </a:r>
          </a:p>
          <a:p>
            <a:r>
              <a:rPr lang="cs-CZ" i="1" dirty="0" smtClean="0"/>
              <a:t>cena</a:t>
            </a:r>
            <a:r>
              <a:rPr lang="cs-CZ" dirty="0" smtClean="0"/>
              <a:t> </a:t>
            </a:r>
            <a:r>
              <a:rPr lang="cs-CZ" i="1" dirty="0" smtClean="0"/>
              <a:t>libera</a:t>
            </a:r>
          </a:p>
          <a:p>
            <a:r>
              <a:rPr lang="cs-CZ" i="1" dirty="0" err="1" smtClean="0"/>
              <a:t>pompé</a:t>
            </a:r>
            <a:endParaRPr lang="cs-CZ" i="1" dirty="0" smtClean="0"/>
          </a:p>
          <a:p>
            <a:r>
              <a:rPr lang="cs-CZ" i="1" dirty="0" err="1" smtClean="0"/>
              <a:t>meridiani</a:t>
            </a:r>
            <a:r>
              <a:rPr lang="cs-CZ" dirty="0" smtClean="0"/>
              <a:t> – </a:t>
            </a:r>
            <a:r>
              <a:rPr lang="cs-CZ" i="1" dirty="0" smtClean="0"/>
              <a:t>primus</a:t>
            </a:r>
            <a:r>
              <a:rPr lang="cs-CZ" dirty="0" smtClean="0"/>
              <a:t> </a:t>
            </a:r>
            <a:r>
              <a:rPr lang="cs-CZ" i="1" dirty="0" err="1" smtClean="0"/>
              <a:t>pilus</a:t>
            </a:r>
            <a:endParaRPr lang="cs-CZ" i="1" dirty="0" smtClean="0"/>
          </a:p>
          <a:p>
            <a:r>
              <a:rPr lang="cs-CZ" dirty="0"/>
              <a:t>d</a:t>
            </a:r>
            <a:r>
              <a:rPr lang="cs-CZ" dirty="0" smtClean="0"/>
              <a:t>ozorci – hole a rozžhavené železo</a:t>
            </a:r>
          </a:p>
          <a:p>
            <a:r>
              <a:rPr lang="cs-CZ" i="1" dirty="0" err="1"/>
              <a:t>ferrum</a:t>
            </a:r>
            <a:r>
              <a:rPr lang="cs-CZ" i="1" dirty="0"/>
              <a:t> </a:t>
            </a:r>
            <a:r>
              <a:rPr lang="cs-CZ" i="1" dirty="0" err="1"/>
              <a:t>recipere</a:t>
            </a:r>
            <a:r>
              <a:rPr lang="cs-CZ" dirty="0"/>
              <a:t> </a:t>
            </a:r>
            <a:endParaRPr lang="cs-CZ" dirty="0" smtClean="0"/>
          </a:p>
          <a:p>
            <a:r>
              <a:rPr lang="cs-CZ" dirty="0"/>
              <a:t>muži s maskou </a:t>
            </a:r>
            <a:r>
              <a:rPr lang="cs-CZ" dirty="0" err="1" smtClean="0"/>
              <a:t>Chárona</a:t>
            </a:r>
            <a:r>
              <a:rPr lang="cs-CZ" dirty="0" smtClean="0"/>
              <a:t>, </a:t>
            </a:r>
            <a:r>
              <a:rPr lang="cs-CZ" i="1" dirty="0" smtClean="0"/>
              <a:t>caduceus</a:t>
            </a:r>
            <a:r>
              <a:rPr lang="cs-CZ" dirty="0"/>
              <a:t> </a:t>
            </a:r>
            <a:r>
              <a:rPr lang="cs-CZ" dirty="0" smtClean="0"/>
              <a:t>– palice, nůž</a:t>
            </a:r>
          </a:p>
          <a:p>
            <a:r>
              <a:rPr lang="cs-CZ" dirty="0" smtClean="0"/>
              <a:t>sázení – </a:t>
            </a:r>
            <a:r>
              <a:rPr lang="cs-CZ" dirty="0" err="1" smtClean="0"/>
              <a:t>tabellae</a:t>
            </a:r>
            <a:endParaRPr lang="cs-CZ" dirty="0" smtClean="0"/>
          </a:p>
          <a:p>
            <a:pPr lvl="1"/>
            <a:r>
              <a:rPr lang="cs-CZ" dirty="0"/>
              <a:t>„</a:t>
            </a:r>
            <a:r>
              <a:rPr lang="cs-CZ" b="1" dirty="0"/>
              <a:t>V</a:t>
            </a:r>
            <a:r>
              <a:rPr lang="cs-CZ" dirty="0" smtClean="0"/>
              <a:t>“, </a:t>
            </a:r>
            <a:r>
              <a:rPr lang="cs-CZ" dirty="0"/>
              <a:t>„</a:t>
            </a:r>
            <a:r>
              <a:rPr lang="cs-CZ" b="1" dirty="0"/>
              <a:t>M</a:t>
            </a:r>
            <a:r>
              <a:rPr lang="cs-CZ" dirty="0"/>
              <a:t>“ </a:t>
            </a:r>
            <a:r>
              <a:rPr lang="cs-CZ" i="1" dirty="0" err="1"/>
              <a:t>missus</a:t>
            </a:r>
            <a:r>
              <a:rPr lang="cs-CZ" dirty="0"/>
              <a:t>, </a:t>
            </a:r>
            <a:r>
              <a:rPr lang="cs-CZ" dirty="0" smtClean="0"/>
              <a:t>porážka a přežití </a:t>
            </a:r>
            <a:r>
              <a:rPr lang="cs-CZ" dirty="0"/>
              <a:t>a „</a:t>
            </a:r>
            <a:r>
              <a:rPr lang="cs-CZ" b="1" dirty="0"/>
              <a:t>Θ</a:t>
            </a:r>
            <a:r>
              <a:rPr lang="cs-CZ" dirty="0"/>
              <a:t>“ porážka a </a:t>
            </a:r>
            <a:r>
              <a:rPr lang="cs-CZ" dirty="0" smtClean="0"/>
              <a:t>smrt, </a:t>
            </a:r>
            <a:r>
              <a:rPr lang="cs-CZ" dirty="0" err="1" smtClean="0"/>
              <a:t>stantes</a:t>
            </a:r>
            <a:endParaRPr lang="cs-CZ" dirty="0"/>
          </a:p>
        </p:txBody>
      </p:sp>
    </p:spTree>
    <p:extLst>
      <p:ext uri="{BB962C8B-B14F-4D97-AF65-F5344CB8AC3E}">
        <p14:creationId xmlns:p14="http://schemas.microsoft.com/office/powerpoint/2010/main" val="248441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5410"/>
            <a:ext cx="8229600" cy="1143000"/>
          </a:xfrm>
        </p:spPr>
        <p:txBody>
          <a:bodyPr/>
          <a:lstStyle/>
          <a:p>
            <a:r>
              <a:rPr lang="cs-CZ" b="1" dirty="0" smtClean="0"/>
              <a:t>Vítěz</a:t>
            </a:r>
            <a:endParaRPr lang="cs-CZ" b="1" dirty="0"/>
          </a:p>
        </p:txBody>
      </p:sp>
      <p:sp>
        <p:nvSpPr>
          <p:cNvPr id="3" name="Zástupný symbol pro obsah 2"/>
          <p:cNvSpPr>
            <a:spLocks noGrp="1"/>
          </p:cNvSpPr>
          <p:nvPr>
            <p:ph idx="1"/>
          </p:nvPr>
        </p:nvSpPr>
        <p:spPr>
          <a:xfrm>
            <a:off x="0" y="1124744"/>
            <a:ext cx="9144000" cy="5733256"/>
          </a:xfrm>
        </p:spPr>
        <p:txBody>
          <a:bodyPr>
            <a:normAutofit fontScale="92500" lnSpcReduction="20000"/>
          </a:bodyPr>
          <a:lstStyle/>
          <a:p>
            <a:r>
              <a:rPr lang="cs-CZ" b="1" dirty="0" smtClean="0"/>
              <a:t>souboj</a:t>
            </a:r>
            <a:r>
              <a:rPr lang="cs-CZ" dirty="0" smtClean="0"/>
              <a:t> 15-20 minut</a:t>
            </a:r>
          </a:p>
          <a:p>
            <a:r>
              <a:rPr lang="cs-CZ" dirty="0"/>
              <a:t>palmová ratolest (</a:t>
            </a:r>
            <a:r>
              <a:rPr lang="cs-CZ" b="1" i="1" dirty="0" smtClean="0"/>
              <a:t>palma</a:t>
            </a:r>
            <a:r>
              <a:rPr lang="cs-CZ" dirty="0" smtClean="0"/>
              <a:t>)</a:t>
            </a:r>
          </a:p>
          <a:p>
            <a:r>
              <a:rPr lang="cs-CZ" dirty="0" smtClean="0"/>
              <a:t>za skvělé </a:t>
            </a:r>
            <a:r>
              <a:rPr lang="cs-CZ" dirty="0"/>
              <a:t>vítězství vavřínový věnec (</a:t>
            </a:r>
            <a:r>
              <a:rPr lang="cs-CZ" b="1" i="1" dirty="0" err="1"/>
              <a:t>corona</a:t>
            </a:r>
            <a:r>
              <a:rPr lang="cs-CZ" i="1" dirty="0"/>
              <a:t> </a:t>
            </a:r>
            <a:r>
              <a:rPr lang="cs-CZ" b="1" i="1" dirty="0" err="1"/>
              <a:t>laurea</a:t>
            </a:r>
            <a:r>
              <a:rPr lang="cs-CZ" dirty="0" smtClean="0"/>
              <a:t>)</a:t>
            </a:r>
          </a:p>
          <a:p>
            <a:r>
              <a:rPr lang="cs-CZ" dirty="0" smtClean="0"/>
              <a:t>peníze </a:t>
            </a:r>
            <a:r>
              <a:rPr lang="cs-CZ" dirty="0"/>
              <a:t>(</a:t>
            </a:r>
            <a:r>
              <a:rPr lang="cs-CZ" i="1" dirty="0" err="1"/>
              <a:t>praemium</a:t>
            </a:r>
            <a:r>
              <a:rPr lang="cs-CZ" dirty="0"/>
              <a:t>, </a:t>
            </a:r>
            <a:r>
              <a:rPr lang="cs-CZ" b="1" i="1" dirty="0" err="1" smtClean="0"/>
              <a:t>pecunia</a:t>
            </a:r>
            <a:r>
              <a:rPr lang="cs-CZ" dirty="0" smtClean="0"/>
              <a:t>)</a:t>
            </a:r>
            <a:endParaRPr lang="cs-CZ" dirty="0"/>
          </a:p>
          <a:p>
            <a:r>
              <a:rPr lang="cs-CZ" dirty="0"/>
              <a:t>vlastní </a:t>
            </a:r>
            <a:r>
              <a:rPr lang="cs-CZ" b="1" dirty="0" smtClean="0"/>
              <a:t>život</a:t>
            </a:r>
          </a:p>
          <a:p>
            <a:r>
              <a:rPr lang="cs-CZ" dirty="0" smtClean="0"/>
              <a:t>někdy speciální </a:t>
            </a:r>
            <a:r>
              <a:rPr lang="cs-CZ" dirty="0"/>
              <a:t>ceny </a:t>
            </a:r>
            <a:endParaRPr lang="cs-CZ" dirty="0" smtClean="0"/>
          </a:p>
          <a:p>
            <a:pPr lvl="1"/>
            <a:r>
              <a:rPr lang="cs-CZ" dirty="0" smtClean="0"/>
              <a:t>náhrdelník </a:t>
            </a:r>
            <a:r>
              <a:rPr lang="cs-CZ" dirty="0"/>
              <a:t>(</a:t>
            </a:r>
            <a:r>
              <a:rPr lang="cs-CZ" b="1" i="1" dirty="0"/>
              <a:t>torques</a:t>
            </a:r>
            <a:r>
              <a:rPr lang="cs-CZ" dirty="0"/>
              <a:t>) </a:t>
            </a:r>
            <a:endParaRPr lang="cs-CZ" dirty="0" smtClean="0"/>
          </a:p>
          <a:p>
            <a:pPr lvl="1"/>
            <a:r>
              <a:rPr lang="cs-CZ" dirty="0" smtClean="0"/>
              <a:t>čestný </a:t>
            </a:r>
            <a:r>
              <a:rPr lang="cs-CZ" dirty="0"/>
              <a:t>oštěp (</a:t>
            </a:r>
            <a:r>
              <a:rPr lang="cs-CZ" b="1" i="1" dirty="0" err="1" smtClean="0"/>
              <a:t>hasta</a:t>
            </a:r>
            <a:r>
              <a:rPr lang="cs-CZ" dirty="0" smtClean="0"/>
              <a:t>)</a:t>
            </a:r>
          </a:p>
          <a:p>
            <a:r>
              <a:rPr lang="cs-CZ" dirty="0" smtClean="0"/>
              <a:t>s</a:t>
            </a:r>
            <a:r>
              <a:rPr lang="cs-CZ" dirty="0"/>
              <a:t> věncem </a:t>
            </a:r>
            <a:r>
              <a:rPr lang="cs-CZ" dirty="0" smtClean="0"/>
              <a:t>vítězné </a:t>
            </a:r>
            <a:r>
              <a:rPr lang="cs-CZ" b="1" dirty="0"/>
              <a:t>kolečko</a:t>
            </a:r>
            <a:r>
              <a:rPr lang="cs-CZ" dirty="0"/>
              <a:t> po aréně a odešli „branou živých“ (</a:t>
            </a:r>
            <a:r>
              <a:rPr lang="cs-CZ" b="1" i="1" dirty="0"/>
              <a:t>Porta</a:t>
            </a:r>
            <a:r>
              <a:rPr lang="cs-CZ" i="1" dirty="0"/>
              <a:t> </a:t>
            </a:r>
            <a:r>
              <a:rPr lang="cs-CZ" b="1" i="1" dirty="0" err="1"/>
              <a:t>Sanivivaria</a:t>
            </a:r>
            <a:r>
              <a:rPr lang="cs-CZ" dirty="0"/>
              <a:t>) </a:t>
            </a:r>
            <a:r>
              <a:rPr lang="cs-CZ" dirty="0" smtClean="0"/>
              <a:t>ven</a:t>
            </a:r>
          </a:p>
          <a:p>
            <a:r>
              <a:rPr lang="cs-CZ" dirty="0" smtClean="0"/>
              <a:t>mnohonásobný </a:t>
            </a:r>
            <a:r>
              <a:rPr lang="cs-CZ" dirty="0"/>
              <a:t>vítěz mohl získat dřevěný meč (</a:t>
            </a:r>
            <a:r>
              <a:rPr lang="cs-CZ" b="1" i="1" dirty="0" err="1"/>
              <a:t>rudis</a:t>
            </a:r>
            <a:r>
              <a:rPr lang="cs-CZ" dirty="0"/>
              <a:t>) a stát se </a:t>
            </a:r>
            <a:r>
              <a:rPr lang="cs-CZ" i="1" dirty="0" err="1" smtClean="0"/>
              <a:t>rudiarius</a:t>
            </a:r>
            <a:r>
              <a:rPr lang="cs-CZ" dirty="0" smtClean="0"/>
              <a:t> = osvobození (to </a:t>
            </a:r>
            <a:r>
              <a:rPr lang="cs-CZ" dirty="0"/>
              <a:t>se naplnilo následným udělením plstěné </a:t>
            </a:r>
            <a:r>
              <a:rPr lang="cs-CZ" b="1" dirty="0"/>
              <a:t>čepice</a:t>
            </a:r>
            <a:r>
              <a:rPr lang="cs-CZ" dirty="0"/>
              <a:t>)</a:t>
            </a:r>
          </a:p>
          <a:p>
            <a:endParaRPr lang="cs-CZ" dirty="0"/>
          </a:p>
        </p:txBody>
      </p:sp>
    </p:spTree>
    <p:extLst>
      <p:ext uri="{BB962C8B-B14F-4D97-AF65-F5344CB8AC3E}">
        <p14:creationId xmlns:p14="http://schemas.microsoft.com/office/powerpoint/2010/main" val="4215846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Fanoušci</a:t>
            </a:r>
            <a:endParaRPr lang="cs-CZ" b="1" dirty="0"/>
          </a:p>
        </p:txBody>
      </p:sp>
      <p:sp>
        <p:nvSpPr>
          <p:cNvPr id="3" name="Zástupný symbol pro obsah 2"/>
          <p:cNvSpPr>
            <a:spLocks noGrp="1"/>
          </p:cNvSpPr>
          <p:nvPr>
            <p:ph idx="1"/>
          </p:nvPr>
        </p:nvSpPr>
        <p:spPr/>
        <p:txBody>
          <a:bodyPr/>
          <a:lstStyle/>
          <a:p>
            <a:pPr lvl="0"/>
            <a:r>
              <a:rPr lang="cs-CZ" i="1" dirty="0" err="1"/>
              <a:t>scutarii</a:t>
            </a:r>
            <a:r>
              <a:rPr lang="cs-CZ" dirty="0"/>
              <a:t> </a:t>
            </a:r>
            <a:r>
              <a:rPr lang="cs-CZ" dirty="0" smtClean="0"/>
              <a:t>–</a:t>
            </a:r>
            <a:r>
              <a:rPr lang="cs-CZ" dirty="0"/>
              <a:t> </a:t>
            </a:r>
            <a:r>
              <a:rPr lang="cs-CZ" dirty="0" smtClean="0"/>
              <a:t>velký štít; např</a:t>
            </a:r>
            <a:r>
              <a:rPr lang="cs-CZ" dirty="0"/>
              <a:t>. Nero a </a:t>
            </a:r>
            <a:r>
              <a:rPr lang="cs-CZ" dirty="0" err="1"/>
              <a:t>Domitiánus</a:t>
            </a:r>
            <a:r>
              <a:rPr lang="cs-CZ" dirty="0"/>
              <a:t> (upřednostňovali </a:t>
            </a:r>
            <a:r>
              <a:rPr lang="cs-CZ" i="1" dirty="0" err="1" smtClean="0"/>
              <a:t>mirmilla</a:t>
            </a:r>
            <a:r>
              <a:rPr lang="cs-CZ" dirty="0" smtClean="0"/>
              <a:t>), </a:t>
            </a:r>
            <a:endParaRPr lang="cs-CZ" dirty="0"/>
          </a:p>
          <a:p>
            <a:r>
              <a:rPr lang="cs-CZ" i="1" dirty="0" err="1"/>
              <a:t>parmularii</a:t>
            </a:r>
            <a:r>
              <a:rPr lang="cs-CZ" i="1" dirty="0"/>
              <a:t> </a:t>
            </a:r>
            <a:r>
              <a:rPr lang="cs-CZ" dirty="0" smtClean="0"/>
              <a:t>–</a:t>
            </a:r>
            <a:r>
              <a:rPr lang="cs-CZ" dirty="0"/>
              <a:t> </a:t>
            </a:r>
            <a:r>
              <a:rPr lang="cs-CZ" dirty="0" smtClean="0"/>
              <a:t>malý štít; např</a:t>
            </a:r>
            <a:r>
              <a:rPr lang="cs-CZ" dirty="0"/>
              <a:t>. </a:t>
            </a:r>
            <a:r>
              <a:rPr lang="cs-CZ" dirty="0" err="1"/>
              <a:t>Caligula</a:t>
            </a:r>
            <a:r>
              <a:rPr lang="cs-CZ" dirty="0"/>
              <a:t> a Titus (upřednostňovali </a:t>
            </a:r>
            <a:r>
              <a:rPr lang="cs-CZ" i="1" dirty="0" err="1" smtClean="0"/>
              <a:t>thraca</a:t>
            </a:r>
            <a:r>
              <a:rPr lang="cs-CZ" dirty="0" smtClean="0"/>
              <a:t> </a:t>
            </a:r>
            <a:r>
              <a:rPr lang="cs-CZ" dirty="0"/>
              <a:t>a</a:t>
            </a:r>
            <a:r>
              <a:rPr lang="cs-CZ" i="1" dirty="0"/>
              <a:t> </a:t>
            </a:r>
            <a:r>
              <a:rPr lang="cs-CZ" i="1" dirty="0" err="1" smtClean="0"/>
              <a:t>hoplomacha</a:t>
            </a:r>
            <a:r>
              <a:rPr lang="cs-CZ" dirty="0" smtClean="0"/>
              <a:t>) </a:t>
            </a:r>
            <a:endParaRPr lang="cs-CZ" dirty="0"/>
          </a:p>
        </p:txBody>
      </p:sp>
    </p:spTree>
    <p:extLst>
      <p:ext uri="{BB962C8B-B14F-4D97-AF65-F5344CB8AC3E}">
        <p14:creationId xmlns:p14="http://schemas.microsoft.com/office/powerpoint/2010/main" val="2337413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
            </a:r>
            <a:endParaRPr lang="cs-CZ" b="1" dirty="0"/>
          </a:p>
        </p:txBody>
      </p:sp>
      <p:sp>
        <p:nvSpPr>
          <p:cNvPr id="3" name="Zástupný symbol pro obsah 2"/>
          <p:cNvSpPr>
            <a:spLocks noGrp="1"/>
          </p:cNvSpPr>
          <p:nvPr>
            <p:ph idx="1"/>
          </p:nvPr>
        </p:nvSpPr>
        <p:spPr/>
        <p:txBody>
          <a:bodyPr>
            <a:normAutofit/>
          </a:bodyPr>
          <a:lstStyle/>
          <a:p>
            <a:pPr marL="342900" lvl="1" indent="-342900">
              <a:buFont typeface="Arial" pitchFamily="34" charset="0"/>
              <a:buChar char="•"/>
            </a:pPr>
            <a:r>
              <a:rPr lang="cs-CZ" sz="3600" i="1" dirty="0"/>
              <a:t>Ave </a:t>
            </a:r>
            <a:r>
              <a:rPr lang="cs-CZ" sz="3600" i="1" dirty="0" err="1"/>
              <a:t>Imperator</a:t>
            </a:r>
            <a:r>
              <a:rPr lang="cs-CZ" sz="3600" i="1" dirty="0"/>
              <a:t>, </a:t>
            </a:r>
            <a:r>
              <a:rPr lang="cs-CZ" sz="3600" i="1" dirty="0" err="1"/>
              <a:t>morituri</a:t>
            </a:r>
            <a:r>
              <a:rPr lang="cs-CZ" sz="3600" i="1" dirty="0"/>
              <a:t> </a:t>
            </a:r>
            <a:r>
              <a:rPr lang="cs-CZ" sz="3600" i="1" dirty="0" err="1"/>
              <a:t>te</a:t>
            </a:r>
            <a:r>
              <a:rPr lang="cs-CZ" sz="3600" i="1" dirty="0"/>
              <a:t> </a:t>
            </a:r>
            <a:r>
              <a:rPr lang="cs-CZ" sz="3600" i="1" dirty="0" err="1"/>
              <a:t>salutant</a:t>
            </a:r>
            <a:endParaRPr lang="cs-CZ" sz="3600" i="1" dirty="0"/>
          </a:p>
          <a:p>
            <a:r>
              <a:rPr lang="cs-CZ" sz="3600" i="1" dirty="0" err="1" smtClean="0"/>
              <a:t>Pollice</a:t>
            </a:r>
            <a:r>
              <a:rPr lang="cs-CZ" sz="3600" i="1" dirty="0" smtClean="0"/>
              <a:t> </a:t>
            </a:r>
            <a:r>
              <a:rPr lang="cs-CZ" sz="3600" i="1" dirty="0" err="1" smtClean="0"/>
              <a:t>verso</a:t>
            </a:r>
            <a:endParaRPr lang="cs-CZ" sz="3600" i="1" dirty="0" smtClean="0"/>
          </a:p>
          <a:p>
            <a:pPr lvl="1"/>
            <a:r>
              <a:rPr lang="cs-CZ" dirty="0"/>
              <a:t>„</a:t>
            </a:r>
            <a:r>
              <a:rPr lang="cs-CZ" i="1" dirty="0" err="1"/>
              <a:t>missus</a:t>
            </a:r>
            <a:r>
              <a:rPr lang="cs-CZ" i="1" dirty="0"/>
              <a:t>!</a:t>
            </a:r>
            <a:r>
              <a:rPr lang="cs-CZ" dirty="0"/>
              <a:t>“ či „</a:t>
            </a:r>
            <a:r>
              <a:rPr lang="cs-CZ" i="1" dirty="0" err="1"/>
              <a:t>mitte</a:t>
            </a:r>
            <a:r>
              <a:rPr lang="cs-CZ" dirty="0"/>
              <a:t>!“ („ušetři ho!“, „propusť ho!“) nebo „</a:t>
            </a:r>
            <a:r>
              <a:rPr lang="cs-CZ" i="1" dirty="0" err="1"/>
              <a:t>iugula</a:t>
            </a:r>
            <a:r>
              <a:rPr lang="cs-CZ" dirty="0"/>
              <a:t>!“ („prořízni mu hrdlo!“), </a:t>
            </a:r>
            <a:endParaRPr lang="cs-CZ" i="1" dirty="0"/>
          </a:p>
        </p:txBody>
      </p:sp>
    </p:spTree>
    <p:extLst>
      <p:ext uri="{BB962C8B-B14F-4D97-AF65-F5344CB8AC3E}">
        <p14:creationId xmlns:p14="http://schemas.microsoft.com/office/powerpoint/2010/main" val="290690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ktuální\Antický sport a má výuka dějin starověkého sportu\Antický sport\další obr\Ave Caesar Morituri te Salutant, by Jean-Léon Gérôme (1859), depicting gladiators greeting Vitell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 y="188640"/>
            <a:ext cx="9203760" cy="6519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91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pPr algn="just"/>
            <a:r>
              <a:rPr lang="cs-CZ" dirty="0" smtClean="0"/>
              <a:t>každý </a:t>
            </a:r>
            <a:r>
              <a:rPr lang="cs-CZ" dirty="0"/>
              <a:t>gladiátor </a:t>
            </a:r>
            <a:r>
              <a:rPr lang="cs-CZ" dirty="0" smtClean="0"/>
              <a:t>nosil:</a:t>
            </a:r>
          </a:p>
          <a:p>
            <a:pPr lvl="1" algn="just"/>
            <a:r>
              <a:rPr lang="cs-CZ" dirty="0" smtClean="0"/>
              <a:t>bederní </a:t>
            </a:r>
            <a:r>
              <a:rPr lang="cs-CZ" dirty="0"/>
              <a:t>roušku ve tvaru rovnostranného trojúhelníku, tzv. </a:t>
            </a:r>
            <a:r>
              <a:rPr lang="cs-CZ" b="1" i="1" dirty="0" err="1" smtClean="0"/>
              <a:t>subligaculum</a:t>
            </a:r>
            <a:endParaRPr lang="cs-CZ" b="1" dirty="0" smtClean="0"/>
          </a:p>
          <a:p>
            <a:pPr lvl="1" algn="just"/>
            <a:r>
              <a:rPr lang="cs-CZ" dirty="0" smtClean="0"/>
              <a:t>tu zajišťoval </a:t>
            </a:r>
            <a:r>
              <a:rPr lang="cs-CZ" dirty="0"/>
              <a:t>široký opasek z kůže (</a:t>
            </a:r>
            <a:r>
              <a:rPr lang="cs-CZ" b="1" i="1" dirty="0" err="1" smtClean="0"/>
              <a:t>balteus</a:t>
            </a:r>
            <a:r>
              <a:rPr lang="cs-CZ" dirty="0" smtClean="0"/>
              <a:t>)</a:t>
            </a:r>
          </a:p>
          <a:p>
            <a:pPr algn="just"/>
            <a:r>
              <a:rPr lang="cs-CZ" dirty="0" smtClean="0"/>
              <a:t>ženy </a:t>
            </a:r>
            <a:r>
              <a:rPr lang="cs-CZ" dirty="0" err="1" smtClean="0"/>
              <a:t>gladiátorky</a:t>
            </a:r>
            <a:r>
              <a:rPr lang="cs-CZ" dirty="0" smtClean="0"/>
              <a:t>:</a:t>
            </a:r>
          </a:p>
          <a:p>
            <a:pPr lvl="1" algn="just"/>
            <a:r>
              <a:rPr lang="cs-CZ" dirty="0" smtClean="0"/>
              <a:t>prsní </a:t>
            </a:r>
            <a:r>
              <a:rPr lang="cs-CZ" dirty="0"/>
              <a:t>pás (</a:t>
            </a:r>
            <a:r>
              <a:rPr lang="cs-CZ" b="1" i="1" dirty="0" err="1"/>
              <a:t>fascia</a:t>
            </a:r>
            <a:r>
              <a:rPr lang="cs-CZ" dirty="0"/>
              <a:t>) </a:t>
            </a:r>
            <a:endParaRPr lang="cs-CZ" dirty="0" smtClean="0"/>
          </a:p>
          <a:p>
            <a:pPr lvl="1" algn="just"/>
            <a:r>
              <a:rPr lang="cs-CZ" dirty="0" smtClean="0"/>
              <a:t>či </a:t>
            </a:r>
            <a:r>
              <a:rPr lang="cs-CZ" dirty="0"/>
              <a:t>ovázanou bandáž (</a:t>
            </a:r>
            <a:r>
              <a:rPr lang="cs-CZ" b="1" i="1" dirty="0" err="1" smtClean="0"/>
              <a:t>strophium</a:t>
            </a:r>
            <a:r>
              <a:rPr lang="cs-CZ" dirty="0" smtClean="0"/>
              <a:t>)</a:t>
            </a:r>
          </a:p>
          <a:p>
            <a:pPr algn="just"/>
            <a:r>
              <a:rPr lang="cs-CZ" dirty="0" smtClean="0"/>
              <a:t>zbytek podle </a:t>
            </a:r>
            <a:r>
              <a:rPr lang="cs-CZ" dirty="0"/>
              <a:t>typu </a:t>
            </a:r>
            <a:r>
              <a:rPr lang="cs-CZ" dirty="0" smtClean="0"/>
              <a:t>gladiátora</a:t>
            </a:r>
          </a:p>
          <a:p>
            <a:pPr algn="just"/>
            <a:r>
              <a:rPr lang="cs-CZ" dirty="0" smtClean="0"/>
              <a:t>meče: </a:t>
            </a:r>
          </a:p>
          <a:p>
            <a:pPr lvl="1" algn="just"/>
            <a:r>
              <a:rPr lang="cs-CZ" i="1" dirty="0" err="1" smtClean="0"/>
              <a:t>sica</a:t>
            </a:r>
            <a:r>
              <a:rPr lang="cs-CZ" dirty="0" smtClean="0"/>
              <a:t> </a:t>
            </a:r>
            <a:r>
              <a:rPr lang="cs-CZ" dirty="0"/>
              <a:t>a </a:t>
            </a:r>
            <a:r>
              <a:rPr lang="cs-CZ" i="1" dirty="0" err="1" smtClean="0"/>
              <a:t>gladius</a:t>
            </a:r>
            <a:r>
              <a:rPr lang="cs-CZ" dirty="0" smtClean="0"/>
              <a:t> – jílcem </a:t>
            </a:r>
            <a:r>
              <a:rPr lang="cs-CZ" dirty="0"/>
              <a:t>připoutány k </a:t>
            </a:r>
            <a:r>
              <a:rPr lang="cs-CZ" dirty="0" smtClean="0"/>
              <a:t>zápěstí</a:t>
            </a:r>
            <a:r>
              <a:rPr lang="cs-CZ" dirty="0"/>
              <a:t> </a:t>
            </a:r>
            <a:r>
              <a:rPr lang="cs-CZ" dirty="0" smtClean="0"/>
              <a:t>(vyražení, rychlé uchopení) </a:t>
            </a:r>
            <a:endParaRPr lang="cs-CZ" dirty="0"/>
          </a:p>
        </p:txBody>
      </p:sp>
      <p:sp>
        <p:nvSpPr>
          <p:cNvPr id="4" name="Nadpis 1"/>
          <p:cNvSpPr txBox="1">
            <a:spLocks/>
          </p:cNvSpPr>
          <p:nvPr/>
        </p:nvSpPr>
        <p:spPr>
          <a:xfrm>
            <a:off x="467544" y="27856"/>
            <a:ext cx="8229600" cy="10248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smtClean="0"/>
              <a:t>Typy gladiátorů</a:t>
            </a:r>
            <a:endParaRPr lang="cs-CZ" b="1" dirty="0"/>
          </a:p>
        </p:txBody>
      </p:sp>
    </p:spTree>
    <p:extLst>
      <p:ext uri="{BB962C8B-B14F-4D97-AF65-F5344CB8AC3E}">
        <p14:creationId xmlns:p14="http://schemas.microsoft.com/office/powerpoint/2010/main" val="297221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Počátek</a:t>
            </a:r>
            <a:endParaRPr lang="cs-CZ" b="1" dirty="0"/>
          </a:p>
        </p:txBody>
      </p:sp>
      <p:sp>
        <p:nvSpPr>
          <p:cNvPr id="3" name="Zástupný symbol pro obsah 2"/>
          <p:cNvSpPr>
            <a:spLocks noGrp="1"/>
          </p:cNvSpPr>
          <p:nvPr>
            <p:ph idx="1"/>
          </p:nvPr>
        </p:nvSpPr>
        <p:spPr/>
        <p:txBody>
          <a:bodyPr/>
          <a:lstStyle/>
          <a:p>
            <a:r>
              <a:rPr lang="cs-CZ" i="1" dirty="0" err="1" smtClean="0"/>
              <a:t>gladius</a:t>
            </a:r>
            <a:endParaRPr lang="cs-CZ" i="1" dirty="0" smtClean="0"/>
          </a:p>
          <a:p>
            <a:r>
              <a:rPr lang="cs-CZ" dirty="0" smtClean="0"/>
              <a:t>3</a:t>
            </a:r>
            <a:r>
              <a:rPr lang="cs-CZ" dirty="0"/>
              <a:t>. století př. Kr. </a:t>
            </a:r>
            <a:r>
              <a:rPr lang="cs-CZ" dirty="0" smtClean="0"/>
              <a:t>dvojice zajatců</a:t>
            </a:r>
          </a:p>
          <a:p>
            <a:r>
              <a:rPr lang="cs-CZ" dirty="0"/>
              <a:t>náhražka lidských obětí, uctívání zemřelých </a:t>
            </a:r>
            <a:r>
              <a:rPr lang="cs-CZ" dirty="0" smtClean="0"/>
              <a:t>Vliv:</a:t>
            </a:r>
          </a:p>
          <a:p>
            <a:pPr lvl="1"/>
            <a:r>
              <a:rPr lang="cs-CZ" dirty="0" smtClean="0"/>
              <a:t>etruské </a:t>
            </a:r>
            <a:r>
              <a:rPr lang="cs-CZ" dirty="0"/>
              <a:t>hry nad mohylami zemřelých králů </a:t>
            </a:r>
            <a:endParaRPr lang="cs-CZ" dirty="0" smtClean="0"/>
          </a:p>
          <a:p>
            <a:pPr lvl="1"/>
            <a:r>
              <a:rPr lang="cs-CZ" i="1" dirty="0" smtClean="0"/>
              <a:t>πα</a:t>
            </a:r>
            <a:r>
              <a:rPr lang="cs-CZ" i="1" dirty="0" err="1" smtClean="0"/>
              <a:t>γκράτιον</a:t>
            </a:r>
            <a:r>
              <a:rPr lang="cs-CZ" dirty="0" smtClean="0"/>
              <a:t> </a:t>
            </a:r>
          </a:p>
        </p:txBody>
      </p:sp>
    </p:spTree>
    <p:extLst>
      <p:ext uri="{BB962C8B-B14F-4D97-AF65-F5344CB8AC3E}">
        <p14:creationId xmlns:p14="http://schemas.microsoft.com/office/powerpoint/2010/main" val="2495828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491712797"/>
              </p:ext>
            </p:extLst>
          </p:nvPr>
        </p:nvGraphicFramePr>
        <p:xfrm>
          <a:off x="0" y="0"/>
          <a:ext cx="9143999" cy="6878574"/>
        </p:xfrm>
        <a:graphic>
          <a:graphicData uri="http://schemas.openxmlformats.org/drawingml/2006/table">
            <a:tbl>
              <a:tblPr firstRow="1" firstCol="1" bandRow="1">
                <a:tableStyleId>{5C22544A-7EE6-4342-B048-85BDC9FD1C3A}</a:tableStyleId>
              </a:tblPr>
              <a:tblGrid>
                <a:gridCol w="2051720"/>
                <a:gridCol w="1370241"/>
                <a:gridCol w="2560362"/>
                <a:gridCol w="3161676"/>
              </a:tblGrid>
              <a:tr h="6878574">
                <a:tc>
                  <a:txBody>
                    <a:bodyPr/>
                    <a:lstStyle/>
                    <a:p>
                      <a:pPr algn="ctr">
                        <a:lnSpc>
                          <a:spcPct val="115000"/>
                        </a:lnSpc>
                        <a:spcAft>
                          <a:spcPts val="600"/>
                        </a:spcAft>
                        <a:tabLst>
                          <a:tab pos="450215" algn="l"/>
                        </a:tabLst>
                      </a:pPr>
                      <a:r>
                        <a:rPr lang="cs-CZ" sz="2800" dirty="0">
                          <a:solidFill>
                            <a:schemeClr val="tx1"/>
                          </a:solidFill>
                          <a:effectLst>
                            <a:outerShdw blurRad="38100" dist="38100" dir="2700000" algn="tl">
                              <a:srgbClr val="000000">
                                <a:alpha val="43137"/>
                              </a:srgbClr>
                            </a:outerShdw>
                          </a:effectLst>
                        </a:rPr>
                        <a:t>Amazonka/ </a:t>
                      </a:r>
                      <a:r>
                        <a:rPr lang="cs-CZ" sz="2800" dirty="0" err="1">
                          <a:solidFill>
                            <a:schemeClr val="tx1"/>
                          </a:solidFill>
                          <a:effectLst>
                            <a:outerShdw blurRad="38100" dist="38100" dir="2700000" algn="tl">
                              <a:srgbClr val="000000">
                                <a:alpha val="43137"/>
                              </a:srgbClr>
                            </a:outerShdw>
                          </a:effectLst>
                        </a:rPr>
                        <a:t>gladiatrix</a:t>
                      </a:r>
                      <a:endParaRPr lang="cs-CZ" sz="28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000" dirty="0">
                          <a:effectLst/>
                        </a:rPr>
                        <a:t> </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Štít</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Snad těžká zbroj, helma, holenice, </a:t>
                      </a:r>
                      <a:r>
                        <a:rPr lang="cs-CZ" sz="2000" dirty="0" err="1">
                          <a:effectLst/>
                        </a:rPr>
                        <a:t>manica</a:t>
                      </a:r>
                      <a:r>
                        <a:rPr lang="cs-CZ" sz="2000" dirty="0">
                          <a:effectLst/>
                        </a:rPr>
                        <a:t> (kožené, kovové či prošívané pásy – chrániče – na ruce) </a:t>
                      </a:r>
                      <a:endParaRPr lang="cs-CZ" sz="20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Ženská bojovnice; pro ženské </a:t>
                      </a:r>
                      <a:r>
                        <a:rPr lang="cs-CZ" sz="2000" dirty="0" err="1">
                          <a:effectLst/>
                        </a:rPr>
                        <a:t>gladiátorky</a:t>
                      </a:r>
                      <a:r>
                        <a:rPr lang="cs-CZ" sz="2000" dirty="0">
                          <a:effectLst/>
                        </a:rPr>
                        <a:t> asi nebyl speciální název, jméno Amazonka odkazuje na to, za které válečnice se </a:t>
                      </a:r>
                      <a:r>
                        <a:rPr lang="cs-CZ" sz="2000" dirty="0" err="1">
                          <a:effectLst/>
                        </a:rPr>
                        <a:t>gladiátorky</a:t>
                      </a:r>
                      <a:r>
                        <a:rPr lang="cs-CZ" sz="2000" dirty="0">
                          <a:effectLst/>
                        </a:rPr>
                        <a:t> mohly vystrojit (jako jistá </a:t>
                      </a:r>
                      <a:r>
                        <a:rPr lang="cs-CZ" sz="2000" dirty="0" err="1">
                          <a:effectLst/>
                        </a:rPr>
                        <a:t>Mevia</a:t>
                      </a:r>
                      <a:r>
                        <a:rPr lang="cs-CZ" sz="2000" dirty="0">
                          <a:effectLst/>
                        </a:rPr>
                        <a:t>, která si odhalila jedno ňadro a bojovala proti jiné ženě). Někteří si v ženských </a:t>
                      </a:r>
                      <a:r>
                        <a:rPr lang="cs-CZ" sz="2000" dirty="0" err="1">
                          <a:effectLst/>
                        </a:rPr>
                        <a:t>gladiátorkách</a:t>
                      </a:r>
                      <a:r>
                        <a:rPr lang="cs-CZ" sz="2000" dirty="0">
                          <a:effectLst/>
                        </a:rPr>
                        <a:t> libovali (Nero), jiní je odsuzovali (</a:t>
                      </a:r>
                      <a:r>
                        <a:rPr lang="cs-CZ" sz="2000" dirty="0" err="1">
                          <a:effectLst/>
                        </a:rPr>
                        <a:t>Juvenalis</a:t>
                      </a:r>
                      <a:r>
                        <a:rPr lang="cs-CZ" sz="2000" dirty="0">
                          <a:effectLst/>
                        </a:rPr>
                        <a:t>, </a:t>
                      </a:r>
                      <a:r>
                        <a:rPr lang="cs-CZ" sz="2000" dirty="0" err="1">
                          <a:effectLst/>
                        </a:rPr>
                        <a:t>Septimus</a:t>
                      </a:r>
                      <a:r>
                        <a:rPr lang="cs-CZ" sz="2000" dirty="0">
                          <a:effectLst/>
                        </a:rPr>
                        <a:t> </a:t>
                      </a:r>
                      <a:r>
                        <a:rPr lang="cs-CZ" sz="2000" dirty="0" err="1">
                          <a:effectLst/>
                        </a:rPr>
                        <a:t>Severus</a:t>
                      </a:r>
                      <a:r>
                        <a:rPr lang="cs-CZ" sz="2000" dirty="0">
                          <a:effectLst/>
                        </a:rPr>
                        <a:t>, který také vydal roku 200 po Kr. zákon o jejich zákazu) </a:t>
                      </a:r>
                      <a:endParaRPr lang="cs-CZ"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16327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f/fd/Gladiatrix_rel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803672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53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6418120"/>
              </p:ext>
            </p:extLst>
          </p:nvPr>
        </p:nvGraphicFramePr>
        <p:xfrm>
          <a:off x="-27887" y="34636"/>
          <a:ext cx="9171887" cy="6823364"/>
        </p:xfrm>
        <a:graphic>
          <a:graphicData uri="http://schemas.openxmlformats.org/drawingml/2006/table">
            <a:tbl>
              <a:tblPr firstRow="1" firstCol="1" bandRow="1">
                <a:tableStyleId>{5C22544A-7EE6-4342-B048-85BDC9FD1C3A}</a:tableStyleId>
              </a:tblPr>
              <a:tblGrid>
                <a:gridCol w="2151615"/>
                <a:gridCol w="1280783"/>
                <a:gridCol w="2568171"/>
                <a:gridCol w="3171318"/>
              </a:tblGrid>
              <a:tr h="6823364">
                <a:tc>
                  <a:txBody>
                    <a:bodyPr/>
                    <a:lstStyle/>
                    <a:p>
                      <a:pPr algn="ctr">
                        <a:lnSpc>
                          <a:spcPct val="115000"/>
                        </a:lnSpc>
                        <a:spcAft>
                          <a:spcPts val="600"/>
                        </a:spcAft>
                        <a:tabLst>
                          <a:tab pos="450215" algn="l"/>
                        </a:tabLst>
                      </a:pPr>
                      <a:r>
                        <a:rPr lang="cs-CZ" sz="3200" dirty="0" err="1">
                          <a:solidFill>
                            <a:schemeClr val="tx1"/>
                          </a:solidFill>
                          <a:effectLst>
                            <a:outerShdw blurRad="38100" dist="38100" dir="2700000" algn="tl">
                              <a:srgbClr val="000000">
                                <a:alpha val="43137"/>
                              </a:srgbClr>
                            </a:outerShdw>
                          </a:effectLst>
                        </a:rPr>
                        <a:t>Andabata</a:t>
                      </a:r>
                      <a:endParaRPr lang="cs-CZ" sz="36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Kůň, meč</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Úzká uzavřená přílba (boj naslepo, kůň ji nejspíš neměl), snad řetízkové brnění</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Těžký opancéřovaný jezdec, bojovali nejspíš vzájemně proti sobě. Dle </a:t>
                      </a:r>
                      <a:r>
                        <a:rPr lang="cs-CZ" sz="2800" dirty="0" err="1">
                          <a:effectLst/>
                        </a:rPr>
                        <a:t>Junkelmanna</a:t>
                      </a:r>
                      <a:r>
                        <a:rPr lang="cs-CZ" sz="2800" dirty="0">
                          <a:effectLst/>
                        </a:rPr>
                        <a:t> šlo o „zápas odpudivé grotesknosti“ (</a:t>
                      </a:r>
                      <a:r>
                        <a:rPr lang="cs-CZ" sz="2800" dirty="0" err="1">
                          <a:effectLst/>
                        </a:rPr>
                        <a:t>Dunkle</a:t>
                      </a:r>
                      <a:r>
                        <a:rPr lang="cs-CZ" sz="2800" dirty="0">
                          <a:effectLst/>
                        </a:rPr>
                        <a:t>, 2011, 117) </a:t>
                      </a:r>
                      <a:endParaRPr lang="cs-CZ" sz="3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15677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rázek 8" descr="http://www.factsforprojects.com/EntryImages/AncientRome/andabatae_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798"/>
            <a:ext cx="4830664" cy="683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290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1697178389"/>
              </p:ext>
            </p:extLst>
          </p:nvPr>
        </p:nvGraphicFramePr>
        <p:xfrm>
          <a:off x="-21169" y="23517"/>
          <a:ext cx="9165169" cy="6834483"/>
        </p:xfrm>
        <a:graphic>
          <a:graphicData uri="http://schemas.openxmlformats.org/drawingml/2006/table">
            <a:tbl>
              <a:tblPr firstRow="1" firstCol="1" bandRow="1">
                <a:tableStyleId>{5C22544A-7EE6-4342-B048-85BDC9FD1C3A}</a:tableStyleId>
              </a:tblPr>
              <a:tblGrid>
                <a:gridCol w="2288913"/>
                <a:gridCol w="576064"/>
                <a:gridCol w="3131197"/>
                <a:gridCol w="3168995"/>
              </a:tblGrid>
              <a:tr h="6834483">
                <a:tc>
                  <a:txBody>
                    <a:bodyPr/>
                    <a:lstStyle/>
                    <a:p>
                      <a:pPr algn="ctr">
                        <a:lnSpc>
                          <a:spcPct val="115000"/>
                        </a:lnSpc>
                        <a:spcAft>
                          <a:spcPts val="600"/>
                        </a:spcAft>
                        <a:tabLst>
                          <a:tab pos="450215" algn="l"/>
                        </a:tabLst>
                      </a:pPr>
                      <a:r>
                        <a:rPr lang="cs-CZ" sz="2800" dirty="0" err="1">
                          <a:solidFill>
                            <a:schemeClr val="tx1"/>
                          </a:solidFill>
                          <a:effectLst>
                            <a:outerShdw blurRad="38100" dist="38100" dir="2700000" algn="tl">
                              <a:srgbClr val="000000">
                                <a:alpha val="43137"/>
                              </a:srgbClr>
                            </a:outerShdw>
                          </a:effectLst>
                        </a:rPr>
                        <a:t>Crupellarius</a:t>
                      </a:r>
                      <a:endParaRPr lang="cs-CZ" sz="2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 </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„Plně oděný v železe“, velmi těžká zbroj (při upadnutí nemohl bez pomoci ani vstát)</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Oblíbený v </a:t>
                      </a:r>
                      <a:r>
                        <a:rPr lang="cs-CZ" sz="2800" dirty="0" err="1">
                          <a:effectLst/>
                        </a:rPr>
                        <a:t>Galli</a:t>
                      </a:r>
                      <a:r>
                        <a:rPr lang="cs-CZ" sz="2800" dirty="0">
                          <a:effectLst/>
                        </a:rPr>
                        <a:t>, odkud asi i pochází</a:t>
                      </a:r>
                      <a:endParaRPr lang="cs-CZ" sz="3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53550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b/b8/Crupellarius_legioXXX_3.jpg/800px-Crupellarius_legioXXX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099" y="0"/>
            <a:ext cx="514189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69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241460984"/>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621209"/>
                <a:gridCol w="1800753"/>
                <a:gridCol w="2560362"/>
                <a:gridCol w="3161676"/>
              </a:tblGrid>
              <a:tr h="6858000">
                <a:tc>
                  <a:txBody>
                    <a:bodyPr/>
                    <a:lstStyle/>
                    <a:p>
                      <a:pPr algn="ctr">
                        <a:lnSpc>
                          <a:spcPct val="150000"/>
                        </a:lnSpc>
                        <a:spcAft>
                          <a:spcPts val="600"/>
                        </a:spcAft>
                        <a:tabLst>
                          <a:tab pos="450215" algn="l"/>
                        </a:tabLst>
                      </a:pPr>
                      <a:r>
                        <a:rPr lang="cs-CZ" sz="2000" dirty="0" err="1">
                          <a:solidFill>
                            <a:schemeClr val="tx1"/>
                          </a:solidFill>
                          <a:effectLst>
                            <a:outerShdw blurRad="38100" dist="38100" dir="2700000" algn="tl">
                              <a:srgbClr val="000000">
                                <a:alpha val="43137"/>
                              </a:srgbClr>
                            </a:outerShdw>
                          </a:effectLst>
                        </a:rPr>
                        <a:t>Dimachaerus</a:t>
                      </a:r>
                      <a:endParaRPr lang="cs-CZ" sz="28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000" dirty="0">
                          <a:effectLst/>
                        </a:rPr>
                        <a:t> </a:t>
                      </a:r>
                      <a:endParaRPr lang="cs-CZ" sz="28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Dva meče či dýky (alespoň jedna zbraň zakřivená)</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Holenice a kazajka či řetízkové brnění, helma se širokou krempou</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Bojoval asi jen proti druhému </a:t>
                      </a:r>
                      <a:r>
                        <a:rPr lang="cs-CZ" sz="2000" dirty="0" err="1" smtClean="0">
                          <a:effectLst/>
                        </a:rPr>
                        <a:t>dimachaerovi</a:t>
                      </a:r>
                      <a:endParaRPr lang="cs-CZ"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2268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rázek 9" descr="http://smg.photobucket.com/albums/v43/neo_deus/Dimachaer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984"/>
            <a:ext cx="9144001" cy="685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53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421017262"/>
              </p:ext>
            </p:extLst>
          </p:nvPr>
        </p:nvGraphicFramePr>
        <p:xfrm>
          <a:off x="713" y="15489"/>
          <a:ext cx="9143286" cy="6842511"/>
        </p:xfrm>
        <a:graphic>
          <a:graphicData uri="http://schemas.openxmlformats.org/drawingml/2006/table">
            <a:tbl>
              <a:tblPr firstRow="1" firstCol="1" bandRow="1">
                <a:tableStyleId>{5C22544A-7EE6-4342-B048-85BDC9FD1C3A}</a:tableStyleId>
              </a:tblPr>
              <a:tblGrid>
                <a:gridCol w="1621082"/>
                <a:gridCol w="1800612"/>
                <a:gridCol w="2560163"/>
                <a:gridCol w="3161429"/>
              </a:tblGrid>
              <a:tr h="6842511">
                <a:tc>
                  <a:txBody>
                    <a:bodyPr/>
                    <a:lstStyle/>
                    <a:p>
                      <a:pPr algn="ctr">
                        <a:lnSpc>
                          <a:spcPct val="150000"/>
                        </a:lnSpc>
                        <a:spcAft>
                          <a:spcPts val="600"/>
                        </a:spcAft>
                        <a:tabLst>
                          <a:tab pos="450215" algn="l"/>
                        </a:tabLst>
                      </a:pPr>
                      <a:r>
                        <a:rPr lang="cs-CZ" sz="2400" dirty="0" err="1">
                          <a:solidFill>
                            <a:schemeClr val="tx1"/>
                          </a:solidFill>
                          <a:effectLst>
                            <a:outerShdw blurRad="38100" dist="38100" dir="2700000" algn="tl">
                              <a:srgbClr val="000000">
                                <a:alpha val="43137"/>
                              </a:srgbClr>
                            </a:outerShdw>
                          </a:effectLst>
                        </a:rPr>
                        <a:t>Essedarius</a:t>
                      </a:r>
                      <a:endParaRPr lang="cs-CZ" sz="32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400" dirty="0">
                          <a:effectLst/>
                        </a:rPr>
                        <a:t> </a:t>
                      </a:r>
                      <a:endParaRPr lang="cs-CZ" sz="32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a:effectLst/>
                        </a:rPr>
                        <a:t>Vůz s jezdcem, luk, meč, vrhací kopí a malý oválný štít velikosti scuti; případně laso a zahnutá hůl.</a:t>
                      </a:r>
                      <a:endParaRPr lang="cs-CZ" sz="32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a:effectLst/>
                        </a:rPr>
                        <a:t>Přilba někdy s dvěma péry a bez krempy, na pravé paži manica, kamaše, hmotnost zbroje snad 10-12 kg</a:t>
                      </a:r>
                      <a:endParaRPr lang="cs-CZ" sz="32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dirty="0">
                          <a:effectLst/>
                        </a:rPr>
                        <a:t>Bojoval proti jinému </a:t>
                      </a:r>
                      <a:r>
                        <a:rPr lang="cs-CZ" sz="2400" dirty="0" err="1" smtClean="0">
                          <a:effectLst/>
                        </a:rPr>
                        <a:t>essedariovi</a:t>
                      </a:r>
                      <a:r>
                        <a:rPr lang="cs-CZ" sz="2400" dirty="0" smtClean="0">
                          <a:effectLst/>
                        </a:rPr>
                        <a:t> </a:t>
                      </a:r>
                      <a:r>
                        <a:rPr lang="cs-CZ" sz="2400" dirty="0">
                          <a:effectLst/>
                        </a:rPr>
                        <a:t>snad prvně na voze s lukem a šípy či vrhacím kopím, poté pěšmo s mečem a štítem; jeho název je odvozen z pojmu </a:t>
                      </a:r>
                      <a:r>
                        <a:rPr lang="cs-CZ" sz="2400" i="1" dirty="0" err="1">
                          <a:effectLst/>
                        </a:rPr>
                        <a:t>essedum</a:t>
                      </a:r>
                      <a:r>
                        <a:rPr lang="cs-CZ" sz="2400" dirty="0">
                          <a:effectLst/>
                        </a:rPr>
                        <a:t>, označujícím dvoukolový lehký keltský vůz, s nímž se Římané setkali v Británii (snad s ním bojovala i </a:t>
                      </a:r>
                      <a:r>
                        <a:rPr lang="cs-CZ" sz="2400" dirty="0" err="1">
                          <a:effectLst/>
                        </a:rPr>
                        <a:t>Boudicca</a:t>
                      </a:r>
                      <a:r>
                        <a:rPr lang="cs-CZ" sz="2400" dirty="0">
                          <a:effectLst/>
                        </a:rPr>
                        <a:t>), proto byli také </a:t>
                      </a:r>
                      <a:r>
                        <a:rPr lang="cs-CZ" sz="2400" dirty="0" err="1">
                          <a:effectLst/>
                        </a:rPr>
                        <a:t>essedarii</a:t>
                      </a:r>
                      <a:r>
                        <a:rPr lang="cs-CZ" sz="2400" dirty="0">
                          <a:effectLst/>
                        </a:rPr>
                        <a:t> často Britové</a:t>
                      </a:r>
                      <a:endParaRPr lang="cs-CZ" sz="3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33870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11" descr="http://i601.photobucket.com/albums/tt99/olafitus/Equ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2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323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21673"/>
            <a:ext cx="9144000" cy="6836327"/>
          </a:xfrm>
        </p:spPr>
        <p:txBody>
          <a:bodyPr>
            <a:normAutofit/>
          </a:bodyPr>
          <a:lstStyle/>
          <a:p>
            <a:r>
              <a:rPr lang="cs-CZ" dirty="0" smtClean="0"/>
              <a:t>1. hry: 6 </a:t>
            </a:r>
            <a:r>
              <a:rPr lang="cs-CZ" dirty="0"/>
              <a:t>gladiátorů </a:t>
            </a:r>
            <a:r>
              <a:rPr lang="cs-CZ" dirty="0" smtClean="0"/>
              <a:t>--- </a:t>
            </a:r>
            <a:r>
              <a:rPr lang="cs-CZ" i="1" dirty="0" err="1" smtClean="0"/>
              <a:t>bustuarii</a:t>
            </a:r>
            <a:r>
              <a:rPr lang="cs-CZ" dirty="0" smtClean="0"/>
              <a:t> (</a:t>
            </a:r>
            <a:r>
              <a:rPr lang="cs-CZ" i="1" dirty="0" err="1" smtClean="0"/>
              <a:t>bustum</a:t>
            </a:r>
            <a:r>
              <a:rPr lang="cs-CZ" dirty="0" smtClean="0"/>
              <a:t> </a:t>
            </a:r>
            <a:r>
              <a:rPr lang="cs-CZ" dirty="0"/>
              <a:t>= pohřební hranice, hrobka; tedy, určených pro </a:t>
            </a:r>
            <a:r>
              <a:rPr lang="cs-CZ" dirty="0" smtClean="0"/>
              <a:t>hrobku</a:t>
            </a:r>
          </a:p>
          <a:p>
            <a:pPr lvl="1"/>
            <a:r>
              <a:rPr lang="cs-CZ" dirty="0" smtClean="0"/>
              <a:t>264 </a:t>
            </a:r>
            <a:r>
              <a:rPr lang="cs-CZ" dirty="0"/>
              <a:t>př. Kr. na </a:t>
            </a:r>
            <a:r>
              <a:rPr lang="cs-CZ" dirty="0" err="1" smtClean="0"/>
              <a:t>Foru</a:t>
            </a:r>
            <a:r>
              <a:rPr lang="cs-CZ" dirty="0" smtClean="0"/>
              <a:t> </a:t>
            </a:r>
            <a:r>
              <a:rPr lang="cs-CZ" dirty="0" err="1" smtClean="0"/>
              <a:t>Boariu</a:t>
            </a:r>
            <a:r>
              <a:rPr lang="cs-CZ" dirty="0" smtClean="0"/>
              <a:t> </a:t>
            </a:r>
            <a:r>
              <a:rPr lang="cs-CZ" dirty="0"/>
              <a:t>(dobytčí trh) </a:t>
            </a:r>
            <a:endParaRPr lang="cs-CZ" dirty="0" smtClean="0"/>
          </a:p>
          <a:p>
            <a:pPr lvl="1"/>
            <a:r>
              <a:rPr lang="cs-CZ" dirty="0" smtClean="0"/>
              <a:t>slavnosti </a:t>
            </a:r>
            <a:r>
              <a:rPr lang="cs-CZ" dirty="0"/>
              <a:t>k poctě zemřelého senátora Decima </a:t>
            </a:r>
            <a:r>
              <a:rPr lang="cs-CZ" dirty="0" err="1"/>
              <a:t>Junia</a:t>
            </a:r>
            <a:r>
              <a:rPr lang="cs-CZ" dirty="0"/>
              <a:t> </a:t>
            </a:r>
            <a:r>
              <a:rPr lang="cs-CZ" dirty="0" err="1"/>
              <a:t>Bruta</a:t>
            </a:r>
            <a:r>
              <a:rPr lang="cs-CZ" dirty="0"/>
              <a:t> </a:t>
            </a:r>
            <a:r>
              <a:rPr lang="cs-CZ" dirty="0" smtClean="0"/>
              <a:t>Pera</a:t>
            </a:r>
          </a:p>
          <a:p>
            <a:r>
              <a:rPr lang="cs-CZ" dirty="0" smtClean="0"/>
              <a:t>v</a:t>
            </a:r>
            <a:r>
              <a:rPr lang="cs-CZ" dirty="0"/>
              <a:t> jižní Itálii </a:t>
            </a:r>
            <a:r>
              <a:rPr lang="cs-CZ" i="1" dirty="0" err="1" smtClean="0"/>
              <a:t>samnis</a:t>
            </a:r>
            <a:r>
              <a:rPr lang="cs-CZ" dirty="0" smtClean="0"/>
              <a:t> </a:t>
            </a:r>
          </a:p>
          <a:p>
            <a:r>
              <a:rPr lang="cs-CZ" dirty="0" smtClean="0"/>
              <a:t>183 </a:t>
            </a:r>
            <a:r>
              <a:rPr lang="cs-CZ" dirty="0"/>
              <a:t>př. Kr. </a:t>
            </a:r>
            <a:r>
              <a:rPr lang="cs-CZ" dirty="0" smtClean="0"/>
              <a:t>souboje </a:t>
            </a:r>
            <a:r>
              <a:rPr lang="cs-CZ" dirty="0"/>
              <a:t>asi </a:t>
            </a:r>
            <a:r>
              <a:rPr lang="cs-CZ" dirty="0" smtClean="0"/>
              <a:t>60 párů </a:t>
            </a:r>
          </a:p>
          <a:p>
            <a:r>
              <a:rPr lang="cs-CZ" dirty="0" smtClean="0"/>
              <a:t>65 </a:t>
            </a:r>
            <a:r>
              <a:rPr lang="cs-CZ" dirty="0"/>
              <a:t>př. Kr. </a:t>
            </a:r>
            <a:r>
              <a:rPr lang="cs-CZ" dirty="0" smtClean="0"/>
              <a:t>(Caesar) </a:t>
            </a:r>
            <a:r>
              <a:rPr lang="cs-CZ" dirty="0"/>
              <a:t>souboje </a:t>
            </a:r>
            <a:r>
              <a:rPr lang="cs-CZ" dirty="0" smtClean="0"/>
              <a:t>320 párů</a:t>
            </a:r>
          </a:p>
          <a:p>
            <a:r>
              <a:rPr lang="cs-CZ" dirty="0" smtClean="0"/>
              <a:t>přelom letopočtu – amfiteátr </a:t>
            </a:r>
          </a:p>
          <a:p>
            <a:r>
              <a:rPr lang="cs-CZ" dirty="0"/>
              <a:t>186 př. </a:t>
            </a:r>
            <a:r>
              <a:rPr lang="cs-CZ" dirty="0" smtClean="0"/>
              <a:t>Kr. – 1. lov zvířat v aréně </a:t>
            </a:r>
            <a:endParaRPr lang="cs-CZ" dirty="0"/>
          </a:p>
        </p:txBody>
      </p:sp>
    </p:spTree>
    <p:extLst>
      <p:ext uri="{BB962C8B-B14F-4D97-AF65-F5344CB8AC3E}">
        <p14:creationId xmlns:p14="http://schemas.microsoft.com/office/powerpoint/2010/main" val="1660168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742688284"/>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621209"/>
                <a:gridCol w="1800753"/>
                <a:gridCol w="2560362"/>
                <a:gridCol w="3161676"/>
              </a:tblGrid>
              <a:tr h="6858000">
                <a:tc>
                  <a:txBody>
                    <a:bodyPr/>
                    <a:lstStyle/>
                    <a:p>
                      <a:pPr algn="ctr">
                        <a:lnSpc>
                          <a:spcPct val="115000"/>
                        </a:lnSpc>
                        <a:spcAft>
                          <a:spcPts val="600"/>
                        </a:spcAft>
                        <a:tabLst>
                          <a:tab pos="450215" algn="l"/>
                        </a:tabLst>
                      </a:pPr>
                      <a:r>
                        <a:rPr lang="cs-CZ" sz="3200" dirty="0" err="1">
                          <a:solidFill>
                            <a:schemeClr val="tx1"/>
                          </a:solidFill>
                          <a:effectLst>
                            <a:outerShdw blurRad="38100" dist="38100" dir="2700000" algn="tl">
                              <a:srgbClr val="000000">
                                <a:alpha val="43137"/>
                              </a:srgbClr>
                            </a:outerShdw>
                          </a:effectLst>
                        </a:rPr>
                        <a:t>Eques</a:t>
                      </a:r>
                      <a:endParaRPr lang="cs-CZ" sz="2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Bílý kůň, 2-2,5 metru dlouhé kopí s hrotem ve tvaru listu (hasta) či meč (gladius), středně velký kulatý štít (parma equestris) s průměrem 60 cm</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Lehký šupinový pancíř, výrazná téměř po kolena dlouhá tunika bez rukávů (dříve šupinové brnění) a plochá zlatá přilba s hledím a širokou krempou a dvěma páry per na obou stranách, bez chocholu a hřebenu, segmentový chránič pravé paže, někdy plátěné kamaše, nikdy však holenice, hmotnost zbroje byla asi 10-12 kg</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Bojoval v páru vždy proti jinému </a:t>
                      </a:r>
                      <a:r>
                        <a:rPr lang="cs-CZ" sz="2000" dirty="0" err="1">
                          <a:effectLst/>
                        </a:rPr>
                        <a:t>eques</a:t>
                      </a:r>
                      <a:r>
                        <a:rPr lang="cs-CZ" sz="2000" dirty="0">
                          <a:effectLst/>
                        </a:rPr>
                        <a:t> jako jeden z prvních gladiátorů na programu daných her, po boji na koni bojoval i pěšmo</a:t>
                      </a:r>
                      <a:endParaRPr lang="cs-CZ"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2938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obrázek 10" descr="http://105.imagebam.com/download/3xKjw78jXY-qt211mdolmg/22138/221370291/9.%3F%3F%3F%3F%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4576"/>
            <a:ext cx="6399609" cy="682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720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367420521"/>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621209"/>
                <a:gridCol w="2590751"/>
                <a:gridCol w="3168352"/>
                <a:gridCol w="1763688"/>
              </a:tblGrid>
              <a:tr h="6858000">
                <a:tc>
                  <a:txBody>
                    <a:bodyPr/>
                    <a:lstStyle/>
                    <a:p>
                      <a:pPr algn="ctr">
                        <a:lnSpc>
                          <a:spcPct val="150000"/>
                        </a:lnSpc>
                        <a:spcAft>
                          <a:spcPts val="600"/>
                        </a:spcAft>
                        <a:tabLst>
                          <a:tab pos="450215" algn="l"/>
                        </a:tabLst>
                      </a:pPr>
                      <a:r>
                        <a:rPr lang="cs-CZ" sz="2800" dirty="0">
                          <a:solidFill>
                            <a:schemeClr val="tx1"/>
                          </a:solidFill>
                          <a:effectLst>
                            <a:outerShdw blurRad="38100" dist="38100" dir="2700000" algn="tl">
                              <a:srgbClr val="000000">
                                <a:alpha val="43137"/>
                              </a:srgbClr>
                            </a:outerShdw>
                          </a:effectLst>
                        </a:rPr>
                        <a:t>Gal</a:t>
                      </a:r>
                      <a:endParaRPr lang="cs-CZ" sz="36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800" dirty="0">
                          <a:effectLst/>
                        </a:rPr>
                        <a:t> </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Kopí či dlouhý rovný meč (asi 60 cm), později dlouhý meč na sekání a dlouhý plochý štít s vřetenovitým výčnělkem</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Přilba, holenice, asi od 1. století př. Kr. ochranná zbroj (nejspíše tím se z něho vyvinul mirmillo)</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 </a:t>
                      </a:r>
                      <a:endParaRPr lang="cs-CZ" sz="3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1328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526732624"/>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203848"/>
                <a:gridCol w="1008112"/>
                <a:gridCol w="3888432"/>
                <a:gridCol w="1043608"/>
              </a:tblGrid>
              <a:tr h="6858000">
                <a:tc>
                  <a:txBody>
                    <a:bodyPr/>
                    <a:lstStyle/>
                    <a:p>
                      <a:pPr algn="ctr">
                        <a:lnSpc>
                          <a:spcPct val="150000"/>
                        </a:lnSpc>
                        <a:spcAft>
                          <a:spcPts val="600"/>
                        </a:spcAft>
                        <a:tabLst>
                          <a:tab pos="450215" algn="l"/>
                        </a:tabLst>
                      </a:pPr>
                      <a:r>
                        <a:rPr lang="cs-CZ" sz="2800" dirty="0" err="1">
                          <a:solidFill>
                            <a:schemeClr val="tx1"/>
                          </a:solidFill>
                          <a:effectLst>
                            <a:outerShdw blurRad="38100" dist="38100" dir="2700000" algn="tl">
                              <a:srgbClr val="000000">
                                <a:alpha val="43137"/>
                              </a:srgbClr>
                            </a:outerShdw>
                          </a:effectLst>
                        </a:rPr>
                        <a:t>Hastarius</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Hastatus</a:t>
                      </a:r>
                      <a:endParaRPr lang="cs-CZ" sz="36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400" dirty="0">
                          <a:effectLst/>
                        </a:rPr>
                        <a:t> </a:t>
                      </a:r>
                      <a:endParaRPr lang="cs-CZ" sz="32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a:effectLst/>
                        </a:rPr>
                        <a:t>Kopí</a:t>
                      </a:r>
                      <a:endParaRPr lang="cs-CZ" sz="32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a:effectLst/>
                        </a:rPr>
                        <a:t>hastarius znamená „kopiník“. Možná tak byl nazývaný hoplomachus s kopím</a:t>
                      </a:r>
                      <a:endParaRPr lang="cs-CZ" sz="32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dirty="0">
                          <a:effectLst/>
                        </a:rPr>
                        <a:t> </a:t>
                      </a:r>
                      <a:endParaRPr lang="cs-CZ" sz="3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91112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443304010"/>
              </p:ext>
            </p:extLst>
          </p:nvPr>
        </p:nvGraphicFramePr>
        <p:xfrm>
          <a:off x="0" y="30884"/>
          <a:ext cx="9144000" cy="6350444"/>
        </p:xfrm>
        <a:graphic>
          <a:graphicData uri="http://schemas.openxmlformats.org/drawingml/2006/table">
            <a:tbl>
              <a:tblPr firstRow="1" firstCol="1" bandRow="1">
                <a:tableStyleId>{5C22544A-7EE6-4342-B048-85BDC9FD1C3A}</a:tableStyleId>
              </a:tblPr>
              <a:tblGrid>
                <a:gridCol w="1621209"/>
                <a:gridCol w="1800753"/>
                <a:gridCol w="2560362"/>
                <a:gridCol w="3161676"/>
              </a:tblGrid>
              <a:tr h="6350444">
                <a:tc>
                  <a:txBody>
                    <a:bodyPr/>
                    <a:lstStyle/>
                    <a:p>
                      <a:pPr algn="ctr">
                        <a:lnSpc>
                          <a:spcPct val="115000"/>
                        </a:lnSpc>
                        <a:spcAft>
                          <a:spcPts val="600"/>
                        </a:spcAft>
                        <a:tabLst>
                          <a:tab pos="450215" algn="l"/>
                        </a:tabLst>
                      </a:pPr>
                      <a:r>
                        <a:rPr lang="cs-CZ" sz="2000" dirty="0" err="1">
                          <a:solidFill>
                            <a:schemeClr val="tx1"/>
                          </a:solidFill>
                          <a:effectLst>
                            <a:outerShdw blurRad="38100" dist="38100" dir="2700000" algn="tl">
                              <a:srgbClr val="000000">
                                <a:alpha val="43137"/>
                              </a:srgbClr>
                            </a:outerShdw>
                          </a:effectLst>
                        </a:rPr>
                        <a:t>Hoplomachus</a:t>
                      </a:r>
                      <a:endParaRPr lang="cs-CZ" sz="2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Dlouhé kopí a krátký rovný bodavý meč (jako secutor) či dýka a malý kulatý vypouklý bronzový štít (parmula; obdoba štítu makedonských kopiníků)</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Těžká zbroj, holenice do půlky stehen, slabé, upnuté a prošívané kamaše, jeden silný prošívaný chránič stehna, segmentovaný chránič útočné paže a přilba s hledím, velkým hřebenem a ozdobným peřím po obou stranách (brnění </a:t>
                      </a:r>
                      <a:r>
                        <a:rPr lang="cs-CZ" sz="2000" dirty="0" err="1">
                          <a:effectLst/>
                        </a:rPr>
                        <a:t>hoplomachi</a:t>
                      </a:r>
                      <a:r>
                        <a:rPr lang="cs-CZ" sz="2000" dirty="0">
                          <a:effectLst/>
                        </a:rPr>
                        <a:t> vážilo asi 17-18 kg)</a:t>
                      </a:r>
                      <a:endParaRPr lang="cs-CZ" sz="28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Název </a:t>
                      </a:r>
                      <a:r>
                        <a:rPr lang="cs-CZ" sz="2000" dirty="0" err="1">
                          <a:effectLst/>
                        </a:rPr>
                        <a:t>hoplomachus</a:t>
                      </a:r>
                      <a:r>
                        <a:rPr lang="cs-CZ" sz="2000" dirty="0">
                          <a:effectLst/>
                        </a:rPr>
                        <a:t> byl odvozen od ὁπ</a:t>
                      </a:r>
                      <a:r>
                        <a:rPr lang="cs-CZ" sz="2000" dirty="0" err="1">
                          <a:effectLst/>
                        </a:rPr>
                        <a:t>λίτης</a:t>
                      </a:r>
                      <a:r>
                        <a:rPr lang="cs-CZ" sz="1600" dirty="0">
                          <a:effectLst/>
                        </a:rPr>
                        <a:t> </a:t>
                      </a:r>
                      <a:r>
                        <a:rPr lang="cs-CZ" sz="2000" dirty="0">
                          <a:effectLst/>
                        </a:rPr>
                        <a:t>a znamenal „těžce ozbrojený“ či „bojovat se zbraněmi“ (ὅπ</a:t>
                      </a:r>
                      <a:r>
                        <a:rPr lang="cs-CZ" sz="2000" dirty="0" err="1">
                          <a:effectLst/>
                        </a:rPr>
                        <a:t>λον</a:t>
                      </a:r>
                      <a:r>
                        <a:rPr lang="cs-CZ" sz="1800" dirty="0">
                          <a:effectLst/>
                        </a:rPr>
                        <a:t> </a:t>
                      </a:r>
                      <a:r>
                        <a:rPr lang="cs-CZ" sz="2000" dirty="0">
                          <a:effectLst/>
                        </a:rPr>
                        <a:t>– štít, zbraň a </a:t>
                      </a:r>
                      <a:r>
                        <a:rPr lang="cs-CZ" sz="2000" dirty="0" err="1">
                          <a:effectLst/>
                        </a:rPr>
                        <a:t>machein</a:t>
                      </a:r>
                      <a:r>
                        <a:rPr lang="cs-CZ" sz="2000" dirty="0">
                          <a:effectLst/>
                        </a:rPr>
                        <a:t> – bojovat), měl nejlepší ochranu; bojoval většinou s </a:t>
                      </a:r>
                      <a:r>
                        <a:rPr lang="cs-CZ" sz="2000" dirty="0" err="1">
                          <a:effectLst/>
                        </a:rPr>
                        <a:t>mirmillone</a:t>
                      </a:r>
                      <a:r>
                        <a:rPr lang="cs-CZ" sz="2000" dirty="0">
                          <a:effectLst/>
                        </a:rPr>
                        <a:t> či </a:t>
                      </a:r>
                      <a:r>
                        <a:rPr lang="cs-CZ" sz="2000" dirty="0" err="1">
                          <a:effectLst/>
                        </a:rPr>
                        <a:t>thrace</a:t>
                      </a:r>
                      <a:r>
                        <a:rPr lang="cs-CZ" sz="2000" dirty="0">
                          <a:effectLst/>
                        </a:rPr>
                        <a:t>. Jako </a:t>
                      </a:r>
                      <a:r>
                        <a:rPr lang="cs-CZ" sz="2000" dirty="0" err="1">
                          <a:effectLst/>
                        </a:rPr>
                        <a:t>hoplomachi</a:t>
                      </a:r>
                      <a:r>
                        <a:rPr lang="cs-CZ" sz="2000" dirty="0">
                          <a:effectLst/>
                        </a:rPr>
                        <a:t> se rekrutovali především svalnatí muži</a:t>
                      </a:r>
                      <a:endParaRPr lang="cs-CZ" sz="28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839913" y="289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658108" y="6460124"/>
            <a:ext cx="78277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Š</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a:t>
            </a:r>
            <a:r>
              <a:rPr kumimoji="0" lang="cs-CZ" altLang="cs-CZ"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hoplomachům</a:t>
            </a:r>
            <a:r>
              <a:rPr kumimoji="0" lang="cs-CZ" altLang="cs-CZ"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umožňoval strukturou sv</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rukojeti, aby bojovn</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držel v</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že ruce i zbraň</a:t>
            </a:r>
            <a:r>
              <a:rPr kumimoji="0" lang="cs-CZ" altLang="cs-CZ"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65688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obrázek 3" descr="http://ic.pics.livejournal.com/yulia_m/1530067/302995/302995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461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d/df/Pottery-MGR_Lyon-IMG_1064.jpg/1024px-Pottery-MGR_Lyon-IMG_1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20708" cy="6083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26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d/d8/BegramGladi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0"/>
            <a:ext cx="51435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85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291099679"/>
              </p:ext>
            </p:extLst>
          </p:nvPr>
        </p:nvGraphicFramePr>
        <p:xfrm>
          <a:off x="-8028" y="9663"/>
          <a:ext cx="9152028" cy="6848337"/>
        </p:xfrm>
        <a:graphic>
          <a:graphicData uri="http://schemas.openxmlformats.org/drawingml/2006/table">
            <a:tbl>
              <a:tblPr firstRow="1" firstCol="1" bandRow="1">
                <a:tableStyleId>{5C22544A-7EE6-4342-B048-85BDC9FD1C3A}</a:tableStyleId>
              </a:tblPr>
              <a:tblGrid>
                <a:gridCol w="1843724"/>
                <a:gridCol w="1581242"/>
                <a:gridCol w="2562610"/>
                <a:gridCol w="3164452"/>
              </a:tblGrid>
              <a:tr h="6848337">
                <a:tc>
                  <a:txBody>
                    <a:bodyPr/>
                    <a:lstStyle/>
                    <a:p>
                      <a:pPr algn="ctr">
                        <a:lnSpc>
                          <a:spcPct val="150000"/>
                        </a:lnSpc>
                        <a:spcAft>
                          <a:spcPts val="600"/>
                        </a:spcAft>
                        <a:tabLst>
                          <a:tab pos="450215" algn="l"/>
                        </a:tabLst>
                      </a:pPr>
                      <a:r>
                        <a:rPr lang="cs-CZ" sz="2800" dirty="0" err="1">
                          <a:solidFill>
                            <a:schemeClr val="tx1"/>
                          </a:solidFill>
                          <a:effectLst>
                            <a:outerShdw blurRad="38100" dist="38100" dir="2700000" algn="tl">
                              <a:srgbClr val="000000">
                                <a:alpha val="43137"/>
                              </a:srgbClr>
                            </a:outerShdw>
                          </a:effectLst>
                        </a:rPr>
                        <a:t>Laquearius</a:t>
                      </a:r>
                      <a:endParaRPr lang="cs-CZ" sz="36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800" dirty="0">
                          <a:effectLst/>
                        </a:rPr>
                        <a:t> </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Krátké kopí, laso a dýka</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Pancíř na paži a pevný štít na rameni (jako retiarius).</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Jeho název byl odvozen z pojmu </a:t>
                      </a:r>
                      <a:r>
                        <a:rPr lang="cs-CZ" sz="2800" i="1" dirty="0" err="1">
                          <a:effectLst/>
                        </a:rPr>
                        <a:t>laqueus</a:t>
                      </a:r>
                      <a:r>
                        <a:rPr lang="cs-CZ" sz="2800" dirty="0">
                          <a:effectLst/>
                        </a:rPr>
                        <a:t> (smyčka, oko, léčka), zápasil snad s </a:t>
                      </a:r>
                      <a:r>
                        <a:rPr lang="cs-CZ" sz="2800" dirty="0" err="1" smtClean="0">
                          <a:effectLst/>
                        </a:rPr>
                        <a:t>retiariem</a:t>
                      </a:r>
                      <a:r>
                        <a:rPr lang="cs-CZ" sz="2800" dirty="0" smtClean="0">
                          <a:effectLst/>
                        </a:rPr>
                        <a:t>, </a:t>
                      </a:r>
                      <a:r>
                        <a:rPr lang="cs-CZ" sz="2800" dirty="0">
                          <a:effectLst/>
                        </a:rPr>
                        <a:t>šlo možná jen o druh </a:t>
                      </a:r>
                      <a:r>
                        <a:rPr lang="cs-CZ" sz="2800" dirty="0" err="1" smtClean="0">
                          <a:effectLst/>
                        </a:rPr>
                        <a:t>retiara</a:t>
                      </a:r>
                      <a:endParaRPr lang="cs-CZ" sz="3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29705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obrázek 12" descr="http://www.peplums.info/images/53glad/07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6614"/>
            <a:ext cx="4126582" cy="685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389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err="1"/>
              <a:t>ludus</a:t>
            </a:r>
            <a:r>
              <a:rPr lang="cs-CZ" b="1" i="1" dirty="0"/>
              <a:t> </a:t>
            </a:r>
            <a:r>
              <a:rPr lang="cs-CZ" b="1" i="1" dirty="0" err="1"/>
              <a:t>gladiatorius</a:t>
            </a:r>
            <a:endParaRPr lang="cs-CZ" b="1" dirty="0"/>
          </a:p>
        </p:txBody>
      </p:sp>
      <p:sp>
        <p:nvSpPr>
          <p:cNvPr id="3" name="Zástupný symbol pro obsah 2"/>
          <p:cNvSpPr>
            <a:spLocks noGrp="1"/>
          </p:cNvSpPr>
          <p:nvPr>
            <p:ph idx="1"/>
          </p:nvPr>
        </p:nvSpPr>
        <p:spPr>
          <a:xfrm>
            <a:off x="457200" y="1600200"/>
            <a:ext cx="8229600" cy="4997152"/>
          </a:xfrm>
        </p:spPr>
        <p:txBody>
          <a:bodyPr/>
          <a:lstStyle/>
          <a:p>
            <a:r>
              <a:rPr lang="cs-CZ" dirty="0" smtClean="0"/>
              <a:t>105 </a:t>
            </a:r>
            <a:r>
              <a:rPr lang="cs-CZ" dirty="0"/>
              <a:t>př. Kr. </a:t>
            </a:r>
            <a:r>
              <a:rPr lang="cs-CZ" dirty="0" smtClean="0"/>
              <a:t>– stát</a:t>
            </a:r>
          </a:p>
          <a:p>
            <a:r>
              <a:rPr lang="cs-CZ" dirty="0"/>
              <a:t>176 po Kr. </a:t>
            </a:r>
            <a:r>
              <a:rPr lang="cs-CZ" dirty="0" smtClean="0"/>
              <a:t>MA – 5 kategorií, hry (sestercie): </a:t>
            </a:r>
          </a:p>
          <a:p>
            <a:pPr lvl="1"/>
            <a:r>
              <a:rPr lang="cs-CZ" dirty="0" smtClean="0"/>
              <a:t>pod </a:t>
            </a:r>
            <a:r>
              <a:rPr lang="cs-CZ" dirty="0"/>
              <a:t>30 </a:t>
            </a:r>
            <a:r>
              <a:rPr lang="cs-CZ" dirty="0" smtClean="0"/>
              <a:t>000</a:t>
            </a:r>
          </a:p>
          <a:p>
            <a:pPr lvl="1"/>
            <a:r>
              <a:rPr lang="cs-CZ" dirty="0" smtClean="0"/>
              <a:t>za </a:t>
            </a:r>
            <a:r>
              <a:rPr lang="cs-CZ" dirty="0"/>
              <a:t>30-60 </a:t>
            </a:r>
            <a:r>
              <a:rPr lang="cs-CZ" dirty="0" smtClean="0"/>
              <a:t>000</a:t>
            </a:r>
          </a:p>
          <a:p>
            <a:pPr lvl="1"/>
            <a:r>
              <a:rPr lang="cs-CZ" dirty="0" smtClean="0"/>
              <a:t>za </a:t>
            </a:r>
            <a:r>
              <a:rPr lang="cs-CZ" dirty="0"/>
              <a:t>60-100 </a:t>
            </a:r>
            <a:r>
              <a:rPr lang="cs-CZ" dirty="0" smtClean="0"/>
              <a:t>000</a:t>
            </a:r>
          </a:p>
          <a:p>
            <a:pPr lvl="1"/>
            <a:r>
              <a:rPr lang="cs-CZ" dirty="0" smtClean="0"/>
              <a:t>za </a:t>
            </a:r>
            <a:r>
              <a:rPr lang="cs-CZ" dirty="0"/>
              <a:t>100-150 000 </a:t>
            </a:r>
          </a:p>
          <a:p>
            <a:pPr lvl="1"/>
            <a:r>
              <a:rPr lang="cs-CZ" dirty="0" smtClean="0"/>
              <a:t>za </a:t>
            </a:r>
            <a:r>
              <a:rPr lang="cs-CZ" dirty="0"/>
              <a:t>150-200 </a:t>
            </a:r>
            <a:r>
              <a:rPr lang="cs-CZ" dirty="0" smtClean="0"/>
              <a:t>000</a:t>
            </a:r>
            <a:endParaRPr lang="cs-CZ" dirty="0"/>
          </a:p>
        </p:txBody>
      </p:sp>
    </p:spTree>
    <p:extLst>
      <p:ext uri="{BB962C8B-B14F-4D97-AF65-F5344CB8AC3E}">
        <p14:creationId xmlns:p14="http://schemas.microsoft.com/office/powerpoint/2010/main" val="2477221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782392406"/>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621209"/>
                <a:gridCol w="1800753"/>
                <a:gridCol w="2560362"/>
                <a:gridCol w="3161676"/>
              </a:tblGrid>
              <a:tr h="6858000">
                <a:tc>
                  <a:txBody>
                    <a:bodyPr/>
                    <a:lstStyle/>
                    <a:p>
                      <a:pPr algn="ctr">
                        <a:lnSpc>
                          <a:spcPct val="150000"/>
                        </a:lnSpc>
                        <a:spcAft>
                          <a:spcPts val="600"/>
                        </a:spcAft>
                        <a:tabLst>
                          <a:tab pos="450215" algn="l"/>
                        </a:tabLst>
                      </a:pPr>
                      <a:r>
                        <a:rPr lang="cs-CZ" sz="2400" dirty="0" err="1">
                          <a:solidFill>
                            <a:schemeClr val="tx1"/>
                          </a:solidFill>
                          <a:effectLst>
                            <a:outerShdw blurRad="38100" dist="38100" dir="2700000" algn="tl">
                              <a:srgbClr val="000000">
                                <a:alpha val="43137"/>
                              </a:srgbClr>
                            </a:outerShdw>
                          </a:effectLst>
                        </a:rPr>
                        <a:t>Murmillus</a:t>
                      </a:r>
                      <a:r>
                        <a:rPr lang="cs-CZ" sz="2400" dirty="0">
                          <a:solidFill>
                            <a:schemeClr val="tx1"/>
                          </a:solidFill>
                          <a:effectLst>
                            <a:outerShdw blurRad="38100" dist="38100" dir="2700000" algn="tl">
                              <a:srgbClr val="000000">
                                <a:alpha val="43137"/>
                              </a:srgbClr>
                            </a:outerShdw>
                          </a:effectLst>
                        </a:rPr>
                        <a:t>/ </a:t>
                      </a:r>
                      <a:r>
                        <a:rPr lang="cs-CZ" sz="2400" dirty="0" err="1">
                          <a:solidFill>
                            <a:schemeClr val="tx1"/>
                          </a:solidFill>
                          <a:effectLst>
                            <a:outerShdw blurRad="38100" dist="38100" dir="2700000" algn="tl">
                              <a:srgbClr val="000000">
                                <a:alpha val="43137"/>
                              </a:srgbClr>
                            </a:outerShdw>
                          </a:effectLst>
                        </a:rPr>
                        <a:t>murmillo</a:t>
                      </a:r>
                      <a:r>
                        <a:rPr lang="cs-CZ" sz="2400" dirty="0">
                          <a:solidFill>
                            <a:schemeClr val="tx1"/>
                          </a:solidFill>
                          <a:effectLst>
                            <a:outerShdw blurRad="38100" dist="38100" dir="2700000" algn="tl">
                              <a:srgbClr val="000000">
                                <a:alpha val="43137"/>
                              </a:srgbClr>
                            </a:outerShdw>
                          </a:effectLst>
                        </a:rPr>
                        <a:t>/  </a:t>
                      </a:r>
                      <a:r>
                        <a:rPr lang="cs-CZ" sz="2400" dirty="0" err="1">
                          <a:solidFill>
                            <a:schemeClr val="tx1"/>
                          </a:solidFill>
                          <a:effectLst>
                            <a:outerShdw blurRad="38100" dist="38100" dir="2700000" algn="tl">
                              <a:srgbClr val="000000">
                                <a:alpha val="43137"/>
                              </a:srgbClr>
                            </a:outerShdw>
                          </a:effectLst>
                        </a:rPr>
                        <a:t>mirmillo</a:t>
                      </a:r>
                      <a:r>
                        <a:rPr lang="cs-CZ" sz="2400" dirty="0">
                          <a:solidFill>
                            <a:schemeClr val="tx1"/>
                          </a:solidFill>
                          <a:effectLst>
                            <a:outerShdw blurRad="38100" dist="38100" dir="2700000" algn="tl">
                              <a:srgbClr val="000000">
                                <a:alpha val="43137"/>
                              </a:srgbClr>
                            </a:outerShdw>
                          </a:effectLst>
                        </a:rPr>
                        <a:t> </a:t>
                      </a:r>
                      <a:endParaRPr lang="cs-CZ" sz="3200" dirty="0">
                        <a:solidFill>
                          <a:schemeClr val="tx1"/>
                        </a:solidFill>
                        <a:effectLst>
                          <a:outerShdw blurRad="38100" dist="38100" dir="2700000" algn="tl">
                            <a:srgbClr val="000000">
                              <a:alpha val="43137"/>
                            </a:srgbClr>
                          </a:outerShdw>
                        </a:effectLst>
                      </a:endParaRPr>
                    </a:p>
                  </a:txBody>
                  <a:tcPr marL="68580" marR="68580" marT="0" marB="0"/>
                </a:tc>
                <a:tc>
                  <a:txBody>
                    <a:bodyPr/>
                    <a:lstStyle/>
                    <a:p>
                      <a:pPr algn="ctr">
                        <a:lnSpc>
                          <a:spcPct val="115000"/>
                        </a:lnSpc>
                        <a:spcAft>
                          <a:spcPts val="600"/>
                        </a:spcAft>
                        <a:tabLst>
                          <a:tab pos="450215" algn="l"/>
                        </a:tabLst>
                      </a:pPr>
                      <a:r>
                        <a:rPr lang="cs-CZ" sz="1800">
                          <a:effectLst/>
                        </a:rPr>
                        <a:t>40-55 cm dlouhý rovný meč a velký oválný (později velký vydutý obdélníkový) štít vysoký 1 metr (scutum) o hmotnosti 11,5-12,8 kg</a:t>
                      </a:r>
                      <a:endParaRPr lang="cs-CZ" sz="24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1800">
                          <a:effectLst/>
                        </a:rPr>
                        <a:t>Těžká zbroj a hladká leštěná bronzová přilba s emblémem ryby (murmuros – odtud jeho název, možná ale i od murex, mořský hlemýžď, hřbet), širokou krempou a hledím, po obou stranách přilby byla ozdobná péra, tepáním zdobený holenní chránič levé nohy, husté prošívané kamaše a chránič pravé paže, bojoval bosý, zbroj vážila asi 16-18 kg</a:t>
                      </a:r>
                      <a:endParaRPr lang="cs-CZ" sz="24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1800" dirty="0">
                          <a:effectLst/>
                        </a:rPr>
                        <a:t>Střetával se s </a:t>
                      </a:r>
                      <a:r>
                        <a:rPr lang="cs-CZ" sz="1800" dirty="0" err="1" smtClean="0">
                          <a:effectLst/>
                        </a:rPr>
                        <a:t>retiariem</a:t>
                      </a:r>
                      <a:r>
                        <a:rPr lang="cs-CZ" sz="1800" dirty="0" smtClean="0">
                          <a:effectLst/>
                        </a:rPr>
                        <a:t> </a:t>
                      </a:r>
                      <a:r>
                        <a:rPr lang="cs-CZ" sz="1800" dirty="0">
                          <a:effectLst/>
                        </a:rPr>
                        <a:t>jako symbol boje rybáře a ryby, dále s </a:t>
                      </a:r>
                      <a:r>
                        <a:rPr lang="cs-CZ" sz="1800" dirty="0" err="1">
                          <a:effectLst/>
                        </a:rPr>
                        <a:t>hoplomacho</a:t>
                      </a:r>
                      <a:r>
                        <a:rPr lang="cs-CZ" sz="1800" dirty="0">
                          <a:effectLst/>
                        </a:rPr>
                        <a:t> a s </a:t>
                      </a:r>
                      <a:r>
                        <a:rPr lang="cs-CZ" sz="1800" dirty="0" err="1">
                          <a:effectLst/>
                        </a:rPr>
                        <a:t>thrace</a:t>
                      </a:r>
                      <a:r>
                        <a:rPr lang="cs-CZ" sz="1800" dirty="0">
                          <a:effectLst/>
                        </a:rPr>
                        <a:t> jako symbol boje římského západu a řeckého východu, jejich zbroj byla na čas zredukována – císař </a:t>
                      </a:r>
                      <a:r>
                        <a:rPr lang="cs-CZ" sz="1800" dirty="0" err="1">
                          <a:effectLst/>
                        </a:rPr>
                        <a:t>Caligula</a:t>
                      </a:r>
                      <a:r>
                        <a:rPr lang="cs-CZ" sz="1800" dirty="0">
                          <a:effectLst/>
                        </a:rPr>
                        <a:t> jako fanoušek </a:t>
                      </a:r>
                      <a:r>
                        <a:rPr lang="cs-CZ" sz="1800" dirty="0" err="1">
                          <a:effectLst/>
                        </a:rPr>
                        <a:t>thracium</a:t>
                      </a:r>
                      <a:r>
                        <a:rPr lang="cs-CZ" sz="1800" dirty="0">
                          <a:effectLst/>
                        </a:rPr>
                        <a:t>, častého soupeře </a:t>
                      </a:r>
                      <a:r>
                        <a:rPr lang="cs-CZ" sz="1800" dirty="0" err="1">
                          <a:effectLst/>
                        </a:rPr>
                        <a:t>mirmillonis</a:t>
                      </a:r>
                      <a:r>
                        <a:rPr lang="cs-CZ" sz="1800" dirty="0">
                          <a:effectLst/>
                        </a:rPr>
                        <a:t>, chtěl tohoto poněkud znevýhodnit</a:t>
                      </a:r>
                      <a:endParaRPr lang="cs-CZ"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50397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c/c2/Mirmillon.jpg/800px-Mirmill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026"/>
            <a:ext cx="4608512" cy="6883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00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iří\Desktop\rigo - obr\j\6 glad\connolly75.jpg"/>
          <p:cNvPicPr/>
          <p:nvPr/>
        </p:nvPicPr>
        <p:blipFill>
          <a:blip r:embed="rId2">
            <a:extLst>
              <a:ext uri="{28A0092B-C50C-407E-A947-70E740481C1C}">
                <a14:useLocalDpi xmlns:a14="http://schemas.microsoft.com/office/drawing/2010/main" val="0"/>
              </a:ext>
            </a:extLst>
          </a:blip>
          <a:srcRect/>
          <a:stretch>
            <a:fillRect/>
          </a:stretch>
        </p:blipFill>
        <p:spPr bwMode="auto">
          <a:xfrm>
            <a:off x="0" y="1556"/>
            <a:ext cx="9144000" cy="6091739"/>
          </a:xfrm>
          <a:prstGeom prst="rect">
            <a:avLst/>
          </a:prstGeom>
          <a:noFill/>
          <a:ln>
            <a:noFill/>
          </a:ln>
        </p:spPr>
      </p:pic>
      <p:sp>
        <p:nvSpPr>
          <p:cNvPr id="3" name="Text Box 92"/>
          <p:cNvSpPr txBox="1">
            <a:spLocks noChangeArrowheads="1"/>
          </p:cNvSpPr>
          <p:nvPr/>
        </p:nvSpPr>
        <p:spPr bwMode="auto">
          <a:xfrm>
            <a:off x="0" y="6271310"/>
            <a:ext cx="914400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ctr">
              <a:spcAft>
                <a:spcPts val="1000"/>
              </a:spcAft>
            </a:pPr>
            <a:r>
              <a:rPr lang="cs-CZ" sz="2400" b="1" dirty="0" smtClean="0">
                <a:solidFill>
                  <a:srgbClr val="4F81BD"/>
                </a:solidFill>
                <a:effectLst/>
                <a:latin typeface="Times New Roman"/>
                <a:ea typeface="Calibri"/>
                <a:cs typeface="Times New Roman"/>
              </a:rPr>
              <a:t>Reliéf </a:t>
            </a:r>
            <a:r>
              <a:rPr lang="cs-CZ" sz="2400" b="1" dirty="0">
                <a:solidFill>
                  <a:srgbClr val="4F81BD"/>
                </a:solidFill>
                <a:effectLst/>
                <a:latin typeface="Times New Roman"/>
                <a:ea typeface="Calibri"/>
                <a:cs typeface="Times New Roman"/>
              </a:rPr>
              <a:t>dvou </a:t>
            </a:r>
            <a:r>
              <a:rPr lang="cs-CZ" sz="2400" b="1" i="1" dirty="0" err="1">
                <a:solidFill>
                  <a:srgbClr val="4F81BD"/>
                </a:solidFill>
                <a:effectLst/>
                <a:latin typeface="Times New Roman"/>
                <a:ea typeface="Calibri"/>
                <a:cs typeface="Times New Roman"/>
              </a:rPr>
              <a:t>provocatorum</a:t>
            </a:r>
            <a:r>
              <a:rPr lang="cs-CZ" sz="2400" b="1" dirty="0">
                <a:solidFill>
                  <a:srgbClr val="4F81BD"/>
                </a:solidFill>
                <a:effectLst/>
                <a:latin typeface="Times New Roman"/>
                <a:ea typeface="Calibri"/>
                <a:cs typeface="Times New Roman"/>
              </a:rPr>
              <a:t> s jedním </a:t>
            </a:r>
            <a:r>
              <a:rPr lang="cs-CZ" sz="2400" b="1" i="1" dirty="0" err="1" smtClean="0">
                <a:solidFill>
                  <a:srgbClr val="4F81BD"/>
                </a:solidFill>
                <a:effectLst/>
                <a:latin typeface="Times New Roman"/>
                <a:ea typeface="Calibri"/>
                <a:cs typeface="Times New Roman"/>
              </a:rPr>
              <a:t>mirmillone</a:t>
            </a:r>
            <a:r>
              <a:rPr lang="cs-CZ" sz="2400" b="1" dirty="0" smtClean="0">
                <a:solidFill>
                  <a:srgbClr val="4F81BD"/>
                </a:solidFill>
                <a:effectLst/>
                <a:latin typeface="Times New Roman"/>
                <a:ea typeface="Calibri"/>
                <a:cs typeface="Times New Roman"/>
              </a:rPr>
              <a:t> (Connolly, 2004) </a:t>
            </a:r>
            <a:endParaRPr lang="cs-CZ" sz="2400" b="1" dirty="0">
              <a:solidFill>
                <a:srgbClr val="4F81BD"/>
              </a:solidFill>
              <a:effectLst/>
              <a:latin typeface="Calibri"/>
              <a:ea typeface="Calibri"/>
              <a:cs typeface="Times New Roman"/>
            </a:endParaRPr>
          </a:p>
        </p:txBody>
      </p:sp>
    </p:spTree>
    <p:extLst>
      <p:ext uri="{BB962C8B-B14F-4D97-AF65-F5344CB8AC3E}">
        <p14:creationId xmlns:p14="http://schemas.microsoft.com/office/powerpoint/2010/main" val="1797114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1/18/Thraex_murmillo_show_fight_02.jpg/1024px-Thraex_murmillo_show_fight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0989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339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a/a1/GladiatorFeldflasche.jpg/800px-GladiatorFeldflas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318"/>
            <a:ext cx="614378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86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7183739"/>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621209"/>
                <a:gridCol w="1438623"/>
                <a:gridCol w="2304256"/>
                <a:gridCol w="3779912"/>
              </a:tblGrid>
              <a:tr h="6858000">
                <a:tc>
                  <a:txBody>
                    <a:bodyPr/>
                    <a:lstStyle/>
                    <a:p>
                      <a:pPr algn="ctr">
                        <a:lnSpc>
                          <a:spcPct val="150000"/>
                        </a:lnSpc>
                        <a:spcAft>
                          <a:spcPts val="600"/>
                        </a:spcAft>
                        <a:tabLst>
                          <a:tab pos="450215" algn="l"/>
                        </a:tabLst>
                      </a:pPr>
                      <a:r>
                        <a:rPr lang="cs-CZ" sz="2400" dirty="0" err="1">
                          <a:solidFill>
                            <a:schemeClr val="tx1"/>
                          </a:solidFill>
                          <a:effectLst>
                            <a:outerShdw blurRad="38100" dist="38100" dir="2700000" algn="tl">
                              <a:srgbClr val="000000">
                                <a:alpha val="43137"/>
                              </a:srgbClr>
                            </a:outerShdw>
                          </a:effectLst>
                        </a:rPr>
                        <a:t>Paegniarius</a:t>
                      </a:r>
                      <a:endParaRPr lang="cs-CZ" sz="32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400" dirty="0">
                          <a:effectLst/>
                        </a:rPr>
                        <a:t> </a:t>
                      </a:r>
                      <a:endParaRPr lang="cs-CZ" sz="32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a:effectLst/>
                        </a:rPr>
                        <a:t>Dřevěný meč (rudes), či bič a hůl se zakončením ve tvaru háku</a:t>
                      </a:r>
                      <a:endParaRPr lang="cs-CZ" sz="32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400" dirty="0">
                          <a:effectLst/>
                        </a:rPr>
                        <a:t>Snad obvazová ochrana těla, prošívané chrániče levé ruky a nohou a vycpávková ochrana hlavy</a:t>
                      </a:r>
                      <a:endParaRPr lang="cs-CZ" sz="32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1900" dirty="0">
                          <a:effectLst/>
                        </a:rPr>
                        <a:t>Herci a imitátoři boje vystupující před samotnými zápasy, případně o přestávkách, jejich boj doprovázeli hudebníci hrou na činely, trubku (tuba) a vodní varhany (</a:t>
                      </a:r>
                      <a:r>
                        <a:rPr lang="cs-CZ" sz="1900" dirty="0" err="1">
                          <a:effectLst/>
                        </a:rPr>
                        <a:t>hydraulos</a:t>
                      </a:r>
                      <a:r>
                        <a:rPr lang="cs-CZ" sz="1900" dirty="0">
                          <a:effectLst/>
                        </a:rPr>
                        <a:t>), v překladu by se dal pojmenovat jako „hravý gladiátor“. Za císaře </a:t>
                      </a:r>
                      <a:r>
                        <a:rPr lang="cs-CZ" sz="1900" dirty="0" err="1">
                          <a:effectLst/>
                        </a:rPr>
                        <a:t>Commoda</a:t>
                      </a:r>
                      <a:r>
                        <a:rPr lang="cs-CZ" sz="1900" dirty="0">
                          <a:effectLst/>
                        </a:rPr>
                        <a:t>, jinak vášnivého obdivovatele gladiátorských střetů a podle toho přezdívaného „Kapitán </a:t>
                      </a:r>
                      <a:r>
                        <a:rPr lang="cs-CZ" sz="1900" dirty="0" err="1">
                          <a:effectLst/>
                        </a:rPr>
                        <a:t>secutorum</a:t>
                      </a:r>
                      <a:r>
                        <a:rPr lang="cs-CZ" sz="1900" dirty="0">
                          <a:effectLst/>
                        </a:rPr>
                        <a:t>“, vystupovali jako </a:t>
                      </a:r>
                      <a:r>
                        <a:rPr lang="cs-CZ" sz="1900" dirty="0" err="1">
                          <a:effectLst/>
                        </a:rPr>
                        <a:t>paegniarii</a:t>
                      </a:r>
                      <a:r>
                        <a:rPr lang="cs-CZ" sz="1900" dirty="0">
                          <a:effectLst/>
                        </a:rPr>
                        <a:t> mrzáci, jejichž chybějící končetiny byly nahrazeny improvizovanými hadími ocasy; s těmito se pak v aréně utkal sám </a:t>
                      </a:r>
                      <a:r>
                        <a:rPr lang="cs-CZ" sz="1900" dirty="0" err="1">
                          <a:effectLst/>
                        </a:rPr>
                        <a:t>Commodus</a:t>
                      </a:r>
                      <a:r>
                        <a:rPr lang="cs-CZ" sz="1900" dirty="0">
                          <a:effectLst/>
                        </a:rPr>
                        <a:t> a jako Herkules zabíjel příšery, on ubil tyto mrzáky palicí, </a:t>
                      </a:r>
                      <a:r>
                        <a:rPr lang="cs-CZ" sz="1900" dirty="0" err="1">
                          <a:effectLst/>
                        </a:rPr>
                        <a:t>Caligula</a:t>
                      </a:r>
                      <a:r>
                        <a:rPr lang="cs-CZ" sz="1900" dirty="0">
                          <a:effectLst/>
                        </a:rPr>
                        <a:t> k těmto zápasům pro své potěšení zase odsuzoval vážené osoby</a:t>
                      </a:r>
                      <a:endParaRPr lang="cs-CZ" sz="19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1688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688363027"/>
              </p:ext>
            </p:extLst>
          </p:nvPr>
        </p:nvGraphicFramePr>
        <p:xfrm>
          <a:off x="0" y="0"/>
          <a:ext cx="9143999" cy="6857999"/>
        </p:xfrm>
        <a:graphic>
          <a:graphicData uri="http://schemas.openxmlformats.org/drawingml/2006/table">
            <a:tbl>
              <a:tblPr firstRow="1" firstCol="1" bandRow="1">
                <a:tableStyleId>{5C22544A-7EE6-4342-B048-85BDC9FD1C3A}</a:tableStyleId>
              </a:tblPr>
              <a:tblGrid>
                <a:gridCol w="1621208"/>
                <a:gridCol w="1800753"/>
                <a:gridCol w="2560362"/>
                <a:gridCol w="3161676"/>
              </a:tblGrid>
              <a:tr h="6857999">
                <a:tc>
                  <a:txBody>
                    <a:bodyPr/>
                    <a:lstStyle/>
                    <a:p>
                      <a:pPr algn="ctr">
                        <a:lnSpc>
                          <a:spcPct val="115000"/>
                        </a:lnSpc>
                        <a:spcAft>
                          <a:spcPts val="600"/>
                        </a:spcAft>
                        <a:tabLst>
                          <a:tab pos="450215" algn="l"/>
                        </a:tabLst>
                      </a:pPr>
                      <a:r>
                        <a:rPr lang="cs-CZ" sz="2400" dirty="0" err="1">
                          <a:solidFill>
                            <a:schemeClr val="tx1"/>
                          </a:solidFill>
                          <a:effectLst>
                            <a:outerShdw blurRad="38100" dist="38100" dir="2700000" algn="tl">
                              <a:srgbClr val="000000">
                                <a:alpha val="43137"/>
                              </a:srgbClr>
                            </a:outerShdw>
                          </a:effectLst>
                        </a:rPr>
                        <a:t>Provocator</a:t>
                      </a:r>
                      <a:r>
                        <a:rPr lang="cs-CZ" sz="2400" dirty="0">
                          <a:solidFill>
                            <a:schemeClr val="tx1"/>
                          </a:solidFill>
                          <a:effectLst>
                            <a:outerShdw blurRad="38100" dist="38100" dir="2700000" algn="tl">
                              <a:srgbClr val="000000">
                                <a:alpha val="43137"/>
                              </a:srgbClr>
                            </a:outerShdw>
                          </a:effectLst>
                        </a:rPr>
                        <a:t> </a:t>
                      </a:r>
                      <a:endParaRPr lang="cs-CZ"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1800">
                          <a:effectLst/>
                        </a:rPr>
                        <a:t>Výzbroj podle vzoru legionářů, krátký rovný meč (gladius) a velký vydutý obdélníkový (dříve oválný) štít.</a:t>
                      </a:r>
                      <a:endParaRPr lang="cs-CZ" sz="24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1800">
                          <a:effectLst/>
                        </a:rPr>
                        <a:t>Levá holenice, manica na ruce se zbraní, krátký náprsní pancíř, tzv. cardiophylax, který byl na zádech připevněn zkříženými pásky, přilba původně podobná přilbě secutoris, později nabyla cibulovitého tvaru, lícní chrániče nahradilo hledí s kulatými mřížkovanými průhledy pro oči, později chránila celý krk, byla bez hřebenu a chocholu, zbroj vážila asi 14-15 kg</a:t>
                      </a:r>
                      <a:endParaRPr lang="cs-CZ" sz="24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1800" dirty="0">
                          <a:effectLst/>
                        </a:rPr>
                        <a:t>Gladiátor období pozdní republiky překládaný jako vyzyvatel či útočník, nebojoval s jiným typem gladiátora, snad šlo o profesionálního vojáka; jeho styl boje byl založen na falešných ústupech a rychlých protiútocích</a:t>
                      </a:r>
                      <a:endParaRPr lang="cs-CZ"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81150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110821326"/>
              </p:ext>
            </p:extLst>
          </p:nvPr>
        </p:nvGraphicFramePr>
        <p:xfrm>
          <a:off x="0" y="7462"/>
          <a:ext cx="9144000" cy="7010400"/>
        </p:xfrm>
        <a:graphic>
          <a:graphicData uri="http://schemas.openxmlformats.org/drawingml/2006/table">
            <a:tbl>
              <a:tblPr firstRow="1" firstCol="1" bandRow="1">
                <a:tableStyleId>{5C22544A-7EE6-4342-B048-85BDC9FD1C3A}</a:tableStyleId>
              </a:tblPr>
              <a:tblGrid>
                <a:gridCol w="1621208"/>
                <a:gridCol w="1800753"/>
                <a:gridCol w="2560363"/>
                <a:gridCol w="3161676"/>
              </a:tblGrid>
              <a:tr h="6850538">
                <a:tc>
                  <a:txBody>
                    <a:bodyPr/>
                    <a:lstStyle/>
                    <a:p>
                      <a:pPr algn="ctr">
                        <a:lnSpc>
                          <a:spcPct val="150000"/>
                        </a:lnSpc>
                        <a:spcAft>
                          <a:spcPts val="600"/>
                        </a:spcAft>
                        <a:tabLst>
                          <a:tab pos="450215" algn="l"/>
                        </a:tabLst>
                      </a:pPr>
                      <a:r>
                        <a:rPr lang="cs-CZ" sz="2800" dirty="0" err="1">
                          <a:solidFill>
                            <a:schemeClr val="tx1"/>
                          </a:solidFill>
                          <a:effectLst>
                            <a:outerShdw blurRad="38100" dist="38100" dir="2700000" algn="tl">
                              <a:srgbClr val="000000">
                                <a:alpha val="43137"/>
                              </a:srgbClr>
                            </a:outerShdw>
                          </a:effectLst>
                        </a:rPr>
                        <a:t>Retiarius</a:t>
                      </a:r>
                      <a:r>
                        <a:rPr lang="cs-CZ" sz="2800" dirty="0">
                          <a:solidFill>
                            <a:schemeClr val="tx1"/>
                          </a:solidFill>
                          <a:effectLst>
                            <a:outerShdw blurRad="38100" dist="38100" dir="2700000" algn="tl">
                              <a:srgbClr val="000000">
                                <a:alpha val="43137"/>
                              </a:srgbClr>
                            </a:outerShdw>
                          </a:effectLst>
                        </a:rPr>
                        <a:t>/ </a:t>
                      </a:r>
                      <a:r>
                        <a:rPr lang="cs-CZ" sz="2800" dirty="0" err="1">
                          <a:solidFill>
                            <a:schemeClr val="tx1"/>
                          </a:solidFill>
                          <a:effectLst>
                            <a:outerShdw blurRad="38100" dist="38100" dir="2700000" algn="tl">
                              <a:srgbClr val="000000">
                                <a:alpha val="43137"/>
                              </a:srgbClr>
                            </a:outerShdw>
                          </a:effectLst>
                        </a:rPr>
                        <a:t>jaculator</a:t>
                      </a:r>
                      <a:r>
                        <a:rPr lang="cs-CZ" sz="2800" dirty="0">
                          <a:solidFill>
                            <a:schemeClr val="tx1"/>
                          </a:solidFill>
                          <a:effectLst>
                            <a:outerShdw blurRad="38100" dist="38100" dir="2700000" algn="tl">
                              <a:srgbClr val="000000">
                                <a:alpha val="43137"/>
                              </a:srgbClr>
                            </a:outerShdw>
                          </a:effectLst>
                        </a:rPr>
                        <a:t>/ </a:t>
                      </a:r>
                      <a:r>
                        <a:rPr lang="cs-CZ" sz="2800" dirty="0" err="1" smtClean="0">
                          <a:solidFill>
                            <a:schemeClr val="tx1"/>
                          </a:solidFill>
                          <a:effectLst>
                            <a:outerShdw blurRad="38100" dist="38100" dir="2700000" algn="tl">
                              <a:srgbClr val="000000">
                                <a:alpha val="43137"/>
                              </a:srgbClr>
                            </a:outerShdw>
                          </a:effectLst>
                        </a:rPr>
                        <a:t>pontarius</a:t>
                      </a:r>
                      <a:endParaRPr lang="cs-CZ" sz="3600" dirty="0">
                        <a:solidFill>
                          <a:schemeClr val="tx1"/>
                        </a:solidFill>
                        <a:effectLst>
                          <a:outerShdw blurRad="38100" dist="38100" dir="2700000" algn="tl">
                            <a:srgbClr val="000000">
                              <a:alpha val="43137"/>
                            </a:srgbClr>
                          </a:outerShdw>
                        </a:effectLst>
                      </a:endParaRPr>
                    </a:p>
                  </a:txBody>
                  <a:tcPr marL="68580" marR="68580" marT="0" marB="0"/>
                </a:tc>
                <a:tc>
                  <a:txBody>
                    <a:bodyPr/>
                    <a:lstStyle/>
                    <a:p>
                      <a:pPr algn="ctr">
                        <a:lnSpc>
                          <a:spcPct val="115000"/>
                        </a:lnSpc>
                        <a:spcAft>
                          <a:spcPts val="600"/>
                        </a:spcAft>
                        <a:tabLst>
                          <a:tab pos="450215" algn="l"/>
                        </a:tabLst>
                      </a:pPr>
                      <a:r>
                        <a:rPr lang="cs-CZ" sz="2000">
                          <a:effectLst/>
                        </a:rPr>
                        <a:t>1,6 metrů dlouhý trojzubec (fuscina) a vrhací síť (rete) o průměru 3 metry se závažími (oba konce lana na obvodu sítě měl připoutány k zápěstí), dýka (pugio) či krátký meč</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Pancíř na paži (manica) jako secutor a pevný kovový štít na rameni (galerus) o hmotnosti 1,1-1,2 kg a délce 30-35 cm, který měl chránit hlavu retiarii proti soupeřovým úderům zprava, dále lehká tunika, bojoval bosý, bez chrániče hlavy</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Gladiátor nejnižšího zařazení, slabší, ale hbitý, bojoval se </a:t>
                      </a:r>
                      <a:r>
                        <a:rPr lang="cs-CZ" sz="2000" dirty="0" err="1" smtClean="0">
                          <a:effectLst/>
                        </a:rPr>
                        <a:t>secutorem</a:t>
                      </a:r>
                      <a:r>
                        <a:rPr lang="cs-CZ" sz="2000" dirty="0" smtClean="0">
                          <a:effectLst/>
                        </a:rPr>
                        <a:t>, </a:t>
                      </a:r>
                      <a:r>
                        <a:rPr lang="cs-CZ" sz="2000" dirty="0">
                          <a:effectLst/>
                        </a:rPr>
                        <a:t>někdy s </a:t>
                      </a:r>
                      <a:r>
                        <a:rPr lang="cs-CZ" sz="2000" dirty="0" err="1" smtClean="0">
                          <a:effectLst/>
                        </a:rPr>
                        <a:t>mirmillonem</a:t>
                      </a:r>
                      <a:r>
                        <a:rPr lang="cs-CZ" sz="2000" dirty="0" smtClean="0">
                          <a:effectLst/>
                        </a:rPr>
                        <a:t>, </a:t>
                      </a:r>
                      <a:r>
                        <a:rPr lang="cs-CZ" sz="2000" dirty="0">
                          <a:effectLst/>
                        </a:rPr>
                        <a:t>zřídka se </a:t>
                      </a:r>
                      <a:r>
                        <a:rPr lang="cs-CZ" sz="2000" dirty="0" err="1" smtClean="0">
                          <a:effectLst/>
                        </a:rPr>
                        <a:t>scissorem</a:t>
                      </a:r>
                      <a:r>
                        <a:rPr lang="cs-CZ" sz="2000" dirty="0" smtClean="0">
                          <a:effectLst/>
                        </a:rPr>
                        <a:t>, </a:t>
                      </a:r>
                      <a:r>
                        <a:rPr lang="cs-CZ" sz="2000" dirty="0">
                          <a:effectLst/>
                        </a:rPr>
                        <a:t>mohl bojovat i se dvěma </a:t>
                      </a:r>
                      <a:r>
                        <a:rPr lang="cs-CZ" sz="2000" dirty="0" err="1" smtClean="0">
                          <a:effectLst/>
                        </a:rPr>
                        <a:t>secutory</a:t>
                      </a:r>
                      <a:r>
                        <a:rPr lang="cs-CZ" sz="2000" dirty="0" smtClean="0">
                          <a:effectLst/>
                        </a:rPr>
                        <a:t> </a:t>
                      </a:r>
                      <a:r>
                        <a:rPr lang="cs-CZ" sz="2000" dirty="0">
                          <a:effectLst/>
                        </a:rPr>
                        <a:t>– pak byl ovšem na vysoké (asi jako muž) plošině o dvou šikmých přístupech a měl k dispozici hromadu kamení; byl zvaný i </a:t>
                      </a:r>
                      <a:r>
                        <a:rPr lang="cs-CZ" sz="2000" dirty="0" err="1">
                          <a:effectLst/>
                        </a:rPr>
                        <a:t>pontarius</a:t>
                      </a:r>
                      <a:r>
                        <a:rPr lang="cs-CZ" sz="2000" dirty="0">
                          <a:effectLst/>
                        </a:rPr>
                        <a:t>, pod plošinou mohla být též voda, což poté lépe ilustrovalo boj </a:t>
                      </a:r>
                      <a:r>
                        <a:rPr lang="cs-CZ" sz="2000" dirty="0" err="1">
                          <a:effectLst/>
                        </a:rPr>
                        <a:t>retiarii</a:t>
                      </a:r>
                      <a:r>
                        <a:rPr lang="cs-CZ" sz="2000" dirty="0">
                          <a:effectLst/>
                        </a:rPr>
                        <a:t> a </a:t>
                      </a:r>
                      <a:r>
                        <a:rPr lang="cs-CZ" sz="2000" dirty="0" err="1">
                          <a:effectLst/>
                        </a:rPr>
                        <a:t>secutorum</a:t>
                      </a:r>
                      <a:r>
                        <a:rPr lang="cs-CZ" sz="2000" dirty="0">
                          <a:effectLst/>
                        </a:rPr>
                        <a:t> jako boj rybáře a ryb; jako </a:t>
                      </a:r>
                      <a:r>
                        <a:rPr lang="cs-CZ" sz="2000" dirty="0" err="1">
                          <a:effectLst/>
                        </a:rPr>
                        <a:t>retiarii</a:t>
                      </a:r>
                      <a:r>
                        <a:rPr lang="cs-CZ" sz="2000" dirty="0">
                          <a:effectLst/>
                        </a:rPr>
                        <a:t> („síťaři“) se rekrutovali většinou pružní a hbití bojovníci, jejich zbroj vážila 7-8 kg (z toho 2-3 kg síť)</a:t>
                      </a:r>
                      <a:endParaRPr lang="cs-CZ"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14438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rázek 6" descr="http://101.imagebam.com/download/9SXrUMhNv5NHPhCt8Ldaaw/22138/221370270/3.%3F%3F%3F%3F%3F%3F%3F%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959"/>
            <a:ext cx="5832648" cy="68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58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iří\Desktop\rigo - obr\j\6 glad\meier86.jpg"/>
          <p:cNvPicPr/>
          <p:nvPr/>
        </p:nvPicPr>
        <p:blipFill>
          <a:blip r:embed="rId2">
            <a:extLst>
              <a:ext uri="{28A0092B-C50C-407E-A947-70E740481C1C}">
                <a14:useLocalDpi xmlns:a14="http://schemas.microsoft.com/office/drawing/2010/main" val="0"/>
              </a:ext>
            </a:extLst>
          </a:blip>
          <a:srcRect/>
          <a:stretch>
            <a:fillRect/>
          </a:stretch>
        </p:blipFill>
        <p:spPr bwMode="auto">
          <a:xfrm>
            <a:off x="-12824" y="-2"/>
            <a:ext cx="9156823" cy="6367445"/>
          </a:xfrm>
          <a:prstGeom prst="rect">
            <a:avLst/>
          </a:prstGeom>
          <a:noFill/>
          <a:ln>
            <a:noFill/>
          </a:ln>
        </p:spPr>
      </p:pic>
      <p:sp>
        <p:nvSpPr>
          <p:cNvPr id="3" name="Text Box 93"/>
          <p:cNvSpPr txBox="1">
            <a:spLocks noChangeArrowheads="1"/>
          </p:cNvSpPr>
          <p:nvPr/>
        </p:nvSpPr>
        <p:spPr bwMode="auto">
          <a:xfrm>
            <a:off x="11854" y="6367445"/>
            <a:ext cx="9132145" cy="488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Aft>
                <a:spcPts val="1000"/>
              </a:spcAft>
            </a:pPr>
            <a:r>
              <a:rPr lang="cs-CZ" sz="2000" b="1" dirty="0" smtClean="0">
                <a:solidFill>
                  <a:srgbClr val="4F81BD"/>
                </a:solidFill>
                <a:effectLst/>
                <a:latin typeface="Times New Roman"/>
                <a:ea typeface="Calibri"/>
                <a:cs typeface="Times New Roman"/>
              </a:rPr>
              <a:t>Souboj </a:t>
            </a:r>
            <a:r>
              <a:rPr lang="cs-CZ" sz="2000" b="1" i="1" dirty="0" err="1" smtClean="0">
                <a:solidFill>
                  <a:srgbClr val="4F81BD"/>
                </a:solidFill>
                <a:effectLst/>
                <a:latin typeface="Times New Roman"/>
                <a:ea typeface="Calibri"/>
                <a:cs typeface="Times New Roman"/>
              </a:rPr>
              <a:t>secutora</a:t>
            </a:r>
            <a:r>
              <a:rPr lang="cs-CZ" sz="2000" b="1" dirty="0" smtClean="0">
                <a:solidFill>
                  <a:srgbClr val="4F81BD"/>
                </a:solidFill>
                <a:effectLst/>
                <a:latin typeface="Times New Roman"/>
                <a:ea typeface="Calibri"/>
                <a:cs typeface="Times New Roman"/>
              </a:rPr>
              <a:t> </a:t>
            </a:r>
            <a:r>
              <a:rPr lang="cs-CZ" sz="2000" b="1" dirty="0">
                <a:solidFill>
                  <a:srgbClr val="4F81BD"/>
                </a:solidFill>
                <a:effectLst/>
                <a:latin typeface="Times New Roman"/>
                <a:ea typeface="Calibri"/>
                <a:cs typeface="Times New Roman"/>
              </a:rPr>
              <a:t>(vpravo) s </a:t>
            </a:r>
            <a:r>
              <a:rPr lang="cs-CZ" sz="2000" b="1" i="1" dirty="0" err="1" smtClean="0">
                <a:solidFill>
                  <a:srgbClr val="4F81BD"/>
                </a:solidFill>
                <a:effectLst/>
                <a:latin typeface="Times New Roman"/>
                <a:ea typeface="Calibri"/>
                <a:cs typeface="Times New Roman"/>
              </a:rPr>
              <a:t>retiaria</a:t>
            </a:r>
            <a:r>
              <a:rPr lang="cs-CZ" sz="2000" b="1" dirty="0" smtClean="0">
                <a:solidFill>
                  <a:srgbClr val="4F81BD"/>
                </a:solidFill>
                <a:effectLst/>
                <a:latin typeface="Times New Roman"/>
                <a:ea typeface="Calibri"/>
                <a:cs typeface="Times New Roman"/>
              </a:rPr>
              <a:t> </a:t>
            </a:r>
            <a:r>
              <a:rPr lang="cs-CZ" sz="2000" b="1" dirty="0">
                <a:solidFill>
                  <a:srgbClr val="4F81BD"/>
                </a:solidFill>
                <a:effectLst/>
                <a:latin typeface="Times New Roman"/>
                <a:ea typeface="Calibri"/>
                <a:cs typeface="Times New Roman"/>
              </a:rPr>
              <a:t>(Meijer, 2006</a:t>
            </a:r>
            <a:r>
              <a:rPr lang="cs-CZ" sz="2000" b="1" dirty="0" smtClean="0">
                <a:solidFill>
                  <a:srgbClr val="4F81BD"/>
                </a:solidFill>
                <a:effectLst/>
                <a:latin typeface="Times New Roman"/>
                <a:ea typeface="Calibri"/>
                <a:cs typeface="Times New Roman"/>
              </a:rPr>
              <a:t>)</a:t>
            </a:r>
            <a:endParaRPr lang="cs-CZ" sz="2000" b="1" dirty="0">
              <a:solidFill>
                <a:srgbClr val="4F81BD"/>
              </a:solidFill>
              <a:effectLst/>
              <a:latin typeface="Calibri"/>
              <a:ea typeface="Calibri"/>
              <a:cs typeface="Times New Roman"/>
            </a:endParaRPr>
          </a:p>
        </p:txBody>
      </p:sp>
    </p:spTree>
    <p:extLst>
      <p:ext uri="{BB962C8B-B14F-4D97-AF65-F5344CB8AC3E}">
        <p14:creationId xmlns:p14="http://schemas.microsoft.com/office/powerpoint/2010/main" val="309611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Aktuální\Antický sport a má výuka dějin starověkého sportu\Antický sport\rigo - obr\j\nossov1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864"/>
            <a:ext cx="9144000" cy="614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47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Aktuální\Antický sport a má výuka dějin starověkého sportu\Antický sport\rigo - obr\j\burian,oliva4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74"/>
            <a:ext cx="6913184" cy="685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77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8/89/Retiarius_Scissor_show_fight_02.jpg/1024px-Retiarius_Scissor_show_fight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0" y="332656"/>
            <a:ext cx="9135482" cy="6264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13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SKENOVÁNÍ  21.4\21.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0"/>
            <a:ext cx="5080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55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058508332"/>
              </p:ext>
            </p:extLst>
          </p:nvPr>
        </p:nvGraphicFramePr>
        <p:xfrm>
          <a:off x="-15343" y="0"/>
          <a:ext cx="9159343" cy="6858000"/>
        </p:xfrm>
        <a:graphic>
          <a:graphicData uri="http://schemas.openxmlformats.org/drawingml/2006/table">
            <a:tbl>
              <a:tblPr firstRow="1" firstCol="1" bandRow="1">
                <a:tableStyleId>{5C22544A-7EE6-4342-B048-85BDC9FD1C3A}</a:tableStyleId>
              </a:tblPr>
              <a:tblGrid>
                <a:gridCol w="1923047"/>
                <a:gridCol w="2016224"/>
                <a:gridCol w="2160240"/>
                <a:gridCol w="3059832"/>
              </a:tblGrid>
              <a:tr h="6858000">
                <a:tc>
                  <a:txBody>
                    <a:bodyPr/>
                    <a:lstStyle/>
                    <a:p>
                      <a:pPr algn="ctr">
                        <a:lnSpc>
                          <a:spcPct val="115000"/>
                        </a:lnSpc>
                        <a:spcAft>
                          <a:spcPts val="600"/>
                        </a:spcAft>
                        <a:tabLst>
                          <a:tab pos="450215" algn="l"/>
                        </a:tabLst>
                      </a:pPr>
                      <a:r>
                        <a:rPr lang="cs-CZ" sz="2800" dirty="0" err="1">
                          <a:solidFill>
                            <a:schemeClr val="tx1"/>
                          </a:solidFill>
                          <a:effectLst>
                            <a:outerShdw blurRad="38100" dist="38100" dir="2700000" algn="tl">
                              <a:srgbClr val="000000">
                                <a:alpha val="43137"/>
                              </a:srgbClr>
                            </a:outerShdw>
                          </a:effectLst>
                        </a:rPr>
                        <a:t>Sagittarius</a:t>
                      </a:r>
                      <a:endParaRPr lang="cs-CZ" sz="36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Luk a šípy (luk podobný luku pomocných sborů římské armády)</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Kónická přilba a šupinové brnění</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Název je odvozen z pojmu </a:t>
                      </a:r>
                      <a:r>
                        <a:rPr lang="cs-CZ" sz="2800" dirty="0" err="1">
                          <a:effectLst/>
                        </a:rPr>
                        <a:t>sagitta</a:t>
                      </a:r>
                      <a:r>
                        <a:rPr lang="cs-CZ" sz="2800" dirty="0">
                          <a:effectLst/>
                        </a:rPr>
                        <a:t>, „šíp“</a:t>
                      </a:r>
                      <a:endParaRPr lang="cs-CZ" sz="3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87115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obrázek 13" descr="http://www.factsforprojects.com/EntryImages/AncientRome/sagittarius_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767"/>
            <a:ext cx="4896543" cy="684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86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233268256"/>
              </p:ext>
            </p:extLst>
          </p:nvPr>
        </p:nvGraphicFramePr>
        <p:xfrm>
          <a:off x="-8028" y="0"/>
          <a:ext cx="9152028" cy="6858000"/>
        </p:xfrm>
        <a:graphic>
          <a:graphicData uri="http://schemas.openxmlformats.org/drawingml/2006/table">
            <a:tbl>
              <a:tblPr firstRow="1" firstCol="1" bandRow="1">
                <a:tableStyleId>{5C22544A-7EE6-4342-B048-85BDC9FD1C3A}</a:tableStyleId>
              </a:tblPr>
              <a:tblGrid>
                <a:gridCol w="1622632"/>
                <a:gridCol w="2165308"/>
                <a:gridCol w="2592288"/>
                <a:gridCol w="2771800"/>
              </a:tblGrid>
              <a:tr h="6858000">
                <a:tc>
                  <a:txBody>
                    <a:bodyPr/>
                    <a:lstStyle/>
                    <a:p>
                      <a:pPr algn="ctr">
                        <a:lnSpc>
                          <a:spcPct val="150000"/>
                        </a:lnSpc>
                        <a:spcAft>
                          <a:spcPts val="600"/>
                        </a:spcAft>
                        <a:tabLst>
                          <a:tab pos="450215" algn="l"/>
                        </a:tabLst>
                      </a:pPr>
                      <a:r>
                        <a:rPr lang="cs-CZ" sz="3200" dirty="0" err="1">
                          <a:solidFill>
                            <a:schemeClr val="tx1"/>
                          </a:solidFill>
                          <a:effectLst>
                            <a:outerShdw blurRad="38100" dist="38100" dir="2700000" algn="tl">
                              <a:srgbClr val="000000">
                                <a:alpha val="43137"/>
                              </a:srgbClr>
                            </a:outerShdw>
                          </a:effectLst>
                        </a:rPr>
                        <a:t>Samnis</a:t>
                      </a:r>
                      <a:r>
                        <a:rPr lang="cs-CZ" sz="3200" dirty="0">
                          <a:solidFill>
                            <a:schemeClr val="tx1"/>
                          </a:solidFill>
                          <a:effectLst>
                            <a:outerShdw blurRad="38100" dist="38100" dir="2700000" algn="tl">
                              <a:srgbClr val="000000">
                                <a:alpha val="43137"/>
                              </a:srgbClr>
                            </a:outerShdw>
                          </a:effectLst>
                        </a:rPr>
                        <a:t>/ </a:t>
                      </a:r>
                      <a:r>
                        <a:rPr lang="cs-CZ" sz="3200" dirty="0" err="1">
                          <a:solidFill>
                            <a:schemeClr val="tx1"/>
                          </a:solidFill>
                          <a:effectLst>
                            <a:outerShdw blurRad="38100" dist="38100" dir="2700000" algn="tl">
                              <a:srgbClr val="000000">
                                <a:alpha val="43137"/>
                              </a:srgbClr>
                            </a:outerShdw>
                          </a:effectLst>
                        </a:rPr>
                        <a:t>samnitis</a:t>
                      </a:r>
                      <a:endParaRPr lang="cs-CZ" sz="40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800" dirty="0">
                          <a:effectLst/>
                        </a:rPr>
                        <a:t> </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Kopí, rovný meč a pozlacený nebo stříbrný snad obdélníkový, kulatý či velký oválný štít bez horní hrany</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Tunika, brnění (možná trojdiskové), holenice na levé noze, železné rukavice a otevřená opeřená přilba</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Nejspíše první gladiátoři (první zmínka o nich je z roku 308 př. Kr.</a:t>
                      </a:r>
                      <a:endParaRPr lang="cs-CZ" sz="3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3272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obrázek 2" descr="http://img13.imageshack.us/img13/4802/picture3ij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951"/>
            <a:ext cx="5884118" cy="682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8558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4032476158"/>
              </p:ext>
            </p:extLst>
          </p:nvPr>
        </p:nvGraphicFramePr>
        <p:xfrm>
          <a:off x="0" y="15280"/>
          <a:ext cx="9144000" cy="7029400"/>
        </p:xfrm>
        <a:graphic>
          <a:graphicData uri="http://schemas.openxmlformats.org/drawingml/2006/table">
            <a:tbl>
              <a:tblPr firstRow="1" firstCol="1" bandRow="1">
                <a:tableStyleId>{5C22544A-7EE6-4342-B048-85BDC9FD1C3A}</a:tableStyleId>
              </a:tblPr>
              <a:tblGrid>
                <a:gridCol w="1621209"/>
                <a:gridCol w="2158703"/>
                <a:gridCol w="2592288"/>
                <a:gridCol w="2771800"/>
              </a:tblGrid>
              <a:tr h="7029400">
                <a:tc>
                  <a:txBody>
                    <a:bodyPr/>
                    <a:lstStyle/>
                    <a:p>
                      <a:pPr algn="ctr">
                        <a:lnSpc>
                          <a:spcPct val="150000"/>
                        </a:lnSpc>
                        <a:spcAft>
                          <a:spcPts val="600"/>
                        </a:spcAft>
                        <a:tabLst>
                          <a:tab pos="450215" algn="l"/>
                        </a:tabLst>
                      </a:pPr>
                      <a:r>
                        <a:rPr lang="cs-CZ" sz="3200" dirty="0" err="1">
                          <a:solidFill>
                            <a:schemeClr val="tx1"/>
                          </a:solidFill>
                          <a:effectLst>
                            <a:outerShdw blurRad="38100" dist="38100" dir="2700000" algn="tl">
                              <a:srgbClr val="000000">
                                <a:alpha val="43137"/>
                              </a:srgbClr>
                            </a:outerShdw>
                          </a:effectLst>
                        </a:rPr>
                        <a:t>Scissor</a:t>
                      </a:r>
                      <a:r>
                        <a:rPr lang="cs-CZ" sz="3200" dirty="0">
                          <a:solidFill>
                            <a:schemeClr val="tx1"/>
                          </a:solidFill>
                          <a:effectLst>
                            <a:outerShdw blurRad="38100" dist="38100" dir="2700000" algn="tl">
                              <a:srgbClr val="000000">
                                <a:alpha val="43137"/>
                              </a:srgbClr>
                            </a:outerShdw>
                          </a:effectLst>
                        </a:rPr>
                        <a:t>/ </a:t>
                      </a:r>
                      <a:r>
                        <a:rPr lang="cs-CZ" sz="3200" dirty="0" err="1" smtClean="0">
                          <a:solidFill>
                            <a:schemeClr val="tx1"/>
                          </a:solidFill>
                          <a:effectLst>
                            <a:outerShdw blurRad="38100" dist="38100" dir="2700000" algn="tl">
                              <a:srgbClr val="000000">
                                <a:alpha val="43137"/>
                              </a:srgbClr>
                            </a:outerShdw>
                          </a:effectLst>
                        </a:rPr>
                        <a:t>poz</a:t>
                      </a:r>
                      <a:r>
                        <a:rPr lang="cs-CZ" sz="3200" dirty="0" smtClean="0">
                          <a:solidFill>
                            <a:schemeClr val="tx1"/>
                          </a:solidFill>
                          <a:effectLst>
                            <a:outerShdw blurRad="38100" dist="38100" dir="2700000" algn="tl">
                              <a:srgbClr val="000000">
                                <a:alpha val="43137"/>
                              </a:srgbClr>
                            </a:outerShdw>
                          </a:effectLst>
                        </a:rPr>
                        <a:t>. </a:t>
                      </a:r>
                      <a:r>
                        <a:rPr lang="cs-CZ" sz="3200" dirty="0" err="1" smtClean="0">
                          <a:solidFill>
                            <a:schemeClr val="tx1"/>
                          </a:solidFill>
                          <a:effectLst>
                            <a:outerShdw blurRad="38100" dist="38100" dir="2700000" algn="tl">
                              <a:srgbClr val="000000">
                                <a:alpha val="43137"/>
                              </a:srgbClr>
                            </a:outerShdw>
                          </a:effectLst>
                        </a:rPr>
                        <a:t>zv</a:t>
                      </a:r>
                      <a:r>
                        <a:rPr lang="cs-CZ" sz="3200" dirty="0" smtClean="0">
                          <a:solidFill>
                            <a:schemeClr val="tx1"/>
                          </a:solidFill>
                          <a:effectLst>
                            <a:outerShdw blurRad="38100" dist="38100" dir="2700000" algn="tl">
                              <a:srgbClr val="000000">
                                <a:alpha val="43137"/>
                              </a:srgbClr>
                            </a:outerShdw>
                          </a:effectLst>
                        </a:rPr>
                        <a:t>. </a:t>
                      </a:r>
                      <a:r>
                        <a:rPr lang="cs-CZ" sz="3200" dirty="0" err="1">
                          <a:solidFill>
                            <a:schemeClr val="tx1"/>
                          </a:solidFill>
                          <a:effectLst>
                            <a:outerShdw blurRad="38100" dist="38100" dir="2700000" algn="tl">
                              <a:srgbClr val="000000">
                                <a:alpha val="43137"/>
                              </a:srgbClr>
                            </a:outerShdw>
                          </a:effectLst>
                        </a:rPr>
                        <a:t>arbelas</a:t>
                      </a:r>
                      <a:endParaRPr lang="cs-CZ" sz="40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800" dirty="0">
                          <a:effectLst/>
                        </a:rPr>
                        <a:t> </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a:effectLst/>
                        </a:rPr>
                        <a:t>Meč kombinující rovný a půlměsícový tvar s trubicovitým chráničem lokte (rovný a srpovitě zakončený) v levé ruce a rovná dýka v pravé ruce</a:t>
                      </a:r>
                      <a:endParaRPr lang="cs-CZ" sz="36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Dlouhé šupinové či řetízkové brnění (skoro až po kolena; snad nejtěžší brnění z typů gladiátorů), přilba, kovový nebo prošívaný chránič pravé paže (</a:t>
                      </a:r>
                      <a:r>
                        <a:rPr lang="cs-CZ" sz="2800" dirty="0" err="1">
                          <a:effectLst/>
                        </a:rPr>
                        <a:t>manica</a:t>
                      </a:r>
                      <a:r>
                        <a:rPr lang="cs-CZ" sz="2800" dirty="0">
                          <a:effectLst/>
                        </a:rPr>
                        <a:t>), holenní </a:t>
                      </a:r>
                      <a:r>
                        <a:rPr lang="cs-CZ" sz="2800" dirty="0" err="1" smtClean="0">
                          <a:effectLst/>
                        </a:rPr>
                        <a:t>chr</a:t>
                      </a:r>
                      <a:r>
                        <a:rPr lang="cs-CZ" sz="2800" dirty="0" smtClean="0">
                          <a:effectLst/>
                        </a:rPr>
                        <a:t>. (jen do </a:t>
                      </a:r>
                      <a:r>
                        <a:rPr lang="cs-CZ" sz="2800" dirty="0">
                          <a:effectLst/>
                        </a:rPr>
                        <a:t>půli holení)</a:t>
                      </a:r>
                      <a:endParaRPr lang="cs-CZ" sz="36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800" dirty="0">
                          <a:effectLst/>
                        </a:rPr>
                        <a:t>Překládal se jako „sekáč“ či „kráječ“, bojoval proti </a:t>
                      </a:r>
                      <a:r>
                        <a:rPr lang="cs-CZ" sz="2800" dirty="0" err="1">
                          <a:effectLst/>
                        </a:rPr>
                        <a:t>retiario</a:t>
                      </a:r>
                      <a:r>
                        <a:rPr lang="cs-CZ" sz="2800" dirty="0">
                          <a:effectLst/>
                        </a:rPr>
                        <a:t> či jinému </a:t>
                      </a:r>
                      <a:r>
                        <a:rPr lang="cs-CZ" sz="2800" dirty="0" err="1">
                          <a:effectLst/>
                        </a:rPr>
                        <a:t>arbelasovi</a:t>
                      </a:r>
                      <a:endParaRPr lang="cs-CZ" sz="3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36420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Jiří\Desktop\sciss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39944"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171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844237499"/>
              </p:ext>
            </p:extLst>
          </p:nvPr>
        </p:nvGraphicFramePr>
        <p:xfrm>
          <a:off x="0" y="26594"/>
          <a:ext cx="9144000" cy="6831406"/>
        </p:xfrm>
        <a:graphic>
          <a:graphicData uri="http://schemas.openxmlformats.org/drawingml/2006/table">
            <a:tbl>
              <a:tblPr firstRow="1" firstCol="1" bandRow="1">
                <a:tableStyleId>{5C22544A-7EE6-4342-B048-85BDC9FD1C3A}</a:tableStyleId>
              </a:tblPr>
              <a:tblGrid>
                <a:gridCol w="1763688"/>
                <a:gridCol w="1800200"/>
                <a:gridCol w="2736304"/>
                <a:gridCol w="2843808"/>
              </a:tblGrid>
              <a:tr h="6831406">
                <a:tc>
                  <a:txBody>
                    <a:bodyPr/>
                    <a:lstStyle/>
                    <a:p>
                      <a:pPr algn="ctr">
                        <a:lnSpc>
                          <a:spcPct val="115000"/>
                        </a:lnSpc>
                        <a:spcAft>
                          <a:spcPts val="600"/>
                        </a:spcAft>
                        <a:tabLst>
                          <a:tab pos="450215" algn="l"/>
                        </a:tabLst>
                      </a:pPr>
                      <a:r>
                        <a:rPr lang="cs-CZ" sz="2000" dirty="0" err="1">
                          <a:solidFill>
                            <a:schemeClr val="tx1"/>
                          </a:solidFill>
                          <a:effectLst>
                            <a:outerShdw blurRad="38100" dist="38100" dir="2700000" algn="tl">
                              <a:srgbClr val="000000">
                                <a:alpha val="43137"/>
                              </a:srgbClr>
                            </a:outerShdw>
                          </a:effectLst>
                        </a:rPr>
                        <a:t>Secutor</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sequutor</a:t>
                      </a:r>
                      <a:r>
                        <a:rPr lang="cs-CZ" sz="2000" dirty="0">
                          <a:solidFill>
                            <a:schemeClr val="tx1"/>
                          </a:solidFill>
                          <a:effectLst>
                            <a:outerShdw blurRad="38100" dist="38100" dir="2700000" algn="tl">
                              <a:srgbClr val="000000">
                                <a:alpha val="43137"/>
                              </a:srgbClr>
                            </a:outerShdw>
                          </a:effectLst>
                        </a:rPr>
                        <a:t>/ </a:t>
                      </a:r>
                      <a:r>
                        <a:rPr lang="cs-CZ" sz="2000" dirty="0" err="1" smtClean="0">
                          <a:solidFill>
                            <a:schemeClr val="tx1"/>
                          </a:solidFill>
                          <a:effectLst>
                            <a:outerShdw blurRad="38100" dist="38100" dir="2700000" algn="tl">
                              <a:srgbClr val="000000">
                                <a:alpha val="43137"/>
                              </a:srgbClr>
                            </a:outerShdw>
                          </a:effectLst>
                        </a:rPr>
                        <a:t>contraretiarius</a:t>
                      </a:r>
                      <a:endParaRPr lang="cs-CZ" sz="2800" dirty="0">
                        <a:solidFill>
                          <a:schemeClr val="tx1"/>
                        </a:solidFill>
                        <a:effectLst>
                          <a:outerShdw blurRad="38100" dist="38100" dir="2700000" algn="tl">
                            <a:srgbClr val="000000">
                              <a:alpha val="43137"/>
                            </a:srgbClr>
                          </a:outerShdw>
                        </a:effectLst>
                      </a:endParaRPr>
                    </a:p>
                  </a:txBody>
                  <a:tcPr marL="68580" marR="68580" marT="0" marB="0"/>
                </a:tc>
                <a:tc>
                  <a:txBody>
                    <a:bodyPr/>
                    <a:lstStyle/>
                    <a:p>
                      <a:pPr algn="ctr">
                        <a:lnSpc>
                          <a:spcPct val="115000"/>
                        </a:lnSpc>
                        <a:spcAft>
                          <a:spcPts val="600"/>
                        </a:spcAft>
                        <a:tabLst>
                          <a:tab pos="450215" algn="l"/>
                        </a:tabLst>
                      </a:pPr>
                      <a:r>
                        <a:rPr lang="cs-CZ" sz="2000">
                          <a:effectLst/>
                        </a:rPr>
                        <a:t>Krátký meč jaký používali legionáři (gladius) a velký obdélníkový poloválcový štít (scutum)</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Přilba s hledím vejčitého tvaru s  žádným nebo krátkým hřebenem ve tvaru ploutve, bez krempy (okraje, střechy přilby), s malinkými otvory (o průměru asi 3 cm) pro oči (uzpůsobená na boj s retiario) – tato přilba poskytovala sice skvělou ochranu, avšak značně byl omezen sluch a zrak; dále měl secutor krátký holenní chránič levé nohy, segmentovaný chránič pravé paže uchycený pásem přes hruď</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Překládal se jako „stíhač“, často bojoval proti </a:t>
                      </a:r>
                      <a:r>
                        <a:rPr lang="cs-CZ" sz="2000" dirty="0" err="1">
                          <a:effectLst/>
                        </a:rPr>
                        <a:t>retiario</a:t>
                      </a:r>
                      <a:r>
                        <a:rPr lang="cs-CZ" sz="2000" dirty="0">
                          <a:effectLst/>
                        </a:rPr>
                        <a:t> jako pronásledovatel a pronásledovaný – taktikou </a:t>
                      </a:r>
                      <a:r>
                        <a:rPr lang="cs-CZ" sz="2000" dirty="0" err="1">
                          <a:effectLst/>
                        </a:rPr>
                        <a:t>retiarii</a:t>
                      </a:r>
                      <a:r>
                        <a:rPr lang="cs-CZ" sz="2000" dirty="0">
                          <a:effectLst/>
                        </a:rPr>
                        <a:t> byl často únik a snaha o nalezení strategické pozice a výhody, byli to oblíbenci císařů </a:t>
                      </a:r>
                      <a:r>
                        <a:rPr lang="cs-CZ" sz="2000" dirty="0" err="1">
                          <a:effectLst/>
                        </a:rPr>
                        <a:t>Caliguly</a:t>
                      </a:r>
                      <a:r>
                        <a:rPr lang="cs-CZ" sz="2000" dirty="0">
                          <a:effectLst/>
                        </a:rPr>
                        <a:t> a </a:t>
                      </a:r>
                      <a:r>
                        <a:rPr lang="cs-CZ" sz="2000" dirty="0" err="1">
                          <a:effectLst/>
                        </a:rPr>
                        <a:t>Commoda</a:t>
                      </a:r>
                      <a:endParaRPr lang="cs-CZ"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96265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8130" name="Picture 2" descr="C:\!Aktuální\Antický sport a má výuka dějin starověkého sportu\Antický sport\rigo - obr\j\winsdom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916"/>
            <a:ext cx="9061394"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29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obrázek 7" descr="http://103.imagebam.com/download/5Zp3KnZVRefdSFPDiGYh-Q/22138/221370276/5.%3F%3F%3F%3F%3F%3F%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0"/>
            <a:ext cx="51125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205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commons/d/dd/Gladiatorhelm_-_Tropffl%C3%A4schchen_-_1JHn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6616"/>
            <a:ext cx="4569227" cy="6837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thumb/d/de/Gladiator-Elfenbeinklappmessergriff.jpg/320px-Gladiator-Elfenbeinklappmessergri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3347864"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334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CTASecutorMuséeAr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
            <a:ext cx="4424514"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817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d/db/SecutorRetiari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2" y="980728"/>
            <a:ext cx="9144000" cy="49876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63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461394800"/>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691680"/>
                <a:gridCol w="2016224"/>
                <a:gridCol w="3312368"/>
                <a:gridCol w="2123728"/>
              </a:tblGrid>
              <a:tr h="6858000">
                <a:tc>
                  <a:txBody>
                    <a:bodyPr/>
                    <a:lstStyle/>
                    <a:p>
                      <a:pPr algn="ctr">
                        <a:lnSpc>
                          <a:spcPct val="150000"/>
                        </a:lnSpc>
                        <a:spcAft>
                          <a:spcPts val="600"/>
                        </a:spcAft>
                        <a:tabLst>
                          <a:tab pos="450215" algn="l"/>
                        </a:tabLst>
                      </a:pPr>
                      <a:r>
                        <a:rPr lang="cs-CZ" sz="3200" dirty="0" err="1">
                          <a:solidFill>
                            <a:schemeClr val="tx1"/>
                          </a:solidFill>
                          <a:effectLst>
                            <a:outerShdw blurRad="38100" dist="38100" dir="2700000" algn="tl">
                              <a:srgbClr val="000000">
                                <a:alpha val="43137"/>
                              </a:srgbClr>
                            </a:outerShdw>
                          </a:effectLst>
                        </a:rPr>
                        <a:t>Thraex</a:t>
                      </a:r>
                      <a:r>
                        <a:rPr lang="cs-CZ" sz="3200" dirty="0">
                          <a:solidFill>
                            <a:schemeClr val="tx1"/>
                          </a:solidFill>
                          <a:effectLst>
                            <a:outerShdw blurRad="38100" dist="38100" dir="2700000" algn="tl">
                              <a:srgbClr val="000000">
                                <a:alpha val="43137"/>
                              </a:srgbClr>
                            </a:outerShdw>
                          </a:effectLst>
                        </a:rPr>
                        <a:t>/ </a:t>
                      </a:r>
                      <a:r>
                        <a:rPr lang="cs-CZ" sz="3200" dirty="0" err="1">
                          <a:solidFill>
                            <a:schemeClr val="tx1"/>
                          </a:solidFill>
                          <a:effectLst>
                            <a:outerShdw blurRad="38100" dist="38100" dir="2700000" algn="tl">
                              <a:srgbClr val="000000">
                                <a:alpha val="43137"/>
                              </a:srgbClr>
                            </a:outerShdw>
                          </a:effectLst>
                        </a:rPr>
                        <a:t>thrax</a:t>
                      </a:r>
                      <a:r>
                        <a:rPr lang="cs-CZ" sz="3200" dirty="0">
                          <a:solidFill>
                            <a:schemeClr val="tx1"/>
                          </a:solidFill>
                          <a:effectLst>
                            <a:outerShdw blurRad="38100" dist="38100" dir="2700000" algn="tl">
                              <a:srgbClr val="000000">
                                <a:alpha val="43137"/>
                              </a:srgbClr>
                            </a:outerShdw>
                          </a:effectLst>
                        </a:rPr>
                        <a:t> (</a:t>
                      </a:r>
                      <a:r>
                        <a:rPr lang="cs-CZ" sz="3200" dirty="0" err="1">
                          <a:solidFill>
                            <a:schemeClr val="tx1"/>
                          </a:solidFill>
                          <a:effectLst>
                            <a:outerShdw blurRad="38100" dist="38100" dir="2700000" algn="tl">
                              <a:srgbClr val="000000">
                                <a:alpha val="43137"/>
                              </a:srgbClr>
                            </a:outerShdw>
                          </a:effectLst>
                        </a:rPr>
                        <a:t>thrák</a:t>
                      </a:r>
                      <a:r>
                        <a:rPr lang="cs-CZ" sz="3200" dirty="0">
                          <a:solidFill>
                            <a:schemeClr val="tx1"/>
                          </a:solidFill>
                          <a:effectLst>
                            <a:outerShdw blurRad="38100" dist="38100" dir="2700000" algn="tl">
                              <a:srgbClr val="000000">
                                <a:alpha val="43137"/>
                              </a:srgbClr>
                            </a:outerShdw>
                          </a:effectLst>
                        </a:rPr>
                        <a:t>)</a:t>
                      </a:r>
                      <a:endParaRPr lang="cs-CZ" sz="40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2000" dirty="0">
                          <a:effectLst/>
                        </a:rPr>
                        <a:t> </a:t>
                      </a:r>
                      <a:endParaRPr lang="cs-CZ" sz="28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a:effectLst/>
                        </a:rPr>
                        <a:t>Krátký zahnutý meč (sica) a malý hluboko vyklenutý téměř čtvercový štít (parmula) o rozměrech 55x60 cm a hmotnosti asi 2 kg, někdy i oštěp</a:t>
                      </a:r>
                      <a:endParaRPr lang="cs-CZ" sz="28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Jednoduchá a otevřená přilba (otvory pro oči byly vyplněny bronzovou mřížkou s devíti dírkami) s širokou </a:t>
                      </a:r>
                      <a:r>
                        <a:rPr lang="cs-CZ" sz="2000" dirty="0" smtClean="0">
                          <a:effectLst/>
                        </a:rPr>
                        <a:t>krempou, </a:t>
                      </a:r>
                      <a:r>
                        <a:rPr lang="cs-CZ" sz="2000" dirty="0">
                          <a:effectLst/>
                        </a:rPr>
                        <a:t>hřebenem ozdobeným chocholem z peří (</a:t>
                      </a:r>
                      <a:r>
                        <a:rPr lang="cs-CZ" sz="2000" dirty="0" err="1">
                          <a:effectLst/>
                        </a:rPr>
                        <a:t>crista</a:t>
                      </a:r>
                      <a:r>
                        <a:rPr lang="cs-CZ" sz="2000" dirty="0">
                          <a:effectLst/>
                        </a:rPr>
                        <a:t>) a zahnutým okrajem hledí (s gryfem na jeho vrcholku) jako ochranou proti sečné ráně na krk (hmotnost přilby byla 3,3-6,8 kg), holenice (</a:t>
                      </a:r>
                      <a:r>
                        <a:rPr lang="cs-CZ" sz="2000" dirty="0" err="1">
                          <a:effectLst/>
                        </a:rPr>
                        <a:t>ocreae</a:t>
                      </a:r>
                      <a:r>
                        <a:rPr lang="cs-CZ" sz="2000" dirty="0">
                          <a:effectLst/>
                        </a:rPr>
                        <a:t>), chrániče stehen, prošívané kamaše a chránič paže s mečem, hmotnost brnění byla asi 17-18 kg</a:t>
                      </a:r>
                      <a:endParaRPr lang="cs-CZ" sz="28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2000" dirty="0">
                          <a:effectLst/>
                        </a:rPr>
                        <a:t>Často bojoval s </a:t>
                      </a:r>
                      <a:r>
                        <a:rPr lang="cs-CZ" sz="2000" dirty="0" err="1" smtClean="0">
                          <a:effectLst/>
                        </a:rPr>
                        <a:t>mirmillonem</a:t>
                      </a:r>
                      <a:r>
                        <a:rPr lang="cs-CZ" sz="2000" dirty="0" smtClean="0">
                          <a:effectLst/>
                        </a:rPr>
                        <a:t> </a:t>
                      </a:r>
                      <a:r>
                        <a:rPr lang="cs-CZ" sz="2000" dirty="0">
                          <a:effectLst/>
                        </a:rPr>
                        <a:t>někdy i s </a:t>
                      </a:r>
                      <a:r>
                        <a:rPr lang="cs-CZ" sz="2000" dirty="0" err="1" smtClean="0">
                          <a:effectLst/>
                        </a:rPr>
                        <a:t>hoplomachem</a:t>
                      </a:r>
                      <a:r>
                        <a:rPr lang="cs-CZ" sz="2000" dirty="0" smtClean="0">
                          <a:effectLst/>
                        </a:rPr>
                        <a:t>, </a:t>
                      </a:r>
                      <a:r>
                        <a:rPr lang="cs-CZ" sz="2000" dirty="0">
                          <a:effectLst/>
                        </a:rPr>
                        <a:t>do Říma je uvedl až diktátor Lucius Cornelius </a:t>
                      </a:r>
                      <a:r>
                        <a:rPr lang="cs-CZ" sz="2000" dirty="0" err="1">
                          <a:effectLst/>
                        </a:rPr>
                        <a:t>Sulla</a:t>
                      </a:r>
                      <a:endParaRPr lang="cs-CZ"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698440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brázek 4" descr="http://www.factsforprojects.com/EntryImages/AncientRome/thracian_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
            <a:ext cx="48446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0332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thumb/c/cd/Thraex_01.jpg/800px-Thraex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6396"/>
            <a:ext cx="4536504" cy="6804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217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thumb/4/44/Mosa%C3%AFque_jeux_du_cirque.jpg/800px-Mosa%C3%AFque_jeux_du_cir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
            <a:ext cx="6690730"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706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thumb/5/50/Thraex_murmillo_show_fight_01.jpg/1024px-Thraex_murmillo_show_fight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8" y="404664"/>
            <a:ext cx="9136038" cy="6093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04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568710918"/>
              </p:ext>
            </p:extLst>
          </p:nvPr>
        </p:nvGraphicFramePr>
        <p:xfrm>
          <a:off x="28600" y="0"/>
          <a:ext cx="9115400" cy="6858000"/>
        </p:xfrm>
        <a:graphic>
          <a:graphicData uri="http://schemas.openxmlformats.org/drawingml/2006/table">
            <a:tbl>
              <a:tblPr firstRow="1" firstCol="1" bandRow="1">
                <a:tableStyleId>{5C22544A-7EE6-4342-B048-85BDC9FD1C3A}</a:tableStyleId>
              </a:tblPr>
              <a:tblGrid>
                <a:gridCol w="1616138"/>
                <a:gridCol w="1795121"/>
                <a:gridCol w="2552354"/>
                <a:gridCol w="3151787"/>
              </a:tblGrid>
              <a:tr h="6858000">
                <a:tc>
                  <a:txBody>
                    <a:bodyPr/>
                    <a:lstStyle/>
                    <a:p>
                      <a:pPr algn="ctr">
                        <a:lnSpc>
                          <a:spcPct val="150000"/>
                        </a:lnSpc>
                        <a:spcAft>
                          <a:spcPts val="600"/>
                        </a:spcAft>
                        <a:tabLst>
                          <a:tab pos="450215" algn="l"/>
                        </a:tabLst>
                      </a:pPr>
                      <a:r>
                        <a:rPr lang="cs-CZ" sz="4000" dirty="0" err="1">
                          <a:solidFill>
                            <a:schemeClr val="tx1"/>
                          </a:solidFill>
                          <a:effectLst>
                            <a:outerShdw blurRad="38100" dist="38100" dir="2700000" algn="tl">
                              <a:srgbClr val="000000">
                                <a:alpha val="43137"/>
                              </a:srgbClr>
                            </a:outerShdw>
                          </a:effectLst>
                        </a:rPr>
                        <a:t>Veles</a:t>
                      </a:r>
                      <a:endParaRPr lang="cs-CZ" sz="4000" dirty="0">
                        <a:solidFill>
                          <a:schemeClr val="tx1"/>
                        </a:solidFill>
                        <a:effectLst>
                          <a:outerShdw blurRad="38100" dist="38100" dir="2700000" algn="tl">
                            <a:srgbClr val="000000">
                              <a:alpha val="43137"/>
                            </a:srgbClr>
                          </a:outerShdw>
                        </a:effectLst>
                      </a:endParaRPr>
                    </a:p>
                    <a:p>
                      <a:pPr algn="ctr">
                        <a:lnSpc>
                          <a:spcPct val="115000"/>
                        </a:lnSpc>
                        <a:spcAft>
                          <a:spcPts val="600"/>
                        </a:spcAft>
                        <a:tabLst>
                          <a:tab pos="450215" algn="l"/>
                        </a:tabLst>
                      </a:pPr>
                      <a:r>
                        <a:rPr lang="cs-CZ" sz="3200" dirty="0">
                          <a:effectLst/>
                        </a:rPr>
                        <a:t> </a:t>
                      </a:r>
                      <a:endParaRPr lang="cs-CZ" sz="4000" dirty="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3200">
                          <a:effectLst/>
                        </a:rPr>
                        <a:t>Oštěp (iaculum) či kopí (hasta), meč a malý štít</a:t>
                      </a:r>
                      <a:endParaRPr lang="cs-CZ" sz="40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3200">
                          <a:effectLst/>
                        </a:rPr>
                        <a:t>Nejspíše měl pouze tuniku a koženou čapku</a:t>
                      </a:r>
                      <a:endParaRPr lang="cs-CZ" sz="4000">
                        <a:effectLst/>
                        <a:latin typeface="Calibri"/>
                        <a:ea typeface="Calibri"/>
                        <a:cs typeface="Times New Roman"/>
                      </a:endParaRPr>
                    </a:p>
                  </a:txBody>
                  <a:tcPr marL="68580" marR="68580" marT="0" marB="0"/>
                </a:tc>
                <a:tc>
                  <a:txBody>
                    <a:bodyPr/>
                    <a:lstStyle/>
                    <a:p>
                      <a:pPr algn="ctr">
                        <a:lnSpc>
                          <a:spcPct val="115000"/>
                        </a:lnSpc>
                        <a:spcAft>
                          <a:spcPts val="600"/>
                        </a:spcAft>
                        <a:tabLst>
                          <a:tab pos="450215" algn="l"/>
                        </a:tabLst>
                      </a:pPr>
                      <a:r>
                        <a:rPr lang="cs-CZ" sz="3200" dirty="0">
                          <a:effectLst/>
                        </a:rPr>
                        <a:t>Podobně jako </a:t>
                      </a:r>
                      <a:r>
                        <a:rPr lang="cs-CZ" sz="3200" dirty="0" err="1">
                          <a:effectLst/>
                        </a:rPr>
                        <a:t>provocaator</a:t>
                      </a:r>
                      <a:r>
                        <a:rPr lang="cs-CZ" sz="3200" dirty="0">
                          <a:effectLst/>
                        </a:rPr>
                        <a:t> šlo o profesionálního vojáka pozdní republiky, který bojoval stejným způsobem boje a jen se stejným typem gladiátora</a:t>
                      </a:r>
                      <a:endParaRPr lang="cs-CZ" sz="4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3318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Císařští gladiátoři</a:t>
            </a:r>
            <a:endParaRPr lang="cs-CZ" b="1" dirty="0"/>
          </a:p>
        </p:txBody>
      </p:sp>
      <p:sp>
        <p:nvSpPr>
          <p:cNvPr id="3" name="Zástupný symbol pro obsah 2"/>
          <p:cNvSpPr>
            <a:spLocks noGrp="1"/>
          </p:cNvSpPr>
          <p:nvPr>
            <p:ph idx="1"/>
          </p:nvPr>
        </p:nvSpPr>
        <p:spPr>
          <a:xfrm>
            <a:off x="107504" y="1600200"/>
            <a:ext cx="8928992" cy="4997152"/>
          </a:xfrm>
        </p:spPr>
        <p:txBody>
          <a:bodyPr>
            <a:normAutofit fontScale="92500" lnSpcReduction="10000"/>
          </a:bodyPr>
          <a:lstStyle/>
          <a:p>
            <a:r>
              <a:rPr lang="cs-CZ" dirty="0" smtClean="0">
                <a:effectLst>
                  <a:outerShdw blurRad="38100" dist="38100" dir="2700000" algn="tl">
                    <a:srgbClr val="000000">
                      <a:alpha val="43137"/>
                    </a:srgbClr>
                  </a:outerShdw>
                </a:effectLst>
              </a:rPr>
              <a:t>Juliani</a:t>
            </a:r>
            <a:r>
              <a:rPr lang="cs-CZ" dirty="0" smtClean="0"/>
              <a:t> (Caesar)</a:t>
            </a:r>
          </a:p>
          <a:p>
            <a:r>
              <a:rPr lang="cs-CZ" dirty="0" err="1" smtClean="0">
                <a:effectLst>
                  <a:outerShdw blurRad="38100" dist="38100" dir="2700000" algn="tl">
                    <a:srgbClr val="000000">
                      <a:alpha val="43137"/>
                    </a:srgbClr>
                  </a:outerShdw>
                </a:effectLst>
              </a:rPr>
              <a:t>Neroniani</a:t>
            </a:r>
            <a:r>
              <a:rPr lang="cs-CZ" dirty="0" smtClean="0">
                <a:effectLst>
                  <a:outerShdw blurRad="38100" dist="38100" dir="2700000" algn="tl">
                    <a:srgbClr val="000000">
                      <a:alpha val="43137"/>
                    </a:srgbClr>
                  </a:outerShdw>
                </a:effectLst>
              </a:rPr>
              <a:t> </a:t>
            </a:r>
            <a:r>
              <a:rPr lang="cs-CZ" dirty="0" smtClean="0"/>
              <a:t>(Nero)</a:t>
            </a:r>
          </a:p>
          <a:p>
            <a:r>
              <a:rPr lang="cs-CZ" dirty="0" err="1" smtClean="0"/>
              <a:t>Caligula</a:t>
            </a:r>
            <a:r>
              <a:rPr lang="cs-CZ" dirty="0" smtClean="0"/>
              <a:t>, Claudius, Domitián </a:t>
            </a:r>
          </a:p>
          <a:p>
            <a:r>
              <a:rPr lang="cs-CZ" b="1" dirty="0" smtClean="0"/>
              <a:t>dražba:</a:t>
            </a:r>
          </a:p>
          <a:p>
            <a:pPr marL="0" indent="0" algn="just">
              <a:buNone/>
            </a:pPr>
            <a:r>
              <a:rPr lang="cs-CZ" i="1" dirty="0"/>
              <a:t>„Známý je příběh jak </a:t>
            </a:r>
            <a:r>
              <a:rPr lang="cs-CZ" i="1" dirty="0" err="1"/>
              <a:t>Aponius</a:t>
            </a:r>
            <a:r>
              <a:rPr lang="cs-CZ" i="1" dirty="0"/>
              <a:t> </a:t>
            </a:r>
            <a:r>
              <a:rPr lang="cs-CZ" i="1" dirty="0" err="1"/>
              <a:t>Sáturnínus</a:t>
            </a:r>
            <a:r>
              <a:rPr lang="cs-CZ" i="1" dirty="0"/>
              <a:t> začal při dražbě v lavicích klímat, vyvolávač dostal pokyn od </a:t>
            </a:r>
            <a:r>
              <a:rPr lang="cs-CZ" i="1" dirty="0" err="1"/>
              <a:t>Gája</a:t>
            </a:r>
            <a:r>
              <a:rPr lang="cs-CZ" i="1" dirty="0"/>
              <a:t>, aby si dobře všímal váženého bývalého prétora, který prý mu stále hlavou na souhlas pokyvuje, a přihazování skončilo teprve, až nic netušícímu muži bylo přiklepnuto třináct gladiátorů za devět miliónů sestertiů“</a:t>
            </a:r>
            <a:endParaRPr lang="cs-CZ" dirty="0"/>
          </a:p>
        </p:txBody>
      </p:sp>
    </p:spTree>
    <p:extLst>
      <p:ext uri="{BB962C8B-B14F-4D97-AF65-F5344CB8AC3E}">
        <p14:creationId xmlns:p14="http://schemas.microsoft.com/office/powerpoint/2010/main" val="10515975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obrázek 14" descr="http://www.factsforprojects.com/EntryImages/AncientRome/velites_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572"/>
            <a:ext cx="4849713" cy="681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1470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720080"/>
          </a:xfrm>
        </p:spPr>
        <p:txBody>
          <a:bodyPr>
            <a:normAutofit fontScale="90000"/>
          </a:bodyPr>
          <a:lstStyle/>
          <a:p>
            <a:r>
              <a:rPr lang="cs-CZ" b="1" dirty="0" err="1" smtClean="0"/>
              <a:t>Venatio</a:t>
            </a:r>
            <a:endParaRPr lang="cs-CZ" b="1" dirty="0"/>
          </a:p>
        </p:txBody>
      </p:sp>
      <p:sp>
        <p:nvSpPr>
          <p:cNvPr id="3" name="Zástupný symbol pro obsah 2"/>
          <p:cNvSpPr>
            <a:spLocks noGrp="1"/>
          </p:cNvSpPr>
          <p:nvPr>
            <p:ph idx="1"/>
          </p:nvPr>
        </p:nvSpPr>
        <p:spPr>
          <a:xfrm>
            <a:off x="0" y="908720"/>
            <a:ext cx="9144000" cy="5949280"/>
          </a:xfrm>
        </p:spPr>
        <p:txBody>
          <a:bodyPr>
            <a:normAutofit fontScale="55000" lnSpcReduction="20000"/>
          </a:bodyPr>
          <a:lstStyle/>
          <a:p>
            <a:r>
              <a:rPr lang="cs-CZ" sz="3600" dirty="0"/>
              <a:t>boje se </a:t>
            </a:r>
            <a:r>
              <a:rPr lang="cs-CZ" sz="3600" dirty="0" smtClean="0"/>
              <a:t>zvířaty</a:t>
            </a:r>
          </a:p>
          <a:p>
            <a:r>
              <a:rPr lang="cs-CZ" sz="3600" dirty="0" smtClean="0"/>
              <a:t>cvičení </a:t>
            </a:r>
            <a:r>
              <a:rPr lang="cs-CZ" sz="3600" dirty="0"/>
              <a:t>bojovníci </a:t>
            </a:r>
            <a:r>
              <a:rPr lang="cs-CZ" sz="3600" dirty="0" smtClean="0"/>
              <a:t> </a:t>
            </a:r>
          </a:p>
          <a:p>
            <a:r>
              <a:rPr lang="cs-CZ" sz="3600" dirty="0" smtClean="0"/>
              <a:t>popravy </a:t>
            </a:r>
            <a:r>
              <a:rPr lang="cs-CZ" sz="3600" i="1" dirty="0" smtClean="0"/>
              <a:t>ab </a:t>
            </a:r>
            <a:r>
              <a:rPr lang="cs-CZ" sz="3600" i="1" dirty="0" err="1"/>
              <a:t>bestis</a:t>
            </a:r>
            <a:r>
              <a:rPr lang="cs-CZ" sz="3600" dirty="0"/>
              <a:t> </a:t>
            </a:r>
            <a:r>
              <a:rPr lang="cs-CZ" sz="3600" dirty="0" smtClean="0"/>
              <a:t>– generál </a:t>
            </a:r>
            <a:r>
              <a:rPr lang="cs-CZ" sz="3600" dirty="0"/>
              <a:t>Lucius </a:t>
            </a:r>
            <a:r>
              <a:rPr lang="cs-CZ" sz="3600" dirty="0" err="1"/>
              <a:t>Aemilius</a:t>
            </a:r>
            <a:r>
              <a:rPr lang="cs-CZ" sz="3600" dirty="0"/>
              <a:t> Paulus (167 př. Kr.) a Publius Cornelius </a:t>
            </a:r>
            <a:r>
              <a:rPr lang="cs-CZ" sz="3600" dirty="0" err="1"/>
              <a:t>Scipio</a:t>
            </a:r>
            <a:r>
              <a:rPr lang="cs-CZ" sz="3600" dirty="0"/>
              <a:t> (146 př. Kr</a:t>
            </a:r>
            <a:r>
              <a:rPr lang="cs-CZ" sz="3600" dirty="0" smtClean="0"/>
              <a:t>.)</a:t>
            </a:r>
          </a:p>
          <a:p>
            <a:r>
              <a:rPr lang="cs-CZ" sz="3600" dirty="0" smtClean="0"/>
              <a:t>před gladiátory</a:t>
            </a:r>
          </a:p>
          <a:p>
            <a:r>
              <a:rPr lang="cs-CZ" sz="3600" dirty="0" smtClean="0"/>
              <a:t>souboje </a:t>
            </a:r>
            <a:r>
              <a:rPr lang="cs-CZ" sz="3600" dirty="0"/>
              <a:t>i </a:t>
            </a:r>
            <a:r>
              <a:rPr lang="cs-CZ" sz="3600" dirty="0" smtClean="0"/>
              <a:t>nacvičené představení</a:t>
            </a:r>
          </a:p>
          <a:p>
            <a:pPr lvl="1"/>
            <a:r>
              <a:rPr lang="cs-CZ" sz="3300" dirty="0" smtClean="0"/>
              <a:t> </a:t>
            </a:r>
            <a:r>
              <a:rPr lang="cs-CZ" sz="3300" dirty="0"/>
              <a:t>lvi, leopardi, panteři, tygři, medvědi, divocí kanci, sloni, hroši, nosorožci, krokodýli, býci, </a:t>
            </a:r>
            <a:r>
              <a:rPr lang="cs-CZ" sz="3300" dirty="0" smtClean="0"/>
              <a:t>bizoni, pštrosi</a:t>
            </a:r>
            <a:r>
              <a:rPr lang="cs-CZ" sz="3300" dirty="0"/>
              <a:t>, žirafy, velbloudi, hyeny, vlci, psi, opice, jeleni, tuleni, zajíci a další. </a:t>
            </a:r>
            <a:endParaRPr lang="cs-CZ" sz="3300" dirty="0" smtClean="0"/>
          </a:p>
          <a:p>
            <a:r>
              <a:rPr lang="cs-CZ" sz="3600" dirty="0" smtClean="0"/>
              <a:t>oslabováni: </a:t>
            </a:r>
            <a:r>
              <a:rPr lang="cs-CZ" sz="3600" dirty="0"/>
              <a:t>bezzubí </a:t>
            </a:r>
            <a:r>
              <a:rPr lang="cs-CZ" sz="3600" dirty="0" smtClean="0"/>
              <a:t>lvi…</a:t>
            </a:r>
            <a:endParaRPr lang="cs-CZ" sz="3600" i="1" dirty="0" smtClean="0"/>
          </a:p>
          <a:p>
            <a:pPr marL="0" indent="0">
              <a:buNone/>
            </a:pPr>
            <a:endParaRPr lang="cs-CZ" sz="3800" b="1" dirty="0" smtClean="0"/>
          </a:p>
          <a:p>
            <a:pPr marL="0" indent="0">
              <a:buNone/>
            </a:pPr>
            <a:r>
              <a:rPr lang="cs-CZ" sz="3800" b="1" dirty="0" smtClean="0"/>
              <a:t>různé formy: </a:t>
            </a:r>
          </a:p>
          <a:p>
            <a:r>
              <a:rPr lang="cs-CZ" sz="3600" dirty="0" smtClean="0">
                <a:effectLst>
                  <a:outerShdw blurRad="38100" dist="38100" dir="2700000" algn="tl">
                    <a:srgbClr val="000000">
                      <a:alpha val="43137"/>
                    </a:srgbClr>
                  </a:outerShdw>
                </a:effectLst>
              </a:rPr>
              <a:t>a</a:t>
            </a:r>
            <a:r>
              <a:rPr lang="cs-CZ" sz="3600" dirty="0">
                <a:effectLst>
                  <a:outerShdw blurRad="38100" dist="38100" dir="2700000" algn="tl">
                    <a:srgbClr val="000000">
                      <a:alpha val="43137"/>
                    </a:srgbClr>
                  </a:outerShdw>
                </a:effectLst>
              </a:rPr>
              <a:t>) předvádění exotických zvířat, </a:t>
            </a:r>
          </a:p>
          <a:p>
            <a:r>
              <a:rPr lang="cs-CZ" sz="3600" dirty="0">
                <a:effectLst>
                  <a:outerShdw blurRad="38100" dist="38100" dir="2700000" algn="tl">
                    <a:srgbClr val="000000">
                      <a:alpha val="43137"/>
                    </a:srgbClr>
                  </a:outerShdw>
                </a:effectLst>
              </a:rPr>
              <a:t>b) zinscenovaná zábavná představení, </a:t>
            </a:r>
          </a:p>
          <a:p>
            <a:r>
              <a:rPr lang="cs-CZ" sz="3600" dirty="0">
                <a:effectLst>
                  <a:outerShdw blurRad="38100" dist="38100" dir="2700000" algn="tl">
                    <a:srgbClr val="000000">
                      <a:alpha val="43137"/>
                    </a:srgbClr>
                  </a:outerShdw>
                </a:effectLst>
              </a:rPr>
              <a:t>c) zvířata jako lovná zvěř, tzv. </a:t>
            </a:r>
            <a:r>
              <a:rPr lang="cs-CZ" sz="3600" i="1" dirty="0" err="1">
                <a:effectLst>
                  <a:outerShdw blurRad="38100" dist="38100" dir="2700000" algn="tl">
                    <a:srgbClr val="000000">
                      <a:alpha val="43137"/>
                    </a:srgbClr>
                  </a:outerShdw>
                </a:effectLst>
              </a:rPr>
              <a:t>silvae</a:t>
            </a:r>
            <a:r>
              <a:rPr lang="cs-CZ" sz="3600" dirty="0">
                <a:effectLst>
                  <a:outerShdw blurRad="38100" dist="38100" dir="2700000" algn="tl">
                    <a:srgbClr val="000000">
                      <a:alpha val="43137"/>
                    </a:srgbClr>
                  </a:outerShdw>
                </a:effectLst>
              </a:rPr>
              <a:t> (aréna uspořádána jako les i s keři a stromy), </a:t>
            </a:r>
          </a:p>
          <a:p>
            <a:r>
              <a:rPr lang="cs-CZ" sz="3600" dirty="0">
                <a:effectLst>
                  <a:outerShdw blurRad="38100" dist="38100" dir="2700000" algn="tl">
                    <a:srgbClr val="000000">
                      <a:alpha val="43137"/>
                    </a:srgbClr>
                  </a:outerShdw>
                </a:effectLst>
              </a:rPr>
              <a:t>d) býčí zápasy (</a:t>
            </a:r>
            <a:r>
              <a:rPr lang="cs-CZ" sz="3600" i="1" u="sng" dirty="0" smtClean="0">
                <a:effectLst>
                  <a:outerShdw blurRad="38100" dist="38100" dir="2700000" algn="tl">
                    <a:srgbClr val="000000">
                      <a:alpha val="43137"/>
                    </a:srgbClr>
                  </a:outerShdw>
                </a:effectLst>
              </a:rPr>
              <a:t>τα</a:t>
            </a:r>
            <a:r>
              <a:rPr lang="cs-CZ" sz="3600" i="1" u="sng" dirty="0" err="1" smtClean="0">
                <a:effectLst>
                  <a:outerShdw blurRad="38100" dist="38100" dir="2700000" algn="tl">
                    <a:srgbClr val="000000">
                      <a:alpha val="43137"/>
                    </a:srgbClr>
                  </a:outerShdw>
                </a:effectLst>
              </a:rPr>
              <a:t>υροκ</a:t>
            </a:r>
            <a:r>
              <a:rPr lang="cs-CZ" sz="3600" i="1" u="sng" dirty="0" smtClean="0">
                <a:effectLst>
                  <a:outerShdw blurRad="38100" dist="38100" dir="2700000" algn="tl">
                    <a:srgbClr val="000000">
                      <a:alpha val="43137"/>
                    </a:srgbClr>
                  </a:outerShdw>
                </a:effectLst>
              </a:rPr>
              <a:t>αθάψια</a:t>
            </a:r>
            <a:r>
              <a:rPr lang="cs-CZ" sz="3600" dirty="0">
                <a:effectLst>
                  <a:outerShdw blurRad="38100" dist="38100" dir="2700000" algn="tl">
                    <a:srgbClr val="000000">
                      <a:alpha val="43137"/>
                    </a:srgbClr>
                  </a:outerShdw>
                </a:effectLst>
              </a:rPr>
              <a:t>)</a:t>
            </a:r>
          </a:p>
          <a:p>
            <a:r>
              <a:rPr lang="cs-CZ" sz="3600" dirty="0">
                <a:effectLst>
                  <a:outerShdw blurRad="38100" dist="38100" dir="2700000" algn="tl">
                    <a:srgbClr val="000000">
                      <a:alpha val="43137"/>
                    </a:srgbClr>
                  </a:outerShdw>
                </a:effectLst>
              </a:rPr>
              <a:t>e) popravy odsouzenců zvěří, </a:t>
            </a:r>
          </a:p>
          <a:p>
            <a:r>
              <a:rPr lang="cs-CZ" sz="3600" dirty="0">
                <a:effectLst>
                  <a:outerShdw blurRad="38100" dist="38100" dir="2700000" algn="tl">
                    <a:srgbClr val="000000">
                      <a:alpha val="43137"/>
                    </a:srgbClr>
                  </a:outerShdw>
                </a:effectLst>
              </a:rPr>
              <a:t>f) boje zvířat proti sobě, </a:t>
            </a:r>
          </a:p>
          <a:p>
            <a:r>
              <a:rPr lang="cs-CZ" sz="3600" dirty="0">
                <a:effectLst>
                  <a:outerShdw blurRad="38100" dist="38100" dir="2700000" algn="tl">
                    <a:srgbClr val="000000">
                      <a:alpha val="43137"/>
                    </a:srgbClr>
                  </a:outerShdw>
                </a:effectLst>
              </a:rPr>
              <a:t>g) zvířata proti </a:t>
            </a:r>
            <a:r>
              <a:rPr lang="cs-CZ" sz="3600" i="1" dirty="0" err="1" smtClean="0">
                <a:effectLst>
                  <a:outerShdw blurRad="38100" dist="38100" dir="2700000" algn="tl">
                    <a:srgbClr val="000000">
                      <a:alpha val="43137"/>
                    </a:srgbClr>
                  </a:outerShdw>
                </a:effectLst>
              </a:rPr>
              <a:t>venatorům</a:t>
            </a:r>
            <a:r>
              <a:rPr lang="cs-CZ" sz="3600" dirty="0" smtClean="0">
                <a:effectLst>
                  <a:outerShdw blurRad="38100" dist="38100" dir="2700000" algn="tl">
                    <a:srgbClr val="000000">
                      <a:alpha val="43137"/>
                    </a:srgbClr>
                  </a:outerShdw>
                </a:effectLst>
              </a:rPr>
              <a:t> </a:t>
            </a:r>
            <a:r>
              <a:rPr lang="cs-CZ" sz="3600" dirty="0">
                <a:effectLst>
                  <a:outerShdw blurRad="38100" dist="38100" dir="2700000" algn="tl">
                    <a:srgbClr val="000000">
                      <a:alpha val="43137"/>
                    </a:srgbClr>
                  </a:outerShdw>
                </a:effectLst>
              </a:rPr>
              <a:t>či gladiátorům </a:t>
            </a:r>
            <a:endParaRPr lang="cs-CZ" sz="3600" dirty="0" smtClean="0">
              <a:effectLst>
                <a:outerShdw blurRad="38100" dist="38100" dir="2700000" algn="tl">
                  <a:srgbClr val="000000">
                    <a:alpha val="43137"/>
                  </a:srgbClr>
                </a:outerShdw>
              </a:effectLst>
            </a:endParaRPr>
          </a:p>
          <a:p>
            <a:endParaRPr lang="cs-CZ" sz="2500" dirty="0" smtClean="0">
              <a:effectLst>
                <a:outerShdw blurRad="38100" dist="38100" dir="2700000" algn="tl">
                  <a:srgbClr val="000000">
                    <a:alpha val="43137"/>
                  </a:srgbClr>
                </a:outerShdw>
              </a:effectLst>
            </a:endParaRPr>
          </a:p>
          <a:p>
            <a:r>
              <a:rPr lang="cs-CZ" sz="3600" dirty="0" smtClean="0">
                <a:effectLst>
                  <a:outerShdw blurRad="38100" dist="38100" dir="2700000" algn="tl">
                    <a:srgbClr val="000000">
                      <a:alpha val="43137"/>
                    </a:srgbClr>
                  </a:outerShdw>
                </a:effectLst>
              </a:rPr>
              <a:t>Pompeius</a:t>
            </a:r>
            <a:endParaRPr lang="cs-CZ"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05607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b="1" dirty="0" smtClean="0"/>
              <a:t>Jména</a:t>
            </a:r>
            <a:endParaRPr lang="cs-CZ" b="1" dirty="0"/>
          </a:p>
        </p:txBody>
      </p:sp>
      <p:sp>
        <p:nvSpPr>
          <p:cNvPr id="3" name="Zástupný symbol pro obsah 2"/>
          <p:cNvSpPr>
            <a:spLocks noGrp="1"/>
          </p:cNvSpPr>
          <p:nvPr>
            <p:ph idx="1"/>
          </p:nvPr>
        </p:nvSpPr>
        <p:spPr>
          <a:xfrm>
            <a:off x="0" y="1052736"/>
            <a:ext cx="9144000" cy="5073427"/>
          </a:xfrm>
        </p:spPr>
        <p:txBody>
          <a:bodyPr/>
          <a:lstStyle/>
          <a:p>
            <a:pPr algn="just"/>
            <a:r>
              <a:rPr lang="cs-CZ" b="1" dirty="0" smtClean="0"/>
              <a:t>Levharti</a:t>
            </a:r>
            <a:r>
              <a:rPr lang="cs-CZ" dirty="0" smtClean="0"/>
              <a:t>:</a:t>
            </a:r>
          </a:p>
          <a:p>
            <a:pPr lvl="1" algn="just"/>
            <a:r>
              <a:rPr lang="cs-CZ" dirty="0" smtClean="0"/>
              <a:t>Alexandria </a:t>
            </a:r>
            <a:r>
              <a:rPr lang="cs-CZ" dirty="0"/>
              <a:t>(„Alexandrie“), </a:t>
            </a:r>
            <a:r>
              <a:rPr lang="cs-CZ" dirty="0" err="1"/>
              <a:t>Crudelis</a:t>
            </a:r>
            <a:r>
              <a:rPr lang="cs-CZ" dirty="0"/>
              <a:t> („Nelítostný“), </a:t>
            </a:r>
            <a:r>
              <a:rPr lang="cs-CZ" dirty="0" err="1"/>
              <a:t>Gloriosus</a:t>
            </a:r>
            <a:r>
              <a:rPr lang="cs-CZ" dirty="0"/>
              <a:t> („Slavný“), </a:t>
            </a:r>
            <a:r>
              <a:rPr lang="cs-CZ" dirty="0" err="1"/>
              <a:t>Homicida</a:t>
            </a:r>
            <a:r>
              <a:rPr lang="cs-CZ" dirty="0"/>
              <a:t> („Vrah“), </a:t>
            </a:r>
            <a:r>
              <a:rPr lang="cs-CZ" dirty="0" err="1"/>
              <a:t>Nilus</a:t>
            </a:r>
            <a:r>
              <a:rPr lang="cs-CZ" dirty="0"/>
              <a:t> („Nil“), Simplex („Jednoduchý“), Victor („Vítěz</a:t>
            </a:r>
            <a:r>
              <a:rPr lang="cs-CZ" dirty="0" smtClean="0"/>
              <a:t>“), …</a:t>
            </a:r>
          </a:p>
          <a:p>
            <a:pPr marL="457200" lvl="1" indent="0" algn="just">
              <a:buNone/>
            </a:pPr>
            <a:endParaRPr lang="cs-CZ" dirty="0" smtClean="0"/>
          </a:p>
          <a:p>
            <a:pPr algn="just"/>
            <a:r>
              <a:rPr lang="cs-CZ" b="1" dirty="0" smtClean="0"/>
              <a:t>Gladiátoři</a:t>
            </a:r>
            <a:r>
              <a:rPr lang="cs-CZ" dirty="0" smtClean="0"/>
              <a:t>:</a:t>
            </a:r>
          </a:p>
          <a:p>
            <a:pPr lvl="1" algn="just"/>
            <a:r>
              <a:rPr lang="cs-CZ" dirty="0" err="1"/>
              <a:t>Invictus</a:t>
            </a:r>
            <a:r>
              <a:rPr lang="cs-CZ" dirty="0"/>
              <a:t> (Neporazitelný), Leo (Lev), Tigris (</a:t>
            </a:r>
            <a:r>
              <a:rPr lang="cs-CZ" dirty="0" err="1"/>
              <a:t>Tigr</a:t>
            </a:r>
            <a:r>
              <a:rPr lang="cs-CZ" dirty="0"/>
              <a:t>), </a:t>
            </a:r>
            <a:r>
              <a:rPr lang="cs-CZ" dirty="0" err="1"/>
              <a:t>Ferox</a:t>
            </a:r>
            <a:r>
              <a:rPr lang="cs-CZ" dirty="0"/>
              <a:t> (Zuřivý), </a:t>
            </a:r>
            <a:r>
              <a:rPr lang="cs-CZ" dirty="0" err="1"/>
              <a:t>Ursus</a:t>
            </a:r>
            <a:r>
              <a:rPr lang="cs-CZ" dirty="0"/>
              <a:t> (Medvěd), </a:t>
            </a:r>
            <a:r>
              <a:rPr lang="cs-CZ" dirty="0" err="1"/>
              <a:t>Callidus</a:t>
            </a:r>
            <a:r>
              <a:rPr lang="cs-CZ" dirty="0"/>
              <a:t> (Obratný/ Zkušený), Hektor, </a:t>
            </a:r>
            <a:r>
              <a:rPr lang="cs-CZ" dirty="0" err="1"/>
              <a:t>Diomedés</a:t>
            </a:r>
            <a:r>
              <a:rPr lang="cs-CZ" dirty="0"/>
              <a:t>, Aiás, Perseus, Herkules, </a:t>
            </a:r>
            <a:r>
              <a:rPr lang="cs-CZ" dirty="0" err="1"/>
              <a:t>Metyst</a:t>
            </a:r>
            <a:r>
              <a:rPr lang="cs-CZ" dirty="0"/>
              <a:t>, Beryl, Perla, </a:t>
            </a:r>
            <a:r>
              <a:rPr lang="cs-CZ" dirty="0" smtClean="0"/>
              <a:t>…</a:t>
            </a:r>
            <a:endParaRPr lang="cs-CZ" dirty="0"/>
          </a:p>
          <a:p>
            <a:endParaRPr lang="cs-CZ" dirty="0"/>
          </a:p>
        </p:txBody>
      </p:sp>
    </p:spTree>
    <p:extLst>
      <p:ext uri="{BB962C8B-B14F-4D97-AF65-F5344CB8AC3E}">
        <p14:creationId xmlns:p14="http://schemas.microsoft.com/office/powerpoint/2010/main" val="18688140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358632713"/>
              </p:ext>
            </p:extLst>
          </p:nvPr>
        </p:nvGraphicFramePr>
        <p:xfrm>
          <a:off x="3696" y="0"/>
          <a:ext cx="9127479" cy="5568915"/>
        </p:xfrm>
        <a:graphic>
          <a:graphicData uri="http://schemas.openxmlformats.org/drawingml/2006/table">
            <a:tbl>
              <a:tblPr firstRow="1" firstCol="1" bandRow="1">
                <a:tableStyleId>{5C22544A-7EE6-4342-B048-85BDC9FD1C3A}</a:tableStyleId>
              </a:tblPr>
              <a:tblGrid>
                <a:gridCol w="2222429"/>
                <a:gridCol w="2222429"/>
                <a:gridCol w="2461293"/>
                <a:gridCol w="2221328"/>
              </a:tblGrid>
              <a:tr h="3411337">
                <a:tc>
                  <a:txBody>
                    <a:bodyPr/>
                    <a:lstStyle/>
                    <a:p>
                      <a:pPr algn="ctr">
                        <a:lnSpc>
                          <a:spcPct val="150000"/>
                        </a:lnSpc>
                        <a:spcAft>
                          <a:spcPts val="600"/>
                        </a:spcAft>
                        <a:tabLst>
                          <a:tab pos="450215" algn="l"/>
                        </a:tabLst>
                      </a:pPr>
                      <a:r>
                        <a:rPr lang="cs-CZ" sz="3600" dirty="0" err="1">
                          <a:solidFill>
                            <a:schemeClr val="tx1"/>
                          </a:solidFill>
                          <a:effectLst>
                            <a:outerShdw blurRad="38100" dist="38100" dir="2700000" algn="tl">
                              <a:srgbClr val="000000">
                                <a:alpha val="43137"/>
                              </a:srgbClr>
                            </a:outerShdw>
                          </a:effectLst>
                        </a:rPr>
                        <a:t>Venator</a:t>
                      </a:r>
                      <a:endParaRPr lang="cs-CZ" sz="28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50000"/>
                        </a:lnSpc>
                        <a:spcAft>
                          <a:spcPts val="600"/>
                        </a:spcAft>
                        <a:tabLst>
                          <a:tab pos="450215" algn="l"/>
                        </a:tabLst>
                      </a:pPr>
                      <a:r>
                        <a:rPr lang="cs-CZ" sz="2000">
                          <a:effectLst/>
                        </a:rPr>
                        <a:t>Lovecké kopí (venabulum) a bič, meč, kulatý, oválný či čtvercový štít, někdy i pes</a:t>
                      </a:r>
                      <a:endParaRPr lang="cs-CZ" sz="2800">
                        <a:effectLst/>
                        <a:latin typeface="Calibri"/>
                        <a:ea typeface="Calibri"/>
                        <a:cs typeface="Times New Roman"/>
                      </a:endParaRPr>
                    </a:p>
                  </a:txBody>
                  <a:tcPr marL="68580" marR="68580" marT="0" marB="0"/>
                </a:tc>
                <a:tc>
                  <a:txBody>
                    <a:bodyPr/>
                    <a:lstStyle/>
                    <a:p>
                      <a:pPr algn="ctr">
                        <a:lnSpc>
                          <a:spcPct val="150000"/>
                        </a:lnSpc>
                        <a:spcAft>
                          <a:spcPts val="600"/>
                        </a:spcAft>
                        <a:tabLst>
                          <a:tab pos="450215" algn="l"/>
                        </a:tabLst>
                      </a:pPr>
                      <a:r>
                        <a:rPr lang="cs-CZ" sz="2000" dirty="0">
                          <a:effectLst/>
                        </a:rPr>
                        <a:t>Bederní rouška a tunika, přilba, holenní chrániče a </a:t>
                      </a:r>
                      <a:r>
                        <a:rPr lang="cs-CZ" sz="2000" dirty="0" err="1">
                          <a:effectLst/>
                        </a:rPr>
                        <a:t>manica</a:t>
                      </a:r>
                      <a:endParaRPr lang="cs-CZ" sz="2800" dirty="0">
                        <a:effectLst/>
                        <a:latin typeface="Calibri"/>
                        <a:ea typeface="Calibri"/>
                        <a:cs typeface="Times New Roman"/>
                      </a:endParaRPr>
                    </a:p>
                  </a:txBody>
                  <a:tcPr marL="68580" marR="68580" marT="0" marB="0"/>
                </a:tc>
                <a:tc>
                  <a:txBody>
                    <a:bodyPr/>
                    <a:lstStyle/>
                    <a:p>
                      <a:pPr algn="ctr">
                        <a:lnSpc>
                          <a:spcPct val="150000"/>
                        </a:lnSpc>
                        <a:spcAft>
                          <a:spcPts val="600"/>
                        </a:spcAft>
                        <a:tabLst>
                          <a:tab pos="450215" algn="l"/>
                        </a:tabLst>
                      </a:pPr>
                      <a:r>
                        <a:rPr lang="cs-CZ" sz="2000">
                          <a:effectLst/>
                        </a:rPr>
                        <a:t>Lovil/ bojoval proti zvířatům; raněná zvířata poté dobíjel tzv. confector</a:t>
                      </a:r>
                      <a:endParaRPr lang="cs-CZ" sz="2800">
                        <a:effectLst/>
                        <a:latin typeface="Calibri"/>
                        <a:ea typeface="Calibri"/>
                        <a:cs typeface="Times New Roman"/>
                      </a:endParaRPr>
                    </a:p>
                  </a:txBody>
                  <a:tcPr marL="68580" marR="68580" marT="0" marB="0"/>
                </a:tc>
              </a:tr>
              <a:tr h="2157578">
                <a:tc>
                  <a:txBody>
                    <a:bodyPr/>
                    <a:lstStyle/>
                    <a:p>
                      <a:pPr algn="ctr">
                        <a:lnSpc>
                          <a:spcPct val="150000"/>
                        </a:lnSpc>
                        <a:spcAft>
                          <a:spcPts val="600"/>
                        </a:spcAft>
                        <a:tabLst>
                          <a:tab pos="450215" algn="l"/>
                        </a:tabLst>
                      </a:pPr>
                      <a:r>
                        <a:rPr lang="cs-CZ" sz="3600" dirty="0" err="1">
                          <a:solidFill>
                            <a:schemeClr val="tx1"/>
                          </a:solidFill>
                          <a:effectLst>
                            <a:outerShdw blurRad="38100" dist="38100" dir="2700000" algn="tl">
                              <a:srgbClr val="000000">
                                <a:alpha val="43137"/>
                              </a:srgbClr>
                            </a:outerShdw>
                          </a:effectLst>
                        </a:rPr>
                        <a:t>Bestiarius</a:t>
                      </a:r>
                      <a:endParaRPr lang="cs-CZ" sz="2800" dirty="0">
                        <a:solidFill>
                          <a:schemeClr val="tx1"/>
                        </a:solidFill>
                        <a:effectLst>
                          <a:outerShdw blurRad="38100" dist="38100" dir="2700000" algn="tl">
                            <a:srgbClr val="000000">
                              <a:alpha val="43137"/>
                            </a:srgbClr>
                          </a:outerShdw>
                        </a:effectLst>
                      </a:endParaRPr>
                    </a:p>
                    <a:p>
                      <a:pPr algn="ctr">
                        <a:lnSpc>
                          <a:spcPct val="150000"/>
                        </a:lnSpc>
                        <a:spcAft>
                          <a:spcPts val="600"/>
                        </a:spcAft>
                        <a:tabLst>
                          <a:tab pos="450215" algn="l"/>
                        </a:tabLst>
                      </a:pPr>
                      <a:r>
                        <a:rPr lang="cs-CZ" sz="2000" dirty="0">
                          <a:effectLst/>
                        </a:rPr>
                        <a:t> </a:t>
                      </a:r>
                      <a:endParaRPr lang="cs-CZ" sz="2800" dirty="0">
                        <a:effectLst/>
                        <a:latin typeface="Calibri"/>
                        <a:ea typeface="Calibri"/>
                        <a:cs typeface="Times New Roman"/>
                      </a:endParaRPr>
                    </a:p>
                  </a:txBody>
                  <a:tcPr marL="68580" marR="68580" marT="0" marB="0"/>
                </a:tc>
                <a:tc>
                  <a:txBody>
                    <a:bodyPr/>
                    <a:lstStyle/>
                    <a:p>
                      <a:pPr algn="ctr">
                        <a:lnSpc>
                          <a:spcPct val="150000"/>
                        </a:lnSpc>
                        <a:spcAft>
                          <a:spcPts val="600"/>
                        </a:spcAft>
                        <a:tabLst>
                          <a:tab pos="450215" algn="l"/>
                        </a:tabLst>
                      </a:pPr>
                      <a:r>
                        <a:rPr lang="cs-CZ" sz="2000" dirty="0">
                          <a:effectLst/>
                        </a:rPr>
                        <a:t>Oštěp a meč, malý kulatý štít.</a:t>
                      </a:r>
                      <a:endParaRPr lang="cs-CZ" sz="2800" dirty="0">
                        <a:effectLst/>
                        <a:latin typeface="Calibri"/>
                        <a:ea typeface="Calibri"/>
                        <a:cs typeface="Times New Roman"/>
                      </a:endParaRPr>
                    </a:p>
                  </a:txBody>
                  <a:tcPr marL="68580" marR="68580" marT="0" marB="0"/>
                </a:tc>
                <a:tc>
                  <a:txBody>
                    <a:bodyPr/>
                    <a:lstStyle/>
                    <a:p>
                      <a:pPr algn="ctr">
                        <a:lnSpc>
                          <a:spcPct val="150000"/>
                        </a:lnSpc>
                        <a:spcAft>
                          <a:spcPts val="600"/>
                        </a:spcAft>
                        <a:tabLst>
                          <a:tab pos="450215" algn="l"/>
                        </a:tabLst>
                      </a:pPr>
                      <a:r>
                        <a:rPr lang="cs-CZ" sz="2000" dirty="0">
                          <a:effectLst/>
                        </a:rPr>
                        <a:t>Bederní rouška, krátká tunika, na nohách a levé paži prošívaná tkanina</a:t>
                      </a:r>
                      <a:endParaRPr lang="cs-CZ" sz="2800" dirty="0">
                        <a:effectLst/>
                        <a:latin typeface="Calibri"/>
                        <a:ea typeface="Calibri"/>
                        <a:cs typeface="Times New Roman"/>
                      </a:endParaRPr>
                    </a:p>
                  </a:txBody>
                  <a:tcPr marL="68580" marR="68580" marT="0" marB="0"/>
                </a:tc>
                <a:tc>
                  <a:txBody>
                    <a:bodyPr/>
                    <a:lstStyle/>
                    <a:p>
                      <a:pPr algn="ctr">
                        <a:lnSpc>
                          <a:spcPct val="150000"/>
                        </a:lnSpc>
                        <a:spcAft>
                          <a:spcPts val="600"/>
                        </a:spcAft>
                        <a:tabLst>
                          <a:tab pos="450215" algn="l"/>
                        </a:tabLst>
                      </a:pPr>
                      <a:r>
                        <a:rPr lang="cs-CZ" sz="2000" dirty="0">
                          <a:effectLst/>
                        </a:rPr>
                        <a:t>Bojovník s býkem, ale i zločinec předhozený šelmám</a:t>
                      </a:r>
                      <a:endParaRPr lang="cs-CZ" sz="2800" dirty="0">
                        <a:effectLst/>
                        <a:latin typeface="Calibri"/>
                        <a:ea typeface="Calibri"/>
                        <a:cs typeface="Times New Roman"/>
                      </a:endParaRPr>
                    </a:p>
                  </a:txBody>
                  <a:tcPr marL="68580" marR="68580" marT="0" marB="0"/>
                </a:tc>
              </a:tr>
            </a:tbl>
          </a:graphicData>
        </a:graphic>
      </p:graphicFrame>
      <p:sp>
        <p:nvSpPr>
          <p:cNvPr id="7" name="Rectangle 3"/>
          <p:cNvSpPr>
            <a:spLocks noChangeArrowheads="1"/>
          </p:cNvSpPr>
          <p:nvPr/>
        </p:nvSpPr>
        <p:spPr bwMode="auto">
          <a:xfrm>
            <a:off x="-9128" y="5568915"/>
            <a:ext cx="915312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cs-CZ" altLang="cs-CZ" sz="1600" b="0" i="0" u="none" strike="noStrike" cap="none" normalizeH="0" baseline="30000" dirty="0" smtClean="0" bmk="">
                <a:ln>
                  <a:noFill/>
                </a:ln>
                <a:solidFill>
                  <a:schemeClr val="tx1"/>
                </a:solidFill>
                <a:effectLst/>
                <a:latin typeface="Times New Roman" pitchFamily="18" charset="0"/>
                <a:ea typeface="Calibri" pitchFamily="34" charset="0"/>
                <a:cs typeface="Times New Roman" pitchFamily="18" charset="0"/>
                <a:hlinkClick r:id="rId2"/>
              </a:rPr>
              <a:t>1]</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Pojmy </a:t>
            </a:r>
            <a:r>
              <a:rPr kumimoji="0" lang="cs-CZ" altLang="cs-CZ" sz="1600" b="1" i="1" u="none" strike="noStrike" cap="none" normalizeH="0" baseline="0" dirty="0" err="1" smtClean="0" bmk="">
                <a:ln>
                  <a:noFill/>
                </a:ln>
                <a:solidFill>
                  <a:schemeClr val="tx1"/>
                </a:solidFill>
                <a:effectLst/>
                <a:latin typeface="Times New Roman" pitchFamily="18" charset="0"/>
                <a:ea typeface="Calibri" pitchFamily="34" charset="0"/>
                <a:cs typeface="Times New Roman" pitchFamily="18" charset="0"/>
              </a:rPr>
              <a:t>venator</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a </a:t>
            </a:r>
            <a:r>
              <a:rPr kumimoji="0" lang="cs-CZ" altLang="cs-CZ" sz="1600" b="1" i="1" u="none" strike="noStrike" cap="none" normalizeH="0" baseline="0" dirty="0" err="1" smtClean="0" bmk="">
                <a:ln>
                  <a:noFill/>
                </a:ln>
                <a:solidFill>
                  <a:schemeClr val="tx1"/>
                </a:solidFill>
                <a:effectLst/>
                <a:latin typeface="Times New Roman" pitchFamily="18" charset="0"/>
                <a:ea typeface="Calibri" pitchFamily="34" charset="0"/>
                <a:cs typeface="Times New Roman" pitchFamily="18" charset="0"/>
              </a:rPr>
              <a:t>bestiarius</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někdy splývaj</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í</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a je složitěj</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ší</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je přesněji odli</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š</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it; rozli</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š</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en</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í</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by mohlo být takov</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é</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že </a:t>
            </a:r>
            <a:r>
              <a:rPr kumimoji="0" lang="cs-CZ" altLang="cs-CZ" sz="1600" b="0" i="1" u="none" strike="noStrike" cap="none" normalizeH="0" baseline="0" dirty="0" err="1" smtClean="0" bmk="">
                <a:ln>
                  <a:noFill/>
                </a:ln>
                <a:solidFill>
                  <a:schemeClr val="tx1"/>
                </a:solidFill>
                <a:effectLst/>
                <a:latin typeface="Times New Roman" pitchFamily="18" charset="0"/>
                <a:ea typeface="Calibri" pitchFamily="34" charset="0"/>
                <a:cs typeface="Times New Roman" pitchFamily="18" charset="0"/>
              </a:rPr>
              <a:t>venator</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byl lovec zvěře v</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 </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ar</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é</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ně a </a:t>
            </a:r>
            <a:r>
              <a:rPr kumimoji="0" lang="cs-CZ" altLang="cs-CZ" sz="1600" b="0" i="1" u="none" strike="noStrike" cap="none" normalizeH="0" baseline="0" dirty="0" err="1" smtClean="0" bmk="">
                <a:ln>
                  <a:noFill/>
                </a:ln>
                <a:solidFill>
                  <a:schemeClr val="tx1"/>
                </a:solidFill>
                <a:effectLst/>
                <a:latin typeface="Times New Roman" pitchFamily="18" charset="0"/>
                <a:ea typeface="Calibri" pitchFamily="34" charset="0"/>
                <a:cs typeface="Times New Roman" pitchFamily="18" charset="0"/>
              </a:rPr>
              <a:t>bestiarius</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z</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á</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pasn</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í</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k s</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 </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divokou zvěř</a:t>
            </a:r>
            <a:r>
              <a:rPr kumimoji="0" lang="cs-CZ" altLang="cs-CZ" sz="1600" b="0" i="0" u="none" strike="noStrike" cap="none" normalizeH="0" baseline="0" dirty="0" smtClean="0" bmk="">
                <a:ln>
                  <a:noFill/>
                </a:ln>
                <a:solidFill>
                  <a:schemeClr val="tx1"/>
                </a:solidFill>
                <a:effectLst/>
                <a:latin typeface="Calibri"/>
                <a:ea typeface="Calibri" pitchFamily="34" charset="0"/>
                <a:cs typeface="Times New Roman" pitchFamily="18" charset="0"/>
              </a:rPr>
              <a:t>í</a:t>
            </a:r>
            <a:r>
              <a:rPr kumimoji="0" lang="cs-CZ" altLang="cs-CZ" sz="1600"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altLang="cs-CZ" sz="12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30000" dirty="0" smtClean="0" bmk="">
                <a:ln>
                  <a:noFill/>
                </a:ln>
                <a:solidFill>
                  <a:schemeClr val="tx1"/>
                </a:solidFill>
                <a:effectLst/>
                <a:latin typeface="Times New Roman" pitchFamily="18" charset="0"/>
                <a:ea typeface="Calibri" pitchFamily="34" charset="0"/>
                <a:cs typeface="Times New Roman" pitchFamily="18" charset="0"/>
                <a:hlinkClick r:id="rId3"/>
              </a:rPr>
              <a:t>[2]</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Podle </a:t>
            </a:r>
            <a:r>
              <a:rPr kumimoji="0" lang="cs-CZ" altLang="cs-CZ"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Nossova</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(2012) neměli </a:t>
            </a:r>
            <a:r>
              <a:rPr kumimoji="0" lang="cs-CZ" altLang="cs-CZ" sz="16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bestiarii</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nikdy zbraně, pouze </a:t>
            </a:r>
            <a:r>
              <a:rPr kumimoji="0" lang="cs-CZ" altLang="cs-CZ" sz="1600" b="0"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mappam</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cs-CZ" altLang="cs-CZ"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bič</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cs-CZ" altLang="cs-CZ"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pochodně</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či </a:t>
            </a:r>
            <a:r>
              <a:rPr kumimoji="0" lang="cs-CZ" altLang="cs-CZ"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laso</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a:t>
            </a:r>
            <a:r>
              <a:rPr kumimoji="0" lang="cs-CZ" altLang="cs-CZ"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disky</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 malými zvonečky, kter</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měly odhozen</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 do různých směrů odv</a:t>
            </a:r>
            <a:r>
              <a:rPr kumimoji="0" lang="cs-CZ" altLang="cs-CZ" sz="1600"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cs-CZ" altLang="cs-C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dět pozornost zvěře. </a:t>
            </a:r>
            <a:endParaRPr kumimoji="0" lang="cs-CZ" altLang="cs-CZ"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194323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obrázek 15" descr="http://s08.radikal.ru/i181/1008/86/f2e400631c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84"/>
            <a:ext cx="9144000" cy="68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627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Aktuální\Antický sport a má výuka dějin starověkého sportu\Antický sport\rigo - obr\j\kratky96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6" y="1556792"/>
            <a:ext cx="9093462"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407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C:\Users\Jiří\Desktop\rigo - obr\j\6 glad\nossov4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7541240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err="1" smtClean="0"/>
              <a:t>Naumachiae</a:t>
            </a:r>
            <a:endParaRPr lang="cs-CZ" b="1" i="1" dirty="0"/>
          </a:p>
        </p:txBody>
      </p:sp>
      <p:sp>
        <p:nvSpPr>
          <p:cNvPr id="3" name="Zástupný symbol pro obsah 2"/>
          <p:cNvSpPr>
            <a:spLocks noGrp="1"/>
          </p:cNvSpPr>
          <p:nvPr>
            <p:ph idx="1"/>
          </p:nvPr>
        </p:nvSpPr>
        <p:spPr>
          <a:xfrm>
            <a:off x="0" y="1600200"/>
            <a:ext cx="9144000" cy="4709120"/>
          </a:xfrm>
        </p:spPr>
        <p:txBody>
          <a:bodyPr>
            <a:normAutofit/>
          </a:bodyPr>
          <a:lstStyle/>
          <a:p>
            <a:r>
              <a:rPr lang="cs-CZ" dirty="0" smtClean="0"/>
              <a:t>napodobeniny nám. bitev</a:t>
            </a:r>
          </a:p>
          <a:p>
            <a:r>
              <a:rPr lang="cs-CZ" dirty="0" smtClean="0"/>
              <a:t>jezero, rybník, amfiteátr</a:t>
            </a:r>
          </a:p>
          <a:p>
            <a:r>
              <a:rPr lang="cs-CZ" dirty="0" smtClean="0"/>
              <a:t>1. 46 </a:t>
            </a:r>
            <a:r>
              <a:rPr lang="cs-CZ" dirty="0"/>
              <a:t>př. Kr. jako součást Caesarova triumfu na </a:t>
            </a:r>
            <a:r>
              <a:rPr lang="cs-CZ" dirty="0" err="1" smtClean="0"/>
              <a:t>na</a:t>
            </a:r>
            <a:r>
              <a:rPr lang="cs-CZ" dirty="0" smtClean="0"/>
              <a:t> </a:t>
            </a:r>
            <a:r>
              <a:rPr lang="cs-CZ" dirty="0"/>
              <a:t>Martově </a:t>
            </a:r>
            <a:r>
              <a:rPr lang="cs-CZ" dirty="0" smtClean="0"/>
              <a:t>poli</a:t>
            </a:r>
          </a:p>
          <a:p>
            <a:r>
              <a:rPr lang="cs-CZ" dirty="0" smtClean="0"/>
              <a:t>Augustova v </a:t>
            </a:r>
            <a:r>
              <a:rPr lang="cs-CZ" dirty="0" err="1" smtClean="0"/>
              <a:t>Zátibeří</a:t>
            </a:r>
            <a:r>
              <a:rPr lang="cs-CZ" dirty="0" smtClean="0"/>
              <a:t> – </a:t>
            </a:r>
            <a:r>
              <a:rPr lang="cs-CZ" dirty="0" err="1" smtClean="0"/>
              <a:t>Salamína</a:t>
            </a:r>
            <a:r>
              <a:rPr lang="cs-CZ" dirty="0" smtClean="0"/>
              <a:t> 480 BC</a:t>
            </a:r>
          </a:p>
          <a:p>
            <a:r>
              <a:rPr lang="cs-CZ" dirty="0" smtClean="0"/>
              <a:t>52 </a:t>
            </a:r>
            <a:r>
              <a:rPr lang="cs-CZ" dirty="0" err="1" smtClean="0"/>
              <a:t>Fucinské</a:t>
            </a:r>
            <a:r>
              <a:rPr lang="cs-CZ" dirty="0" smtClean="0"/>
              <a:t> jezero </a:t>
            </a:r>
          </a:p>
          <a:p>
            <a:pPr lvl="1"/>
            <a:r>
              <a:rPr lang="cs-CZ" dirty="0" smtClean="0"/>
              <a:t>19</a:t>
            </a:r>
            <a:r>
              <a:rPr lang="cs-CZ" dirty="0"/>
              <a:t> 000 mužů na 100 válečných </a:t>
            </a:r>
            <a:r>
              <a:rPr lang="cs-CZ" dirty="0" smtClean="0"/>
              <a:t>lodí, </a:t>
            </a:r>
            <a:r>
              <a:rPr lang="cs-CZ" dirty="0"/>
              <a:t>500 000 </a:t>
            </a:r>
            <a:r>
              <a:rPr lang="cs-CZ" dirty="0" smtClean="0"/>
              <a:t>diváků</a:t>
            </a:r>
          </a:p>
          <a:p>
            <a:r>
              <a:rPr lang="cs-CZ" dirty="0"/>
              <a:t>274 </a:t>
            </a:r>
            <a:r>
              <a:rPr lang="cs-CZ" dirty="0" err="1" smtClean="0"/>
              <a:t>Aureliánus</a:t>
            </a:r>
            <a:r>
              <a:rPr lang="cs-CZ" dirty="0" smtClean="0"/>
              <a:t> - poslední</a:t>
            </a:r>
            <a:endParaRPr lang="cs-CZ" dirty="0"/>
          </a:p>
        </p:txBody>
      </p:sp>
    </p:spTree>
    <p:extLst>
      <p:ext uri="{BB962C8B-B14F-4D97-AF65-F5344CB8AC3E}">
        <p14:creationId xmlns:p14="http://schemas.microsoft.com/office/powerpoint/2010/main" val="24594221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ktuální\Antický sport a má výuka dějin starověkého sportu\Antický sport\další obr\La Naumaquia an imaginative recreation by Ulpiano Checa first exhibited in Paris in 1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74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939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err="1" smtClean="0"/>
              <a:t>Noxii</a:t>
            </a:r>
            <a:endParaRPr lang="cs-CZ" b="1" i="1" dirty="0"/>
          </a:p>
        </p:txBody>
      </p:sp>
      <p:sp>
        <p:nvSpPr>
          <p:cNvPr id="3" name="Zástupný symbol pro obsah 2"/>
          <p:cNvSpPr>
            <a:spLocks noGrp="1"/>
          </p:cNvSpPr>
          <p:nvPr>
            <p:ph idx="1"/>
          </p:nvPr>
        </p:nvSpPr>
        <p:spPr/>
        <p:txBody>
          <a:bodyPr>
            <a:normAutofit/>
          </a:bodyPr>
          <a:lstStyle/>
          <a:p>
            <a:r>
              <a:rPr lang="cs-CZ" dirty="0" smtClean="0"/>
              <a:t>Trestanci</a:t>
            </a:r>
          </a:p>
          <a:p>
            <a:pPr marL="0" indent="0" algn="ctr">
              <a:buNone/>
            </a:pPr>
            <a:r>
              <a:rPr lang="cs-CZ" i="1" dirty="0" smtClean="0"/>
              <a:t>„</a:t>
            </a:r>
            <a:r>
              <a:rPr lang="cs-CZ" i="1" dirty="0"/>
              <a:t>Ať se spolu bijí s nastavenou holou hrudí!“</a:t>
            </a:r>
            <a:r>
              <a:rPr lang="cs-CZ" dirty="0"/>
              <a:t>, </a:t>
            </a:r>
            <a:r>
              <a:rPr lang="cs-CZ" i="1" dirty="0"/>
              <a:t>„Proč </a:t>
            </a:r>
            <a:r>
              <a:rPr lang="cs-CZ" i="1" dirty="0" err="1"/>
              <a:t>tenhleten</a:t>
            </a:r>
            <a:r>
              <a:rPr lang="cs-CZ" i="1" dirty="0"/>
              <a:t> nabíhá na meč tak bázlivě?“</a:t>
            </a:r>
            <a:r>
              <a:rPr lang="cs-CZ" dirty="0"/>
              <a:t>, </a:t>
            </a:r>
            <a:r>
              <a:rPr lang="cs-CZ" i="1" dirty="0"/>
              <a:t>„Proč umíráš tak nerad?“</a:t>
            </a:r>
            <a:r>
              <a:rPr lang="cs-CZ" dirty="0"/>
              <a:t>, </a:t>
            </a:r>
            <a:r>
              <a:rPr lang="cs-CZ" i="1" dirty="0"/>
              <a:t>„Proč vraždíš tak váhavě?“</a:t>
            </a:r>
            <a:r>
              <a:rPr lang="cs-CZ" dirty="0"/>
              <a:t>, </a:t>
            </a:r>
            <a:r>
              <a:rPr lang="cs-CZ" i="1" dirty="0"/>
              <a:t>„Zabíjej, bičuj, upaluj!“</a:t>
            </a:r>
            <a:r>
              <a:rPr lang="cs-CZ" dirty="0"/>
              <a:t>, </a:t>
            </a:r>
            <a:r>
              <a:rPr lang="cs-CZ" i="1" dirty="0"/>
              <a:t>„Žeňte je bičem, aby se bili!“</a:t>
            </a:r>
            <a:r>
              <a:rPr lang="cs-CZ" dirty="0"/>
              <a:t>; a o přestávkách: </a:t>
            </a:r>
            <a:r>
              <a:rPr lang="cs-CZ" i="1" dirty="0"/>
              <a:t>„Popravujte lidi, ať se něco děje!“</a:t>
            </a:r>
            <a:r>
              <a:rPr lang="cs-CZ" dirty="0"/>
              <a:t> </a:t>
            </a:r>
          </a:p>
        </p:txBody>
      </p:sp>
    </p:spTree>
    <p:extLst>
      <p:ext uri="{BB962C8B-B14F-4D97-AF65-F5344CB8AC3E}">
        <p14:creationId xmlns:p14="http://schemas.microsoft.com/office/powerpoint/2010/main" val="1491792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0057"/>
            <a:ext cx="8229600" cy="1143000"/>
          </a:xfrm>
        </p:spPr>
        <p:txBody>
          <a:bodyPr/>
          <a:lstStyle/>
          <a:p>
            <a:r>
              <a:rPr lang="cs-CZ" b="1" dirty="0" smtClean="0"/>
              <a:t>Obecné informace</a:t>
            </a:r>
            <a:endParaRPr lang="cs-CZ" b="1" dirty="0"/>
          </a:p>
        </p:txBody>
      </p:sp>
      <p:sp>
        <p:nvSpPr>
          <p:cNvPr id="3" name="Zástupný symbol pro obsah 2"/>
          <p:cNvSpPr>
            <a:spLocks noGrp="1"/>
          </p:cNvSpPr>
          <p:nvPr>
            <p:ph idx="1"/>
          </p:nvPr>
        </p:nvSpPr>
        <p:spPr>
          <a:xfrm>
            <a:off x="0" y="1052736"/>
            <a:ext cx="9144000" cy="5805264"/>
          </a:xfrm>
        </p:spPr>
        <p:txBody>
          <a:bodyPr>
            <a:normAutofit lnSpcReduction="10000"/>
          </a:bodyPr>
          <a:lstStyle/>
          <a:p>
            <a:r>
              <a:rPr lang="cs-CZ" i="1" dirty="0" err="1" smtClean="0"/>
              <a:t>ludus</a:t>
            </a:r>
            <a:endParaRPr lang="cs-CZ" i="1" dirty="0" smtClean="0"/>
          </a:p>
          <a:p>
            <a:r>
              <a:rPr lang="cs-CZ" dirty="0" smtClean="0"/>
              <a:t>cela (3x4)</a:t>
            </a:r>
          </a:p>
          <a:p>
            <a:r>
              <a:rPr lang="cs-CZ" i="1" dirty="0" err="1" smtClean="0"/>
              <a:t>lanista</a:t>
            </a:r>
            <a:endParaRPr lang="cs-CZ" i="1" dirty="0" smtClean="0"/>
          </a:p>
          <a:p>
            <a:pPr lvl="1"/>
            <a:r>
              <a:rPr lang="cs-CZ" i="1" dirty="0" err="1" smtClean="0"/>
              <a:t>procurator</a:t>
            </a:r>
            <a:r>
              <a:rPr lang="cs-CZ" i="1" dirty="0" smtClean="0"/>
              <a:t> </a:t>
            </a:r>
            <a:r>
              <a:rPr lang="cs-CZ" dirty="0" smtClean="0"/>
              <a:t>(stát)</a:t>
            </a:r>
          </a:p>
          <a:p>
            <a:pPr lvl="1"/>
            <a:r>
              <a:rPr lang="cs-CZ" dirty="0" smtClean="0"/>
              <a:t>i gladiátoři </a:t>
            </a:r>
            <a:endParaRPr lang="cs-CZ" dirty="0"/>
          </a:p>
          <a:p>
            <a:r>
              <a:rPr lang="cs-CZ" i="1" dirty="0" err="1" smtClean="0"/>
              <a:t>doctores</a:t>
            </a:r>
            <a:r>
              <a:rPr lang="cs-CZ" i="1" dirty="0" smtClean="0"/>
              <a:t> </a:t>
            </a:r>
            <a:endParaRPr lang="cs-CZ" dirty="0" smtClean="0"/>
          </a:p>
          <a:p>
            <a:pPr lvl="1"/>
            <a:r>
              <a:rPr lang="cs-CZ" i="1" dirty="0" err="1" smtClean="0"/>
              <a:t>doctor</a:t>
            </a:r>
            <a:r>
              <a:rPr lang="cs-CZ" i="1" dirty="0" smtClean="0"/>
              <a:t> </a:t>
            </a:r>
            <a:r>
              <a:rPr lang="cs-CZ" i="1" dirty="0" err="1"/>
              <a:t>retiariorum</a:t>
            </a:r>
            <a:r>
              <a:rPr lang="cs-CZ" dirty="0"/>
              <a:t>, </a:t>
            </a:r>
            <a:r>
              <a:rPr lang="cs-CZ" i="1" dirty="0" smtClean="0"/>
              <a:t>d. </a:t>
            </a:r>
            <a:r>
              <a:rPr lang="cs-CZ" i="1" dirty="0" err="1"/>
              <a:t>secutorum</a:t>
            </a:r>
            <a:r>
              <a:rPr lang="cs-CZ" dirty="0"/>
              <a:t>, </a:t>
            </a:r>
            <a:r>
              <a:rPr lang="cs-CZ" i="1" dirty="0" smtClean="0"/>
              <a:t>d. </a:t>
            </a:r>
            <a:r>
              <a:rPr lang="cs-CZ" i="1" dirty="0" err="1" smtClean="0"/>
              <a:t>Thraecorum</a:t>
            </a:r>
            <a:endParaRPr lang="cs-CZ" dirty="0" smtClean="0"/>
          </a:p>
          <a:p>
            <a:r>
              <a:rPr lang="cs-CZ" i="1" dirty="0" err="1" smtClean="0"/>
              <a:t>familiae</a:t>
            </a:r>
            <a:endParaRPr lang="cs-CZ" i="1" dirty="0" smtClean="0"/>
          </a:p>
          <a:p>
            <a:r>
              <a:rPr lang="cs-CZ" i="1" dirty="0" err="1" smtClean="0"/>
              <a:t>Ludia</a:t>
            </a:r>
            <a:endParaRPr lang="cs-CZ" i="1" dirty="0" smtClean="0"/>
          </a:p>
          <a:p>
            <a:r>
              <a:rPr lang="cs-CZ" dirty="0" smtClean="0"/>
              <a:t>lékař, masér … </a:t>
            </a:r>
            <a:endParaRPr lang="cs-CZ" dirty="0"/>
          </a:p>
          <a:p>
            <a:r>
              <a:rPr lang="cs-CZ" dirty="0" smtClean="0"/>
              <a:t>otroci, zajatci, svobodní, dobrovolníci, ženy</a:t>
            </a:r>
            <a:endParaRPr lang="cs-CZ" dirty="0"/>
          </a:p>
        </p:txBody>
      </p:sp>
    </p:spTree>
    <p:extLst>
      <p:ext uri="{BB962C8B-B14F-4D97-AF65-F5344CB8AC3E}">
        <p14:creationId xmlns:p14="http://schemas.microsoft.com/office/powerpoint/2010/main" val="21629350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smrt</a:t>
            </a:r>
            <a:endParaRPr lang="cs-CZ" b="1" dirty="0"/>
          </a:p>
        </p:txBody>
      </p:sp>
      <p:sp>
        <p:nvSpPr>
          <p:cNvPr id="3" name="Zástupný symbol pro obsah 2"/>
          <p:cNvSpPr>
            <a:spLocks noGrp="1"/>
          </p:cNvSpPr>
          <p:nvPr>
            <p:ph idx="1"/>
          </p:nvPr>
        </p:nvSpPr>
        <p:spPr>
          <a:xfrm>
            <a:off x="457200" y="1600200"/>
            <a:ext cx="8229600" cy="4925144"/>
          </a:xfrm>
        </p:spPr>
        <p:txBody>
          <a:bodyPr>
            <a:normAutofit fontScale="92500" lnSpcReduction="10000"/>
          </a:bodyPr>
          <a:lstStyle/>
          <a:p>
            <a:r>
              <a:rPr lang="cs-CZ" dirty="0" smtClean="0"/>
              <a:t>mečem</a:t>
            </a:r>
          </a:p>
          <a:p>
            <a:r>
              <a:rPr lang="cs-CZ" dirty="0" smtClean="0"/>
              <a:t>zvěří</a:t>
            </a:r>
          </a:p>
          <a:p>
            <a:r>
              <a:rPr lang="cs-CZ" dirty="0" smtClean="0"/>
              <a:t>stětí</a:t>
            </a:r>
          </a:p>
          <a:p>
            <a:r>
              <a:rPr lang="cs-CZ" dirty="0" smtClean="0"/>
              <a:t>oběšení</a:t>
            </a:r>
          </a:p>
          <a:p>
            <a:r>
              <a:rPr lang="cs-CZ" dirty="0" smtClean="0"/>
              <a:t>čtvrcení</a:t>
            </a:r>
          </a:p>
          <a:p>
            <a:r>
              <a:rPr lang="cs-CZ" dirty="0" smtClean="0"/>
              <a:t>ukřižování </a:t>
            </a:r>
          </a:p>
          <a:p>
            <a:r>
              <a:rPr lang="cs-CZ" dirty="0" smtClean="0"/>
              <a:t>upálení (</a:t>
            </a:r>
            <a:r>
              <a:rPr lang="cs-CZ" i="1" dirty="0" err="1" smtClean="0"/>
              <a:t>pyrricharii</a:t>
            </a:r>
            <a:r>
              <a:rPr lang="cs-CZ" dirty="0" smtClean="0"/>
              <a:t>)</a:t>
            </a:r>
          </a:p>
          <a:p>
            <a:r>
              <a:rPr lang="cs-CZ" dirty="0" smtClean="0"/>
              <a:t>vzájemné zabíjení 2</a:t>
            </a:r>
          </a:p>
          <a:p>
            <a:r>
              <a:rPr lang="cs-CZ" dirty="0" smtClean="0"/>
              <a:t>tragická představení</a:t>
            </a:r>
            <a:endParaRPr lang="cs-CZ" dirty="0"/>
          </a:p>
        </p:txBody>
      </p:sp>
    </p:spTree>
    <p:extLst>
      <p:ext uri="{BB962C8B-B14F-4D97-AF65-F5344CB8AC3E}">
        <p14:creationId xmlns:p14="http://schemas.microsoft.com/office/powerpoint/2010/main" val="11376244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inscenace</a:t>
            </a:r>
            <a:endParaRPr lang="cs-CZ" b="1" dirty="0"/>
          </a:p>
        </p:txBody>
      </p:sp>
      <p:sp>
        <p:nvSpPr>
          <p:cNvPr id="3" name="Zástupný symbol pro obsah 2"/>
          <p:cNvSpPr>
            <a:spLocks noGrp="1"/>
          </p:cNvSpPr>
          <p:nvPr>
            <p:ph idx="1"/>
          </p:nvPr>
        </p:nvSpPr>
        <p:spPr/>
        <p:txBody>
          <a:bodyPr/>
          <a:lstStyle/>
          <a:p>
            <a:r>
              <a:rPr lang="cs-CZ" dirty="0" smtClean="0"/>
              <a:t>Orfeus a medvěd</a:t>
            </a:r>
          </a:p>
          <a:p>
            <a:r>
              <a:rPr lang="cs-CZ" dirty="0" err="1" smtClean="0"/>
              <a:t>Laureolus</a:t>
            </a:r>
            <a:endParaRPr lang="cs-CZ" dirty="0" smtClean="0"/>
          </a:p>
          <a:p>
            <a:r>
              <a:rPr lang="cs-CZ" dirty="0" smtClean="0"/>
              <a:t>Ikaros a </a:t>
            </a:r>
            <a:r>
              <a:rPr lang="cs-CZ" dirty="0" err="1" smtClean="0"/>
              <a:t>Daidalos</a:t>
            </a:r>
            <a:endParaRPr lang="cs-CZ" dirty="0" smtClean="0"/>
          </a:p>
          <a:p>
            <a:r>
              <a:rPr lang="cs-CZ" dirty="0" smtClean="0"/>
              <a:t>upálený Herkules</a:t>
            </a:r>
          </a:p>
          <a:p>
            <a:r>
              <a:rPr lang="cs-CZ" dirty="0" smtClean="0"/>
              <a:t>vykastrovaný bůh </a:t>
            </a:r>
            <a:r>
              <a:rPr lang="cs-CZ" dirty="0" err="1" smtClean="0"/>
              <a:t>Attis</a:t>
            </a:r>
            <a:endParaRPr lang="cs-CZ" dirty="0" smtClean="0"/>
          </a:p>
          <a:p>
            <a:r>
              <a:rPr lang="cs-CZ" i="1" dirty="0" smtClean="0"/>
              <a:t>tunica </a:t>
            </a:r>
            <a:r>
              <a:rPr lang="cs-CZ" i="1" dirty="0" err="1" smtClean="0"/>
              <a:t>molesta</a:t>
            </a:r>
            <a:endParaRPr lang="cs-CZ" i="1" dirty="0" smtClean="0"/>
          </a:p>
          <a:p>
            <a:r>
              <a:rPr lang="cs-CZ" dirty="0" err="1" smtClean="0"/>
              <a:t>Pasifae</a:t>
            </a:r>
            <a:endParaRPr lang="cs-CZ" dirty="0"/>
          </a:p>
        </p:txBody>
      </p:sp>
    </p:spTree>
    <p:extLst>
      <p:ext uri="{BB962C8B-B14F-4D97-AF65-F5344CB8AC3E}">
        <p14:creationId xmlns:p14="http://schemas.microsoft.com/office/powerpoint/2010/main" val="24371843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Konec GH</a:t>
            </a:r>
            <a:endParaRPr lang="cs-CZ" b="1" dirty="0"/>
          </a:p>
        </p:txBody>
      </p:sp>
      <p:sp>
        <p:nvSpPr>
          <p:cNvPr id="3" name="Zástupný symbol pro obsah 2"/>
          <p:cNvSpPr>
            <a:spLocks noGrp="1"/>
          </p:cNvSpPr>
          <p:nvPr>
            <p:ph idx="1"/>
          </p:nvPr>
        </p:nvSpPr>
        <p:spPr>
          <a:xfrm>
            <a:off x="0" y="1412776"/>
            <a:ext cx="9144000" cy="5184576"/>
          </a:xfrm>
        </p:spPr>
        <p:txBody>
          <a:bodyPr>
            <a:normAutofit/>
          </a:bodyPr>
          <a:lstStyle/>
          <a:p>
            <a:r>
              <a:rPr lang="cs-CZ" dirty="0" smtClean="0"/>
              <a:t>4</a:t>
            </a:r>
            <a:r>
              <a:rPr lang="cs-CZ" dirty="0"/>
              <a:t>. století </a:t>
            </a:r>
            <a:r>
              <a:rPr lang="cs-CZ" dirty="0" smtClean="0"/>
              <a:t>a počátek 5.století </a:t>
            </a:r>
          </a:p>
          <a:p>
            <a:r>
              <a:rPr lang="cs-CZ" dirty="0" smtClean="0"/>
              <a:t>První </a:t>
            </a:r>
            <a:r>
              <a:rPr lang="cs-CZ" dirty="0"/>
              <a:t>edikt proti nim </a:t>
            </a:r>
            <a:r>
              <a:rPr lang="cs-CZ" dirty="0" smtClean="0"/>
              <a:t>1</a:t>
            </a:r>
            <a:r>
              <a:rPr lang="cs-CZ" dirty="0"/>
              <a:t>. 10. 325 z nařízení císaře Konstantina </a:t>
            </a:r>
            <a:r>
              <a:rPr lang="cs-CZ" dirty="0" smtClean="0"/>
              <a:t>Velikého</a:t>
            </a:r>
            <a:endParaRPr lang="cs-CZ" dirty="0"/>
          </a:p>
          <a:p>
            <a:r>
              <a:rPr lang="cs-CZ" dirty="0" smtClean="0"/>
              <a:t>roku </a:t>
            </a:r>
            <a:r>
              <a:rPr lang="cs-CZ" dirty="0"/>
              <a:t>365 byl vydán císařem </a:t>
            </a:r>
            <a:r>
              <a:rPr lang="cs-CZ" dirty="0" err="1"/>
              <a:t>Valentiniánem</a:t>
            </a:r>
            <a:r>
              <a:rPr lang="cs-CZ" dirty="0"/>
              <a:t> zákaz odsuzovat do arény </a:t>
            </a:r>
            <a:r>
              <a:rPr lang="cs-CZ" dirty="0" smtClean="0"/>
              <a:t>křesťany</a:t>
            </a:r>
          </a:p>
          <a:p>
            <a:r>
              <a:rPr lang="cs-CZ" dirty="0"/>
              <a:t>n</a:t>
            </a:r>
            <a:r>
              <a:rPr lang="cs-CZ" dirty="0" smtClean="0"/>
              <a:t>a Z </a:t>
            </a:r>
            <a:r>
              <a:rPr lang="cs-CZ" dirty="0"/>
              <a:t>říše byly gladiátorské hry zakázány císařem </a:t>
            </a:r>
            <a:r>
              <a:rPr lang="cs-CZ" dirty="0" err="1"/>
              <a:t>Honoriem</a:t>
            </a:r>
            <a:r>
              <a:rPr lang="cs-CZ" dirty="0"/>
              <a:t> v roce </a:t>
            </a:r>
            <a:r>
              <a:rPr lang="cs-CZ" dirty="0" smtClean="0"/>
              <a:t>399</a:t>
            </a:r>
          </a:p>
          <a:p>
            <a:r>
              <a:rPr lang="cs-CZ" dirty="0" smtClean="0"/>
              <a:t>v</a:t>
            </a:r>
            <a:r>
              <a:rPr lang="cs-CZ" dirty="0"/>
              <a:t> roce </a:t>
            </a:r>
            <a:r>
              <a:rPr lang="cs-CZ" dirty="0" smtClean="0"/>
              <a:t>404 úplný zákaz </a:t>
            </a:r>
          </a:p>
          <a:p>
            <a:r>
              <a:rPr lang="cs-CZ" dirty="0" smtClean="0"/>
              <a:t>poslední </a:t>
            </a:r>
            <a:r>
              <a:rPr lang="cs-CZ" dirty="0"/>
              <a:t>zápasy se zvířaty poté spadají do roku </a:t>
            </a:r>
            <a:r>
              <a:rPr lang="cs-CZ" dirty="0" smtClean="0"/>
              <a:t>523</a:t>
            </a:r>
            <a:endParaRPr lang="cs-CZ" dirty="0"/>
          </a:p>
        </p:txBody>
      </p:sp>
    </p:spTree>
    <p:extLst>
      <p:ext uri="{BB962C8B-B14F-4D97-AF65-F5344CB8AC3E}">
        <p14:creationId xmlns:p14="http://schemas.microsoft.com/office/powerpoint/2010/main" val="17056835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Autofit/>
          </a:bodyPr>
          <a:lstStyle/>
          <a:p>
            <a:pPr marL="0" indent="0" algn="just">
              <a:buNone/>
            </a:pPr>
            <a:r>
              <a:rPr lang="cs-CZ" sz="2100" dirty="0"/>
              <a:t>Odraz krutosti římského sportu, reprezentovaného především gladiátorskými hrami, akcentují kupř. sto dvacet tří denní hry gladiátorů a zvířat zorganizované po </a:t>
            </a:r>
            <a:r>
              <a:rPr lang="cs-CZ" sz="2100" dirty="0" err="1"/>
              <a:t>Traiánově</a:t>
            </a:r>
            <a:r>
              <a:rPr lang="cs-CZ" sz="2100" dirty="0"/>
              <a:t> vítězném tažení proti Dákům – 10 000 gladiátorů se zde střetlo v boji na život a na smrt a k tomu se také vyvraždilo 11 000 </a:t>
            </a:r>
            <a:r>
              <a:rPr lang="cs-CZ" sz="2100" dirty="0" smtClean="0"/>
              <a:t>zvířat; </a:t>
            </a:r>
            <a:r>
              <a:rPr lang="cs-CZ" sz="2100" dirty="0"/>
              <a:t>za léta 107 až 113 se v římské aréně vyskytlo 20 500 </a:t>
            </a:r>
            <a:r>
              <a:rPr lang="cs-CZ" sz="2100" dirty="0" smtClean="0"/>
              <a:t>gladiátorů </a:t>
            </a:r>
            <a:r>
              <a:rPr lang="cs-CZ" sz="2100" dirty="0"/>
              <a:t>a za sedm dní slavností císaře Septima Severa bylo vyvražděno 700 </a:t>
            </a:r>
            <a:r>
              <a:rPr lang="cs-CZ" sz="2100" dirty="0" smtClean="0"/>
              <a:t>zvířat. </a:t>
            </a:r>
            <a:r>
              <a:rPr lang="cs-CZ" sz="2100" dirty="0"/>
              <a:t>Za </a:t>
            </a:r>
            <a:r>
              <a:rPr lang="cs-CZ" sz="2100" dirty="0" err="1" smtClean="0"/>
              <a:t>Aug</a:t>
            </a:r>
            <a:r>
              <a:rPr lang="cs-CZ" sz="2100" dirty="0" smtClean="0"/>
              <a:t>. vlády </a:t>
            </a:r>
            <a:r>
              <a:rPr lang="cs-CZ" sz="2100" dirty="0"/>
              <a:t>zahynulo 3 500 divoké zvěře a během pouhého jednoho </a:t>
            </a:r>
            <a:r>
              <a:rPr lang="cs-CZ" sz="2100" dirty="0" smtClean="0"/>
              <a:t>představení </a:t>
            </a:r>
            <a:r>
              <a:rPr lang="cs-CZ" sz="2100" dirty="0" err="1" smtClean="0"/>
              <a:t>Caliguly</a:t>
            </a:r>
            <a:r>
              <a:rPr lang="cs-CZ" sz="2100" dirty="0" smtClean="0"/>
              <a:t> </a:t>
            </a:r>
            <a:r>
              <a:rPr lang="cs-CZ" sz="2100" dirty="0"/>
              <a:t>bylo pobito 400 medvědů a dalších 400 afrických divokých zvířat, za </a:t>
            </a:r>
            <a:r>
              <a:rPr lang="cs-CZ" sz="2100" dirty="0" err="1"/>
              <a:t>Nerona</a:t>
            </a:r>
            <a:r>
              <a:rPr lang="cs-CZ" sz="2100" dirty="0"/>
              <a:t> 400 medvědů a 300 </a:t>
            </a:r>
            <a:r>
              <a:rPr lang="cs-CZ" sz="2100" dirty="0" smtClean="0"/>
              <a:t>lvů. </a:t>
            </a:r>
            <a:r>
              <a:rPr lang="cs-CZ" sz="2100" dirty="0"/>
              <a:t>Na hry císaře </a:t>
            </a:r>
            <a:r>
              <a:rPr lang="cs-CZ" sz="2100" dirty="0" err="1"/>
              <a:t>Gordiana</a:t>
            </a:r>
            <a:r>
              <a:rPr lang="cs-CZ" sz="2100" dirty="0"/>
              <a:t> I. bylo do arény posláno 100 šelem z Afriky, jindy 1000 medvědů, ale jeho nejslavnější štvanice se účastnilo 300 maurských červených pštrosů, 300 divokých oslů, 200 jelenů, 200 kamzíků, 200 daňků, 150 divokých prasat, 100 divokých ovcí, 100 býků z Kypru, 30 divokých koní a 10 losů. Poněkud jiný lov nechal uspořádat císař </a:t>
            </a:r>
            <a:r>
              <a:rPr lang="cs-CZ" sz="2100" dirty="0" err="1"/>
              <a:t>Probus</a:t>
            </a:r>
            <a:r>
              <a:rPr lang="cs-CZ" sz="2100" dirty="0"/>
              <a:t>, který nařídil </a:t>
            </a:r>
            <a:r>
              <a:rPr lang="cs-CZ" sz="2100" i="1" dirty="0"/>
              <a:t>circus</a:t>
            </a:r>
            <a:r>
              <a:rPr lang="cs-CZ" sz="2100" dirty="0"/>
              <a:t> upravit jako les, a poté do něj všemi vchody vpustit 1000 pštrosů, 1000 divokých prasat, 1000 jelenů, mnoho daňků, divokých ovcí, kozorožců a nespočet jiných býložravých zvířat; </a:t>
            </a:r>
            <a:r>
              <a:rPr lang="cs-CZ" sz="2100" dirty="0" smtClean="0"/>
              <a:t>pak byl </a:t>
            </a:r>
            <a:r>
              <a:rPr lang="cs-CZ" sz="2100" dirty="0"/>
              <a:t>do arény vpuštěn lid a kdokoli si mohl vzít, co chtěl, chytil a unesl. Z šelem v aréně předvedl 100 lvů, 100 lvic, 100 levhartů ze Sýrie, 100 levhartů z Afriky a 300 medvědů; všechna tato zvířata byla také </a:t>
            </a:r>
            <a:r>
              <a:rPr lang="cs-CZ" sz="2100" dirty="0" smtClean="0"/>
              <a:t>pobita. </a:t>
            </a:r>
            <a:r>
              <a:rPr lang="cs-CZ" sz="2100" dirty="0"/>
              <a:t>Na </a:t>
            </a:r>
            <a:r>
              <a:rPr lang="cs-CZ" sz="2100" dirty="0" smtClean="0"/>
              <a:t>jiné štvanici </a:t>
            </a:r>
            <a:r>
              <a:rPr lang="cs-CZ" sz="2100" dirty="0"/>
              <a:t>zvěře bylo zase </a:t>
            </a:r>
            <a:r>
              <a:rPr lang="cs-CZ" sz="2100" dirty="0" smtClean="0"/>
              <a:t>Pomp. </a:t>
            </a:r>
            <a:r>
              <a:rPr lang="cs-CZ" sz="2100" dirty="0"/>
              <a:t>poskytnuto 500-600 lvů, 18 slonů a 410 kusů jiné zvěře z Afriky. Na krvavé </a:t>
            </a:r>
            <a:r>
              <a:rPr lang="cs-CZ" sz="2100" dirty="0" smtClean="0"/>
              <a:t>hry </a:t>
            </a:r>
            <a:r>
              <a:rPr lang="cs-CZ" sz="2100" dirty="0"/>
              <a:t>se získávali zubři z Germánie, sloni a tygři z Indie, pštrosi a lvi z </a:t>
            </a:r>
            <a:r>
              <a:rPr lang="cs-CZ" sz="2100" dirty="0" smtClean="0"/>
              <a:t>Afriky. </a:t>
            </a:r>
            <a:r>
              <a:rPr lang="cs-CZ" sz="2100" dirty="0"/>
              <a:t>Hry konané </a:t>
            </a:r>
            <a:r>
              <a:rPr lang="cs-CZ" sz="2100" dirty="0" smtClean="0"/>
              <a:t>při </a:t>
            </a:r>
            <a:r>
              <a:rPr lang="cs-CZ" sz="2100" dirty="0"/>
              <a:t>otevření </a:t>
            </a:r>
            <a:r>
              <a:rPr lang="cs-CZ" sz="2100" dirty="0" err="1"/>
              <a:t>Colossea</a:t>
            </a:r>
            <a:r>
              <a:rPr lang="cs-CZ" sz="2100" dirty="0"/>
              <a:t> přinesly </a:t>
            </a:r>
            <a:r>
              <a:rPr lang="cs-CZ" sz="2100" dirty="0" smtClean="0"/>
              <a:t>smrt asi 2000 </a:t>
            </a:r>
            <a:r>
              <a:rPr lang="cs-CZ" sz="2100" dirty="0" err="1" smtClean="0"/>
              <a:t>gladiát</a:t>
            </a:r>
            <a:r>
              <a:rPr lang="cs-CZ" sz="2100" dirty="0" smtClean="0"/>
              <a:t>. </a:t>
            </a:r>
            <a:r>
              <a:rPr lang="cs-CZ" sz="2100" dirty="0"/>
              <a:t>a denně 5000 </a:t>
            </a:r>
            <a:r>
              <a:rPr lang="cs-CZ" sz="2100" dirty="0" smtClean="0"/>
              <a:t>zvěře.</a:t>
            </a:r>
            <a:endParaRPr lang="cs-CZ" sz="2100" dirty="0"/>
          </a:p>
        </p:txBody>
      </p:sp>
    </p:spTree>
    <p:extLst>
      <p:ext uri="{BB962C8B-B14F-4D97-AF65-F5344CB8AC3E}">
        <p14:creationId xmlns:p14="http://schemas.microsoft.com/office/powerpoint/2010/main" val="22900055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Aktuální\Antický sport a má výuka dějin starověkého sportu\Antický sport\rigo - obr\j\nossov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338"/>
            <a:ext cx="5920747" cy="684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72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lstStyle/>
          <a:p>
            <a:r>
              <a:rPr lang="cs-CZ" b="1" dirty="0" smtClean="0"/>
              <a:t>Přísaha</a:t>
            </a:r>
            <a:endParaRPr lang="cs-CZ" b="1" dirty="0"/>
          </a:p>
        </p:txBody>
      </p:sp>
      <p:sp>
        <p:nvSpPr>
          <p:cNvPr id="3" name="Zástupný symbol pro obsah 2"/>
          <p:cNvSpPr>
            <a:spLocks noGrp="1"/>
          </p:cNvSpPr>
          <p:nvPr>
            <p:ph idx="1"/>
          </p:nvPr>
        </p:nvSpPr>
        <p:spPr>
          <a:xfrm>
            <a:off x="457200" y="1340768"/>
            <a:ext cx="8229600" cy="4785395"/>
          </a:xfrm>
        </p:spPr>
        <p:txBody>
          <a:bodyPr/>
          <a:lstStyle/>
          <a:p>
            <a:r>
              <a:rPr lang="cs-CZ" i="1" dirty="0"/>
              <a:t>„upálit, spoutat, zbičovat, i mečem zabít</a:t>
            </a:r>
            <a:r>
              <a:rPr lang="cs-CZ" i="1" dirty="0" smtClean="0"/>
              <a:t>“</a:t>
            </a:r>
          </a:p>
          <a:p>
            <a:r>
              <a:rPr lang="cs-CZ" i="1" dirty="0" err="1"/>
              <a:t>auctoratus</a:t>
            </a:r>
            <a:r>
              <a:rPr lang="cs-CZ" dirty="0"/>
              <a:t> </a:t>
            </a:r>
            <a:r>
              <a:rPr lang="cs-CZ" dirty="0" smtClean="0"/>
              <a:t>(i dobrovolník)</a:t>
            </a:r>
          </a:p>
          <a:p>
            <a:endParaRPr lang="cs-CZ" dirty="0"/>
          </a:p>
          <a:p>
            <a:r>
              <a:rPr lang="cs-CZ" dirty="0" smtClean="0"/>
              <a:t>X </a:t>
            </a:r>
          </a:p>
          <a:p>
            <a:r>
              <a:rPr lang="cs-CZ" dirty="0" smtClean="0"/>
              <a:t>povstání </a:t>
            </a:r>
          </a:p>
          <a:p>
            <a:r>
              <a:rPr lang="cs-CZ" dirty="0" smtClean="0"/>
              <a:t>sebevraždy – Germán, Gal …  </a:t>
            </a:r>
            <a:endParaRPr lang="cs-CZ" dirty="0"/>
          </a:p>
        </p:txBody>
      </p:sp>
      <p:pic>
        <p:nvPicPr>
          <p:cNvPr id="41986" name="Picture 2" descr="C:\!Aktuální\Antický sport a má výuka dějin starověkého sportu\Antický sport\rigo - obr\j\burian,oliva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418" y="2590578"/>
            <a:ext cx="3000582" cy="426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43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1765</Words>
  <Application>Microsoft Office PowerPoint</Application>
  <PresentationFormat>Předvádění na obrazovce (4:3)</PresentationFormat>
  <Paragraphs>291</Paragraphs>
  <Slides>84</Slides>
  <Notes>2</Notes>
  <HiddenSlides>0</HiddenSlides>
  <MMClips>0</MMClips>
  <ScaleCrop>false</ScaleCrop>
  <HeadingPairs>
    <vt:vector size="4" baseType="variant">
      <vt:variant>
        <vt:lpstr>Motiv</vt:lpstr>
      </vt:variant>
      <vt:variant>
        <vt:i4>1</vt:i4>
      </vt:variant>
      <vt:variant>
        <vt:lpstr>Nadpisy snímků</vt:lpstr>
      </vt:variant>
      <vt:variant>
        <vt:i4>84</vt:i4>
      </vt:variant>
    </vt:vector>
  </HeadingPairs>
  <TitlesOfParts>
    <vt:vector size="85" baseType="lpstr">
      <vt:lpstr>Motiv sady Office</vt:lpstr>
      <vt:lpstr>Gladiátorské hry</vt:lpstr>
      <vt:lpstr>Počátek</vt:lpstr>
      <vt:lpstr>Prezentace aplikace PowerPoint</vt:lpstr>
      <vt:lpstr>ludus gladiatorius</vt:lpstr>
      <vt:lpstr>Prezentace aplikace PowerPoint</vt:lpstr>
      <vt:lpstr>Prezentace aplikace PowerPoint</vt:lpstr>
      <vt:lpstr>Císařští gladiátoři</vt:lpstr>
      <vt:lpstr>Obecné informace</vt:lpstr>
      <vt:lpstr>Přísaha</vt:lpstr>
      <vt:lpstr>Titul</vt:lpstr>
      <vt:lpstr>Výcvik</vt:lpstr>
      <vt:lpstr>Pronájem</vt:lpstr>
      <vt:lpstr>souboje</vt:lpstr>
      <vt:lpstr>Představení</vt:lpstr>
      <vt:lpstr>Vítěz</vt:lpstr>
      <vt:lpstr>Fanoušci</vt:lpstr>
      <vt:lpst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Venatio</vt:lpstr>
      <vt:lpstr>Jména</vt:lpstr>
      <vt:lpstr>Prezentace aplikace PowerPoint</vt:lpstr>
      <vt:lpstr>Prezentace aplikace PowerPoint</vt:lpstr>
      <vt:lpstr>Prezentace aplikace PowerPoint</vt:lpstr>
      <vt:lpstr>Prezentace aplikace PowerPoint</vt:lpstr>
      <vt:lpstr>Naumachiae</vt:lpstr>
      <vt:lpstr>Prezentace aplikace PowerPoint</vt:lpstr>
      <vt:lpstr>Noxii</vt:lpstr>
      <vt:lpstr>smrt</vt:lpstr>
      <vt:lpstr>inscenace</vt:lpstr>
      <vt:lpstr>Konec GH</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Gladiátorské hry</dc:title>
  <dc:creator>Jiří Kouřil</dc:creator>
  <cp:lastModifiedBy>Jiří Kouřil</cp:lastModifiedBy>
  <cp:revision>38</cp:revision>
  <dcterms:created xsi:type="dcterms:W3CDTF">2016-04-21T08:30:22Z</dcterms:created>
  <dcterms:modified xsi:type="dcterms:W3CDTF">2017-04-02T21:13:18Z</dcterms:modified>
</cp:coreProperties>
</file>