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sldIdLst>
    <p:sldId id="256" r:id="rId2"/>
    <p:sldId id="354" r:id="rId3"/>
    <p:sldId id="268" r:id="rId4"/>
    <p:sldId id="269" r:id="rId5"/>
    <p:sldId id="259" r:id="rId6"/>
    <p:sldId id="260" r:id="rId7"/>
    <p:sldId id="384" r:id="rId8"/>
    <p:sldId id="270" r:id="rId9"/>
    <p:sldId id="262" r:id="rId10"/>
    <p:sldId id="263" r:id="rId11"/>
    <p:sldId id="261" r:id="rId12"/>
    <p:sldId id="257" r:id="rId13"/>
    <p:sldId id="385" r:id="rId14"/>
    <p:sldId id="336" r:id="rId15"/>
    <p:sldId id="337" r:id="rId16"/>
    <p:sldId id="338" r:id="rId17"/>
    <p:sldId id="339" r:id="rId18"/>
    <p:sldId id="340" r:id="rId19"/>
    <p:sldId id="341" r:id="rId20"/>
    <p:sldId id="342" r:id="rId21"/>
    <p:sldId id="343" r:id="rId22"/>
    <p:sldId id="344" r:id="rId23"/>
    <p:sldId id="345" r:id="rId24"/>
    <p:sldId id="346" r:id="rId25"/>
    <p:sldId id="347" r:id="rId26"/>
    <p:sldId id="348" r:id="rId27"/>
    <p:sldId id="349" r:id="rId28"/>
    <p:sldId id="350" r:id="rId29"/>
    <p:sldId id="351" r:id="rId30"/>
    <p:sldId id="352" r:id="rId31"/>
    <p:sldId id="353" r:id="rId32"/>
    <p:sldId id="355" r:id="rId33"/>
    <p:sldId id="356" r:id="rId34"/>
    <p:sldId id="357" r:id="rId35"/>
    <p:sldId id="358" r:id="rId36"/>
    <p:sldId id="359" r:id="rId37"/>
    <p:sldId id="361" r:id="rId38"/>
    <p:sldId id="362" r:id="rId39"/>
    <p:sldId id="363" r:id="rId40"/>
    <p:sldId id="364" r:id="rId41"/>
    <p:sldId id="365" r:id="rId42"/>
    <p:sldId id="366" r:id="rId43"/>
    <p:sldId id="367" r:id="rId44"/>
    <p:sldId id="368" r:id="rId45"/>
    <p:sldId id="369" r:id="rId46"/>
    <p:sldId id="370" r:id="rId47"/>
    <p:sldId id="371" r:id="rId48"/>
    <p:sldId id="375" r:id="rId49"/>
    <p:sldId id="372" r:id="rId50"/>
    <p:sldId id="376" r:id="rId51"/>
    <p:sldId id="373" r:id="rId52"/>
    <p:sldId id="374" r:id="rId53"/>
    <p:sldId id="378" r:id="rId54"/>
    <p:sldId id="377" r:id="rId55"/>
    <p:sldId id="379" r:id="rId56"/>
    <p:sldId id="380" r:id="rId57"/>
    <p:sldId id="381" r:id="rId58"/>
    <p:sldId id="382" r:id="rId59"/>
    <p:sldId id="383" r:id="rId60"/>
    <p:sldId id="272" r:id="rId61"/>
    <p:sldId id="273" r:id="rId62"/>
    <p:sldId id="274" r:id="rId63"/>
    <p:sldId id="275" r:id="rId64"/>
    <p:sldId id="276" r:id="rId65"/>
    <p:sldId id="277" r:id="rId66"/>
    <p:sldId id="278" r:id="rId67"/>
    <p:sldId id="279" r:id="rId68"/>
    <p:sldId id="280" r:id="rId69"/>
    <p:sldId id="283" r:id="rId70"/>
    <p:sldId id="282" r:id="rId71"/>
    <p:sldId id="284" r:id="rId72"/>
    <p:sldId id="285" r:id="rId73"/>
    <p:sldId id="286" r:id="rId74"/>
    <p:sldId id="287" r:id="rId75"/>
    <p:sldId id="288" r:id="rId76"/>
    <p:sldId id="289" r:id="rId77"/>
    <p:sldId id="290" r:id="rId78"/>
    <p:sldId id="291" r:id="rId79"/>
    <p:sldId id="292" r:id="rId80"/>
    <p:sldId id="293" r:id="rId81"/>
    <p:sldId id="294" r:id="rId82"/>
    <p:sldId id="295" r:id="rId83"/>
    <p:sldId id="296" r:id="rId84"/>
    <p:sldId id="298" r:id="rId85"/>
    <p:sldId id="299" r:id="rId86"/>
    <p:sldId id="300" r:id="rId87"/>
    <p:sldId id="301" r:id="rId88"/>
    <p:sldId id="302" r:id="rId89"/>
    <p:sldId id="303" r:id="rId90"/>
    <p:sldId id="304" r:id="rId91"/>
    <p:sldId id="305" r:id="rId92"/>
    <p:sldId id="306" r:id="rId93"/>
    <p:sldId id="307" r:id="rId94"/>
    <p:sldId id="308" r:id="rId95"/>
    <p:sldId id="309" r:id="rId96"/>
    <p:sldId id="310" r:id="rId97"/>
    <p:sldId id="311" r:id="rId98"/>
    <p:sldId id="312" r:id="rId99"/>
    <p:sldId id="313" r:id="rId100"/>
    <p:sldId id="314" r:id="rId101"/>
    <p:sldId id="315" r:id="rId102"/>
    <p:sldId id="316" r:id="rId103"/>
    <p:sldId id="317" r:id="rId104"/>
    <p:sldId id="318" r:id="rId105"/>
    <p:sldId id="319" r:id="rId106"/>
    <p:sldId id="320" r:id="rId107"/>
    <p:sldId id="322" r:id="rId108"/>
    <p:sldId id="323" r:id="rId109"/>
    <p:sldId id="267" r:id="rId110"/>
    <p:sldId id="264" r:id="rId111"/>
    <p:sldId id="325" r:id="rId112"/>
    <p:sldId id="297" r:id="rId113"/>
    <p:sldId id="335" r:id="rId114"/>
    <p:sldId id="334" r:id="rId115"/>
    <p:sldId id="327" r:id="rId116"/>
    <p:sldId id="265" r:id="rId117"/>
    <p:sldId id="326" r:id="rId118"/>
    <p:sldId id="324" r:id="rId119"/>
    <p:sldId id="266" r:id="rId120"/>
    <p:sldId id="328" r:id="rId121"/>
    <p:sldId id="329" r:id="rId122"/>
    <p:sldId id="330" r:id="rId123"/>
    <p:sldId id="331" r:id="rId124"/>
    <p:sldId id="332" r:id="rId125"/>
    <p:sldId id="333" r:id="rId12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614" autoAdjust="0"/>
  </p:normalViewPr>
  <p:slideViewPr>
    <p:cSldViewPr>
      <p:cViewPr>
        <p:scale>
          <a:sx n="71" d="100"/>
          <a:sy n="71" d="100"/>
        </p:scale>
        <p:origin x="-1344" y="18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7B8E43-01CB-4A2D-BBDC-CD58BFAF5268}" type="datetimeFigureOut">
              <a:rPr lang="cs-CZ" smtClean="0"/>
              <a:t>2. 4. 2017</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BFF03B-140F-42A4-B66F-63DE98618F59}" type="slidenum">
              <a:rPr lang="cs-CZ" smtClean="0"/>
              <a:t>‹#›</a:t>
            </a:fld>
            <a:endParaRPr lang="cs-CZ"/>
          </a:p>
        </p:txBody>
      </p:sp>
    </p:spTree>
    <p:extLst>
      <p:ext uri="{BB962C8B-B14F-4D97-AF65-F5344CB8AC3E}">
        <p14:creationId xmlns:p14="http://schemas.microsoft.com/office/powerpoint/2010/main" val="1162393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0BFF03B-140F-42A4-B66F-63DE98618F59}" type="slidenum">
              <a:rPr lang="cs-CZ" smtClean="0"/>
              <a:t>27</a:t>
            </a:fld>
            <a:endParaRPr lang="cs-CZ"/>
          </a:p>
        </p:txBody>
      </p:sp>
    </p:spTree>
    <p:extLst>
      <p:ext uri="{BB962C8B-B14F-4D97-AF65-F5344CB8AC3E}">
        <p14:creationId xmlns:p14="http://schemas.microsoft.com/office/powerpoint/2010/main" val="2909372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cs-CZ" dirty="0"/>
          </a:p>
        </p:txBody>
      </p:sp>
      <p:sp>
        <p:nvSpPr>
          <p:cNvPr id="4" name="Zástupný symbol pro číslo snímku 3"/>
          <p:cNvSpPr>
            <a:spLocks noGrp="1"/>
          </p:cNvSpPr>
          <p:nvPr>
            <p:ph type="sldNum" sz="quarter" idx="10"/>
          </p:nvPr>
        </p:nvSpPr>
        <p:spPr/>
        <p:txBody>
          <a:bodyPr/>
          <a:lstStyle/>
          <a:p>
            <a:fld id="{10BFF03B-140F-42A4-B66F-63DE98618F59}" type="slidenum">
              <a:rPr lang="cs-CZ" smtClean="0"/>
              <a:t>32</a:t>
            </a:fld>
            <a:endParaRPr lang="cs-CZ"/>
          </a:p>
        </p:txBody>
      </p:sp>
    </p:spTree>
    <p:extLst>
      <p:ext uri="{BB962C8B-B14F-4D97-AF65-F5344CB8AC3E}">
        <p14:creationId xmlns:p14="http://schemas.microsoft.com/office/powerpoint/2010/main" val="259053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cs-CZ" smtClean="0"/>
          </a:p>
        </p:txBody>
      </p:sp>
      <p:sp>
        <p:nvSpPr>
          <p:cNvPr id="60420"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04FB5BF9-5628-4046-BFCE-D51412338DA5}" type="slidenum">
              <a:rPr lang="el-GR" altLang="cs-CZ" sz="1200" smtClean="0"/>
              <a:pPr eaLnBrk="1" hangingPunct="1"/>
              <a:t>56</a:t>
            </a:fld>
            <a:endParaRPr lang="el-GR" altLang="cs-CZ"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92163" name="Rectangle 2"/>
          <p:cNvSpPr>
            <a:spLocks noGrp="1" noChangeArrowheads="1"/>
          </p:cNvSpPr>
          <p:nvPr>
            <p:ph type="body" idx="1"/>
          </p:nvPr>
        </p:nvSpPr>
        <p:spPr>
          <a:xfrm>
            <a:off x="685800" y="4343400"/>
            <a:ext cx="5486400" cy="4114800"/>
          </a:xfrm>
          <a:noFill/>
          <a:ln/>
        </p:spPr>
        <p:txBody>
          <a:bodyPr wrap="none" anchor="ctr"/>
          <a:lstStyle/>
          <a:p>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93187" name="Rectangle 2"/>
          <p:cNvSpPr>
            <a:spLocks noGrp="1" noChangeArrowheads="1"/>
          </p:cNvSpPr>
          <p:nvPr>
            <p:ph type="body" idx="1"/>
          </p:nvPr>
        </p:nvSpPr>
        <p:spPr>
          <a:xfrm>
            <a:off x="685800" y="4343400"/>
            <a:ext cx="5486400" cy="4114800"/>
          </a:xfrm>
          <a:noFill/>
          <a:ln/>
        </p:spPr>
        <p:txBody>
          <a:bodyPr wrap="none" anchor="ctr"/>
          <a:lstStyle/>
          <a:p>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95235" name="Rectangle 2"/>
          <p:cNvSpPr>
            <a:spLocks noGrp="1" noChangeArrowheads="1"/>
          </p:cNvSpPr>
          <p:nvPr>
            <p:ph type="body" idx="1"/>
          </p:nvPr>
        </p:nvSpPr>
        <p:spPr>
          <a:xfrm>
            <a:off x="685800" y="4343400"/>
            <a:ext cx="5486400" cy="4114800"/>
          </a:xfrm>
          <a:noFill/>
          <a:ln/>
        </p:spPr>
        <p:txBody>
          <a:bodyPr wrap="none" anchor="ctr"/>
          <a:lstStyle/>
          <a:p>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91139" name="Rectangle 2"/>
          <p:cNvSpPr>
            <a:spLocks noGrp="1" noChangeArrowheads="1"/>
          </p:cNvSpPr>
          <p:nvPr>
            <p:ph type="body" idx="1"/>
          </p:nvPr>
        </p:nvSpPr>
        <p:spPr>
          <a:xfrm>
            <a:off x="685800" y="4343400"/>
            <a:ext cx="5486400" cy="4114800"/>
          </a:xfrm>
          <a:noFill/>
          <a:ln/>
        </p:spPr>
        <p:txBody>
          <a:bodyPr wrap="none" anchor="ctr"/>
          <a:lstStyle/>
          <a:p>
            <a:endParaRPr 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31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cs-CZ"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26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cs-CZ"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2. 4. 2017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2. 4. 2017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2. 4. 2017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228600" y="0"/>
            <a:ext cx="8229600" cy="1600200"/>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685800" y="1981200"/>
            <a:ext cx="7772400" cy="4114800"/>
          </a:xfrm>
        </p:spPr>
        <p:txBody>
          <a:bodyPr/>
          <a:lstStyle/>
          <a:p>
            <a:pPr lvl="0"/>
            <a:endParaRPr lang="el-G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D5F1AA29-8D23-4D19-930D-6EC917FAE534}" type="slidenum">
              <a:rPr lang="el-GR"/>
              <a:pPr>
                <a:defRPr/>
              </a:pPr>
              <a:t>‹#›</a:t>
            </a:fld>
            <a:endParaRPr lang="el-GR"/>
          </a:p>
        </p:txBody>
      </p:sp>
    </p:spTree>
    <p:extLst>
      <p:ext uri="{BB962C8B-B14F-4D97-AF65-F5344CB8AC3E}">
        <p14:creationId xmlns:p14="http://schemas.microsoft.com/office/powerpoint/2010/main" val="4294946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2. 4. 2017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95EC1D4A-A796-47C3-A63E-CE236FB377E2}" type="datetimeFigureOut">
              <a:rPr lang="cs-CZ" smtClean="0"/>
              <a:t>2. 4. 2017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95EC1D4A-A796-47C3-A63E-CE236FB377E2}" type="datetimeFigureOut">
              <a:rPr lang="cs-CZ" smtClean="0"/>
              <a:t>2. 4. 2017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95EC1D4A-A796-47C3-A63E-CE236FB377E2}" type="datetimeFigureOut">
              <a:rPr lang="cs-CZ" smtClean="0"/>
              <a:t>2. 4. 2017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95EC1D4A-A796-47C3-A63E-CE236FB377E2}" type="datetimeFigureOut">
              <a:rPr lang="cs-CZ" smtClean="0"/>
              <a:t>2. 4. 2017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5EC1D4A-A796-47C3-A63E-CE236FB377E2}" type="datetimeFigureOut">
              <a:rPr lang="cs-CZ" smtClean="0"/>
              <a:t>2. 4. 2017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5EC1D4A-A796-47C3-A63E-CE236FB377E2}" type="datetimeFigureOut">
              <a:rPr lang="cs-CZ" smtClean="0"/>
              <a:t>2. 4. 2017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5EC1D4A-A796-47C3-A63E-CE236FB377E2}" type="datetimeFigureOut">
              <a:rPr lang="cs-CZ" smtClean="0"/>
              <a:t>2. 4. 2017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C1D4A-A796-47C3-A63E-CE236FB377E2}" type="datetimeFigureOut">
              <a:rPr lang="cs-CZ" smtClean="0"/>
              <a:t>2. 4. 2017</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7A5DF-1266-40EA-9282-1E66B9DE06C0}"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http://www.apologitis.com/gr/ancient/eik/antioch-oly.jpg" TargetMode="External"/><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http://learn.mq.edu.au/webct/RelativeResourceManager/15043963001/Public%20Files/chapters/coins/c_images/74_r.jpg" TargetMode="External"/><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http://learn.mq.edu.au/webct/RelativeResourceManager/15043963001/Public%20Files/chapters/coins/c_images/08_o.jpg" TargetMode="External"/><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http://learn.mq.edu.au/webct/RelativeResourceManager/15043963001/Public%20Files/chapters/coins/c_images/08_r.jpg" TargetMode="Externa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51.emf"/><Relationship Id="rId4" Type="http://schemas.openxmlformats.org/officeDocument/2006/relationships/oleObject" Target="../embeddings/Microsoft_Word_97_-_2003_Document1.doc"/></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5.emf"/><Relationship Id="rId4" Type="http://schemas.openxmlformats.org/officeDocument/2006/relationships/oleObject" Target="../embeddings/oleObject2.bin"/></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iří\Desktop\Drawing of a later Imperial Roman relief showing a boxer wearing on his right hand a caestus, armed with metal projections; Lateran Collection, Vatican Museum (Gardiner, fig. 177).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6395"/>
            <a:ext cx="9144000" cy="6873884"/>
          </a:xfrm>
          <a:prstGeom prst="rect">
            <a:avLst/>
          </a:prstGeom>
          <a:noFill/>
          <a:extLst>
            <a:ext uri="{909E8E84-426E-40DD-AFC4-6F175D3DCCD1}">
              <a14:hiddenFill xmlns:a14="http://schemas.microsoft.com/office/drawing/2010/main">
                <a:solidFill>
                  <a:srgbClr val="FFFFFF"/>
                </a:solidFill>
              </a14:hiddenFill>
            </a:ext>
          </a:extLst>
        </p:spPr>
      </p:pic>
      <p:sp>
        <p:nvSpPr>
          <p:cNvPr id="3" name="Podnadpis 2"/>
          <p:cNvSpPr>
            <a:spLocks noGrp="1"/>
          </p:cNvSpPr>
          <p:nvPr>
            <p:ph type="subTitle" idx="1"/>
          </p:nvPr>
        </p:nvSpPr>
        <p:spPr>
          <a:xfrm>
            <a:off x="1371600" y="3140968"/>
            <a:ext cx="6400800" cy="1752600"/>
          </a:xfrm>
        </p:spPr>
        <p:txBody>
          <a:bodyPr>
            <a:normAutofit/>
          </a:bodyPr>
          <a:lstStyle/>
          <a:p>
            <a:r>
              <a:rPr lang="cs-CZ" sz="4800" b="1" dirty="0" smtClean="0">
                <a:solidFill>
                  <a:schemeClr val="accent3">
                    <a:lumMod val="50000"/>
                  </a:schemeClr>
                </a:solidFill>
                <a:effectLst>
                  <a:outerShdw blurRad="38100" dist="38100" dir="2700000" algn="tl">
                    <a:srgbClr val="000000">
                      <a:alpha val="43137"/>
                    </a:srgbClr>
                  </a:outerShdw>
                </a:effectLst>
              </a:rPr>
              <a:t>Profesionální atletika </a:t>
            </a:r>
          </a:p>
          <a:p>
            <a:r>
              <a:rPr lang="cs-CZ" sz="3600" b="1" dirty="0" smtClean="0">
                <a:solidFill>
                  <a:schemeClr val="accent3">
                    <a:lumMod val="50000"/>
                  </a:schemeClr>
                </a:solidFill>
                <a:effectLst>
                  <a:outerShdw blurRad="38100" dist="38100" dir="2700000" algn="tl">
                    <a:srgbClr val="000000">
                      <a:alpha val="43137"/>
                    </a:srgbClr>
                  </a:outerShdw>
                </a:effectLst>
              </a:rPr>
              <a:t>(od helénismu po Řím)</a:t>
            </a:r>
            <a:endParaRPr lang="cs-CZ" sz="3600" b="1" dirty="0">
              <a:solidFill>
                <a:schemeClr val="accent3">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97507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iří\Desktop\Drawing of a later Imperial Roman relief showing a boxer wearing on his right hand a caestus, armed with metal projections; Lateran Collection, Vatican Museum (Gardiner, fig. 177).jpg"/>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6395"/>
            <a:ext cx="9144000" cy="687388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0" y="404664"/>
            <a:ext cx="9036496" cy="5976664"/>
          </a:xfrm>
        </p:spPr>
        <p:txBody>
          <a:bodyPr>
            <a:normAutofit fontScale="85000" lnSpcReduction="20000"/>
          </a:bodyPr>
          <a:lstStyle/>
          <a:p>
            <a:r>
              <a:rPr lang="cs-CZ" b="1" dirty="0" smtClean="0"/>
              <a:t>hry v </a:t>
            </a:r>
            <a:r>
              <a:rPr lang="cs-CZ" b="1" dirty="0" err="1" smtClean="0"/>
              <a:t>Naples</a:t>
            </a:r>
            <a:r>
              <a:rPr lang="cs-CZ" b="1" dirty="0" smtClean="0"/>
              <a:t> </a:t>
            </a:r>
          </a:p>
          <a:p>
            <a:pPr lvl="1"/>
            <a:r>
              <a:rPr lang="cs-CZ" dirty="0" smtClean="0"/>
              <a:t>2 AD k poctě Augusta</a:t>
            </a:r>
          </a:p>
          <a:p>
            <a:pPr lvl="1"/>
            <a:r>
              <a:rPr lang="cs-CZ" dirty="0" err="1" smtClean="0"/>
              <a:t>Pokr</a:t>
            </a:r>
            <a:r>
              <a:rPr lang="cs-CZ" dirty="0" smtClean="0"/>
              <a:t>. Claudius, Nero, </a:t>
            </a:r>
            <a:r>
              <a:rPr lang="cs-CZ" dirty="0" err="1" smtClean="0"/>
              <a:t>Domitian</a:t>
            </a:r>
            <a:r>
              <a:rPr lang="cs-CZ" dirty="0" smtClean="0"/>
              <a:t> </a:t>
            </a:r>
          </a:p>
          <a:p>
            <a:pPr lvl="1"/>
            <a:r>
              <a:rPr lang="cs-CZ" dirty="0" smtClean="0"/>
              <a:t>Gymnický, hippický, múzický (peníze) a dramatický agón</a:t>
            </a:r>
          </a:p>
          <a:p>
            <a:pPr lvl="1"/>
            <a:r>
              <a:rPr lang="cs-CZ" dirty="0" smtClean="0"/>
              <a:t>Ženy dromos</a:t>
            </a:r>
          </a:p>
          <a:p>
            <a:pPr marL="457200" lvl="1" indent="0">
              <a:buNone/>
            </a:pPr>
            <a:endParaRPr lang="cs-CZ" b="1" dirty="0" smtClean="0"/>
          </a:p>
          <a:p>
            <a:r>
              <a:rPr lang="cs-CZ" b="1" dirty="0" smtClean="0"/>
              <a:t>sebasteie</a:t>
            </a:r>
            <a:r>
              <a:rPr lang="cs-CZ" dirty="0" smtClean="0"/>
              <a:t> </a:t>
            </a:r>
          </a:p>
          <a:p>
            <a:pPr lvl="1"/>
            <a:r>
              <a:rPr lang="cs-CZ" dirty="0" smtClean="0"/>
              <a:t>v</a:t>
            </a:r>
            <a:r>
              <a:rPr lang="cs-CZ" dirty="0"/>
              <a:t> Sebastě u Neapole </a:t>
            </a:r>
            <a:endParaRPr lang="cs-CZ" dirty="0" smtClean="0"/>
          </a:p>
          <a:p>
            <a:pPr lvl="1"/>
            <a:r>
              <a:rPr lang="cs-CZ" dirty="0" smtClean="0"/>
              <a:t>Augustus</a:t>
            </a:r>
            <a:endParaRPr lang="cs-CZ" dirty="0"/>
          </a:p>
          <a:p>
            <a:pPr lvl="1"/>
            <a:r>
              <a:rPr lang="cs-CZ" i="1" dirty="0" smtClean="0"/>
              <a:t>Italika </a:t>
            </a:r>
            <a:r>
              <a:rPr lang="cs-CZ" i="1" dirty="0"/>
              <a:t>Romaia Sebasta </a:t>
            </a:r>
            <a:r>
              <a:rPr lang="cs-CZ" i="1" dirty="0" smtClean="0"/>
              <a:t>Isolympia</a:t>
            </a:r>
            <a:endParaRPr lang="cs-CZ" dirty="0" smtClean="0"/>
          </a:p>
          <a:p>
            <a:r>
              <a:rPr lang="cs-CZ" b="1" dirty="0" smtClean="0"/>
              <a:t>Neronie</a:t>
            </a:r>
            <a:r>
              <a:rPr lang="cs-CZ" dirty="0" smtClean="0"/>
              <a:t> (</a:t>
            </a:r>
            <a:r>
              <a:rPr lang="cs-CZ" b="1" dirty="0" smtClean="0"/>
              <a:t>Nerovy</a:t>
            </a:r>
            <a:r>
              <a:rPr lang="cs-CZ" dirty="0" smtClean="0"/>
              <a:t> </a:t>
            </a:r>
            <a:r>
              <a:rPr lang="cs-CZ" b="1" dirty="0" smtClean="0"/>
              <a:t>hry</a:t>
            </a:r>
            <a:r>
              <a:rPr lang="cs-CZ" dirty="0" smtClean="0"/>
              <a:t>) – r. 60 </a:t>
            </a:r>
            <a:r>
              <a:rPr lang="cs-CZ" dirty="0"/>
              <a:t>a 65 </a:t>
            </a:r>
            <a:endParaRPr lang="cs-CZ" dirty="0" smtClean="0"/>
          </a:p>
          <a:p>
            <a:r>
              <a:rPr lang="cs-CZ" b="1" dirty="0" smtClean="0"/>
              <a:t>hry</a:t>
            </a:r>
            <a:r>
              <a:rPr lang="cs-CZ" dirty="0" smtClean="0"/>
              <a:t> </a:t>
            </a:r>
            <a:r>
              <a:rPr lang="cs-CZ" b="1" dirty="0"/>
              <a:t>na</a:t>
            </a:r>
            <a:r>
              <a:rPr lang="cs-CZ" dirty="0"/>
              <a:t> </a:t>
            </a:r>
            <a:r>
              <a:rPr lang="cs-CZ" b="1" dirty="0"/>
              <a:t>věčnost</a:t>
            </a:r>
            <a:r>
              <a:rPr lang="cs-CZ" dirty="0" smtClean="0"/>
              <a:t> </a:t>
            </a:r>
            <a:r>
              <a:rPr lang="cs-CZ" b="1" dirty="0" smtClean="0"/>
              <a:t>říše</a:t>
            </a:r>
            <a:r>
              <a:rPr lang="cs-CZ" dirty="0" smtClean="0"/>
              <a:t> </a:t>
            </a:r>
          </a:p>
          <a:p>
            <a:pPr lvl="1"/>
            <a:r>
              <a:rPr lang="cs-CZ" dirty="0" err="1" smtClean="0"/>
              <a:t>Neronova</a:t>
            </a:r>
            <a:r>
              <a:rPr lang="cs-CZ" dirty="0" smtClean="0"/>
              <a:t> účast na obojích, Olympia … </a:t>
            </a:r>
          </a:p>
          <a:p>
            <a:r>
              <a:rPr lang="cs-CZ" b="1" dirty="0" smtClean="0"/>
              <a:t>štítové hry </a:t>
            </a:r>
            <a:r>
              <a:rPr lang="cs-CZ" b="1" dirty="0"/>
              <a:t>v </a:t>
            </a:r>
            <a:r>
              <a:rPr lang="cs-CZ" b="1" dirty="0" smtClean="0"/>
              <a:t>Argu</a:t>
            </a:r>
          </a:p>
          <a:p>
            <a:pPr lvl="1"/>
            <a:r>
              <a:rPr lang="cs-CZ" dirty="0" smtClean="0"/>
              <a:t>oslava Héry</a:t>
            </a:r>
            <a:endParaRPr lang="cs-CZ" dirty="0"/>
          </a:p>
        </p:txBody>
      </p:sp>
    </p:spTree>
    <p:extLst>
      <p:ext uri="{BB962C8B-B14F-4D97-AF65-F5344CB8AC3E}">
        <p14:creationId xmlns:p14="http://schemas.microsoft.com/office/powerpoint/2010/main" val="240487179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5" descr="Perinthos3"/>
          <p:cNvPicPr>
            <a:picLocks noChangeAspect="1" noChangeArrowheads="1"/>
          </p:cNvPicPr>
          <p:nvPr/>
        </p:nvPicPr>
        <p:blipFill>
          <a:blip r:embed="rId2" cstate="print"/>
          <a:srcRect/>
          <a:stretch>
            <a:fillRect/>
          </a:stretch>
        </p:blipFill>
        <p:spPr bwMode="auto">
          <a:xfrm>
            <a:off x="0" y="1124744"/>
            <a:ext cx="5086080" cy="4986903"/>
          </a:xfrm>
          <a:prstGeom prst="rect">
            <a:avLst/>
          </a:prstGeom>
          <a:ln>
            <a:noFill/>
          </a:ln>
          <a:effectLst>
            <a:softEdge rad="112500"/>
          </a:effectLst>
        </p:spPr>
      </p:pic>
      <p:sp>
        <p:nvSpPr>
          <p:cNvPr id="31748" name="Text Box 6"/>
          <p:cNvSpPr txBox="1">
            <a:spLocks noChangeArrowheads="1"/>
          </p:cNvSpPr>
          <p:nvPr/>
        </p:nvSpPr>
        <p:spPr bwMode="auto">
          <a:xfrm>
            <a:off x="5576170" y="2276872"/>
            <a:ext cx="3260725" cy="2293938"/>
          </a:xfrm>
          <a:prstGeom prst="rect">
            <a:avLst/>
          </a:prstGeom>
          <a:noFill/>
          <a:ln w="9525">
            <a:noFill/>
            <a:miter lim="800000"/>
            <a:headEnd/>
            <a:tailEnd/>
          </a:ln>
        </p:spPr>
        <p:txBody>
          <a:bodyPr>
            <a:spAutoFit/>
          </a:bodyPr>
          <a:lstStyle/>
          <a:p>
            <a:pPr>
              <a:lnSpc>
                <a:spcPct val="130000"/>
              </a:lnSpc>
            </a:pPr>
            <a:r>
              <a:rPr lang="en-US" sz="2800" b="1" dirty="0">
                <a:solidFill>
                  <a:srgbClr val="FFFF00"/>
                </a:solidFill>
              </a:rPr>
              <a:t>HEPEDEMIA SEVERUS II</a:t>
            </a:r>
            <a:r>
              <a:rPr lang="el-GR" sz="2800" b="1" dirty="0">
                <a:solidFill>
                  <a:srgbClr val="FFFF00"/>
                </a:solidFill>
              </a:rPr>
              <a:t> </a:t>
            </a:r>
            <a:r>
              <a:rPr lang="en-US" sz="2800" b="1" dirty="0">
                <a:solidFill>
                  <a:srgbClr val="FFFF00"/>
                </a:solidFill>
              </a:rPr>
              <a:t>OF PERINTHUS NEOKOROI</a:t>
            </a:r>
            <a:endParaRPr lang="el-GR" sz="2800" b="1" dirty="0">
              <a:solidFill>
                <a:srgbClr val="FFFF00"/>
              </a:solidFill>
            </a:endParaRPr>
          </a:p>
        </p:txBody>
      </p:sp>
    </p:spTree>
    <p:extLst>
      <p:ext uri="{BB962C8B-B14F-4D97-AF65-F5344CB8AC3E}">
        <p14:creationId xmlns:p14="http://schemas.microsoft.com/office/powerpoint/2010/main" val="13915969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Rot="1" noChangeArrowheads="1"/>
          </p:cNvSpPr>
          <p:nvPr>
            <p:ph type="title"/>
          </p:nvPr>
        </p:nvSpPr>
        <p:spPr/>
        <p:txBody>
          <a:bodyPr/>
          <a:lstStyle/>
          <a:p>
            <a:pPr eaLnBrk="1" hangingPunct="1">
              <a:defRPr/>
            </a:pPr>
            <a:r>
              <a:rPr lang="en-US" b="1" dirty="0" err="1" smtClean="0">
                <a:latin typeface="Book Antiqua" pitchFamily="18" charset="0"/>
              </a:rPr>
              <a:t>Perinthus</a:t>
            </a:r>
            <a:r>
              <a:rPr lang="cs-CZ" b="1" dirty="0" err="1" smtClean="0">
                <a:latin typeface="Book Antiqua" pitchFamily="18" charset="0"/>
              </a:rPr>
              <a:t>ký</a:t>
            </a:r>
            <a:r>
              <a:rPr lang="en-US" b="1" dirty="0" smtClean="0">
                <a:latin typeface="Book Antiqua" pitchFamily="18" charset="0"/>
              </a:rPr>
              <a:t> </a:t>
            </a:r>
            <a:r>
              <a:rPr lang="cs-CZ" b="1" dirty="0" smtClean="0">
                <a:latin typeface="Book Antiqua" pitchFamily="18" charset="0"/>
              </a:rPr>
              <a:t>stadion</a:t>
            </a:r>
            <a:endParaRPr lang="el-GR" b="1" dirty="0" smtClean="0">
              <a:latin typeface="Book Antiqua" pitchFamily="18" charset="0"/>
            </a:endParaRPr>
          </a:p>
        </p:txBody>
      </p:sp>
      <p:pic>
        <p:nvPicPr>
          <p:cNvPr id="32771" name="Picture 5" descr="Perinthos5"/>
          <p:cNvPicPr>
            <a:picLocks noChangeAspect="1" noChangeArrowheads="1"/>
          </p:cNvPicPr>
          <p:nvPr/>
        </p:nvPicPr>
        <p:blipFill>
          <a:blip r:embed="rId2" cstate="print"/>
          <a:srcRect/>
          <a:stretch>
            <a:fillRect/>
          </a:stretch>
        </p:blipFill>
        <p:spPr bwMode="auto">
          <a:xfrm>
            <a:off x="14211" y="1628799"/>
            <a:ext cx="9129789" cy="4254375"/>
          </a:xfrm>
          <a:prstGeom prst="rect">
            <a:avLst/>
          </a:prstGeom>
          <a:ln>
            <a:noFill/>
          </a:ln>
          <a:effectLst>
            <a:softEdge rad="112500"/>
          </a:effectLst>
        </p:spPr>
      </p:pic>
    </p:spTree>
    <p:extLst>
      <p:ext uri="{BB962C8B-B14F-4D97-AF65-F5344CB8AC3E}">
        <p14:creationId xmlns:p14="http://schemas.microsoft.com/office/powerpoint/2010/main" val="418249306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Perinthos2"/>
          <p:cNvPicPr>
            <a:picLocks noChangeAspect="1" noChangeArrowheads="1"/>
          </p:cNvPicPr>
          <p:nvPr/>
        </p:nvPicPr>
        <p:blipFill>
          <a:blip r:embed="rId2" cstate="print"/>
          <a:srcRect/>
          <a:stretch>
            <a:fillRect/>
          </a:stretch>
        </p:blipFill>
        <p:spPr bwMode="auto">
          <a:xfrm>
            <a:off x="535349" y="1196975"/>
            <a:ext cx="8141107" cy="5650084"/>
          </a:xfrm>
          <a:prstGeom prst="rect">
            <a:avLst/>
          </a:prstGeom>
          <a:ln>
            <a:noFill/>
          </a:ln>
          <a:effectLst>
            <a:softEdge rad="112500"/>
          </a:effectLst>
        </p:spPr>
      </p:pic>
      <p:sp>
        <p:nvSpPr>
          <p:cNvPr id="33795" name="Text Box 5"/>
          <p:cNvSpPr txBox="1">
            <a:spLocks noChangeArrowheads="1"/>
          </p:cNvSpPr>
          <p:nvPr/>
        </p:nvSpPr>
        <p:spPr bwMode="auto">
          <a:xfrm>
            <a:off x="900113" y="436563"/>
            <a:ext cx="7416800" cy="584200"/>
          </a:xfrm>
          <a:prstGeom prst="rect">
            <a:avLst/>
          </a:prstGeom>
          <a:noFill/>
          <a:ln w="9525">
            <a:noFill/>
            <a:miter lim="800000"/>
            <a:headEnd/>
            <a:tailEnd/>
          </a:ln>
        </p:spPr>
        <p:txBody>
          <a:bodyPr>
            <a:spAutoFit/>
          </a:bodyPr>
          <a:lstStyle/>
          <a:p>
            <a:pPr algn="ctr"/>
            <a:r>
              <a:rPr lang="cs-CZ" sz="3200" b="1" dirty="0" smtClean="0">
                <a:latin typeface="Book Antiqua" pitchFamily="18" charset="0"/>
              </a:rPr>
              <a:t>stadion</a:t>
            </a:r>
            <a:endParaRPr lang="el-GR" sz="3200" b="1" dirty="0">
              <a:latin typeface="Book Antiqua" pitchFamily="18" charset="0"/>
            </a:endParaRPr>
          </a:p>
        </p:txBody>
      </p:sp>
    </p:spTree>
    <p:extLst>
      <p:ext uri="{BB962C8B-B14F-4D97-AF65-F5344CB8AC3E}">
        <p14:creationId xmlns:p14="http://schemas.microsoft.com/office/powerpoint/2010/main" val="86900027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p:txBody>
          <a:bodyPr/>
          <a:lstStyle/>
          <a:p>
            <a:pPr eaLnBrk="1" hangingPunct="1">
              <a:defRPr/>
            </a:pPr>
            <a:r>
              <a:rPr lang="cs-CZ" b="1" dirty="0" smtClean="0">
                <a:latin typeface="Book Antiqua" pitchFamily="18" charset="0"/>
              </a:rPr>
              <a:t>Atletické hry v Byzanci</a:t>
            </a:r>
            <a:endParaRPr lang="el-GR" b="1" dirty="0" smtClean="0">
              <a:latin typeface="Book Antiqua" pitchFamily="18" charset="0"/>
            </a:endParaRPr>
          </a:p>
        </p:txBody>
      </p:sp>
      <p:sp>
        <p:nvSpPr>
          <p:cNvPr id="53251" name="Rectangle 3"/>
          <p:cNvSpPr>
            <a:spLocks noGrp="1" noChangeArrowheads="1"/>
          </p:cNvSpPr>
          <p:nvPr>
            <p:ph type="body" idx="1"/>
          </p:nvPr>
        </p:nvSpPr>
        <p:spPr/>
        <p:txBody>
          <a:bodyPr/>
          <a:lstStyle/>
          <a:p>
            <a:pPr eaLnBrk="1" hangingPunct="1">
              <a:lnSpc>
                <a:spcPct val="155000"/>
              </a:lnSpc>
              <a:defRPr/>
            </a:pPr>
            <a:r>
              <a:rPr lang="en-US" dirty="0" err="1" smtClean="0">
                <a:latin typeface="Book Antiqua" pitchFamily="18" charset="0"/>
              </a:rPr>
              <a:t>Antoninia</a:t>
            </a:r>
            <a:r>
              <a:rPr lang="en-US" dirty="0" smtClean="0">
                <a:latin typeface="Book Antiqua" pitchFamily="18" charset="0"/>
              </a:rPr>
              <a:t> </a:t>
            </a:r>
            <a:r>
              <a:rPr lang="en-US" dirty="0" err="1" smtClean="0">
                <a:latin typeface="Book Antiqua" pitchFamily="18" charset="0"/>
              </a:rPr>
              <a:t>Sevasta</a:t>
            </a:r>
            <a:endParaRPr lang="el-GR" dirty="0" smtClean="0">
              <a:latin typeface="Book Antiqua" pitchFamily="18" charset="0"/>
            </a:endParaRPr>
          </a:p>
          <a:p>
            <a:pPr eaLnBrk="1" hangingPunct="1">
              <a:lnSpc>
                <a:spcPct val="155000"/>
              </a:lnSpc>
              <a:defRPr/>
            </a:pPr>
            <a:r>
              <a:rPr lang="en-US" dirty="0" err="1" smtClean="0">
                <a:latin typeface="Book Antiqua" pitchFamily="18" charset="0"/>
              </a:rPr>
              <a:t>Sevasta</a:t>
            </a:r>
            <a:endParaRPr lang="el-GR" dirty="0" smtClean="0">
              <a:latin typeface="Book Antiqua" pitchFamily="18" charset="0"/>
            </a:endParaRPr>
          </a:p>
          <a:p>
            <a:pPr eaLnBrk="1" hangingPunct="1">
              <a:lnSpc>
                <a:spcPct val="155000"/>
              </a:lnSpc>
              <a:defRPr/>
            </a:pPr>
            <a:r>
              <a:rPr lang="en-US" dirty="0" err="1" smtClean="0">
                <a:latin typeface="Book Antiqua" pitchFamily="18" charset="0"/>
              </a:rPr>
              <a:t>Alexandreia</a:t>
            </a:r>
            <a:r>
              <a:rPr lang="en-US" dirty="0" smtClean="0">
                <a:latin typeface="Book Antiqua" pitchFamily="18" charset="0"/>
              </a:rPr>
              <a:t> </a:t>
            </a:r>
            <a:r>
              <a:rPr lang="en-US" dirty="0" err="1" smtClean="0">
                <a:latin typeface="Book Antiqua" pitchFamily="18" charset="0"/>
              </a:rPr>
              <a:t>Sevasta</a:t>
            </a:r>
            <a:endParaRPr lang="el-GR" dirty="0" smtClean="0">
              <a:latin typeface="Book Antiqua" pitchFamily="18" charset="0"/>
            </a:endParaRPr>
          </a:p>
        </p:txBody>
      </p:sp>
    </p:spTree>
    <p:extLst>
      <p:ext uri="{BB962C8B-B14F-4D97-AF65-F5344CB8AC3E}">
        <p14:creationId xmlns:p14="http://schemas.microsoft.com/office/powerpoint/2010/main" val="409401032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Rot="1" noChangeArrowheads="1"/>
          </p:cNvSpPr>
          <p:nvPr>
            <p:ph type="title"/>
          </p:nvPr>
        </p:nvSpPr>
        <p:spPr/>
        <p:txBody>
          <a:bodyPr/>
          <a:lstStyle/>
          <a:p>
            <a:pPr eaLnBrk="1" hangingPunct="1">
              <a:defRPr/>
            </a:pPr>
            <a:r>
              <a:rPr lang="cs-CZ" b="1" dirty="0" smtClean="0">
                <a:latin typeface="Book Antiqua" pitchFamily="18" charset="0"/>
              </a:rPr>
              <a:t>Byzantská mince</a:t>
            </a:r>
            <a:endParaRPr lang="el-GR" b="1" dirty="0" smtClean="0">
              <a:latin typeface="Book Antiqua" pitchFamily="18" charset="0"/>
            </a:endParaRPr>
          </a:p>
        </p:txBody>
      </p:sp>
      <p:pic>
        <p:nvPicPr>
          <p:cNvPr id="35843" name="Picture 5" descr="Byzantio"/>
          <p:cNvPicPr>
            <a:picLocks noChangeAspect="1" noChangeArrowheads="1"/>
          </p:cNvPicPr>
          <p:nvPr/>
        </p:nvPicPr>
        <p:blipFill>
          <a:blip r:embed="rId2" cstate="print"/>
          <a:srcRect/>
          <a:stretch>
            <a:fillRect/>
          </a:stretch>
        </p:blipFill>
        <p:spPr bwMode="auto">
          <a:xfrm>
            <a:off x="395536" y="1443594"/>
            <a:ext cx="4629150" cy="5022850"/>
          </a:xfrm>
          <a:prstGeom prst="rect">
            <a:avLst/>
          </a:prstGeom>
          <a:ln>
            <a:noFill/>
          </a:ln>
          <a:effectLst>
            <a:softEdge rad="112500"/>
          </a:effectLst>
        </p:spPr>
      </p:pic>
      <p:sp>
        <p:nvSpPr>
          <p:cNvPr id="2" name="Text Box 6"/>
          <p:cNvSpPr txBox="1">
            <a:spLocks noChangeArrowheads="1"/>
          </p:cNvSpPr>
          <p:nvPr/>
        </p:nvSpPr>
        <p:spPr bwMode="auto">
          <a:xfrm>
            <a:off x="5292080" y="2636838"/>
            <a:ext cx="3851920" cy="1384995"/>
          </a:xfrm>
          <a:prstGeom prst="rect">
            <a:avLst/>
          </a:prstGeom>
          <a:noFill/>
          <a:ln w="9525">
            <a:noFill/>
            <a:miter lim="800000"/>
            <a:headEnd/>
            <a:tailEnd/>
          </a:ln>
        </p:spPr>
        <p:txBody>
          <a:bodyPr wrap="square">
            <a:spAutoFit/>
          </a:bodyPr>
          <a:lstStyle/>
          <a:p>
            <a:pPr>
              <a:lnSpc>
                <a:spcPct val="150000"/>
              </a:lnSpc>
            </a:pPr>
            <a:r>
              <a:rPr lang="en-US" sz="2800" b="1" dirty="0">
                <a:solidFill>
                  <a:srgbClr val="FFFF00"/>
                </a:solidFill>
              </a:rPr>
              <a:t>ANTONINIA</a:t>
            </a:r>
            <a:r>
              <a:rPr lang="el-GR" sz="2800" b="1" dirty="0">
                <a:solidFill>
                  <a:srgbClr val="FFFF00"/>
                </a:solidFill>
              </a:rPr>
              <a:t> </a:t>
            </a:r>
            <a:r>
              <a:rPr lang="en-US" sz="2800" b="1" dirty="0">
                <a:solidFill>
                  <a:srgbClr val="FFFF00"/>
                </a:solidFill>
              </a:rPr>
              <a:t>BYZANCE’S SEVASTA</a:t>
            </a:r>
            <a:endParaRPr lang="el-GR" sz="2800" b="1" dirty="0">
              <a:solidFill>
                <a:srgbClr val="FFFF00"/>
              </a:solidFill>
            </a:endParaRPr>
          </a:p>
        </p:txBody>
      </p:sp>
    </p:spTree>
    <p:extLst>
      <p:ext uri="{BB962C8B-B14F-4D97-AF65-F5344CB8AC3E}">
        <p14:creationId xmlns:p14="http://schemas.microsoft.com/office/powerpoint/2010/main" val="1692060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pPr eaLnBrk="1" hangingPunct="1">
              <a:defRPr/>
            </a:pPr>
            <a:r>
              <a:rPr lang="en-US" b="1" dirty="0" err="1" smtClean="0">
                <a:latin typeface="Book Antiqua" pitchFamily="18" charset="0"/>
              </a:rPr>
              <a:t>Anchial</a:t>
            </a:r>
            <a:r>
              <a:rPr lang="cs-CZ" b="1" dirty="0" err="1" smtClean="0">
                <a:latin typeface="Book Antiqua" pitchFamily="18" charset="0"/>
              </a:rPr>
              <a:t>uské</a:t>
            </a:r>
            <a:r>
              <a:rPr lang="cs-CZ" b="1" dirty="0" smtClean="0">
                <a:latin typeface="Book Antiqua" pitchFamily="18" charset="0"/>
              </a:rPr>
              <a:t> hry</a:t>
            </a:r>
            <a:endParaRPr lang="el-GR" b="1" dirty="0" smtClean="0">
              <a:latin typeface="Book Antiqua" pitchFamily="18" charset="0"/>
            </a:endParaRPr>
          </a:p>
        </p:txBody>
      </p:sp>
      <p:sp>
        <p:nvSpPr>
          <p:cNvPr id="36867" name="Text Box 5"/>
          <p:cNvSpPr txBox="1">
            <a:spLocks noChangeArrowheads="1"/>
          </p:cNvSpPr>
          <p:nvPr/>
        </p:nvSpPr>
        <p:spPr bwMode="auto">
          <a:xfrm>
            <a:off x="5056188" y="2886075"/>
            <a:ext cx="4145687" cy="1754326"/>
          </a:xfrm>
          <a:prstGeom prst="rect">
            <a:avLst/>
          </a:prstGeom>
          <a:noFill/>
          <a:ln w="9525">
            <a:noFill/>
            <a:miter lim="800000"/>
            <a:headEnd/>
            <a:tailEnd/>
          </a:ln>
        </p:spPr>
        <p:txBody>
          <a:bodyPr wrap="none">
            <a:spAutoFit/>
          </a:bodyPr>
          <a:lstStyle/>
          <a:p>
            <a:pPr>
              <a:lnSpc>
                <a:spcPct val="150000"/>
              </a:lnSpc>
              <a:buFontTx/>
              <a:buChar char="•"/>
            </a:pPr>
            <a:r>
              <a:rPr lang="en-US" sz="3600" b="1" dirty="0" err="1">
                <a:latin typeface="Book Antiqua" pitchFamily="18" charset="0"/>
              </a:rPr>
              <a:t>Severia</a:t>
            </a:r>
            <a:r>
              <a:rPr lang="en-US" sz="3600" b="1" dirty="0">
                <a:latin typeface="Book Antiqua" pitchFamily="18" charset="0"/>
              </a:rPr>
              <a:t> </a:t>
            </a:r>
            <a:r>
              <a:rPr lang="en-US" sz="3600" b="1" dirty="0" err="1">
                <a:latin typeface="Book Antiqua" pitchFamily="18" charset="0"/>
              </a:rPr>
              <a:t>Nymphia</a:t>
            </a:r>
            <a:endParaRPr lang="el-GR" sz="3600" b="1" dirty="0">
              <a:latin typeface="Book Antiqua" pitchFamily="18" charset="0"/>
            </a:endParaRPr>
          </a:p>
          <a:p>
            <a:pPr>
              <a:lnSpc>
                <a:spcPct val="150000"/>
              </a:lnSpc>
              <a:buFontTx/>
              <a:buChar char="•"/>
            </a:pPr>
            <a:r>
              <a:rPr lang="en-US" sz="3600" b="1" dirty="0" err="1">
                <a:latin typeface="Book Antiqua" pitchFamily="18" charset="0"/>
              </a:rPr>
              <a:t>Nymphia</a:t>
            </a:r>
            <a:endParaRPr lang="el-GR" sz="3600" b="1" dirty="0">
              <a:latin typeface="Book Antiqua" pitchFamily="18" charset="0"/>
            </a:endParaRPr>
          </a:p>
        </p:txBody>
      </p:sp>
      <p:pic>
        <p:nvPicPr>
          <p:cNvPr id="36868" name="Picture 6" descr="Νόμισμα Αγχιάλου με δισκοβόλο αθλητή και τα έπαθλα (στεφάνι, αμφορέας, φοίνικας)"/>
          <p:cNvPicPr>
            <a:picLocks noChangeAspect="1" noChangeArrowheads="1"/>
          </p:cNvPicPr>
          <p:nvPr/>
        </p:nvPicPr>
        <p:blipFill>
          <a:blip r:embed="rId2" cstate="print"/>
          <a:srcRect/>
          <a:stretch>
            <a:fillRect/>
          </a:stretch>
        </p:blipFill>
        <p:spPr bwMode="auto">
          <a:xfrm>
            <a:off x="-18969" y="1717674"/>
            <a:ext cx="5075157" cy="4457783"/>
          </a:xfrm>
          <a:prstGeom prst="rect">
            <a:avLst/>
          </a:prstGeom>
          <a:ln>
            <a:noFill/>
          </a:ln>
          <a:effectLst>
            <a:softEdge rad="112500"/>
          </a:effectLst>
        </p:spPr>
      </p:pic>
    </p:spTree>
    <p:extLst>
      <p:ext uri="{BB962C8B-B14F-4D97-AF65-F5344CB8AC3E}">
        <p14:creationId xmlns:p14="http://schemas.microsoft.com/office/powerpoint/2010/main" val="298044166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a:xfrm>
            <a:off x="8918" y="260648"/>
            <a:ext cx="9135082" cy="1143000"/>
          </a:xfrm>
        </p:spPr>
        <p:txBody>
          <a:bodyPr/>
          <a:lstStyle/>
          <a:p>
            <a:pPr eaLnBrk="1" hangingPunct="1">
              <a:defRPr/>
            </a:pPr>
            <a:r>
              <a:rPr lang="en-US" b="1" dirty="0" err="1" smtClean="0">
                <a:latin typeface="Book Antiqua" pitchFamily="18" charset="0"/>
              </a:rPr>
              <a:t>Odess</a:t>
            </a:r>
            <a:r>
              <a:rPr lang="cs-CZ" b="1" dirty="0" err="1" smtClean="0">
                <a:latin typeface="Book Antiqua" pitchFamily="18" charset="0"/>
              </a:rPr>
              <a:t>ké</a:t>
            </a:r>
            <a:r>
              <a:rPr lang="cs-CZ" b="1" dirty="0">
                <a:latin typeface="Book Antiqua" pitchFamily="18" charset="0"/>
              </a:rPr>
              <a:t> </a:t>
            </a:r>
            <a:r>
              <a:rPr lang="cs-CZ" b="1" dirty="0" smtClean="0">
                <a:latin typeface="Book Antiqua" pitchFamily="18" charset="0"/>
              </a:rPr>
              <a:t>hry</a:t>
            </a:r>
            <a:endParaRPr lang="el-GR" b="1" dirty="0" smtClean="0">
              <a:latin typeface="Book Antiqua" pitchFamily="18" charset="0"/>
            </a:endParaRPr>
          </a:p>
        </p:txBody>
      </p:sp>
      <p:pic>
        <p:nvPicPr>
          <p:cNvPr id="37891" name="Picture 4" descr="Odesos"/>
          <p:cNvPicPr>
            <a:picLocks noChangeAspect="1" noChangeArrowheads="1"/>
          </p:cNvPicPr>
          <p:nvPr/>
        </p:nvPicPr>
        <p:blipFill>
          <a:blip r:embed="rId2" cstate="print"/>
          <a:srcRect/>
          <a:stretch>
            <a:fillRect/>
          </a:stretch>
        </p:blipFill>
        <p:spPr bwMode="auto">
          <a:xfrm>
            <a:off x="8918" y="1844824"/>
            <a:ext cx="5283162" cy="4668360"/>
          </a:xfrm>
          <a:prstGeom prst="rect">
            <a:avLst/>
          </a:prstGeom>
          <a:ln>
            <a:noFill/>
          </a:ln>
          <a:effectLst>
            <a:softEdge rad="112500"/>
          </a:effectLst>
        </p:spPr>
      </p:pic>
      <p:sp>
        <p:nvSpPr>
          <p:cNvPr id="37892" name="Text Box 5"/>
          <p:cNvSpPr txBox="1">
            <a:spLocks noChangeArrowheads="1"/>
          </p:cNvSpPr>
          <p:nvPr/>
        </p:nvSpPr>
        <p:spPr bwMode="auto">
          <a:xfrm>
            <a:off x="5868144" y="2996950"/>
            <a:ext cx="2540000" cy="1982787"/>
          </a:xfrm>
          <a:prstGeom prst="rect">
            <a:avLst/>
          </a:prstGeom>
          <a:noFill/>
          <a:ln w="9525">
            <a:noFill/>
            <a:miter lim="800000"/>
            <a:headEnd/>
            <a:tailEnd/>
          </a:ln>
        </p:spPr>
        <p:txBody>
          <a:bodyPr>
            <a:spAutoFit/>
          </a:bodyPr>
          <a:lstStyle/>
          <a:p>
            <a:pPr>
              <a:lnSpc>
                <a:spcPct val="150000"/>
              </a:lnSpc>
              <a:buFontTx/>
              <a:buChar char="•"/>
            </a:pPr>
            <a:r>
              <a:rPr lang="en-US" sz="3200" b="1" dirty="0" err="1">
                <a:latin typeface="Book Antiqua" pitchFamily="18" charset="0"/>
              </a:rPr>
              <a:t>Hermaia</a:t>
            </a:r>
            <a:endParaRPr lang="el-GR" sz="3200" b="1" dirty="0">
              <a:latin typeface="Book Antiqua" pitchFamily="18" charset="0"/>
            </a:endParaRPr>
          </a:p>
          <a:p>
            <a:pPr>
              <a:lnSpc>
                <a:spcPct val="150000"/>
              </a:lnSpc>
              <a:buFontTx/>
              <a:buChar char="•"/>
            </a:pPr>
            <a:r>
              <a:rPr lang="en-US" sz="3200" b="1" dirty="0" err="1">
                <a:latin typeface="Book Antiqua" pitchFamily="18" charset="0"/>
              </a:rPr>
              <a:t>Darzalia</a:t>
            </a:r>
            <a:endParaRPr lang="el-GR" sz="3200" b="1" dirty="0">
              <a:latin typeface="Book Antiqua" pitchFamily="18" charset="0"/>
            </a:endParaRPr>
          </a:p>
          <a:p>
            <a:endParaRPr lang="el-GR" sz="2800" b="1" dirty="0">
              <a:latin typeface="Book Antiqua" pitchFamily="18" charset="0"/>
            </a:endParaRPr>
          </a:p>
        </p:txBody>
      </p:sp>
    </p:spTree>
    <p:extLst>
      <p:ext uri="{BB962C8B-B14F-4D97-AF65-F5344CB8AC3E}">
        <p14:creationId xmlns:p14="http://schemas.microsoft.com/office/powerpoint/2010/main" val="397500605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1"/>
          <p:cNvSpPr>
            <a:spLocks noGrp="1"/>
          </p:cNvSpPr>
          <p:nvPr>
            <p:ph type="title" idx="4294967295"/>
          </p:nvPr>
        </p:nvSpPr>
        <p:spPr>
          <a:xfrm>
            <a:off x="539552" y="908720"/>
            <a:ext cx="8229600" cy="634082"/>
          </a:xfrm>
        </p:spPr>
        <p:txBody>
          <a:bodyPr/>
          <a:lstStyle/>
          <a:p>
            <a:pPr algn="l">
              <a:defRPr/>
            </a:pPr>
            <a:r>
              <a:rPr lang="de-AT" altLang="en-US" sz="2800" dirty="0" smtClean="0"/>
              <a:t>Mo</a:t>
            </a:r>
            <a:r>
              <a:rPr lang="cs-CZ" altLang="en-US" sz="2800" dirty="0" smtClean="0"/>
              <a:t>z</a:t>
            </a:r>
            <a:r>
              <a:rPr lang="de-AT" altLang="en-US" sz="2800" dirty="0" smtClean="0"/>
              <a:t>ai</a:t>
            </a:r>
            <a:r>
              <a:rPr lang="cs-CZ" altLang="en-US" sz="2800" dirty="0" err="1" smtClean="0"/>
              <a:t>ka</a:t>
            </a:r>
            <a:r>
              <a:rPr lang="de-AT" altLang="en-US" sz="2800" dirty="0" smtClean="0"/>
              <a:t>, </a:t>
            </a:r>
            <a:r>
              <a:rPr lang="de-AT" altLang="en-US" sz="2800" dirty="0"/>
              <a:t>Batten </a:t>
            </a:r>
            <a:r>
              <a:rPr lang="de-AT" altLang="en-US" sz="2800" dirty="0" err="1"/>
              <a:t>Zammour</a:t>
            </a:r>
            <a:r>
              <a:rPr lang="de-AT" altLang="en-US" sz="2800" dirty="0"/>
              <a:t>, </a:t>
            </a:r>
            <a:r>
              <a:rPr lang="cs-CZ" altLang="en-US" sz="2800" dirty="0" smtClean="0"/>
              <a:t>severní Afrika</a:t>
            </a:r>
            <a:r>
              <a:rPr lang="de-AT" altLang="en-US" sz="2800" dirty="0" smtClean="0"/>
              <a:t>, 4</a:t>
            </a:r>
            <a:r>
              <a:rPr lang="cs-CZ" altLang="en-US" sz="2800" dirty="0" smtClean="0"/>
              <a:t>.</a:t>
            </a:r>
            <a:r>
              <a:rPr lang="de-AT" altLang="en-US" sz="2800" dirty="0" smtClean="0"/>
              <a:t> </a:t>
            </a:r>
            <a:r>
              <a:rPr lang="cs-CZ" altLang="en-US" sz="2800" dirty="0" smtClean="0"/>
              <a:t>století</a:t>
            </a:r>
            <a:r>
              <a:rPr lang="de-AT" altLang="en-US" sz="2800" dirty="0" smtClean="0"/>
              <a:t> </a:t>
            </a:r>
            <a:r>
              <a:rPr lang="de-AT" altLang="en-US" sz="2800" dirty="0"/>
              <a:t>AD</a:t>
            </a:r>
          </a:p>
        </p:txBody>
      </p:sp>
      <p:pic>
        <p:nvPicPr>
          <p:cNvPr id="76803" name="Picture 2" descr="C:\Users\Werner\Documents\AG\Bilder\Batten Zammour.jpg"/>
          <p:cNvPicPr>
            <a:picLocks noGrp="1" noChangeAspect="1" noChangeArrowheads="1"/>
          </p:cNvPicPr>
          <p:nvPr>
            <p:ph idx="4294967295"/>
          </p:nvPr>
        </p:nvPicPr>
        <p:blipFill>
          <a:blip r:embed="rId2" cstate="print"/>
          <a:srcRect/>
          <a:stretch>
            <a:fillRect/>
          </a:stretch>
        </p:blipFill>
        <p:spPr>
          <a:xfrm>
            <a:off x="755576" y="1529409"/>
            <a:ext cx="7861491" cy="5328591"/>
          </a:xfrm>
          <a:prstGeom prst="rect">
            <a:avLst/>
          </a:prstGeom>
          <a:ln>
            <a:noFill/>
          </a:ln>
          <a:effectLst>
            <a:softEdge rad="112500"/>
          </a:effectLst>
        </p:spPr>
      </p:pic>
      <p:sp>
        <p:nvSpPr>
          <p:cNvPr id="4" name="Nadpis 1"/>
          <p:cNvSpPr txBox="1">
            <a:spLocks/>
          </p:cNvSpPr>
          <p:nvPr/>
        </p:nvSpPr>
        <p:spPr>
          <a:xfrm>
            <a:off x="14558" y="15331"/>
            <a:ext cx="9129441" cy="89338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b="1" dirty="0" smtClean="0"/>
              <a:t>4) p</a:t>
            </a:r>
            <a:r>
              <a:rPr lang="en-US" b="1" dirty="0" err="1" smtClean="0"/>
              <a:t>rofesionalism</a:t>
            </a:r>
            <a:r>
              <a:rPr lang="cs-CZ" b="1" dirty="0" err="1" smtClean="0"/>
              <a:t>us</a:t>
            </a:r>
            <a:r>
              <a:rPr lang="en-US" b="1" dirty="0" smtClean="0"/>
              <a:t> </a:t>
            </a:r>
            <a:r>
              <a:rPr lang="cs-CZ" b="1" dirty="0" smtClean="0"/>
              <a:t>v atletice</a:t>
            </a:r>
            <a:endParaRPr lang="cs-CZ" b="1" dirty="0"/>
          </a:p>
        </p:txBody>
      </p:sp>
    </p:spTree>
    <p:extLst>
      <p:ext uri="{BB962C8B-B14F-4D97-AF65-F5344CB8AC3E}">
        <p14:creationId xmlns:p14="http://schemas.microsoft.com/office/powerpoint/2010/main" val="1912735255"/>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asus\Desktop\P0440.jpg"/>
          <p:cNvPicPr>
            <a:picLocks noChangeAspect="1" noChangeArrowheads="1"/>
          </p:cNvPicPr>
          <p:nvPr/>
        </p:nvPicPr>
        <p:blipFill>
          <a:blip r:embed="rId2" cstate="print"/>
          <a:srcRect/>
          <a:stretch>
            <a:fillRect/>
          </a:stretch>
        </p:blipFill>
        <p:spPr bwMode="auto">
          <a:xfrm>
            <a:off x="1331640" y="0"/>
            <a:ext cx="6685360" cy="6858000"/>
          </a:xfrm>
          <a:prstGeom prst="rect">
            <a:avLst/>
          </a:prstGeom>
          <a:ln>
            <a:noFill/>
          </a:ln>
          <a:effectLst>
            <a:softEdge rad="112500"/>
          </a:effectLst>
        </p:spPr>
      </p:pic>
    </p:spTree>
    <p:extLst>
      <p:ext uri="{BB962C8B-B14F-4D97-AF65-F5344CB8AC3E}">
        <p14:creationId xmlns:p14="http://schemas.microsoft.com/office/powerpoint/2010/main" val="345557829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Jiří\Desktop\Drawing of a later Imperial Roman relief showing a boxer wearing on his right hand a caestus, armed with metal projections; Lateran Collection, Vatican Museum (Gardiner, fig. 177).jpg"/>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6395"/>
            <a:ext cx="9144000" cy="687388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0"/>
            <a:ext cx="8229600" cy="980728"/>
          </a:xfrm>
        </p:spPr>
        <p:txBody>
          <a:bodyPr/>
          <a:lstStyle/>
          <a:p>
            <a:r>
              <a:rPr lang="cs-CZ" b="1" dirty="0"/>
              <a:t>p</a:t>
            </a:r>
            <a:r>
              <a:rPr lang="cs-CZ" b="1" dirty="0" smtClean="0"/>
              <a:t>rofesionální </a:t>
            </a:r>
            <a:r>
              <a:rPr lang="cs-CZ" b="1" i="1" dirty="0" err="1"/>
              <a:t>ἀθλητ</a:t>
            </a:r>
            <a:r>
              <a:rPr lang="cs-CZ" b="1" i="1" dirty="0"/>
              <a:t>αί</a:t>
            </a:r>
            <a:r>
              <a:rPr lang="cs-CZ" b="1" dirty="0"/>
              <a:t> </a:t>
            </a:r>
          </a:p>
        </p:txBody>
      </p:sp>
      <p:sp>
        <p:nvSpPr>
          <p:cNvPr id="3" name="Zástupný symbol pro obsah 2"/>
          <p:cNvSpPr>
            <a:spLocks noGrp="1"/>
          </p:cNvSpPr>
          <p:nvPr>
            <p:ph idx="1"/>
          </p:nvPr>
        </p:nvSpPr>
        <p:spPr>
          <a:xfrm>
            <a:off x="493204" y="1600200"/>
            <a:ext cx="8229600" cy="5091933"/>
          </a:xfrm>
        </p:spPr>
        <p:txBody>
          <a:bodyPr>
            <a:normAutofit fontScale="92500" lnSpcReduction="20000"/>
          </a:bodyPr>
          <a:lstStyle/>
          <a:p>
            <a:r>
              <a:rPr lang="cs-CZ" i="1" dirty="0" err="1" smtClean="0"/>
              <a:t>Cirri</a:t>
            </a:r>
            <a:endParaRPr lang="cs-CZ" i="1" dirty="0" smtClean="0"/>
          </a:p>
          <a:p>
            <a:endParaRPr lang="cs-CZ" i="1" dirty="0"/>
          </a:p>
          <a:p>
            <a:endParaRPr lang="cs-CZ" i="1" dirty="0" smtClean="0"/>
          </a:p>
          <a:p>
            <a:endParaRPr lang="cs-CZ" i="1" dirty="0"/>
          </a:p>
          <a:p>
            <a:endParaRPr lang="cs-CZ" i="1" dirty="0" smtClean="0"/>
          </a:p>
          <a:p>
            <a:endParaRPr lang="cs-CZ" i="1" dirty="0"/>
          </a:p>
          <a:p>
            <a:endParaRPr lang="cs-CZ" i="1" dirty="0" smtClean="0"/>
          </a:p>
          <a:p>
            <a:pPr marL="0" indent="0">
              <a:buNone/>
            </a:pPr>
            <a:r>
              <a:rPr lang="cs-CZ" i="1" dirty="0" smtClean="0"/>
              <a:t>		 			</a:t>
            </a:r>
            <a:r>
              <a:rPr lang="cs-CZ" sz="1400" i="1" dirty="0" smtClean="0"/>
              <a:t>		        </a:t>
            </a:r>
          </a:p>
          <a:p>
            <a:pPr marL="0" indent="0">
              <a:buNone/>
            </a:pPr>
            <a:endParaRPr lang="cs-CZ" sz="1400" i="1" dirty="0"/>
          </a:p>
          <a:p>
            <a:pPr marL="0" indent="0">
              <a:buNone/>
            </a:pPr>
            <a:endParaRPr lang="cs-CZ" sz="1400" i="1" dirty="0" smtClean="0"/>
          </a:p>
          <a:p>
            <a:pPr marL="0" indent="0">
              <a:buNone/>
            </a:pPr>
            <a:endParaRPr lang="cs-CZ" sz="1400" i="1" dirty="0"/>
          </a:p>
          <a:p>
            <a:pPr marL="0" indent="0">
              <a:buNone/>
            </a:pPr>
            <a:endParaRPr lang="cs-CZ" sz="1400" i="1" dirty="0" smtClean="0"/>
          </a:p>
          <a:p>
            <a:pPr marL="0" indent="0">
              <a:buNone/>
            </a:pPr>
            <a:endParaRPr lang="cs-CZ" sz="1400" i="1" dirty="0"/>
          </a:p>
          <a:p>
            <a:pPr marL="0" indent="0">
              <a:buNone/>
            </a:pPr>
            <a:endParaRPr lang="cs-CZ" sz="1400" i="1" dirty="0" smtClean="0"/>
          </a:p>
          <a:p>
            <a:pPr marL="0" indent="0">
              <a:buNone/>
            </a:pPr>
            <a:r>
              <a:rPr lang="cs-CZ" sz="1400" i="1" dirty="0"/>
              <a:t>	</a:t>
            </a:r>
            <a:r>
              <a:rPr lang="cs-CZ" sz="1400" i="1" dirty="0" smtClean="0"/>
              <a:t>						        Lázně Caracally</a:t>
            </a:r>
            <a:endParaRPr lang="cs-CZ" dirty="0"/>
          </a:p>
        </p:txBody>
      </p:sp>
      <p:pic>
        <p:nvPicPr>
          <p:cNvPr id="4" name="Obrázek 3" descr="C:\Users\Jiří\Desktop\rigo - obr\j\3řecko-discipl\olivova,sah18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1124744"/>
            <a:ext cx="5112568" cy="5567389"/>
          </a:xfrm>
          <a:prstGeom prst="rect">
            <a:avLst/>
          </a:prstGeom>
          <a:noFill/>
          <a:ln>
            <a:noFill/>
          </a:ln>
        </p:spPr>
      </p:pic>
    </p:spTree>
    <p:extLst>
      <p:ext uri="{BB962C8B-B14F-4D97-AF65-F5344CB8AC3E}">
        <p14:creationId xmlns:p14="http://schemas.microsoft.com/office/powerpoint/2010/main" val="30071943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iří\Desktop\Drawing of a later Imperial Roman relief showing a boxer wearing on his right hand a caestus, armed with metal projections; Lateran Collection, Vatican Museum (Gardiner, fig. 177).jpg"/>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6395"/>
            <a:ext cx="9144000" cy="687388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0" y="476672"/>
            <a:ext cx="9144000" cy="5976664"/>
          </a:xfrm>
        </p:spPr>
        <p:txBody>
          <a:bodyPr>
            <a:normAutofit/>
          </a:bodyPr>
          <a:lstStyle/>
          <a:p>
            <a:r>
              <a:rPr lang="cs-CZ" sz="3100" b="1" dirty="0" smtClean="0"/>
              <a:t>kapitolské hry</a:t>
            </a:r>
            <a:r>
              <a:rPr lang="cs-CZ" sz="3100" dirty="0" smtClean="0"/>
              <a:t> (</a:t>
            </a:r>
            <a:r>
              <a:rPr lang="cs-CZ" sz="3100" b="1" dirty="0" smtClean="0"/>
              <a:t>kapitolské</a:t>
            </a:r>
            <a:r>
              <a:rPr lang="cs-CZ" sz="3100" dirty="0" smtClean="0"/>
              <a:t> </a:t>
            </a:r>
            <a:r>
              <a:rPr lang="cs-CZ" sz="3100" b="1" dirty="0" smtClean="0"/>
              <a:t>olympijské</a:t>
            </a:r>
            <a:r>
              <a:rPr lang="cs-CZ" sz="3100" dirty="0" smtClean="0"/>
              <a:t> </a:t>
            </a:r>
            <a:r>
              <a:rPr lang="cs-CZ" sz="3100" b="1" dirty="0" smtClean="0"/>
              <a:t>hry</a:t>
            </a:r>
            <a:r>
              <a:rPr lang="cs-CZ" sz="3100" dirty="0" smtClean="0"/>
              <a:t>, </a:t>
            </a:r>
            <a:r>
              <a:rPr lang="cs-CZ" sz="3100" b="1" dirty="0" smtClean="0"/>
              <a:t>kapitolie</a:t>
            </a:r>
            <a:r>
              <a:rPr lang="cs-CZ" sz="3100" dirty="0" smtClean="0"/>
              <a:t>)</a:t>
            </a:r>
          </a:p>
          <a:p>
            <a:pPr lvl="1"/>
            <a:r>
              <a:rPr lang="cs-CZ" i="1" dirty="0" smtClean="0"/>
              <a:t>Isolympia </a:t>
            </a:r>
            <a:r>
              <a:rPr lang="cs-CZ" i="1" dirty="0"/>
              <a:t>…</a:t>
            </a:r>
            <a:endParaRPr lang="cs-CZ" dirty="0"/>
          </a:p>
          <a:p>
            <a:pPr lvl="1"/>
            <a:r>
              <a:rPr lang="cs-CZ" dirty="0"/>
              <a:t>od r. 86 do konce doby trvání římské říše </a:t>
            </a:r>
          </a:p>
          <a:p>
            <a:pPr lvl="1"/>
            <a:r>
              <a:rPr lang="cs-CZ" dirty="0"/>
              <a:t>k poctě </a:t>
            </a:r>
            <a:r>
              <a:rPr lang="cs-CZ" dirty="0" err="1"/>
              <a:t>Iova</a:t>
            </a:r>
            <a:r>
              <a:rPr lang="cs-CZ" dirty="0"/>
              <a:t> Kapitolského </a:t>
            </a:r>
          </a:p>
          <a:p>
            <a:pPr lvl="1"/>
            <a:r>
              <a:rPr lang="cs-CZ" dirty="0"/>
              <a:t>po 4 letech </a:t>
            </a:r>
          </a:p>
          <a:p>
            <a:pPr lvl="1"/>
            <a:r>
              <a:rPr lang="cs-CZ" dirty="0"/>
              <a:t>věnec z dubového </a:t>
            </a:r>
            <a:r>
              <a:rPr lang="cs-CZ" dirty="0" smtClean="0"/>
              <a:t>listí, občanství</a:t>
            </a:r>
            <a:endParaRPr lang="cs-CZ" dirty="0"/>
          </a:p>
          <a:p>
            <a:pPr lvl="1"/>
            <a:r>
              <a:rPr lang="cs-CZ" dirty="0"/>
              <a:t>nový </a:t>
            </a:r>
            <a:r>
              <a:rPr lang="cs-CZ" i="1" dirty="0" err="1"/>
              <a:t>odeion</a:t>
            </a:r>
            <a:r>
              <a:rPr lang="cs-CZ" dirty="0"/>
              <a:t> a </a:t>
            </a:r>
            <a:r>
              <a:rPr lang="cs-CZ" i="1" dirty="0" err="1"/>
              <a:t>στάδιον</a:t>
            </a:r>
            <a:endParaRPr lang="cs-CZ" dirty="0"/>
          </a:p>
          <a:p>
            <a:pPr lvl="1"/>
            <a:r>
              <a:rPr lang="cs-CZ" dirty="0"/>
              <a:t>Jedny z předních her v římském </a:t>
            </a:r>
            <a:r>
              <a:rPr lang="cs-CZ" dirty="0" smtClean="0"/>
              <a:t>světě</a:t>
            </a:r>
          </a:p>
          <a:p>
            <a:pPr marL="457200" lvl="1" indent="0">
              <a:buNone/>
            </a:pPr>
            <a:endParaRPr lang="cs-CZ" dirty="0"/>
          </a:p>
          <a:p>
            <a:r>
              <a:rPr lang="cs-CZ" dirty="0" smtClean="0"/>
              <a:t>aktijské hry, sebasteie, štítové hry a kapitolie </a:t>
            </a:r>
            <a:endParaRPr lang="cs-CZ" dirty="0"/>
          </a:p>
          <a:p>
            <a:pPr lvl="1"/>
            <a:r>
              <a:rPr lang="cs-CZ" dirty="0" err="1"/>
              <a:t>n</a:t>
            </a:r>
            <a:r>
              <a:rPr lang="cs-CZ" dirty="0" err="1" smtClean="0"/>
              <a:t>ahr</a:t>
            </a:r>
            <a:r>
              <a:rPr lang="cs-CZ" dirty="0" smtClean="0"/>
              <a:t>. </a:t>
            </a:r>
            <a:r>
              <a:rPr lang="cs-CZ" b="1" dirty="0"/>
              <a:t>p</a:t>
            </a:r>
            <a:r>
              <a:rPr lang="cs-CZ" b="1" dirty="0" smtClean="0"/>
              <a:t>anhelénských her</a:t>
            </a:r>
            <a:endParaRPr lang="cs-CZ" b="1" dirty="0"/>
          </a:p>
        </p:txBody>
      </p:sp>
    </p:spTree>
    <p:extLst>
      <p:ext uri="{BB962C8B-B14F-4D97-AF65-F5344CB8AC3E}">
        <p14:creationId xmlns:p14="http://schemas.microsoft.com/office/powerpoint/2010/main" val="269432253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iří\Desktop\Drawing of a later Imperial Roman relief showing a boxer wearing on his right hand a caestus, armed with metal projections; Lateran Collection, Vatican Museum (Gardiner, fig. 177).jpg"/>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6395"/>
            <a:ext cx="9144000" cy="687388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67544" y="116632"/>
            <a:ext cx="8229600" cy="922114"/>
          </a:xfrm>
        </p:spPr>
        <p:txBody>
          <a:bodyPr/>
          <a:lstStyle/>
          <a:p>
            <a:r>
              <a:rPr lang="cs-CZ" b="1" dirty="0" smtClean="0"/>
              <a:t>Papyrus </a:t>
            </a:r>
            <a:r>
              <a:rPr lang="cs-CZ" b="1" dirty="0"/>
              <a:t>z </a:t>
            </a:r>
            <a:r>
              <a:rPr lang="cs-CZ" b="1" dirty="0" err="1"/>
              <a:t>Hierapolis</a:t>
            </a:r>
            <a:r>
              <a:rPr lang="cs-CZ" b="1" dirty="0"/>
              <a:t> </a:t>
            </a:r>
          </a:p>
        </p:txBody>
      </p:sp>
      <p:sp>
        <p:nvSpPr>
          <p:cNvPr id="3" name="Zástupný symbol pro obsah 2"/>
          <p:cNvSpPr>
            <a:spLocks noGrp="1"/>
          </p:cNvSpPr>
          <p:nvPr>
            <p:ph idx="1"/>
          </p:nvPr>
        </p:nvSpPr>
        <p:spPr>
          <a:xfrm>
            <a:off x="107504" y="1124744"/>
            <a:ext cx="8856984" cy="5616624"/>
          </a:xfrm>
        </p:spPr>
        <p:txBody>
          <a:bodyPr>
            <a:normAutofit lnSpcReduction="10000"/>
          </a:bodyPr>
          <a:lstStyle/>
          <a:p>
            <a:pPr algn="just"/>
            <a:r>
              <a:rPr lang="cs-CZ" dirty="0"/>
              <a:t>253 – 268 po </a:t>
            </a:r>
            <a:r>
              <a:rPr lang="cs-CZ" dirty="0" smtClean="0"/>
              <a:t>Kr.</a:t>
            </a:r>
          </a:p>
          <a:p>
            <a:pPr algn="just"/>
            <a:r>
              <a:rPr lang="cs-CZ" dirty="0" smtClean="0"/>
              <a:t>vláda císaře </a:t>
            </a:r>
            <a:r>
              <a:rPr lang="cs-CZ" b="1" dirty="0" err="1" smtClean="0"/>
              <a:t>Galliena</a:t>
            </a:r>
            <a:endParaRPr lang="cs-CZ" b="1" dirty="0" smtClean="0"/>
          </a:p>
          <a:p>
            <a:pPr marL="0" indent="0" algn="just">
              <a:buNone/>
            </a:pPr>
            <a:endParaRPr lang="cs-CZ" sz="1200" dirty="0" smtClean="0"/>
          </a:p>
          <a:p>
            <a:pPr marL="0" indent="0" algn="just">
              <a:buNone/>
            </a:pPr>
            <a:r>
              <a:rPr lang="cs-CZ" i="1" dirty="0" smtClean="0"/>
              <a:t>„</a:t>
            </a:r>
            <a:r>
              <a:rPr lang="cs-CZ" i="1" dirty="0"/>
              <a:t>Vítěz ‚svatých her‘ dostával císařskou pensi zvanou ‚obsonia‘, která činila 180 až 200 drachem měsíčně. Kromě toho mohl mít ještě dvě i více dalších pensí za jiná vítězství. Dále se za dvě vítězství dosažená v rozmezí čtyř let dávaly zvláštní odměny dvou talentů a 3900 drachem</a:t>
            </a:r>
            <a:r>
              <a:rPr lang="cs-CZ" i="1" dirty="0" smtClean="0"/>
              <a:t>.“ </a:t>
            </a:r>
          </a:p>
          <a:p>
            <a:pPr marL="0" indent="0" algn="just">
              <a:buNone/>
            </a:pPr>
            <a:endParaRPr lang="cs-CZ" sz="1200" i="1" dirty="0" smtClean="0"/>
          </a:p>
          <a:p>
            <a:pPr algn="just">
              <a:buFontTx/>
              <a:buChar char="-"/>
            </a:pPr>
            <a:r>
              <a:rPr lang="cs-CZ" b="1" dirty="0" smtClean="0">
                <a:solidFill>
                  <a:srgbClr val="FF0000"/>
                </a:solidFill>
              </a:rPr>
              <a:t>X</a:t>
            </a:r>
            <a:r>
              <a:rPr lang="cs-CZ" dirty="0" smtClean="0"/>
              <a:t> pracovníci </a:t>
            </a:r>
            <a:r>
              <a:rPr lang="cs-CZ" dirty="0"/>
              <a:t>na stavbě kolonády </a:t>
            </a:r>
            <a:r>
              <a:rPr lang="cs-CZ" dirty="0" smtClean="0"/>
              <a:t>4 </a:t>
            </a:r>
            <a:r>
              <a:rPr lang="cs-CZ" i="1" dirty="0" smtClean="0"/>
              <a:t>drachmy</a:t>
            </a:r>
            <a:r>
              <a:rPr lang="cs-CZ" dirty="0" smtClean="0"/>
              <a:t> denně</a:t>
            </a:r>
          </a:p>
          <a:p>
            <a:pPr algn="just">
              <a:buFontTx/>
              <a:buChar char="-"/>
            </a:pPr>
            <a:r>
              <a:rPr lang="cs-CZ" b="1" dirty="0" smtClean="0">
                <a:solidFill>
                  <a:srgbClr val="FF0000"/>
                </a:solidFill>
              </a:rPr>
              <a:t>X</a:t>
            </a:r>
            <a:r>
              <a:rPr lang="cs-CZ" dirty="0" smtClean="0"/>
              <a:t> průměrná </a:t>
            </a:r>
            <a:r>
              <a:rPr lang="cs-CZ" dirty="0"/>
              <a:t>mzda </a:t>
            </a:r>
            <a:r>
              <a:rPr lang="cs-CZ" dirty="0" smtClean="0"/>
              <a:t>byla 1 </a:t>
            </a:r>
            <a:r>
              <a:rPr lang="cs-CZ" i="1" dirty="0" smtClean="0"/>
              <a:t>drachma</a:t>
            </a:r>
            <a:r>
              <a:rPr lang="cs-CZ" dirty="0" smtClean="0"/>
              <a:t> denně</a:t>
            </a:r>
            <a:endParaRPr lang="cs-CZ" dirty="0"/>
          </a:p>
        </p:txBody>
      </p:sp>
    </p:spTree>
    <p:extLst>
      <p:ext uri="{BB962C8B-B14F-4D97-AF65-F5344CB8AC3E}">
        <p14:creationId xmlns:p14="http://schemas.microsoft.com/office/powerpoint/2010/main" val="197677239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922114"/>
          </a:xfrm>
        </p:spPr>
        <p:txBody>
          <a:bodyPr>
            <a:normAutofit/>
          </a:bodyPr>
          <a:lstStyle/>
          <a:p>
            <a:pPr algn="ctr">
              <a:defRPr/>
            </a:pPr>
            <a:r>
              <a:rPr lang="cs-CZ" sz="3600" b="1" dirty="0" smtClean="0"/>
              <a:t>Sochy vítězů</a:t>
            </a:r>
            <a:endParaRPr lang="en-GB" sz="3600" b="1" dirty="0"/>
          </a:p>
        </p:txBody>
      </p:sp>
      <p:pic>
        <p:nvPicPr>
          <p:cNvPr id="30723" name="Picture 2" descr="C:\Users\Werner\Documents\AG\LV\VL Antike Sportgeschichte\BilderVL1bis3\051.tif"/>
          <p:cNvPicPr>
            <a:picLocks noGrp="1" noChangeAspect="1" noChangeArrowheads="1"/>
          </p:cNvPicPr>
          <p:nvPr>
            <p:ph idx="1"/>
          </p:nvPr>
        </p:nvPicPr>
        <p:blipFill>
          <a:blip r:embed="rId2" cstate="print"/>
          <a:srcRect/>
          <a:stretch>
            <a:fillRect/>
          </a:stretch>
        </p:blipFill>
        <p:spPr>
          <a:xfrm>
            <a:off x="1403648" y="980728"/>
            <a:ext cx="6378145" cy="5877272"/>
          </a:xfrm>
          <a:prstGeom prst="rect">
            <a:avLst/>
          </a:prstGeom>
          <a:ln>
            <a:noFill/>
          </a:ln>
          <a:effectLst>
            <a:softEdge rad="112500"/>
          </a:effectLst>
        </p:spPr>
      </p:pic>
    </p:spTree>
    <p:extLst>
      <p:ext uri="{BB962C8B-B14F-4D97-AF65-F5344CB8AC3E}">
        <p14:creationId xmlns:p14="http://schemas.microsoft.com/office/powerpoint/2010/main" val="294119063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457200" y="292100"/>
            <a:ext cx="8229600" cy="1384300"/>
          </a:xfrm>
          <a:prstGeom prst="rect">
            <a:avLst/>
          </a:prstGeom>
          <a:noFill/>
          <a:ln w="9525" cap="flat">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4400" dirty="0" smtClean="0">
                <a:effectLst>
                  <a:outerShdw blurRad="38100" dist="38100" dir="2700000" algn="tl">
                    <a:srgbClr val="000000"/>
                  </a:outerShdw>
                </a:effectLst>
              </a:rPr>
              <a:t>Římští olympijští vítězové</a:t>
            </a:r>
            <a:endParaRPr lang="el-GR" sz="4400" dirty="0">
              <a:effectLst>
                <a:outerShdw blurRad="38100" dist="38100" dir="2700000" algn="tl">
                  <a:srgbClr val="000000"/>
                </a:outerShdw>
              </a:effectLst>
            </a:endParaRPr>
          </a:p>
        </p:txBody>
      </p:sp>
      <p:sp>
        <p:nvSpPr>
          <p:cNvPr id="41986" name="Text Box 2"/>
          <p:cNvSpPr txBox="1">
            <a:spLocks noChangeArrowheads="1"/>
          </p:cNvSpPr>
          <p:nvPr/>
        </p:nvSpPr>
        <p:spPr bwMode="auto">
          <a:xfrm>
            <a:off x="685800" y="1981200"/>
            <a:ext cx="8458200" cy="4114800"/>
          </a:xfrm>
          <a:prstGeom prst="rect">
            <a:avLst/>
          </a:prstGeom>
          <a:noFill/>
          <a:ln w="9525" cap="flat">
            <a:noFill/>
            <a:round/>
            <a:headEnd/>
            <a:tailEnd/>
          </a:ln>
          <a:effectLst/>
        </p:spPr>
        <p:txBody>
          <a:bodyPr/>
          <a:lstStyle/>
          <a:p>
            <a:pPr marL="341313" indent="-341313">
              <a:spcBef>
                <a:spcPts val="800"/>
              </a:spcBef>
              <a:buClr>
                <a:srgbClr val="FFCC00"/>
              </a:buClr>
              <a:buSzPct val="120000"/>
              <a:buFont typeface="Tahoma"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l-GR" sz="3200" dirty="0" err="1"/>
              <a:t>Gaeos</a:t>
            </a:r>
            <a:r>
              <a:rPr lang="el-GR" sz="3200" dirty="0"/>
              <a:t> </a:t>
            </a:r>
            <a:r>
              <a:rPr lang="el-GR" sz="3200" dirty="0" err="1"/>
              <a:t>Romaios</a:t>
            </a:r>
            <a:r>
              <a:rPr lang="el-GR" sz="3200" dirty="0"/>
              <a:t> (72 BC)</a:t>
            </a:r>
          </a:p>
          <a:p>
            <a:pPr marL="341313" indent="-341313">
              <a:spcBef>
                <a:spcPts val="800"/>
              </a:spcBef>
              <a:buClr>
                <a:srgbClr val="FFCC00"/>
              </a:buClr>
              <a:buSzPct val="120000"/>
              <a:buFont typeface="Tahoma"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l-GR" sz="3200" dirty="0" err="1"/>
              <a:t>Gnaeus</a:t>
            </a:r>
            <a:r>
              <a:rPr lang="el-GR" sz="3200" dirty="0"/>
              <a:t> </a:t>
            </a:r>
            <a:r>
              <a:rPr lang="el-GR" sz="3200" dirty="0" err="1"/>
              <a:t>Markius</a:t>
            </a:r>
            <a:r>
              <a:rPr lang="el-GR" sz="3200" dirty="0"/>
              <a:t> </a:t>
            </a:r>
            <a:r>
              <a:rPr lang="el-GR" sz="3200" dirty="0" err="1"/>
              <a:t>Romaios</a:t>
            </a:r>
            <a:r>
              <a:rPr lang="el-GR" sz="3200" dirty="0"/>
              <a:t> (5 &amp; 9 BC)</a:t>
            </a:r>
          </a:p>
          <a:p>
            <a:pPr marL="341313" indent="-341313">
              <a:spcBef>
                <a:spcPts val="800"/>
              </a:spcBef>
              <a:buClr>
                <a:srgbClr val="FFCC00"/>
              </a:buClr>
              <a:buSzPct val="120000"/>
              <a:buFont typeface="Tahoma"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dirty="0"/>
              <a:t>Tiberius Claudius Nero (4 BC)</a:t>
            </a:r>
          </a:p>
          <a:p>
            <a:pPr marL="341313" indent="-341313">
              <a:spcBef>
                <a:spcPts val="800"/>
              </a:spcBef>
              <a:buClr>
                <a:srgbClr val="FFCC00"/>
              </a:buClr>
              <a:buSzPct val="120000"/>
              <a:buFont typeface="Tahoma"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dirty="0" err="1"/>
              <a:t>Germanikus</a:t>
            </a:r>
            <a:r>
              <a:rPr lang="en-US" sz="3200" dirty="0"/>
              <a:t> Caesar</a:t>
            </a:r>
            <a:r>
              <a:rPr lang="el-GR" sz="3200" dirty="0"/>
              <a:t> (17 BC)</a:t>
            </a:r>
          </a:p>
          <a:p>
            <a:pPr marL="341313" indent="-341313">
              <a:spcBef>
                <a:spcPts val="800"/>
              </a:spcBef>
              <a:buClr>
                <a:srgbClr val="FFCC00"/>
              </a:buClr>
              <a:buSzPct val="120000"/>
              <a:buFont typeface="Tahoma"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l-GR" sz="3200" dirty="0" err="1"/>
              <a:t>Ti</a:t>
            </a:r>
            <a:r>
              <a:rPr lang="en-US" sz="3200" dirty="0"/>
              <a:t>b</a:t>
            </a:r>
            <a:r>
              <a:rPr lang="el-GR" sz="3200" dirty="0" err="1"/>
              <a:t>erius</a:t>
            </a:r>
            <a:r>
              <a:rPr lang="el-GR" sz="3200" dirty="0"/>
              <a:t> </a:t>
            </a:r>
            <a:r>
              <a:rPr lang="el-GR" sz="3200" dirty="0" err="1"/>
              <a:t>Claudius</a:t>
            </a:r>
            <a:r>
              <a:rPr lang="el-GR" sz="3200" dirty="0"/>
              <a:t> </a:t>
            </a:r>
            <a:r>
              <a:rPr lang="el-GR" sz="3200" dirty="0" err="1"/>
              <a:t>Patrovius</a:t>
            </a:r>
            <a:r>
              <a:rPr lang="el-GR" sz="3200" dirty="0"/>
              <a:t> (57 BC)</a:t>
            </a:r>
          </a:p>
          <a:p>
            <a:pPr marL="341313" indent="-341313">
              <a:spcBef>
                <a:spcPts val="800"/>
              </a:spcBef>
              <a:buClr>
                <a:srgbClr val="FFCC00"/>
              </a:buClr>
              <a:buSzPct val="120000"/>
              <a:buFont typeface="Tahoma"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l-GR" sz="3200" dirty="0" err="1"/>
              <a:t>Leucius</a:t>
            </a:r>
            <a:r>
              <a:rPr lang="el-GR" sz="3200" dirty="0"/>
              <a:t> </a:t>
            </a:r>
            <a:r>
              <a:rPr lang="el-GR" sz="3200" dirty="0" err="1"/>
              <a:t>Domitius</a:t>
            </a:r>
            <a:r>
              <a:rPr lang="el-GR" sz="3200" dirty="0"/>
              <a:t> </a:t>
            </a:r>
            <a:r>
              <a:rPr lang="el-GR" sz="3200" dirty="0" err="1"/>
              <a:t>Claudius</a:t>
            </a:r>
            <a:r>
              <a:rPr lang="el-GR" sz="3200" dirty="0"/>
              <a:t> </a:t>
            </a:r>
            <a:r>
              <a:rPr lang="el-GR" sz="3200" dirty="0" err="1"/>
              <a:t>Nero</a:t>
            </a:r>
            <a:r>
              <a:rPr lang="en-US" sz="3200" dirty="0"/>
              <a:t>n</a:t>
            </a:r>
            <a:r>
              <a:rPr lang="el-GR" sz="3200" dirty="0"/>
              <a:t> (67 AD)</a:t>
            </a:r>
          </a:p>
          <a:p>
            <a:pPr marL="341313" indent="-341313">
              <a:spcBef>
                <a:spcPts val="800"/>
              </a:spcBef>
              <a:buClr>
                <a:srgbClr val="FFCC00"/>
              </a:buClr>
              <a:buSzPct val="120000"/>
              <a:buFont typeface="Tahoma"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l-GR" sz="3200" dirty="0" err="1"/>
              <a:t>Lucius</a:t>
            </a:r>
            <a:r>
              <a:rPr lang="el-GR" sz="3200" dirty="0"/>
              <a:t> </a:t>
            </a:r>
            <a:r>
              <a:rPr lang="el-GR" sz="3200" dirty="0" err="1"/>
              <a:t>Minicius</a:t>
            </a:r>
            <a:r>
              <a:rPr lang="el-GR" sz="3200" dirty="0"/>
              <a:t> </a:t>
            </a:r>
            <a:r>
              <a:rPr lang="el-GR" sz="3200" dirty="0" err="1"/>
              <a:t>Natalidus</a:t>
            </a:r>
            <a:r>
              <a:rPr lang="el-GR" sz="3200" dirty="0"/>
              <a:t> (129 AD)</a:t>
            </a:r>
          </a:p>
          <a:p>
            <a:pPr marL="342900" indent="-341313">
              <a:spcBef>
                <a:spcPts val="800"/>
              </a:spcBef>
              <a:buClrTx/>
              <a:buSzPct val="120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l-GR" sz="3200" dirty="0">
              <a:solidFill>
                <a:srgbClr val="CCFF33"/>
              </a:solidFill>
              <a:effectLst>
                <a:outerShdw blurRad="38100" dist="38100" dir="2700000" algn="tl">
                  <a:srgbClr val="000000"/>
                </a:outerShdw>
              </a:effectLst>
            </a:endParaRPr>
          </a:p>
        </p:txBody>
      </p:sp>
    </p:spTree>
    <p:extLst>
      <p:ext uri="{BB962C8B-B14F-4D97-AF65-F5344CB8AC3E}">
        <p14:creationId xmlns:p14="http://schemas.microsoft.com/office/powerpoint/2010/main" val="3198704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0" y="292100"/>
            <a:ext cx="9144000" cy="13843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cs-CZ" sz="3600" dirty="0" smtClean="0">
                <a:effectLst>
                  <a:outerShdw blurRad="38100" dist="38100" dir="2700000" algn="tl">
                    <a:srgbClr val="000000"/>
                  </a:outerShdw>
                </a:effectLst>
                <a:latin typeface="Tahoma" pitchFamily="32" charset="0"/>
                <a:ea typeface="Microsoft YaHei" charset="-122"/>
              </a:rPr>
              <a:t>Olympijští vítězové aristokratického původu v císařské periodě</a:t>
            </a:r>
            <a:endParaRPr lang="en-US" sz="3600" dirty="0">
              <a:effectLst>
                <a:outerShdw blurRad="38100" dist="38100" dir="2700000" algn="tl">
                  <a:srgbClr val="000000"/>
                </a:outerShdw>
              </a:effectLst>
              <a:latin typeface="Tahoma" pitchFamily="32" charset="0"/>
              <a:ea typeface="Microsoft YaHei" charset="-122"/>
            </a:endParaRPr>
          </a:p>
        </p:txBody>
      </p:sp>
      <p:sp>
        <p:nvSpPr>
          <p:cNvPr id="30722" name="Text Box 2"/>
          <p:cNvSpPr txBox="1">
            <a:spLocks noChangeArrowheads="1"/>
          </p:cNvSpPr>
          <p:nvPr/>
        </p:nvSpPr>
        <p:spPr bwMode="auto">
          <a:xfrm>
            <a:off x="457200" y="2060848"/>
            <a:ext cx="8229600" cy="4392488"/>
          </a:xfrm>
          <a:prstGeom prst="rect">
            <a:avLst/>
          </a:prstGeom>
          <a:noFill/>
          <a:ln w="9525" cap="flat">
            <a:noFill/>
            <a:round/>
            <a:headEnd/>
            <a:tailEnd/>
          </a:ln>
          <a:effectLst/>
        </p:spPr>
        <p:txBody>
          <a:bodyPr/>
          <a:lstStyle/>
          <a:p>
            <a:pPr marL="333375" indent="-333375">
              <a:spcBef>
                <a:spcPts val="800"/>
              </a:spcBef>
              <a:buClr>
                <a:srgbClr val="FFCC00"/>
              </a:buClr>
              <a:buSzPct val="120000"/>
              <a:buFont typeface="Tahoma" pitchFamily="32" charset="0"/>
              <a:buChar cha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pPr>
            <a:r>
              <a:rPr lang="en-US" sz="3200" dirty="0">
                <a:latin typeface="Tahoma" pitchFamily="32" charset="0"/>
                <a:ea typeface="Microsoft YaHei" charset="-122"/>
              </a:rPr>
              <a:t>Marcus Aurelius Asclepiades</a:t>
            </a:r>
          </a:p>
          <a:p>
            <a:pPr marL="333375" indent="-333375">
              <a:spcBef>
                <a:spcPts val="800"/>
              </a:spcBef>
              <a:buClr>
                <a:srgbClr val="FFCC00"/>
              </a:buClr>
              <a:buSzPct val="120000"/>
              <a:buFont typeface="Tahoma" pitchFamily="32" charset="0"/>
              <a:buChar cha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pPr>
            <a:r>
              <a:rPr lang="en-US" sz="3200" dirty="0">
                <a:latin typeface="Tahoma" pitchFamily="32" charset="0"/>
                <a:ea typeface="Microsoft YaHei" charset="-122"/>
              </a:rPr>
              <a:t>Marcus Aurelius Demetrius</a:t>
            </a:r>
          </a:p>
          <a:p>
            <a:pPr marL="333375" indent="-333375">
              <a:spcBef>
                <a:spcPts val="800"/>
              </a:spcBef>
              <a:buClr>
                <a:srgbClr val="FFCC00"/>
              </a:buClr>
              <a:buSzPct val="120000"/>
              <a:buFont typeface="Tahoma" pitchFamily="32" charset="0"/>
              <a:buChar cha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pPr>
            <a:r>
              <a:rPr lang="en-US" sz="3200" dirty="0" err="1">
                <a:latin typeface="Tahoma" pitchFamily="32" charset="0"/>
                <a:ea typeface="Microsoft YaHei" charset="-122"/>
              </a:rPr>
              <a:t>Aelius</a:t>
            </a:r>
            <a:r>
              <a:rPr lang="en-US" sz="3200" dirty="0">
                <a:latin typeface="Tahoma" pitchFamily="32" charset="0"/>
                <a:ea typeface="Microsoft YaHei" charset="-122"/>
              </a:rPr>
              <a:t> Aurelius </a:t>
            </a:r>
            <a:r>
              <a:rPr lang="en-US" sz="3200" dirty="0" err="1">
                <a:latin typeface="Tahoma" pitchFamily="32" charset="0"/>
                <a:ea typeface="Microsoft YaHei" charset="-122"/>
              </a:rPr>
              <a:t>Menandrus</a:t>
            </a:r>
            <a:endParaRPr lang="en-US" sz="3200" dirty="0">
              <a:latin typeface="Tahoma" pitchFamily="32" charset="0"/>
              <a:ea typeface="Microsoft YaHei" charset="-122"/>
            </a:endParaRPr>
          </a:p>
          <a:p>
            <a:pPr marL="333375" indent="-333375">
              <a:spcBef>
                <a:spcPts val="800"/>
              </a:spcBef>
              <a:buClr>
                <a:srgbClr val="FFCC00"/>
              </a:buClr>
              <a:buSzPct val="120000"/>
              <a:buFont typeface="Tahoma" pitchFamily="32" charset="0"/>
              <a:buChar cha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pPr>
            <a:r>
              <a:rPr lang="en-US" sz="3200" dirty="0">
                <a:latin typeface="Tahoma" pitchFamily="32" charset="0"/>
                <a:ea typeface="Microsoft YaHei" charset="-122"/>
              </a:rPr>
              <a:t>Tiberius Claudius Rufus</a:t>
            </a:r>
          </a:p>
          <a:p>
            <a:pPr marL="333375" indent="-333375">
              <a:spcBef>
                <a:spcPts val="800"/>
              </a:spcBef>
              <a:buClr>
                <a:srgbClr val="FFCC00"/>
              </a:buClr>
              <a:buSzPct val="120000"/>
              <a:buFont typeface="Tahoma" pitchFamily="32" charset="0"/>
              <a:buChar cha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pPr>
            <a:r>
              <a:rPr lang="en-US" sz="3200" dirty="0">
                <a:latin typeface="Tahoma" pitchFamily="32" charset="0"/>
                <a:ea typeface="Microsoft YaHei" charset="-122"/>
              </a:rPr>
              <a:t>Marcus Aurelius </a:t>
            </a:r>
            <a:r>
              <a:rPr lang="en-US" sz="3200" dirty="0" err="1">
                <a:latin typeface="Tahoma" pitchFamily="32" charset="0"/>
                <a:ea typeface="Microsoft YaHei" charset="-122"/>
              </a:rPr>
              <a:t>Thelimithres</a:t>
            </a:r>
            <a:endParaRPr lang="en-US" sz="3200" dirty="0">
              <a:latin typeface="Tahoma" pitchFamily="32" charset="0"/>
              <a:ea typeface="Microsoft YaHei" charset="-122"/>
            </a:endParaRPr>
          </a:p>
          <a:p>
            <a:pPr marL="333375" indent="-333375">
              <a:spcBef>
                <a:spcPts val="800"/>
              </a:spcBef>
              <a:buClr>
                <a:srgbClr val="FFCC00"/>
              </a:buClr>
              <a:buSzPct val="120000"/>
              <a:buFont typeface="Tahoma" pitchFamily="32" charset="0"/>
              <a:buChar cha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pPr>
            <a:r>
              <a:rPr lang="en-US" sz="3200" dirty="0">
                <a:latin typeface="Tahoma" pitchFamily="32" charset="0"/>
                <a:ea typeface="Microsoft YaHei" charset="-122"/>
              </a:rPr>
              <a:t>Tiberius Julius </a:t>
            </a:r>
            <a:r>
              <a:rPr lang="en-US" sz="3200" dirty="0" err="1">
                <a:latin typeface="Tahoma" pitchFamily="32" charset="0"/>
                <a:ea typeface="Microsoft YaHei" charset="-122"/>
              </a:rPr>
              <a:t>Septimius</a:t>
            </a:r>
            <a:r>
              <a:rPr lang="en-US" sz="3200" dirty="0">
                <a:latin typeface="Tahoma" pitchFamily="32" charset="0"/>
                <a:ea typeface="Microsoft YaHei" charset="-122"/>
              </a:rPr>
              <a:t> </a:t>
            </a:r>
          </a:p>
          <a:p>
            <a:pPr marL="341313" indent="-333375">
              <a:spcBef>
                <a:spcPts val="800"/>
              </a:spcBef>
              <a:buClrTx/>
              <a:buSzPct val="120000"/>
              <a:buFontTx/>
              <a:buNone/>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pPr>
            <a:endParaRPr lang="en-US" sz="3200" dirty="0">
              <a:solidFill>
                <a:srgbClr val="FFFFFF"/>
              </a:solidFill>
              <a:effectLst>
                <a:outerShdw blurRad="38100" dist="38100" dir="2700000" algn="tl">
                  <a:srgbClr val="000000"/>
                </a:outerShdw>
              </a:effectLst>
              <a:latin typeface="Tahoma" pitchFamily="32" charset="0"/>
              <a:ea typeface="Microsoft YaHei" charset="-122"/>
            </a:endParaRPr>
          </a:p>
        </p:txBody>
      </p:sp>
    </p:spTree>
    <p:extLst>
      <p:ext uri="{BB962C8B-B14F-4D97-AF65-F5344CB8AC3E}">
        <p14:creationId xmlns:p14="http://schemas.microsoft.com/office/powerpoint/2010/main" val="35914097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0" y="292100"/>
            <a:ext cx="9144000" cy="13843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cs-CZ" sz="4000" b="1" dirty="0" smtClean="0">
                <a:effectLst>
                  <a:outerShdw blurRad="38100" dist="38100" dir="2700000" algn="tl">
                    <a:srgbClr val="000000">
                      <a:alpha val="43137"/>
                    </a:srgbClr>
                  </a:outerShdw>
                </a:effectLst>
                <a:latin typeface="Tahoma" pitchFamily="32" charset="0"/>
                <a:ea typeface="Microsoft YaHei" charset="-122"/>
              </a:rPr>
              <a:t>Finanční podpora atletům</a:t>
            </a:r>
            <a:endParaRPr lang="en-US" sz="4000" b="1" dirty="0">
              <a:effectLst>
                <a:outerShdw blurRad="38100" dist="38100" dir="2700000" algn="tl">
                  <a:srgbClr val="000000">
                    <a:alpha val="43137"/>
                  </a:srgbClr>
                </a:outerShdw>
              </a:effectLst>
              <a:latin typeface="Tahoma" pitchFamily="32" charset="0"/>
              <a:ea typeface="Microsoft YaHei" charset="-122"/>
            </a:endParaRPr>
          </a:p>
        </p:txBody>
      </p:sp>
      <p:sp>
        <p:nvSpPr>
          <p:cNvPr id="28674" name="Text Box 2"/>
          <p:cNvSpPr txBox="1">
            <a:spLocks noChangeArrowheads="1"/>
          </p:cNvSpPr>
          <p:nvPr/>
        </p:nvSpPr>
        <p:spPr bwMode="auto">
          <a:xfrm>
            <a:off x="0" y="1676400"/>
            <a:ext cx="9144000" cy="4632920"/>
          </a:xfrm>
          <a:prstGeom prst="rect">
            <a:avLst/>
          </a:prstGeom>
          <a:noFill/>
          <a:ln w="9525" cap="flat">
            <a:noFill/>
            <a:round/>
            <a:headEnd/>
            <a:tailEnd/>
          </a:ln>
          <a:effectLst/>
        </p:spPr>
        <p:txBody>
          <a:bodyPr/>
          <a:lstStyle/>
          <a:p>
            <a:pPr marL="333375" indent="-333375">
              <a:spcBef>
                <a:spcPts val="800"/>
              </a:spcBef>
              <a:buClr>
                <a:srgbClr val="FFCC00"/>
              </a:buClr>
              <a:buSzPct val="120000"/>
              <a:buFont typeface="Tahoma" pitchFamily="32" charset="0"/>
              <a:buChar cha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pPr>
            <a:r>
              <a:rPr lang="en-US" sz="3200" b="1" dirty="0">
                <a:latin typeface="Tahoma" pitchFamily="32" charset="0"/>
                <a:ea typeface="Microsoft YaHei" charset="-122"/>
              </a:rPr>
              <a:t>Alexandria </a:t>
            </a:r>
            <a:r>
              <a:rPr lang="en-US" sz="3200" dirty="0">
                <a:latin typeface="Tahoma" pitchFamily="32" charset="0"/>
                <a:ea typeface="Microsoft YaHei" charset="-122"/>
              </a:rPr>
              <a:t>– Zenon </a:t>
            </a:r>
            <a:r>
              <a:rPr lang="cs-CZ" sz="3200" dirty="0" smtClean="0">
                <a:latin typeface="Tahoma" pitchFamily="32" charset="0"/>
                <a:ea typeface="Microsoft YaHei" charset="-122"/>
              </a:rPr>
              <a:t>najal </a:t>
            </a:r>
            <a:r>
              <a:rPr lang="en-US" sz="3200" dirty="0" err="1" smtClean="0">
                <a:latin typeface="Tahoma" pitchFamily="32" charset="0"/>
                <a:ea typeface="Microsoft YaHei" charset="-122"/>
              </a:rPr>
              <a:t>Ptolemai</a:t>
            </a:r>
            <a:r>
              <a:rPr lang="cs-CZ" sz="3200" dirty="0" smtClean="0">
                <a:latin typeface="Tahoma" pitchFamily="32" charset="0"/>
                <a:ea typeface="Microsoft YaHei" charset="-122"/>
              </a:rPr>
              <a:t>a</a:t>
            </a:r>
            <a:r>
              <a:rPr lang="en-US" sz="3200" dirty="0" smtClean="0">
                <a:latin typeface="Tahoma" pitchFamily="32" charset="0"/>
                <a:ea typeface="Microsoft YaHei" charset="-122"/>
              </a:rPr>
              <a:t> </a:t>
            </a:r>
            <a:r>
              <a:rPr lang="cs-CZ" sz="3200" dirty="0" smtClean="0">
                <a:latin typeface="Tahoma" pitchFamily="32" charset="0"/>
                <a:ea typeface="Microsoft YaHei" charset="-122"/>
              </a:rPr>
              <a:t>na trénování mladého atleta</a:t>
            </a:r>
            <a:r>
              <a:rPr lang="en-US" sz="3200" dirty="0" smtClean="0">
                <a:latin typeface="Tahoma" pitchFamily="32" charset="0"/>
                <a:ea typeface="Microsoft YaHei" charset="-122"/>
              </a:rPr>
              <a:t> </a:t>
            </a:r>
            <a:r>
              <a:rPr lang="en-US" sz="3200" dirty="0" err="1" smtClean="0">
                <a:latin typeface="Tahoma" pitchFamily="32" charset="0"/>
                <a:ea typeface="Microsoft YaHei" charset="-122"/>
              </a:rPr>
              <a:t>Pyrr</a:t>
            </a:r>
            <a:r>
              <a:rPr lang="cs-CZ" sz="3200" dirty="0" smtClean="0">
                <a:latin typeface="Tahoma" pitchFamily="32" charset="0"/>
                <a:ea typeface="Microsoft YaHei" charset="-122"/>
              </a:rPr>
              <a:t>a</a:t>
            </a:r>
            <a:r>
              <a:rPr lang="en-US" sz="3200" dirty="0" smtClean="0">
                <a:latin typeface="Tahoma" pitchFamily="32" charset="0"/>
                <a:ea typeface="Microsoft YaHei" charset="-122"/>
              </a:rPr>
              <a:t> </a:t>
            </a:r>
            <a:r>
              <a:rPr lang="en-US" sz="3200" dirty="0">
                <a:latin typeface="Tahoma" pitchFamily="32" charset="0"/>
                <a:ea typeface="Microsoft YaHei" charset="-122"/>
              </a:rPr>
              <a:t>(257 B.C.)</a:t>
            </a:r>
          </a:p>
          <a:p>
            <a:pPr marL="333375" indent="-333375">
              <a:spcBef>
                <a:spcPts val="800"/>
              </a:spcBef>
              <a:buClr>
                <a:srgbClr val="FFCC00"/>
              </a:buClr>
              <a:buSzPct val="120000"/>
              <a:buFont typeface="Tahoma" pitchFamily="32" charset="0"/>
              <a:buChar cha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pPr>
            <a:r>
              <a:rPr lang="en-US" sz="3200" b="1" dirty="0">
                <a:latin typeface="Tahoma" pitchFamily="32" charset="0"/>
                <a:ea typeface="Microsoft YaHei" charset="-122"/>
              </a:rPr>
              <a:t>Ephesus </a:t>
            </a:r>
            <a:r>
              <a:rPr lang="en-US" sz="3200" dirty="0">
                <a:latin typeface="Tahoma" pitchFamily="32" charset="0"/>
                <a:ea typeface="Microsoft YaHei" charset="-122"/>
              </a:rPr>
              <a:t>– </a:t>
            </a:r>
            <a:r>
              <a:rPr lang="cs-CZ" sz="3200" dirty="0" smtClean="0">
                <a:latin typeface="Tahoma" pitchFamily="32" charset="0"/>
                <a:ea typeface="Microsoft YaHei" charset="-122"/>
              </a:rPr>
              <a:t>město </a:t>
            </a:r>
            <a:r>
              <a:rPr lang="en-US" sz="3200" dirty="0" err="1" smtClean="0">
                <a:latin typeface="Tahoma" pitchFamily="32" charset="0"/>
                <a:ea typeface="Microsoft YaHei" charset="-122"/>
              </a:rPr>
              <a:t>Ephessos</a:t>
            </a:r>
            <a:r>
              <a:rPr lang="en-US" sz="3200" dirty="0" smtClean="0">
                <a:latin typeface="Tahoma" pitchFamily="32" charset="0"/>
                <a:ea typeface="Microsoft YaHei" charset="-122"/>
              </a:rPr>
              <a:t> </a:t>
            </a:r>
            <a:r>
              <a:rPr lang="cs-CZ" sz="3200" dirty="0" err="1" smtClean="0">
                <a:latin typeface="Tahoma" pitchFamily="32" charset="0"/>
                <a:ea typeface="Microsoft YaHei" charset="-122"/>
              </a:rPr>
              <a:t>dotobalo</a:t>
            </a:r>
            <a:r>
              <a:rPr lang="cs-CZ" sz="3200" dirty="0" smtClean="0">
                <a:latin typeface="Tahoma" pitchFamily="32" charset="0"/>
                <a:ea typeface="Microsoft YaHei" charset="-122"/>
              </a:rPr>
              <a:t> mladé atlety</a:t>
            </a:r>
            <a:r>
              <a:rPr lang="en-US" sz="3200" dirty="0" smtClean="0">
                <a:latin typeface="Tahoma" pitchFamily="32" charset="0"/>
                <a:ea typeface="Microsoft YaHei" charset="-122"/>
              </a:rPr>
              <a:t> </a:t>
            </a:r>
            <a:r>
              <a:rPr lang="en-US" sz="3200" dirty="0">
                <a:latin typeface="Tahoma" pitchFamily="32" charset="0"/>
                <a:ea typeface="Microsoft YaHei" charset="-122"/>
              </a:rPr>
              <a:t>(300 B.C).</a:t>
            </a:r>
          </a:p>
          <a:p>
            <a:pPr marL="333375" indent="-333375">
              <a:spcBef>
                <a:spcPts val="800"/>
              </a:spcBef>
              <a:buClr>
                <a:srgbClr val="FFCC00"/>
              </a:buClr>
              <a:buSzPct val="120000"/>
              <a:buFont typeface="Tahoma" pitchFamily="32" charset="0"/>
              <a:buChar cha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pPr>
            <a:r>
              <a:rPr lang="en-US" sz="3200" b="1" dirty="0">
                <a:latin typeface="Tahoma" pitchFamily="32" charset="0"/>
                <a:ea typeface="Microsoft YaHei" charset="-122"/>
              </a:rPr>
              <a:t>Alexandria </a:t>
            </a:r>
            <a:r>
              <a:rPr lang="en-US" sz="3200" dirty="0">
                <a:latin typeface="Tahoma" pitchFamily="32" charset="0"/>
                <a:ea typeface="Microsoft YaHei" charset="-122"/>
              </a:rPr>
              <a:t>– </a:t>
            </a:r>
            <a:r>
              <a:rPr lang="cs-CZ" sz="3200" dirty="0" smtClean="0">
                <a:latin typeface="Tahoma" pitchFamily="32" charset="0"/>
                <a:ea typeface="Microsoft YaHei" charset="-122"/>
              </a:rPr>
              <a:t>král </a:t>
            </a:r>
            <a:r>
              <a:rPr lang="en-US" sz="3200" dirty="0" err="1" smtClean="0">
                <a:latin typeface="Tahoma" pitchFamily="32" charset="0"/>
                <a:ea typeface="Microsoft YaHei" charset="-122"/>
              </a:rPr>
              <a:t>Ptolemaios</a:t>
            </a:r>
            <a:r>
              <a:rPr lang="en-US" sz="3200" dirty="0" smtClean="0">
                <a:latin typeface="Tahoma" pitchFamily="32" charset="0"/>
                <a:ea typeface="Microsoft YaHei" charset="-122"/>
              </a:rPr>
              <a:t> </a:t>
            </a:r>
            <a:r>
              <a:rPr lang="cs-CZ" sz="3200" dirty="0" smtClean="0">
                <a:latin typeface="Tahoma" pitchFamily="32" charset="0"/>
                <a:ea typeface="Microsoft YaHei" charset="-122"/>
              </a:rPr>
              <a:t>sponzoroval atleta</a:t>
            </a:r>
            <a:r>
              <a:rPr lang="en-US" sz="3200" dirty="0" smtClean="0">
                <a:latin typeface="Tahoma" pitchFamily="32" charset="0"/>
                <a:ea typeface="Microsoft YaHei" charset="-122"/>
              </a:rPr>
              <a:t> Ariston</a:t>
            </a:r>
            <a:r>
              <a:rPr lang="cs-CZ" sz="3200" dirty="0" err="1" smtClean="0">
                <a:latin typeface="Tahoma" pitchFamily="32" charset="0"/>
                <a:ea typeface="Microsoft YaHei" charset="-122"/>
              </a:rPr>
              <a:t>íka</a:t>
            </a:r>
            <a:endParaRPr lang="cs-CZ" sz="3200" dirty="0" smtClean="0">
              <a:latin typeface="Tahoma" pitchFamily="32" charset="0"/>
              <a:ea typeface="Microsoft YaHei" charset="-122"/>
            </a:endParaRPr>
          </a:p>
          <a:p>
            <a:pPr marL="333375" indent="-333375">
              <a:spcBef>
                <a:spcPts val="800"/>
              </a:spcBef>
              <a:buClr>
                <a:srgbClr val="FFCC00"/>
              </a:buClr>
              <a:buSzPct val="120000"/>
              <a:buFont typeface="Tahoma" pitchFamily="32" charset="0"/>
              <a:buChar cha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pPr>
            <a:r>
              <a:rPr lang="en-US" sz="3200" b="1" dirty="0" smtClean="0">
                <a:latin typeface="Tahoma" pitchFamily="32" charset="0"/>
                <a:ea typeface="Microsoft YaHei" charset="-122"/>
              </a:rPr>
              <a:t>Athletic </a:t>
            </a:r>
            <a:r>
              <a:rPr lang="en-US" sz="3200" b="1" dirty="0">
                <a:latin typeface="Tahoma" pitchFamily="32" charset="0"/>
                <a:ea typeface="Microsoft YaHei" charset="-122"/>
              </a:rPr>
              <a:t>Guilds </a:t>
            </a:r>
            <a:r>
              <a:rPr lang="cs-CZ" sz="3200" dirty="0" smtClean="0">
                <a:latin typeface="Tahoma" pitchFamily="32" charset="0"/>
                <a:ea typeface="Microsoft YaHei" charset="-122"/>
              </a:rPr>
              <a:t>– </a:t>
            </a:r>
            <a:r>
              <a:rPr lang="en-US" sz="3200" dirty="0" smtClean="0">
                <a:latin typeface="Tahoma" pitchFamily="32" charset="0"/>
                <a:ea typeface="Microsoft YaHei" charset="-122"/>
              </a:rPr>
              <a:t>?</a:t>
            </a:r>
            <a:endParaRPr lang="en-US" sz="3200" dirty="0">
              <a:latin typeface="Tahoma" pitchFamily="32" charset="0"/>
              <a:ea typeface="Microsoft YaHei" charset="-122"/>
            </a:endParaRPr>
          </a:p>
        </p:txBody>
      </p:sp>
    </p:spTree>
    <p:extLst>
      <p:ext uri="{BB962C8B-B14F-4D97-AF65-F5344CB8AC3E}">
        <p14:creationId xmlns:p14="http://schemas.microsoft.com/office/powerpoint/2010/main" val="6108525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cs-CZ" b="1" dirty="0" smtClean="0"/>
              <a:t>Privilegia atletů</a:t>
            </a:r>
            <a:endParaRPr lang="el-GR" b="1" dirty="0"/>
          </a:p>
        </p:txBody>
      </p:sp>
      <p:sp>
        <p:nvSpPr>
          <p:cNvPr id="3" name="2 - Θέση περιεχομένου"/>
          <p:cNvSpPr>
            <a:spLocks noGrp="1"/>
          </p:cNvSpPr>
          <p:nvPr>
            <p:ph idx="1"/>
          </p:nvPr>
        </p:nvSpPr>
        <p:spPr>
          <a:xfrm>
            <a:off x="0" y="1772816"/>
            <a:ext cx="8985176" cy="4525963"/>
          </a:xfrm>
        </p:spPr>
        <p:txBody>
          <a:bodyPr/>
          <a:lstStyle/>
          <a:p>
            <a:pPr>
              <a:defRPr/>
            </a:pPr>
            <a:r>
              <a:rPr lang="cs-CZ" dirty="0"/>
              <a:t>o</a:t>
            </a:r>
            <a:r>
              <a:rPr lang="cs-CZ" dirty="0" smtClean="0"/>
              <a:t>svobození z vojenské služby </a:t>
            </a:r>
            <a:r>
              <a:rPr lang="cs-CZ" dirty="0"/>
              <a:t>(</a:t>
            </a:r>
            <a:r>
              <a:rPr lang="en-US" dirty="0" smtClean="0"/>
              <a:t>billeting</a:t>
            </a:r>
            <a:r>
              <a:rPr lang="cs-CZ" dirty="0" smtClean="0"/>
              <a:t>)</a:t>
            </a:r>
            <a:endParaRPr lang="en-US" dirty="0" smtClean="0"/>
          </a:p>
          <a:p>
            <a:pPr>
              <a:defRPr/>
            </a:pPr>
            <a:r>
              <a:rPr lang="cs-CZ" dirty="0" smtClean="0"/>
              <a:t>kompletní imunita z liturgie </a:t>
            </a:r>
            <a:endParaRPr lang="en-US" dirty="0" smtClean="0"/>
          </a:p>
          <a:p>
            <a:pPr>
              <a:defRPr/>
            </a:pPr>
            <a:r>
              <a:rPr lang="cs-CZ" dirty="0" smtClean="0"/>
              <a:t>osvobození od daní </a:t>
            </a:r>
            <a:endParaRPr lang="en-US" dirty="0" smtClean="0"/>
          </a:p>
          <a:p>
            <a:pPr>
              <a:defRPr/>
            </a:pPr>
            <a:r>
              <a:rPr lang="cs-CZ" dirty="0" smtClean="0"/>
              <a:t>penze </a:t>
            </a:r>
            <a:endParaRPr lang="en-US" dirty="0" smtClean="0"/>
          </a:p>
          <a:p>
            <a:pPr>
              <a:defRPr/>
            </a:pPr>
            <a:r>
              <a:rPr lang="cs-CZ" dirty="0" smtClean="0"/>
              <a:t>… </a:t>
            </a:r>
            <a:endParaRPr lang="el-GR" dirty="0"/>
          </a:p>
        </p:txBody>
      </p:sp>
    </p:spTree>
    <p:extLst>
      <p:ext uri="{BB962C8B-B14F-4D97-AF65-F5344CB8AC3E}">
        <p14:creationId xmlns:p14="http://schemas.microsoft.com/office/powerpoint/2010/main" val="53154476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iří\Desktop\Drawing of a later Imperial Roman relief showing a boxer wearing on his right hand a caestus, armed with metal projections; Lateran Collection, Vatican Museum (Gardiner, fig. 177).jpg"/>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6395"/>
            <a:ext cx="9144000" cy="687388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0"/>
            <a:ext cx="8229600" cy="908720"/>
          </a:xfrm>
        </p:spPr>
        <p:txBody>
          <a:bodyPr/>
          <a:lstStyle/>
          <a:p>
            <a:r>
              <a:rPr lang="cs-CZ" b="1" dirty="0" smtClean="0"/>
              <a:t>Cechy/ synody</a:t>
            </a:r>
            <a:endParaRPr lang="cs-CZ" b="1" dirty="0"/>
          </a:p>
        </p:txBody>
      </p:sp>
      <p:sp>
        <p:nvSpPr>
          <p:cNvPr id="3" name="Zástupný symbol pro obsah 2"/>
          <p:cNvSpPr>
            <a:spLocks noGrp="1"/>
          </p:cNvSpPr>
          <p:nvPr>
            <p:ph idx="1"/>
          </p:nvPr>
        </p:nvSpPr>
        <p:spPr>
          <a:xfrm>
            <a:off x="0" y="908720"/>
            <a:ext cx="8964488" cy="5949280"/>
          </a:xfrm>
        </p:spPr>
        <p:txBody>
          <a:bodyPr>
            <a:normAutofit/>
          </a:bodyPr>
          <a:lstStyle/>
          <a:p>
            <a:r>
              <a:rPr lang="cs-CZ" dirty="0" smtClean="0"/>
              <a:t>sdružovaly </a:t>
            </a:r>
            <a:r>
              <a:rPr lang="cs-CZ" i="1" dirty="0" err="1"/>
              <a:t>ἀθλητ</a:t>
            </a:r>
            <a:r>
              <a:rPr lang="cs-CZ" i="1" dirty="0"/>
              <a:t>αί</a:t>
            </a:r>
            <a:r>
              <a:rPr lang="cs-CZ" dirty="0"/>
              <a:t> z povolání </a:t>
            </a:r>
            <a:endParaRPr lang="cs-CZ" dirty="0" smtClean="0"/>
          </a:p>
          <a:p>
            <a:pPr lvl="1"/>
            <a:r>
              <a:rPr lang="cs-CZ" i="1" dirty="0" smtClean="0"/>
              <a:t>pankratisty</a:t>
            </a:r>
            <a:r>
              <a:rPr lang="cs-CZ" dirty="0"/>
              <a:t>, boxery a </a:t>
            </a:r>
            <a:r>
              <a:rPr lang="cs-CZ" dirty="0" smtClean="0"/>
              <a:t>zápasníky </a:t>
            </a:r>
          </a:p>
          <a:p>
            <a:r>
              <a:rPr lang="cs-CZ" dirty="0" smtClean="0"/>
              <a:t>především </a:t>
            </a:r>
            <a:r>
              <a:rPr lang="cs-CZ" dirty="0"/>
              <a:t>na východě </a:t>
            </a:r>
            <a:r>
              <a:rPr lang="cs-CZ" dirty="0" smtClean="0"/>
              <a:t>říše</a:t>
            </a:r>
          </a:p>
          <a:p>
            <a:r>
              <a:rPr lang="cs-CZ" dirty="0" smtClean="0"/>
              <a:t>sochy </a:t>
            </a:r>
            <a:r>
              <a:rPr lang="cs-CZ" i="1" dirty="0" err="1" smtClean="0"/>
              <a:t>ἀθλητ</a:t>
            </a:r>
            <a:r>
              <a:rPr lang="cs-CZ" i="1" dirty="0" smtClean="0"/>
              <a:t>αί</a:t>
            </a:r>
          </a:p>
          <a:p>
            <a:r>
              <a:rPr lang="cs-CZ" dirty="0" smtClean="0"/>
              <a:t>od </a:t>
            </a:r>
            <a:r>
              <a:rPr lang="cs-CZ" dirty="0"/>
              <a:t>1. století př. Kr. </a:t>
            </a:r>
            <a:r>
              <a:rPr lang="cs-CZ" dirty="0" smtClean="0"/>
              <a:t>spolek </a:t>
            </a:r>
            <a:r>
              <a:rPr lang="cs-CZ" dirty="0"/>
              <a:t>sdružující elitní </a:t>
            </a:r>
            <a:r>
              <a:rPr lang="cs-CZ" dirty="0" smtClean="0"/>
              <a:t>sportovce</a:t>
            </a:r>
          </a:p>
          <a:p>
            <a:pPr lvl="1"/>
            <a:r>
              <a:rPr lang="cs-CZ" dirty="0" smtClean="0"/>
              <a:t>panhelénských </a:t>
            </a:r>
            <a:r>
              <a:rPr lang="cs-CZ" dirty="0"/>
              <a:t>her </a:t>
            </a:r>
            <a:endParaRPr lang="cs-CZ" dirty="0" smtClean="0"/>
          </a:p>
          <a:p>
            <a:pPr marL="457200" lvl="1" indent="0">
              <a:buNone/>
            </a:pPr>
            <a:endParaRPr lang="cs-CZ" sz="1000" dirty="0" smtClean="0"/>
          </a:p>
          <a:p>
            <a:r>
              <a:rPr lang="cs-CZ" sz="2800" dirty="0"/>
              <a:t>r</a:t>
            </a:r>
            <a:r>
              <a:rPr lang="cs-CZ" sz="2800" dirty="0" smtClean="0"/>
              <a:t>ole Olympie</a:t>
            </a:r>
            <a:endParaRPr lang="cs-CZ" sz="2800" dirty="0"/>
          </a:p>
        </p:txBody>
      </p:sp>
    </p:spTree>
    <p:extLst>
      <p:ext uri="{BB962C8B-B14F-4D97-AF65-F5344CB8AC3E}">
        <p14:creationId xmlns:p14="http://schemas.microsoft.com/office/powerpoint/2010/main" val="62600376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404664"/>
            <a:ext cx="8229600" cy="1143000"/>
          </a:xfrm>
        </p:spPr>
        <p:txBody>
          <a:bodyPr/>
          <a:lstStyle/>
          <a:p>
            <a:pPr>
              <a:defRPr/>
            </a:pPr>
            <a:r>
              <a:rPr lang="cs-CZ" b="1" dirty="0" smtClean="0"/>
              <a:t>Úředníci v atletických gildách</a:t>
            </a:r>
            <a:endParaRPr lang="el-GR" b="1" dirty="0"/>
          </a:p>
        </p:txBody>
      </p:sp>
      <p:sp>
        <p:nvSpPr>
          <p:cNvPr id="3" name="2 - Θέση περιεχομένου"/>
          <p:cNvSpPr>
            <a:spLocks noGrp="1"/>
          </p:cNvSpPr>
          <p:nvPr>
            <p:ph idx="1"/>
          </p:nvPr>
        </p:nvSpPr>
        <p:spPr>
          <a:xfrm>
            <a:off x="395536" y="2060848"/>
            <a:ext cx="8229600" cy="3917032"/>
          </a:xfrm>
        </p:spPr>
        <p:txBody>
          <a:bodyPr/>
          <a:lstStyle/>
          <a:p>
            <a:pPr algn="ctr">
              <a:defRPr/>
            </a:pPr>
            <a:r>
              <a:rPr lang="cs-CZ" dirty="0" smtClean="0"/>
              <a:t>nejvyšší kněz</a:t>
            </a:r>
            <a:endParaRPr lang="en-US" dirty="0" smtClean="0"/>
          </a:p>
          <a:p>
            <a:pPr algn="ctr">
              <a:defRPr/>
            </a:pPr>
            <a:r>
              <a:rPr lang="cs-CZ" dirty="0" smtClean="0"/>
              <a:t>x</a:t>
            </a:r>
            <a:r>
              <a:rPr lang="en-US" dirty="0" err="1" smtClean="0"/>
              <a:t>ystarches</a:t>
            </a:r>
            <a:endParaRPr lang="en-US" dirty="0" smtClean="0"/>
          </a:p>
          <a:p>
            <a:pPr algn="ctr">
              <a:defRPr/>
            </a:pPr>
            <a:r>
              <a:rPr lang="cs-CZ" dirty="0" smtClean="0"/>
              <a:t>sekretář</a:t>
            </a:r>
          </a:p>
          <a:p>
            <a:pPr algn="ctr">
              <a:defRPr/>
            </a:pPr>
            <a:r>
              <a:rPr lang="cs-CZ" dirty="0" smtClean="0"/>
              <a:t>lékař </a:t>
            </a:r>
            <a:r>
              <a:rPr lang="en-US" dirty="0" smtClean="0"/>
              <a:t>(</a:t>
            </a:r>
            <a:r>
              <a:rPr lang="en-US" dirty="0" err="1" smtClean="0"/>
              <a:t>archiater</a:t>
            </a:r>
            <a:r>
              <a:rPr lang="en-US" dirty="0" smtClean="0"/>
              <a:t>)</a:t>
            </a:r>
            <a:endParaRPr lang="el-GR" dirty="0"/>
          </a:p>
        </p:txBody>
      </p:sp>
    </p:spTree>
    <p:extLst>
      <p:ext uri="{BB962C8B-B14F-4D97-AF65-F5344CB8AC3E}">
        <p14:creationId xmlns:p14="http://schemas.microsoft.com/office/powerpoint/2010/main" val="168353133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cs-CZ" b="1" dirty="0" smtClean="0"/>
              <a:t>Atletické cechy</a:t>
            </a:r>
            <a:endParaRPr lang="el-GR" b="1" dirty="0"/>
          </a:p>
        </p:txBody>
      </p:sp>
      <p:sp>
        <p:nvSpPr>
          <p:cNvPr id="3" name="2 - Θέση περιεχομένου"/>
          <p:cNvSpPr>
            <a:spLocks noGrp="1"/>
          </p:cNvSpPr>
          <p:nvPr>
            <p:ph idx="1"/>
          </p:nvPr>
        </p:nvSpPr>
        <p:spPr>
          <a:xfrm>
            <a:off x="0" y="1600200"/>
            <a:ext cx="9144000" cy="4525963"/>
          </a:xfrm>
        </p:spPr>
        <p:txBody>
          <a:bodyPr>
            <a:normAutofit/>
          </a:bodyPr>
          <a:lstStyle/>
          <a:p>
            <a:pPr>
              <a:defRPr/>
            </a:pPr>
            <a:r>
              <a:rPr lang="cs-CZ" dirty="0" smtClean="0"/>
              <a:t>Cech ekumenických atletů </a:t>
            </a:r>
            <a:endParaRPr lang="en-US" dirty="0" smtClean="0"/>
          </a:p>
          <a:p>
            <a:pPr>
              <a:defRPr/>
            </a:pPr>
            <a:r>
              <a:rPr lang="cs-CZ" dirty="0" smtClean="0"/>
              <a:t>Cech posvátných atletů </a:t>
            </a:r>
            <a:r>
              <a:rPr lang="en-US" i="1" dirty="0" smtClean="0"/>
              <a:t>(</a:t>
            </a:r>
            <a:r>
              <a:rPr lang="en-US" i="1" dirty="0" err="1" smtClean="0"/>
              <a:t>hieronikai</a:t>
            </a:r>
            <a:r>
              <a:rPr lang="en-US" i="1" dirty="0" smtClean="0"/>
              <a:t>)</a:t>
            </a:r>
            <a:endParaRPr lang="cs-CZ" i="1" dirty="0" smtClean="0"/>
          </a:p>
          <a:p>
            <a:r>
              <a:rPr lang="cs-CZ" dirty="0"/>
              <a:t>Héraklův cech v Sardech </a:t>
            </a:r>
          </a:p>
          <a:p>
            <a:r>
              <a:rPr lang="cs-CZ" dirty="0"/>
              <a:t>Svatý cech z </a:t>
            </a:r>
            <a:r>
              <a:rPr lang="cs-CZ" dirty="0" err="1"/>
              <a:t>Xystu</a:t>
            </a:r>
            <a:endParaRPr lang="cs-CZ" dirty="0"/>
          </a:p>
          <a:p>
            <a:pPr>
              <a:defRPr/>
            </a:pPr>
            <a:r>
              <a:rPr lang="en-US" i="1" dirty="0" err="1" smtClean="0"/>
              <a:t>Sympas</a:t>
            </a:r>
            <a:r>
              <a:rPr lang="en-US" i="1" dirty="0" smtClean="0"/>
              <a:t> </a:t>
            </a:r>
            <a:r>
              <a:rPr lang="en-US" i="1" dirty="0" err="1" smtClean="0"/>
              <a:t>Xystos</a:t>
            </a:r>
            <a:r>
              <a:rPr lang="cs-CZ" i="1" dirty="0"/>
              <a:t> </a:t>
            </a:r>
            <a:endParaRPr lang="en-US" i="1" dirty="0" smtClean="0"/>
          </a:p>
          <a:p>
            <a:pPr>
              <a:defRPr/>
            </a:pPr>
            <a:r>
              <a:rPr lang="cs-CZ" dirty="0" smtClean="0"/>
              <a:t>Posvátný cech toulavých atletů zasvěcený Héraklovi</a:t>
            </a:r>
            <a:endParaRPr lang="el-GR" dirty="0"/>
          </a:p>
        </p:txBody>
      </p:sp>
    </p:spTree>
    <p:extLst>
      <p:ext uri="{BB962C8B-B14F-4D97-AF65-F5344CB8AC3E}">
        <p14:creationId xmlns:p14="http://schemas.microsoft.com/office/powerpoint/2010/main" val="337987416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iří\Desktop\Drawing of a later Imperial Roman relief showing a boxer wearing on his right hand a caestus, armed with metal projections; Lateran Collection, Vatican Museum (Gardiner, fig. 177).jpg"/>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6395"/>
            <a:ext cx="9144000" cy="687388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b="1" dirty="0" smtClean="0"/>
              <a:t>Řím</a:t>
            </a:r>
            <a:endParaRPr lang="cs-CZ" b="1" dirty="0"/>
          </a:p>
        </p:txBody>
      </p:sp>
      <p:sp>
        <p:nvSpPr>
          <p:cNvPr id="3" name="Zástupný symbol pro obsah 2"/>
          <p:cNvSpPr>
            <a:spLocks noGrp="1"/>
          </p:cNvSpPr>
          <p:nvPr>
            <p:ph idx="1"/>
          </p:nvPr>
        </p:nvSpPr>
        <p:spPr>
          <a:xfrm>
            <a:off x="179512" y="1412776"/>
            <a:ext cx="8784976" cy="5328592"/>
          </a:xfrm>
        </p:spPr>
        <p:txBody>
          <a:bodyPr>
            <a:normAutofit lnSpcReduction="10000"/>
          </a:bodyPr>
          <a:lstStyle/>
          <a:p>
            <a:r>
              <a:rPr lang="cs-CZ" b="1" dirty="0"/>
              <a:t>Herkulův</a:t>
            </a:r>
            <a:r>
              <a:rPr lang="cs-CZ" dirty="0"/>
              <a:t> </a:t>
            </a:r>
            <a:r>
              <a:rPr lang="cs-CZ" b="1" dirty="0" smtClean="0"/>
              <a:t>cech</a:t>
            </a:r>
          </a:p>
          <a:p>
            <a:pPr lvl="1"/>
            <a:r>
              <a:rPr lang="cs-CZ" dirty="0" smtClean="0"/>
              <a:t>2. století</a:t>
            </a:r>
          </a:p>
          <a:p>
            <a:pPr lvl="1"/>
            <a:r>
              <a:rPr lang="cs-CZ" dirty="0" smtClean="0"/>
              <a:t>nejvýznamnější</a:t>
            </a:r>
          </a:p>
          <a:p>
            <a:pPr lvl="1"/>
            <a:r>
              <a:rPr lang="cs-CZ" i="1" dirty="0"/>
              <a:t>curia </a:t>
            </a:r>
            <a:r>
              <a:rPr lang="cs-CZ" i="1" dirty="0" err="1" smtClean="0"/>
              <a:t>athletarum</a:t>
            </a:r>
            <a:r>
              <a:rPr lang="cs-CZ" i="1" dirty="0" smtClean="0"/>
              <a:t> </a:t>
            </a:r>
            <a:r>
              <a:rPr lang="cs-CZ" dirty="0" smtClean="0"/>
              <a:t>– spolková místnost</a:t>
            </a:r>
          </a:p>
          <a:p>
            <a:pPr lvl="1"/>
            <a:r>
              <a:rPr lang="cs-CZ" i="1" dirty="0" err="1"/>
              <a:t>ξυστάρχ</a:t>
            </a:r>
            <a:r>
              <a:rPr lang="cs-CZ" i="1" dirty="0"/>
              <a:t>αι</a:t>
            </a:r>
            <a:r>
              <a:rPr lang="cs-CZ" dirty="0"/>
              <a:t>, </a:t>
            </a:r>
            <a:r>
              <a:rPr lang="cs-CZ" i="1" dirty="0" smtClean="0"/>
              <a:t>archiereové</a:t>
            </a:r>
          </a:p>
          <a:p>
            <a:pPr lvl="2"/>
            <a:r>
              <a:rPr lang="cs-CZ" dirty="0" smtClean="0"/>
              <a:t>funkce </a:t>
            </a:r>
            <a:r>
              <a:rPr lang="cs-CZ" dirty="0"/>
              <a:t>představeného lázní římských císařů</a:t>
            </a:r>
            <a:r>
              <a:rPr lang="cs-CZ" dirty="0" smtClean="0"/>
              <a:t> (1 rok, Traianus)</a:t>
            </a:r>
          </a:p>
          <a:p>
            <a:pPr lvl="1"/>
            <a:r>
              <a:rPr lang="cs-CZ" dirty="0"/>
              <a:t>novinky a úpravy v </a:t>
            </a:r>
            <a:r>
              <a:rPr lang="cs-CZ" dirty="0" smtClean="0"/>
              <a:t>pravidlech</a:t>
            </a:r>
          </a:p>
          <a:p>
            <a:pPr lvl="1"/>
            <a:r>
              <a:rPr lang="cs-CZ" b="1" dirty="0" smtClean="0"/>
              <a:t>př.:</a:t>
            </a:r>
          </a:p>
          <a:p>
            <a:pPr lvl="2"/>
            <a:r>
              <a:rPr lang="cs-CZ" dirty="0"/>
              <a:t>T. </a:t>
            </a:r>
            <a:r>
              <a:rPr lang="cs-CZ" dirty="0" err="1" smtClean="0"/>
              <a:t>Flabius</a:t>
            </a:r>
            <a:r>
              <a:rPr lang="cs-CZ" dirty="0" smtClean="0"/>
              <a:t> </a:t>
            </a:r>
            <a:r>
              <a:rPr lang="cs-CZ" dirty="0" err="1" smtClean="0"/>
              <a:t>Archibius</a:t>
            </a:r>
            <a:r>
              <a:rPr lang="cs-CZ" dirty="0" smtClean="0"/>
              <a:t> </a:t>
            </a:r>
            <a:r>
              <a:rPr lang="cs-CZ" dirty="0"/>
              <a:t>z </a:t>
            </a:r>
            <a:r>
              <a:rPr lang="cs-CZ" dirty="0" smtClean="0"/>
              <a:t>Alexandrie</a:t>
            </a:r>
          </a:p>
          <a:p>
            <a:pPr lvl="2"/>
            <a:r>
              <a:rPr lang="cs-CZ" dirty="0" smtClean="0"/>
              <a:t>P</a:t>
            </a:r>
            <a:r>
              <a:rPr lang="cs-CZ" dirty="0"/>
              <a:t>. </a:t>
            </a:r>
            <a:r>
              <a:rPr lang="cs-CZ" dirty="0" err="1" smtClean="0"/>
              <a:t>Ailius</a:t>
            </a:r>
            <a:r>
              <a:rPr lang="cs-CZ" dirty="0" smtClean="0"/>
              <a:t> </a:t>
            </a:r>
            <a:r>
              <a:rPr lang="cs-CZ" dirty="0" err="1" smtClean="0"/>
              <a:t>Alkandridus</a:t>
            </a:r>
            <a:r>
              <a:rPr lang="cs-CZ" dirty="0" smtClean="0"/>
              <a:t> </a:t>
            </a:r>
            <a:r>
              <a:rPr lang="cs-CZ" dirty="0"/>
              <a:t>ze Sparty </a:t>
            </a:r>
            <a:endParaRPr lang="cs-CZ" dirty="0" smtClean="0"/>
          </a:p>
          <a:p>
            <a:pPr lvl="2"/>
            <a:r>
              <a:rPr lang="cs-CZ" dirty="0" smtClean="0"/>
              <a:t>M</a:t>
            </a:r>
            <a:r>
              <a:rPr lang="cs-CZ" dirty="0"/>
              <a:t>. </a:t>
            </a:r>
            <a:r>
              <a:rPr lang="cs-CZ" dirty="0" smtClean="0"/>
              <a:t>Aurelius </a:t>
            </a:r>
            <a:r>
              <a:rPr lang="cs-CZ" dirty="0" err="1" smtClean="0"/>
              <a:t>Damostratos</a:t>
            </a:r>
            <a:r>
              <a:rPr lang="cs-CZ" dirty="0" smtClean="0"/>
              <a:t> </a:t>
            </a:r>
            <a:r>
              <a:rPr lang="cs-CZ" dirty="0" err="1" smtClean="0"/>
              <a:t>Damás</a:t>
            </a:r>
            <a:r>
              <a:rPr lang="cs-CZ" dirty="0"/>
              <a:t> </a:t>
            </a:r>
            <a:r>
              <a:rPr lang="cs-CZ" dirty="0" smtClean="0"/>
              <a:t>ze </a:t>
            </a:r>
            <a:r>
              <a:rPr lang="cs-CZ" dirty="0"/>
              <a:t>Sard </a:t>
            </a:r>
          </a:p>
        </p:txBody>
      </p:sp>
    </p:spTree>
    <p:extLst>
      <p:ext uri="{BB962C8B-B14F-4D97-AF65-F5344CB8AC3E}">
        <p14:creationId xmlns:p14="http://schemas.microsoft.com/office/powerpoint/2010/main" val="30209803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iří\Desktop\Drawing of a later Imperial Roman relief showing a boxer wearing on his right hand a caestus, armed with metal projections; Lateran Collection, Vatican Museum (Gardiner, fig. 177).jpg"/>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6395"/>
            <a:ext cx="9144000" cy="687388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67544" y="0"/>
            <a:ext cx="8229600" cy="764704"/>
          </a:xfrm>
        </p:spPr>
        <p:txBody>
          <a:bodyPr>
            <a:normAutofit/>
          </a:bodyPr>
          <a:lstStyle/>
          <a:p>
            <a:r>
              <a:rPr lang="cs-CZ" sz="3600" b="1" dirty="0" smtClean="0"/>
              <a:t>2. století</a:t>
            </a:r>
            <a:endParaRPr lang="cs-CZ" sz="3600" b="1" dirty="0"/>
          </a:p>
        </p:txBody>
      </p:sp>
      <p:sp>
        <p:nvSpPr>
          <p:cNvPr id="3" name="Zástupný symbol pro obsah 2"/>
          <p:cNvSpPr>
            <a:spLocks noGrp="1"/>
          </p:cNvSpPr>
          <p:nvPr>
            <p:ph idx="1"/>
          </p:nvPr>
        </p:nvSpPr>
        <p:spPr>
          <a:xfrm>
            <a:off x="0" y="764704"/>
            <a:ext cx="8964488" cy="6093296"/>
          </a:xfrm>
        </p:spPr>
        <p:txBody>
          <a:bodyPr>
            <a:normAutofit fontScale="92500" lnSpcReduction="10000"/>
          </a:bodyPr>
          <a:lstStyle/>
          <a:p>
            <a:r>
              <a:rPr lang="cs-CZ" b="1" dirty="0" smtClean="0"/>
              <a:t>hry v: </a:t>
            </a:r>
          </a:p>
          <a:p>
            <a:pPr lvl="1"/>
            <a:r>
              <a:rPr lang="cs-CZ" dirty="0" smtClean="0"/>
              <a:t>Itálii</a:t>
            </a:r>
          </a:p>
          <a:p>
            <a:pPr lvl="1"/>
            <a:r>
              <a:rPr lang="cs-CZ" dirty="0" smtClean="0"/>
              <a:t>jižní Galii</a:t>
            </a:r>
          </a:p>
          <a:p>
            <a:pPr lvl="1"/>
            <a:r>
              <a:rPr lang="cs-CZ" dirty="0" smtClean="0"/>
              <a:t>severní Africe …</a:t>
            </a:r>
          </a:p>
          <a:p>
            <a:r>
              <a:rPr lang="cs-CZ" b="1" dirty="0"/>
              <a:t>Traianie </a:t>
            </a:r>
            <a:endParaRPr lang="cs-CZ" b="1" dirty="0" smtClean="0"/>
          </a:p>
          <a:p>
            <a:r>
              <a:rPr lang="cs-CZ" dirty="0" smtClean="0"/>
              <a:t>císař </a:t>
            </a:r>
            <a:r>
              <a:rPr lang="cs-CZ" b="1" dirty="0"/>
              <a:t>Hadrián</a:t>
            </a:r>
            <a:r>
              <a:rPr lang="cs-CZ" dirty="0"/>
              <a:t> v Athénách </a:t>
            </a:r>
            <a:endParaRPr lang="cs-CZ" dirty="0" smtClean="0"/>
          </a:p>
          <a:p>
            <a:r>
              <a:rPr lang="cs-CZ" b="1" dirty="0" smtClean="0"/>
              <a:t>140-144</a:t>
            </a:r>
            <a:r>
              <a:rPr lang="cs-CZ" dirty="0" smtClean="0"/>
              <a:t> </a:t>
            </a:r>
          </a:p>
          <a:p>
            <a:pPr lvl="1"/>
            <a:r>
              <a:rPr lang="cs-CZ" dirty="0" smtClean="0"/>
              <a:t>rekonstrukce </a:t>
            </a:r>
            <a:r>
              <a:rPr lang="cs-CZ" dirty="0" err="1"/>
              <a:t>panathénajského</a:t>
            </a:r>
            <a:r>
              <a:rPr lang="cs-CZ" dirty="0"/>
              <a:t> </a:t>
            </a:r>
            <a:r>
              <a:rPr lang="cs-CZ" i="1" dirty="0" err="1" smtClean="0"/>
              <a:t>στάδιον</a:t>
            </a:r>
            <a:endParaRPr lang="cs-CZ" dirty="0" smtClean="0"/>
          </a:p>
          <a:p>
            <a:pPr lvl="1"/>
            <a:r>
              <a:rPr lang="cs-CZ" dirty="0" err="1" smtClean="0"/>
              <a:t>Héródés</a:t>
            </a:r>
            <a:r>
              <a:rPr lang="cs-CZ" dirty="0" smtClean="0"/>
              <a:t> </a:t>
            </a:r>
            <a:r>
              <a:rPr lang="cs-CZ" dirty="0" err="1" smtClean="0"/>
              <a:t>Attický</a:t>
            </a:r>
            <a:endParaRPr lang="cs-CZ" dirty="0"/>
          </a:p>
          <a:p>
            <a:pPr marL="457200" lvl="1" indent="0">
              <a:buNone/>
            </a:pPr>
            <a:endParaRPr lang="cs-CZ" dirty="0" smtClean="0"/>
          </a:p>
          <a:p>
            <a:pPr marL="0" indent="0" algn="ctr">
              <a:buNone/>
            </a:pPr>
            <a:r>
              <a:rPr lang="cs-CZ" sz="3900" b="1" dirty="0" smtClean="0"/>
              <a:t>přelom </a:t>
            </a:r>
            <a:r>
              <a:rPr lang="cs-CZ" sz="3900" b="1" dirty="0"/>
              <a:t>2. a 3. století </a:t>
            </a:r>
            <a:endParaRPr lang="cs-CZ" sz="3900" dirty="0" smtClean="0"/>
          </a:p>
          <a:p>
            <a:r>
              <a:rPr lang="cs-CZ" dirty="0" smtClean="0"/>
              <a:t>300 + her</a:t>
            </a:r>
            <a:endParaRPr lang="cs-CZ" dirty="0"/>
          </a:p>
        </p:txBody>
      </p:sp>
    </p:spTree>
    <p:extLst>
      <p:ext uri="{BB962C8B-B14F-4D97-AF65-F5344CB8AC3E}">
        <p14:creationId xmlns:p14="http://schemas.microsoft.com/office/powerpoint/2010/main" val="274436126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cs-CZ" b="1" dirty="0" smtClean="0"/>
              <a:t>5) zdokonalení </a:t>
            </a:r>
            <a:r>
              <a:rPr lang="cs-CZ" b="1" dirty="0"/>
              <a:t>tréninkových </a:t>
            </a:r>
            <a:r>
              <a:rPr lang="cs-CZ" b="1" dirty="0" smtClean="0"/>
              <a:t>metod; specializace atletů </a:t>
            </a:r>
            <a:endParaRPr lang="el-GR" b="1" dirty="0"/>
          </a:p>
        </p:txBody>
      </p:sp>
      <p:sp>
        <p:nvSpPr>
          <p:cNvPr id="3" name="2 - Θέση περιεχομένου"/>
          <p:cNvSpPr>
            <a:spLocks noGrp="1"/>
          </p:cNvSpPr>
          <p:nvPr>
            <p:ph idx="1"/>
          </p:nvPr>
        </p:nvSpPr>
        <p:spPr>
          <a:xfrm>
            <a:off x="179512" y="2204864"/>
            <a:ext cx="8543956" cy="1252736"/>
          </a:xfrm>
        </p:spPr>
        <p:txBody>
          <a:bodyPr>
            <a:normAutofit/>
          </a:bodyPr>
          <a:lstStyle/>
          <a:p>
            <a:pPr>
              <a:buNone/>
            </a:pPr>
            <a:r>
              <a:rPr lang="cs-CZ" dirty="0" smtClean="0"/>
              <a:t>- </a:t>
            </a:r>
            <a:r>
              <a:rPr lang="cs-CZ" u="sng" dirty="0" smtClean="0"/>
              <a:t>tréninková metoda</a:t>
            </a:r>
            <a:r>
              <a:rPr lang="en-US" u="sng" dirty="0" smtClean="0"/>
              <a:t>: </a:t>
            </a:r>
            <a:r>
              <a:rPr lang="cs-CZ" dirty="0" smtClean="0"/>
              <a:t>čtyřdenní cyklus/ systém</a:t>
            </a:r>
            <a:endParaRPr lang="el-GR" dirty="0"/>
          </a:p>
        </p:txBody>
      </p:sp>
    </p:spTree>
    <p:extLst>
      <p:ext uri="{BB962C8B-B14F-4D97-AF65-F5344CB8AC3E}">
        <p14:creationId xmlns:p14="http://schemas.microsoft.com/office/powerpoint/2010/main" val="6781660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cs-CZ" b="1" dirty="0" smtClean="0"/>
              <a:t>trenéři</a:t>
            </a:r>
            <a:endParaRPr lang="el-GR" b="1" dirty="0"/>
          </a:p>
        </p:txBody>
      </p:sp>
      <p:sp>
        <p:nvSpPr>
          <p:cNvPr id="3" name="2 - Θέση περιεχομένου"/>
          <p:cNvSpPr>
            <a:spLocks noGrp="1"/>
          </p:cNvSpPr>
          <p:nvPr>
            <p:ph idx="1"/>
          </p:nvPr>
        </p:nvSpPr>
        <p:spPr/>
        <p:txBody>
          <a:bodyPr>
            <a:normAutofit fontScale="92500" lnSpcReduction="20000"/>
          </a:bodyPr>
          <a:lstStyle/>
          <a:p>
            <a:r>
              <a:rPr lang="en-US" b="1" dirty="0" err="1" smtClean="0">
                <a:solidFill>
                  <a:srgbClr val="FFC000"/>
                </a:solidFill>
              </a:rPr>
              <a:t>Paidotribes</a:t>
            </a:r>
            <a:r>
              <a:rPr lang="en-US" dirty="0" smtClean="0"/>
              <a:t> (</a:t>
            </a:r>
            <a:r>
              <a:rPr lang="cs-CZ" dirty="0" smtClean="0"/>
              <a:t>tělesný trenér</a:t>
            </a:r>
            <a:r>
              <a:rPr lang="en-US" dirty="0" smtClean="0"/>
              <a:t>)</a:t>
            </a:r>
          </a:p>
          <a:p>
            <a:r>
              <a:rPr lang="en-US" b="1" dirty="0" err="1" smtClean="0">
                <a:solidFill>
                  <a:srgbClr val="FFC000"/>
                </a:solidFill>
              </a:rPr>
              <a:t>Gymnastes</a:t>
            </a:r>
            <a:r>
              <a:rPr lang="en-US" b="1" dirty="0" smtClean="0">
                <a:solidFill>
                  <a:srgbClr val="FFC000"/>
                </a:solidFill>
              </a:rPr>
              <a:t> </a:t>
            </a:r>
            <a:r>
              <a:rPr lang="en-US" dirty="0" smtClean="0"/>
              <a:t>(</a:t>
            </a:r>
            <a:r>
              <a:rPr lang="cs-CZ" dirty="0" smtClean="0"/>
              <a:t>trenér profesionálních atletů</a:t>
            </a:r>
            <a:r>
              <a:rPr lang="en-US" dirty="0" smtClean="0"/>
              <a:t>)</a:t>
            </a:r>
          </a:p>
          <a:p>
            <a:r>
              <a:rPr lang="en-US" b="1" dirty="0" err="1" smtClean="0">
                <a:solidFill>
                  <a:srgbClr val="FFC000"/>
                </a:solidFill>
              </a:rPr>
              <a:t>Aleiptes</a:t>
            </a:r>
            <a:r>
              <a:rPr lang="en-US" dirty="0" smtClean="0"/>
              <a:t> (</a:t>
            </a:r>
            <a:r>
              <a:rPr lang="cs-CZ" dirty="0" err="1" smtClean="0"/>
              <a:t>pomazávač</a:t>
            </a:r>
            <a:r>
              <a:rPr lang="en-US" dirty="0" smtClean="0"/>
              <a:t>)</a:t>
            </a:r>
          </a:p>
          <a:p>
            <a:endParaRPr lang="en-US" dirty="0" smtClean="0"/>
          </a:p>
          <a:p>
            <a:pPr algn="just"/>
            <a:r>
              <a:rPr lang="en-US" b="1" dirty="0" err="1" smtClean="0">
                <a:effectLst>
                  <a:outerShdw blurRad="38100" dist="38100" dir="2700000" algn="tl">
                    <a:srgbClr val="000000">
                      <a:alpha val="43137"/>
                    </a:srgbClr>
                  </a:outerShdw>
                </a:effectLst>
              </a:rPr>
              <a:t>gymnastes</a:t>
            </a:r>
            <a:r>
              <a:rPr lang="en-US" dirty="0" smtClean="0">
                <a:effectLst>
                  <a:outerShdw blurRad="38100" dist="38100" dir="2700000" algn="tl">
                    <a:srgbClr val="000000">
                      <a:alpha val="43137"/>
                    </a:srgbClr>
                  </a:outerShdw>
                </a:effectLst>
              </a:rPr>
              <a:t> </a:t>
            </a:r>
            <a:r>
              <a:rPr lang="cs-CZ" dirty="0" smtClean="0"/>
              <a:t>a </a:t>
            </a:r>
            <a:r>
              <a:rPr lang="en-US" b="1" dirty="0" err="1" smtClean="0">
                <a:effectLst>
                  <a:outerShdw blurRad="38100" dist="38100" dir="2700000" algn="tl">
                    <a:srgbClr val="000000">
                      <a:alpha val="43137"/>
                    </a:srgbClr>
                  </a:outerShdw>
                </a:effectLst>
              </a:rPr>
              <a:t>paidotribes</a:t>
            </a:r>
            <a:r>
              <a:rPr lang="en-US" dirty="0" smtClean="0">
                <a:effectLst>
                  <a:outerShdw blurRad="38100" dist="38100" dir="2700000" algn="tl">
                    <a:srgbClr val="000000">
                      <a:alpha val="43137"/>
                    </a:srgbClr>
                  </a:outerShdw>
                </a:effectLst>
              </a:rPr>
              <a:t> </a:t>
            </a:r>
            <a:r>
              <a:rPr lang="cs-CZ" dirty="0" smtClean="0"/>
              <a:t>spolupracovali a </a:t>
            </a:r>
            <a:r>
              <a:rPr lang="cs-CZ" dirty="0" err="1" smtClean="0"/>
              <a:t>praovali</a:t>
            </a:r>
            <a:r>
              <a:rPr lang="cs-CZ" dirty="0" smtClean="0"/>
              <a:t> společně</a:t>
            </a:r>
            <a:r>
              <a:rPr lang="en-US" dirty="0" smtClean="0"/>
              <a:t>. </a:t>
            </a:r>
            <a:endParaRPr lang="cs-CZ" dirty="0" smtClean="0"/>
          </a:p>
          <a:p>
            <a:pPr algn="just"/>
            <a:r>
              <a:rPr lang="en-US" b="1" dirty="0" err="1" smtClean="0">
                <a:effectLst>
                  <a:outerShdw blurRad="38100" dist="38100" dir="2700000" algn="tl">
                    <a:srgbClr val="000000">
                      <a:alpha val="43137"/>
                    </a:srgbClr>
                  </a:outerShdw>
                </a:effectLst>
              </a:rPr>
              <a:t>gymnastes</a:t>
            </a:r>
            <a:r>
              <a:rPr lang="en-US" dirty="0" smtClean="0">
                <a:effectLst>
                  <a:outerShdw blurRad="38100" dist="38100" dir="2700000" algn="tl">
                    <a:srgbClr val="000000">
                      <a:alpha val="43137"/>
                    </a:srgbClr>
                  </a:outerShdw>
                </a:effectLst>
              </a:rPr>
              <a:t> </a:t>
            </a:r>
            <a:r>
              <a:rPr lang="cs-CZ" dirty="0" smtClean="0"/>
              <a:t>měl širší vzdělání v umění tréninku a rozhodoval o detailech programu</a:t>
            </a:r>
            <a:r>
              <a:rPr lang="en-US" dirty="0" smtClean="0"/>
              <a:t>, </a:t>
            </a:r>
            <a:r>
              <a:rPr lang="cs-CZ" dirty="0" smtClean="0"/>
              <a:t>zatímco </a:t>
            </a:r>
            <a:r>
              <a:rPr lang="en-US" b="1" dirty="0" err="1" smtClean="0">
                <a:effectLst>
                  <a:outerShdw blurRad="38100" dist="38100" dir="2700000" algn="tl">
                    <a:srgbClr val="000000">
                      <a:alpha val="43137"/>
                    </a:srgbClr>
                  </a:outerShdw>
                </a:effectLst>
              </a:rPr>
              <a:t>paidotribes</a:t>
            </a:r>
            <a:r>
              <a:rPr lang="en-US" dirty="0" smtClean="0">
                <a:effectLst>
                  <a:outerShdw blurRad="38100" dist="38100" dir="2700000" algn="tl">
                    <a:srgbClr val="000000">
                      <a:alpha val="43137"/>
                    </a:srgbClr>
                  </a:outerShdw>
                </a:effectLst>
              </a:rPr>
              <a:t> </a:t>
            </a:r>
            <a:r>
              <a:rPr lang="cs-CZ" dirty="0" smtClean="0"/>
              <a:t>je zaváděl</a:t>
            </a:r>
            <a:r>
              <a:rPr lang="en-US" dirty="0" smtClean="0"/>
              <a:t>, </a:t>
            </a:r>
            <a:r>
              <a:rPr lang="cs-CZ" dirty="0" smtClean="0"/>
              <a:t>pomáhal při progresu atleta a dával mu praktické vodítko a rady</a:t>
            </a:r>
            <a:r>
              <a:rPr lang="en-US" dirty="0" smtClean="0"/>
              <a:t>.</a:t>
            </a:r>
            <a:endParaRPr lang="el-GR" dirty="0"/>
          </a:p>
        </p:txBody>
      </p:sp>
    </p:spTree>
    <p:extLst>
      <p:ext uri="{BB962C8B-B14F-4D97-AF65-F5344CB8AC3E}">
        <p14:creationId xmlns:p14="http://schemas.microsoft.com/office/powerpoint/2010/main" val="188866105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cs-CZ" b="1" dirty="0" smtClean="0"/>
              <a:t>Specializace atletů</a:t>
            </a:r>
            <a:endParaRPr lang="el-GR" b="1" dirty="0"/>
          </a:p>
        </p:txBody>
      </p:sp>
      <p:sp>
        <p:nvSpPr>
          <p:cNvPr id="3" name="2 - Θέση περιεχομένου"/>
          <p:cNvSpPr>
            <a:spLocks noGrp="1"/>
          </p:cNvSpPr>
          <p:nvPr>
            <p:ph idx="1"/>
          </p:nvPr>
        </p:nvSpPr>
        <p:spPr/>
        <p:txBody>
          <a:bodyPr>
            <a:normAutofit/>
          </a:bodyPr>
          <a:lstStyle/>
          <a:p>
            <a:pPr algn="just"/>
            <a:r>
              <a:rPr lang="cs-CZ" dirty="0" smtClean="0"/>
              <a:t>atleti obvykle preferovali specializaci v jednom těžkém sportu (palé, pygmé či pankration) a brali sport jako svou profesi </a:t>
            </a:r>
            <a:endParaRPr lang="en-US" dirty="0" smtClean="0"/>
          </a:p>
          <a:p>
            <a:pPr algn="just"/>
            <a:r>
              <a:rPr lang="cs-CZ" dirty="0" smtClean="0"/>
              <a:t>cestovali od soutěže k soutěži a sbírali peníze a finanční odměny </a:t>
            </a:r>
            <a:endParaRPr lang="en-US" dirty="0" smtClean="0"/>
          </a:p>
          <a:p>
            <a:pPr algn="just"/>
            <a:r>
              <a:rPr lang="cs-CZ" dirty="0" smtClean="0"/>
              <a:t>výsledkem toho bylo odrazení těch, kteří neměli ani čas ani dispozice soutěžit s nimi, kteří byli na profesionální úrovni </a:t>
            </a:r>
            <a:endParaRPr lang="el-GR" dirty="0"/>
          </a:p>
        </p:txBody>
      </p:sp>
    </p:spTree>
    <p:extLst>
      <p:ext uri="{BB962C8B-B14F-4D97-AF65-F5344CB8AC3E}">
        <p14:creationId xmlns:p14="http://schemas.microsoft.com/office/powerpoint/2010/main" val="206614708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cs-CZ" b="1" dirty="0" smtClean="0"/>
              <a:t>Úpadek atletiky v době císařství</a:t>
            </a:r>
            <a:r>
              <a:rPr lang="en-US" b="1" dirty="0" smtClean="0"/>
              <a:t>?</a:t>
            </a:r>
            <a:endParaRPr lang="el-GR" b="1" dirty="0"/>
          </a:p>
        </p:txBody>
      </p:sp>
      <p:sp>
        <p:nvSpPr>
          <p:cNvPr id="3" name="2 - Θέση περιεχομένου"/>
          <p:cNvSpPr>
            <a:spLocks noGrp="1"/>
          </p:cNvSpPr>
          <p:nvPr>
            <p:ph idx="1"/>
          </p:nvPr>
        </p:nvSpPr>
        <p:spPr/>
        <p:txBody>
          <a:bodyPr/>
          <a:lstStyle/>
          <a:p>
            <a:r>
              <a:rPr lang="en-US" dirty="0" smtClean="0"/>
              <a:t>N. Gardiner </a:t>
            </a:r>
            <a:r>
              <a:rPr lang="cs-CZ" dirty="0" smtClean="0"/>
              <a:t>a </a:t>
            </a:r>
            <a:r>
              <a:rPr lang="en-US" dirty="0" smtClean="0"/>
              <a:t>H. Harris </a:t>
            </a:r>
            <a:r>
              <a:rPr lang="cs-CZ" dirty="0" smtClean="0"/>
              <a:t>– ano </a:t>
            </a:r>
            <a:endParaRPr lang="en-US" dirty="0" smtClean="0"/>
          </a:p>
          <a:p>
            <a:r>
              <a:rPr lang="cs-CZ" dirty="0" smtClean="0"/>
              <a:t>současné odhady zmiňují počet známých her římského východu na </a:t>
            </a:r>
            <a:r>
              <a:rPr lang="en-US" dirty="0" smtClean="0"/>
              <a:t>500</a:t>
            </a:r>
          </a:p>
          <a:p>
            <a:endParaRPr lang="el-GR" dirty="0"/>
          </a:p>
        </p:txBody>
      </p:sp>
    </p:spTree>
    <p:extLst>
      <p:ext uri="{BB962C8B-B14F-4D97-AF65-F5344CB8AC3E}">
        <p14:creationId xmlns:p14="http://schemas.microsoft.com/office/powerpoint/2010/main" val="199510693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cs-CZ" b="1" dirty="0" smtClean="0"/>
              <a:t>Proč řecká atletika nezakořenila v římském světě</a:t>
            </a:r>
            <a:r>
              <a:rPr lang="en-US" b="1" dirty="0" smtClean="0"/>
              <a:t>?</a:t>
            </a:r>
            <a:endParaRPr lang="el-GR" b="1" dirty="0"/>
          </a:p>
        </p:txBody>
      </p:sp>
      <p:sp>
        <p:nvSpPr>
          <p:cNvPr id="3" name="2 - Θέση περιεχομένου"/>
          <p:cNvSpPr>
            <a:spLocks noGrp="1"/>
          </p:cNvSpPr>
          <p:nvPr>
            <p:ph idx="1"/>
          </p:nvPr>
        </p:nvSpPr>
        <p:spPr>
          <a:xfrm>
            <a:off x="0" y="1600200"/>
            <a:ext cx="9001156" cy="4525963"/>
          </a:xfrm>
        </p:spPr>
        <p:txBody>
          <a:bodyPr>
            <a:normAutofit fontScale="92500" lnSpcReduction="10000"/>
          </a:bodyPr>
          <a:lstStyle/>
          <a:p>
            <a:pPr algn="just">
              <a:buNone/>
            </a:pPr>
            <a:r>
              <a:rPr lang="cs-CZ" b="1" dirty="0" smtClean="0">
                <a:effectLst>
                  <a:outerShdw blurRad="38100" dist="38100" dir="2700000" algn="tl">
                    <a:srgbClr val="000000">
                      <a:alpha val="43137"/>
                    </a:srgbClr>
                  </a:outerShdw>
                </a:effectLst>
              </a:rPr>
              <a:t>- </a:t>
            </a:r>
            <a:r>
              <a:rPr lang="cs-CZ" b="1" u="sng" dirty="0" smtClean="0">
                <a:effectLst>
                  <a:outerShdw blurRad="38100" dist="38100" dir="2700000" algn="tl">
                    <a:srgbClr val="000000">
                      <a:alpha val="43137"/>
                    </a:srgbClr>
                  </a:outerShdw>
                </a:effectLst>
              </a:rPr>
              <a:t>důvody</a:t>
            </a:r>
            <a:r>
              <a:rPr lang="en-US" b="1" u="sng" dirty="0" smtClean="0">
                <a:effectLst>
                  <a:outerShdw blurRad="38100" dist="38100" dir="2700000" algn="tl">
                    <a:srgbClr val="000000">
                      <a:alpha val="43137"/>
                    </a:srgbClr>
                  </a:outerShdw>
                </a:effectLst>
              </a:rPr>
              <a:t>:</a:t>
            </a:r>
          </a:p>
          <a:p>
            <a:pPr algn="just"/>
            <a:r>
              <a:rPr lang="cs-CZ" dirty="0" smtClean="0"/>
              <a:t>participace členů vyšších tříd na řeckých hrách nebyla, hry byl jen pro otroky a osvobozené muže</a:t>
            </a:r>
            <a:endParaRPr lang="en-US" dirty="0" smtClean="0"/>
          </a:p>
          <a:p>
            <a:pPr algn="just"/>
            <a:r>
              <a:rPr lang="cs-CZ" dirty="0" smtClean="0"/>
              <a:t>zbytečnost atletického tréninku pro válečné aktivity </a:t>
            </a:r>
            <a:endParaRPr lang="en-US" dirty="0" smtClean="0"/>
          </a:p>
          <a:p>
            <a:pPr algn="just"/>
            <a:r>
              <a:rPr lang="cs-CZ" dirty="0"/>
              <a:t>Ř</a:t>
            </a:r>
            <a:r>
              <a:rPr lang="cs-CZ" dirty="0" smtClean="0"/>
              <a:t>ímané byli také zdrženliví k řecké kultuře</a:t>
            </a:r>
            <a:r>
              <a:rPr lang="en-US" dirty="0" smtClean="0"/>
              <a:t>, </a:t>
            </a:r>
            <a:r>
              <a:rPr lang="cs-CZ" dirty="0" smtClean="0"/>
              <a:t>protože gymnasium spojovali s zženštilostí a nesmrtelností </a:t>
            </a:r>
            <a:endParaRPr lang="en-US" dirty="0" smtClean="0"/>
          </a:p>
          <a:p>
            <a:pPr algn="just"/>
            <a:r>
              <a:rPr lang="cs-CZ" dirty="0" smtClean="0"/>
              <a:t>představa, že praktikovat sport je „školou neřesti/ nectnosti“, zvláště pro mladé lidi, jelikož to mělo atribut negativního relaxačního vlivu na mládež </a:t>
            </a:r>
            <a:endParaRPr lang="el-GR" dirty="0"/>
          </a:p>
        </p:txBody>
      </p:sp>
    </p:spTree>
    <p:extLst>
      <p:ext uri="{BB962C8B-B14F-4D97-AF65-F5344CB8AC3E}">
        <p14:creationId xmlns:p14="http://schemas.microsoft.com/office/powerpoint/2010/main" val="424809575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772816"/>
            <a:ext cx="9144000" cy="1143000"/>
          </a:xfrm>
        </p:spPr>
        <p:txBody>
          <a:bodyPr>
            <a:normAutofit fontScale="90000"/>
          </a:bodyPr>
          <a:lstStyle/>
          <a:p>
            <a:r>
              <a:rPr lang="cs-CZ" b="1" dirty="0" smtClean="0"/>
              <a:t>6) </a:t>
            </a:r>
            <a:r>
              <a:rPr lang="cs-CZ" b="1" dirty="0"/>
              <a:t>sportovní ideál a římské sportovní </a:t>
            </a:r>
            <a:r>
              <a:rPr lang="cs-CZ" b="1" dirty="0" smtClean="0"/>
              <a:t>diváctví </a:t>
            </a:r>
            <a:endParaRPr lang="cs-CZ" b="1" dirty="0"/>
          </a:p>
        </p:txBody>
      </p:sp>
    </p:spTree>
    <p:extLst>
      <p:ext uri="{BB962C8B-B14F-4D97-AF65-F5344CB8AC3E}">
        <p14:creationId xmlns:p14="http://schemas.microsoft.com/office/powerpoint/2010/main" val="546824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asus\Desktop\P02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029"/>
            <a:ext cx="3707904" cy="68449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4 - TextBox"/>
          <p:cNvSpPr txBox="1">
            <a:spLocks noChangeArrowheads="1"/>
          </p:cNvSpPr>
          <p:nvPr/>
        </p:nvSpPr>
        <p:spPr bwMode="auto">
          <a:xfrm>
            <a:off x="4716017" y="1268413"/>
            <a:ext cx="388823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cs-CZ" altLang="cs-CZ" b="1" dirty="0" smtClean="0"/>
              <a:t>Nápis s 8 věnci ukazuje několik her</a:t>
            </a:r>
            <a:r>
              <a:rPr lang="en-US" altLang="cs-CZ" b="1" dirty="0" smtClean="0"/>
              <a:t>: </a:t>
            </a:r>
            <a:r>
              <a:rPr lang="en-US" altLang="cs-CZ" i="1" dirty="0" smtClean="0"/>
              <a:t>(</a:t>
            </a:r>
            <a:r>
              <a:rPr lang="cs-CZ" altLang="cs-CZ" i="1" dirty="0" smtClean="0"/>
              <a:t>z L do P</a:t>
            </a:r>
            <a:r>
              <a:rPr lang="en-US" altLang="cs-CZ" i="1" dirty="0" smtClean="0"/>
              <a:t>) </a:t>
            </a:r>
            <a:r>
              <a:rPr lang="cs-CZ" altLang="cs-CZ" i="1" dirty="0" smtClean="0"/>
              <a:t>:</a:t>
            </a:r>
          </a:p>
          <a:p>
            <a:pPr eaLnBrk="1" hangingPunct="1"/>
            <a:r>
              <a:rPr lang="cs-CZ" altLang="cs-CZ" dirty="0" smtClean="0"/>
              <a:t>OH</a:t>
            </a:r>
            <a:endParaRPr lang="cs-CZ" altLang="cs-CZ" dirty="0"/>
          </a:p>
          <a:p>
            <a:pPr eaLnBrk="1" hangingPunct="1"/>
            <a:r>
              <a:rPr lang="cs-CZ" altLang="cs-CZ" dirty="0" smtClean="0"/>
              <a:t>Kapitolie v Římě</a:t>
            </a:r>
            <a:endParaRPr lang="cs-CZ" altLang="cs-CZ" dirty="0"/>
          </a:p>
          <a:p>
            <a:pPr eaLnBrk="1" hangingPunct="1"/>
            <a:r>
              <a:rPr lang="cs-CZ" altLang="cs-CZ" dirty="0" smtClean="0"/>
              <a:t>hry v </a:t>
            </a:r>
            <a:r>
              <a:rPr lang="en-US" altLang="cs-CZ" dirty="0" smtClean="0"/>
              <a:t>Naples</a:t>
            </a:r>
            <a:endParaRPr lang="cs-CZ" altLang="cs-CZ" dirty="0" smtClean="0"/>
          </a:p>
          <a:p>
            <a:pPr eaLnBrk="1" hangingPunct="1"/>
            <a:r>
              <a:rPr lang="cs-CZ" altLang="cs-CZ" dirty="0" smtClean="0"/>
              <a:t>Aktijské hry</a:t>
            </a:r>
            <a:endParaRPr lang="cs-CZ" altLang="cs-CZ" dirty="0"/>
          </a:p>
          <a:p>
            <a:pPr eaLnBrk="1" hangingPunct="1"/>
            <a:r>
              <a:rPr lang="cs-CZ" altLang="cs-CZ" dirty="0" err="1" smtClean="0"/>
              <a:t>Efesos</a:t>
            </a:r>
            <a:endParaRPr lang="cs-CZ" altLang="cs-CZ" dirty="0" smtClean="0"/>
          </a:p>
          <a:p>
            <a:pPr eaLnBrk="1" hangingPunct="1"/>
            <a:r>
              <a:rPr lang="cs-CZ" altLang="cs-CZ" dirty="0" err="1" smtClean="0"/>
              <a:t>Smysrna</a:t>
            </a:r>
            <a:endParaRPr lang="cs-CZ" altLang="cs-CZ" dirty="0" smtClean="0"/>
          </a:p>
          <a:p>
            <a:pPr eaLnBrk="1" hangingPunct="1"/>
            <a:r>
              <a:rPr lang="en-US" altLang="cs-CZ" dirty="0" err="1" smtClean="0"/>
              <a:t>Pergamon</a:t>
            </a:r>
            <a:r>
              <a:rPr lang="cs-CZ" altLang="cs-CZ" dirty="0" smtClean="0"/>
              <a:t> </a:t>
            </a:r>
            <a:endParaRPr lang="el-GR" altLang="cs-CZ" dirty="0"/>
          </a:p>
        </p:txBody>
      </p:sp>
    </p:spTree>
    <p:extLst>
      <p:ext uri="{BB962C8B-B14F-4D97-AF65-F5344CB8AC3E}">
        <p14:creationId xmlns:p14="http://schemas.microsoft.com/office/powerpoint/2010/main" val="4192069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503" y="332656"/>
            <a:ext cx="9137497" cy="720725"/>
          </a:xfrm>
        </p:spPr>
        <p:txBody>
          <a:bodyPr/>
          <a:lstStyle/>
          <a:p>
            <a:pPr eaLnBrk="1" hangingPunct="1"/>
            <a:r>
              <a:rPr lang="cs-CZ" altLang="cs-CZ" sz="4000" b="1" dirty="0" smtClean="0"/>
              <a:t>Místní olympijské hry</a:t>
            </a:r>
            <a:endParaRPr lang="el-GR" altLang="cs-CZ" sz="4000" b="1" dirty="0" smtClean="0"/>
          </a:p>
        </p:txBody>
      </p:sp>
      <p:sp>
        <p:nvSpPr>
          <p:cNvPr id="4099" name="Rectangle 3"/>
          <p:cNvSpPr>
            <a:spLocks noGrp="1" noChangeArrowheads="1"/>
          </p:cNvSpPr>
          <p:nvPr>
            <p:ph type="body" sz="half" idx="1"/>
          </p:nvPr>
        </p:nvSpPr>
        <p:spPr>
          <a:xfrm>
            <a:off x="0" y="1484784"/>
            <a:ext cx="4283968" cy="5373217"/>
          </a:xfrm>
        </p:spPr>
        <p:txBody>
          <a:bodyPr>
            <a:normAutofit/>
          </a:bodyPr>
          <a:lstStyle/>
          <a:p>
            <a:pPr eaLnBrk="1" hangingPunct="1">
              <a:lnSpc>
                <a:spcPct val="90000"/>
              </a:lnSpc>
            </a:pPr>
            <a:r>
              <a:rPr lang="en-US" altLang="cs-CZ" sz="2000" dirty="0" smtClean="0"/>
              <a:t>Adana</a:t>
            </a:r>
          </a:p>
          <a:p>
            <a:pPr eaLnBrk="1" hangingPunct="1">
              <a:lnSpc>
                <a:spcPct val="90000"/>
              </a:lnSpc>
            </a:pPr>
            <a:r>
              <a:rPr lang="en-US" altLang="cs-CZ" sz="2000" dirty="0" err="1" smtClean="0"/>
              <a:t>Alexandreia</a:t>
            </a:r>
            <a:endParaRPr lang="en-US" altLang="cs-CZ" sz="2000" dirty="0" smtClean="0"/>
          </a:p>
          <a:p>
            <a:pPr eaLnBrk="1" hangingPunct="1">
              <a:lnSpc>
                <a:spcPct val="90000"/>
              </a:lnSpc>
            </a:pPr>
            <a:r>
              <a:rPr lang="en-US" altLang="cs-CZ" sz="2000" dirty="0" err="1" smtClean="0"/>
              <a:t>Anazarbos</a:t>
            </a:r>
            <a:endParaRPr lang="en-US" altLang="cs-CZ" sz="2000" dirty="0" smtClean="0"/>
          </a:p>
          <a:p>
            <a:pPr eaLnBrk="1" hangingPunct="1">
              <a:lnSpc>
                <a:spcPct val="90000"/>
              </a:lnSpc>
            </a:pPr>
            <a:r>
              <a:rPr lang="en-US" altLang="cs-CZ" sz="2000" dirty="0" smtClean="0"/>
              <a:t>Antioch</a:t>
            </a:r>
          </a:p>
          <a:p>
            <a:pPr eaLnBrk="1" hangingPunct="1">
              <a:lnSpc>
                <a:spcPct val="90000"/>
              </a:lnSpc>
            </a:pPr>
            <a:r>
              <a:rPr lang="en-US" altLang="cs-CZ" sz="2000" dirty="0" err="1" smtClean="0"/>
              <a:t>Apamea</a:t>
            </a:r>
            <a:endParaRPr lang="en-US" altLang="cs-CZ" sz="2000" dirty="0" smtClean="0"/>
          </a:p>
          <a:p>
            <a:pPr eaLnBrk="1" hangingPunct="1">
              <a:lnSpc>
                <a:spcPct val="90000"/>
              </a:lnSpc>
            </a:pPr>
            <a:r>
              <a:rPr lang="en-US" altLang="cs-CZ" sz="2000" dirty="0" err="1" smtClean="0">
                <a:solidFill>
                  <a:schemeClr val="tx2"/>
                </a:solidFill>
              </a:rPr>
              <a:t>Aphrodisias</a:t>
            </a:r>
            <a:endParaRPr lang="en-US" altLang="cs-CZ" sz="2000" dirty="0" smtClean="0">
              <a:solidFill>
                <a:schemeClr val="tx2"/>
              </a:solidFill>
            </a:endParaRPr>
          </a:p>
          <a:p>
            <a:pPr eaLnBrk="1" hangingPunct="1">
              <a:lnSpc>
                <a:spcPct val="90000"/>
              </a:lnSpc>
            </a:pPr>
            <a:r>
              <a:rPr lang="en-US" altLang="cs-CZ" sz="2000" dirty="0" smtClean="0">
                <a:solidFill>
                  <a:schemeClr val="hlink"/>
                </a:solidFill>
              </a:rPr>
              <a:t>Athens</a:t>
            </a:r>
          </a:p>
          <a:p>
            <a:pPr eaLnBrk="1" hangingPunct="1">
              <a:lnSpc>
                <a:spcPct val="90000"/>
              </a:lnSpc>
            </a:pPr>
            <a:r>
              <a:rPr lang="en-US" altLang="cs-CZ" sz="2000" dirty="0" err="1" smtClean="0">
                <a:solidFill>
                  <a:schemeClr val="tx2"/>
                </a:solidFill>
              </a:rPr>
              <a:t>Attaleia</a:t>
            </a:r>
            <a:endParaRPr lang="en-US" altLang="cs-CZ" sz="2000" dirty="0" smtClean="0">
              <a:solidFill>
                <a:schemeClr val="tx2"/>
              </a:solidFill>
            </a:endParaRPr>
          </a:p>
          <a:p>
            <a:pPr eaLnBrk="1" hangingPunct="1">
              <a:lnSpc>
                <a:spcPct val="90000"/>
              </a:lnSpc>
            </a:pPr>
            <a:r>
              <a:rPr lang="en-US" altLang="cs-CZ" sz="2000" dirty="0" err="1" smtClean="0">
                <a:solidFill>
                  <a:schemeClr val="hlink"/>
                </a:solidFill>
              </a:rPr>
              <a:t>Beroia</a:t>
            </a:r>
            <a:endParaRPr lang="en-US" altLang="cs-CZ" sz="2000" dirty="0" smtClean="0">
              <a:solidFill>
                <a:schemeClr val="hlink"/>
              </a:solidFill>
            </a:endParaRPr>
          </a:p>
          <a:p>
            <a:pPr eaLnBrk="1" hangingPunct="1">
              <a:lnSpc>
                <a:spcPct val="90000"/>
              </a:lnSpc>
            </a:pPr>
            <a:r>
              <a:rPr lang="en-US" altLang="cs-CZ" sz="2000" dirty="0" err="1" smtClean="0">
                <a:solidFill>
                  <a:schemeClr val="tx2"/>
                </a:solidFill>
              </a:rPr>
              <a:t>Cyzicus</a:t>
            </a:r>
            <a:endParaRPr lang="en-US" altLang="cs-CZ" sz="2000" dirty="0" smtClean="0">
              <a:solidFill>
                <a:schemeClr val="tx2"/>
              </a:solidFill>
            </a:endParaRPr>
          </a:p>
          <a:p>
            <a:pPr eaLnBrk="1" hangingPunct="1">
              <a:lnSpc>
                <a:spcPct val="90000"/>
              </a:lnSpc>
            </a:pPr>
            <a:r>
              <a:rPr lang="en-US" altLang="cs-CZ" sz="2000" dirty="0" smtClean="0"/>
              <a:t>Damascus</a:t>
            </a:r>
          </a:p>
          <a:p>
            <a:pPr eaLnBrk="1" hangingPunct="1">
              <a:lnSpc>
                <a:spcPct val="90000"/>
              </a:lnSpc>
            </a:pPr>
            <a:r>
              <a:rPr lang="en-US" altLang="cs-CZ" sz="2000" dirty="0" smtClean="0">
                <a:solidFill>
                  <a:schemeClr val="hlink"/>
                </a:solidFill>
              </a:rPr>
              <a:t>Dion</a:t>
            </a:r>
          </a:p>
          <a:p>
            <a:pPr eaLnBrk="1" hangingPunct="1">
              <a:lnSpc>
                <a:spcPct val="90000"/>
              </a:lnSpc>
            </a:pPr>
            <a:r>
              <a:rPr lang="en-US" altLang="cs-CZ" sz="2000" dirty="0" smtClean="0">
                <a:solidFill>
                  <a:schemeClr val="tx2"/>
                </a:solidFill>
              </a:rPr>
              <a:t>Ephesus</a:t>
            </a:r>
          </a:p>
          <a:p>
            <a:pPr eaLnBrk="1" hangingPunct="1">
              <a:lnSpc>
                <a:spcPct val="90000"/>
              </a:lnSpc>
            </a:pPr>
            <a:r>
              <a:rPr lang="en-US" altLang="cs-CZ" sz="2000" dirty="0" smtClean="0">
                <a:solidFill>
                  <a:srgbClr val="FF0000"/>
                </a:solidFill>
              </a:rPr>
              <a:t>Epidaurus</a:t>
            </a:r>
          </a:p>
          <a:p>
            <a:pPr eaLnBrk="1" hangingPunct="1">
              <a:lnSpc>
                <a:spcPct val="90000"/>
              </a:lnSpc>
            </a:pPr>
            <a:r>
              <a:rPr lang="en-US" altLang="cs-CZ" sz="2000" dirty="0" smtClean="0">
                <a:solidFill>
                  <a:schemeClr val="tx2"/>
                </a:solidFill>
              </a:rPr>
              <a:t>Hierapolis</a:t>
            </a:r>
          </a:p>
          <a:p>
            <a:pPr eaLnBrk="1" hangingPunct="1">
              <a:lnSpc>
                <a:spcPct val="90000"/>
              </a:lnSpc>
            </a:pPr>
            <a:endParaRPr lang="el-GR" altLang="cs-CZ" sz="2000" dirty="0" smtClean="0"/>
          </a:p>
        </p:txBody>
      </p:sp>
      <p:sp>
        <p:nvSpPr>
          <p:cNvPr id="4100" name="Rectangle 4"/>
          <p:cNvSpPr>
            <a:spLocks noGrp="1" noChangeArrowheads="1"/>
          </p:cNvSpPr>
          <p:nvPr>
            <p:ph type="body" sz="half" idx="2"/>
          </p:nvPr>
        </p:nvSpPr>
        <p:spPr>
          <a:xfrm>
            <a:off x="4211960" y="1484784"/>
            <a:ext cx="4904351" cy="5352977"/>
          </a:xfrm>
        </p:spPr>
        <p:txBody>
          <a:bodyPr>
            <a:normAutofit lnSpcReduction="10000"/>
          </a:bodyPr>
          <a:lstStyle/>
          <a:p>
            <a:pPr eaLnBrk="1" hangingPunct="1">
              <a:lnSpc>
                <a:spcPct val="90000"/>
              </a:lnSpc>
            </a:pPr>
            <a:r>
              <a:rPr lang="en-US" altLang="cs-CZ" sz="2000" dirty="0" smtClean="0">
                <a:solidFill>
                  <a:schemeClr val="tx2"/>
                </a:solidFill>
              </a:rPr>
              <a:t>Magnesia</a:t>
            </a:r>
          </a:p>
          <a:p>
            <a:pPr eaLnBrk="1" hangingPunct="1">
              <a:lnSpc>
                <a:spcPct val="90000"/>
              </a:lnSpc>
            </a:pPr>
            <a:r>
              <a:rPr lang="en-US" altLang="cs-CZ" sz="2000" dirty="0" smtClean="0"/>
              <a:t>Nicaea</a:t>
            </a:r>
          </a:p>
          <a:p>
            <a:pPr eaLnBrk="1" hangingPunct="1">
              <a:lnSpc>
                <a:spcPct val="90000"/>
              </a:lnSpc>
            </a:pPr>
            <a:r>
              <a:rPr lang="en-US" altLang="cs-CZ" sz="2000" dirty="0" err="1" smtClean="0">
                <a:solidFill>
                  <a:schemeClr val="tx2"/>
                </a:solidFill>
              </a:rPr>
              <a:t>Pergamon</a:t>
            </a:r>
            <a:endParaRPr lang="en-US" altLang="cs-CZ" sz="2000" dirty="0" smtClean="0">
              <a:solidFill>
                <a:schemeClr val="tx2"/>
              </a:solidFill>
            </a:endParaRPr>
          </a:p>
          <a:p>
            <a:pPr eaLnBrk="1" hangingPunct="1">
              <a:lnSpc>
                <a:spcPct val="90000"/>
              </a:lnSpc>
            </a:pPr>
            <a:r>
              <a:rPr lang="en-US" altLang="cs-CZ" sz="2000" dirty="0" err="1" smtClean="0"/>
              <a:t>Prusa</a:t>
            </a:r>
            <a:r>
              <a:rPr lang="en-US" altLang="cs-CZ" sz="2000" dirty="0" smtClean="0"/>
              <a:t> ad </a:t>
            </a:r>
            <a:r>
              <a:rPr lang="en-US" altLang="cs-CZ" sz="2000" dirty="0" err="1" smtClean="0"/>
              <a:t>Olympum</a:t>
            </a:r>
            <a:endParaRPr lang="en-US" altLang="cs-CZ" sz="2000" dirty="0" smtClean="0"/>
          </a:p>
          <a:p>
            <a:pPr eaLnBrk="1" hangingPunct="1">
              <a:lnSpc>
                <a:spcPct val="90000"/>
              </a:lnSpc>
            </a:pPr>
            <a:r>
              <a:rPr lang="en-US" altLang="cs-CZ" sz="2000" dirty="0" err="1" smtClean="0"/>
              <a:t>Prusias</a:t>
            </a:r>
            <a:r>
              <a:rPr lang="en-US" altLang="cs-CZ" sz="2000" dirty="0" smtClean="0"/>
              <a:t> as </a:t>
            </a:r>
            <a:r>
              <a:rPr lang="en-US" altLang="cs-CZ" sz="2000" dirty="0" err="1" smtClean="0"/>
              <a:t>Hypium</a:t>
            </a:r>
            <a:endParaRPr lang="en-US" altLang="cs-CZ" sz="2000" dirty="0" smtClean="0"/>
          </a:p>
          <a:p>
            <a:pPr eaLnBrk="1" hangingPunct="1">
              <a:lnSpc>
                <a:spcPct val="90000"/>
              </a:lnSpc>
            </a:pPr>
            <a:r>
              <a:rPr lang="en-US" altLang="cs-CZ" sz="2000" dirty="0" smtClean="0">
                <a:solidFill>
                  <a:schemeClr val="tx2"/>
                </a:solidFill>
              </a:rPr>
              <a:t>Sardis</a:t>
            </a:r>
          </a:p>
          <a:p>
            <a:pPr eaLnBrk="1" hangingPunct="1">
              <a:lnSpc>
                <a:spcPct val="90000"/>
              </a:lnSpc>
            </a:pPr>
            <a:r>
              <a:rPr lang="en-US" altLang="cs-CZ" sz="2000" dirty="0" smtClean="0">
                <a:solidFill>
                  <a:schemeClr val="tx2"/>
                </a:solidFill>
              </a:rPr>
              <a:t>Side</a:t>
            </a:r>
          </a:p>
          <a:p>
            <a:pPr eaLnBrk="1" hangingPunct="1">
              <a:lnSpc>
                <a:spcPct val="90000"/>
              </a:lnSpc>
            </a:pPr>
            <a:r>
              <a:rPr lang="en-US" altLang="cs-CZ" sz="2000" dirty="0" smtClean="0">
                <a:solidFill>
                  <a:schemeClr val="tx2"/>
                </a:solidFill>
              </a:rPr>
              <a:t>Smyrna</a:t>
            </a:r>
          </a:p>
          <a:p>
            <a:pPr eaLnBrk="1" hangingPunct="1">
              <a:lnSpc>
                <a:spcPct val="90000"/>
              </a:lnSpc>
            </a:pPr>
            <a:r>
              <a:rPr lang="en-US" altLang="cs-CZ" sz="2000" dirty="0" err="1" smtClean="0">
                <a:solidFill>
                  <a:schemeClr val="tx2"/>
                </a:solidFill>
              </a:rPr>
              <a:t>Taba</a:t>
            </a:r>
            <a:endParaRPr lang="en-US" altLang="cs-CZ" sz="2000" dirty="0" smtClean="0">
              <a:solidFill>
                <a:schemeClr val="tx2"/>
              </a:solidFill>
            </a:endParaRPr>
          </a:p>
          <a:p>
            <a:pPr eaLnBrk="1" hangingPunct="1">
              <a:lnSpc>
                <a:spcPct val="90000"/>
              </a:lnSpc>
            </a:pPr>
            <a:r>
              <a:rPr lang="en-US" altLang="cs-CZ" sz="2000" dirty="0" smtClean="0"/>
              <a:t>Tarsus</a:t>
            </a:r>
          </a:p>
          <a:p>
            <a:pPr eaLnBrk="1" hangingPunct="1">
              <a:lnSpc>
                <a:spcPct val="90000"/>
              </a:lnSpc>
            </a:pPr>
            <a:r>
              <a:rPr lang="en-US" altLang="cs-CZ" sz="2000" dirty="0" err="1" smtClean="0">
                <a:solidFill>
                  <a:schemeClr val="hlink"/>
                </a:solidFill>
              </a:rPr>
              <a:t>Tegea</a:t>
            </a:r>
            <a:endParaRPr lang="en-US" altLang="cs-CZ" sz="2000" dirty="0" smtClean="0">
              <a:solidFill>
                <a:schemeClr val="hlink"/>
              </a:solidFill>
            </a:endParaRPr>
          </a:p>
          <a:p>
            <a:pPr eaLnBrk="1" hangingPunct="1">
              <a:lnSpc>
                <a:spcPct val="90000"/>
              </a:lnSpc>
            </a:pPr>
            <a:r>
              <a:rPr lang="en-US" altLang="cs-CZ" sz="2000" dirty="0" err="1" smtClean="0"/>
              <a:t>Thyateira</a:t>
            </a:r>
            <a:endParaRPr lang="en-US" altLang="cs-CZ" sz="2000" dirty="0" smtClean="0"/>
          </a:p>
          <a:p>
            <a:pPr eaLnBrk="1" hangingPunct="1">
              <a:lnSpc>
                <a:spcPct val="90000"/>
              </a:lnSpc>
            </a:pPr>
            <a:r>
              <a:rPr lang="en-US" altLang="cs-CZ" sz="2000" dirty="0" err="1" smtClean="0">
                <a:solidFill>
                  <a:schemeClr val="tx2"/>
                </a:solidFill>
              </a:rPr>
              <a:t>Tralles</a:t>
            </a:r>
            <a:endParaRPr lang="en-US" altLang="cs-CZ" sz="2000" dirty="0" smtClean="0">
              <a:solidFill>
                <a:schemeClr val="tx2"/>
              </a:solidFill>
            </a:endParaRPr>
          </a:p>
          <a:p>
            <a:pPr eaLnBrk="1" hangingPunct="1">
              <a:lnSpc>
                <a:spcPct val="90000"/>
              </a:lnSpc>
            </a:pPr>
            <a:r>
              <a:rPr lang="en-US" altLang="cs-CZ" sz="2000" dirty="0" err="1" smtClean="0"/>
              <a:t>Tyre</a:t>
            </a:r>
            <a:endParaRPr lang="en-US" altLang="cs-CZ" sz="2000" dirty="0" smtClean="0"/>
          </a:p>
          <a:p>
            <a:pPr eaLnBrk="1" hangingPunct="1">
              <a:lnSpc>
                <a:spcPct val="90000"/>
              </a:lnSpc>
            </a:pPr>
            <a:r>
              <a:rPr lang="en-US" altLang="cs-CZ" sz="2000" dirty="0" err="1" smtClean="0"/>
              <a:t>Bostra</a:t>
            </a:r>
            <a:endParaRPr lang="en-US" altLang="cs-CZ" sz="2000" dirty="0" smtClean="0"/>
          </a:p>
          <a:p>
            <a:pPr eaLnBrk="1" hangingPunct="1">
              <a:lnSpc>
                <a:spcPct val="90000"/>
              </a:lnSpc>
            </a:pPr>
            <a:r>
              <a:rPr lang="en-US" altLang="cs-CZ" sz="2000" dirty="0" smtClean="0">
                <a:solidFill>
                  <a:schemeClr val="hlink"/>
                </a:solidFill>
              </a:rPr>
              <a:t>Sparta</a:t>
            </a:r>
            <a:endParaRPr lang="el-GR" altLang="cs-CZ" sz="2000" dirty="0" smtClean="0">
              <a:solidFill>
                <a:schemeClr val="hlink"/>
              </a:solidFill>
            </a:endParaRPr>
          </a:p>
        </p:txBody>
      </p:sp>
    </p:spTree>
    <p:extLst>
      <p:ext uri="{BB962C8B-B14F-4D97-AF65-F5344CB8AC3E}">
        <p14:creationId xmlns:p14="http://schemas.microsoft.com/office/powerpoint/2010/main" val="31151287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123" name="3 - Θέση περιεχομένου" descr="MAP 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57784" y="-16221"/>
            <a:ext cx="7571308" cy="6835775"/>
          </a:xfrm>
          <a:prstGeom prst="rect">
            <a:avLst/>
          </a:prstGeom>
          <a:ln>
            <a:noFill/>
          </a:ln>
          <a:effectLst>
            <a:softEdge rad="112500"/>
          </a:effectLst>
        </p:spPr>
      </p:pic>
      <p:sp>
        <p:nvSpPr>
          <p:cNvPr id="5124" name="4 - TextBox"/>
          <p:cNvSpPr txBox="1">
            <a:spLocks noChangeArrowheads="1"/>
          </p:cNvSpPr>
          <p:nvPr/>
        </p:nvSpPr>
        <p:spPr bwMode="auto">
          <a:xfrm>
            <a:off x="5929313" y="3286125"/>
            <a:ext cx="1230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solidFill>
                  <a:srgbClr val="FFFF00"/>
                </a:solidFill>
              </a:rPr>
              <a:t>ATHENS</a:t>
            </a:r>
            <a:endParaRPr lang="el-GR" altLang="cs-CZ" sz="2000" b="1">
              <a:solidFill>
                <a:srgbClr val="FFFF00"/>
              </a:solidFill>
            </a:endParaRPr>
          </a:p>
        </p:txBody>
      </p:sp>
      <p:sp>
        <p:nvSpPr>
          <p:cNvPr id="5125" name="5 - TextBox"/>
          <p:cNvSpPr txBox="1">
            <a:spLocks noChangeArrowheads="1"/>
          </p:cNvSpPr>
          <p:nvPr/>
        </p:nvSpPr>
        <p:spPr bwMode="auto">
          <a:xfrm>
            <a:off x="4929188" y="1928813"/>
            <a:ext cx="896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solidFill>
                  <a:srgbClr val="FFFF00"/>
                </a:solidFill>
              </a:rPr>
              <a:t>DION</a:t>
            </a:r>
            <a:endParaRPr lang="el-GR" altLang="cs-CZ" sz="2000" b="1">
              <a:solidFill>
                <a:srgbClr val="FFFF00"/>
              </a:solidFill>
            </a:endParaRPr>
          </a:p>
        </p:txBody>
      </p:sp>
      <p:sp>
        <p:nvSpPr>
          <p:cNvPr id="5126" name="6 - TextBox"/>
          <p:cNvSpPr txBox="1">
            <a:spLocks noChangeArrowheads="1"/>
          </p:cNvSpPr>
          <p:nvPr/>
        </p:nvSpPr>
        <p:spPr bwMode="auto">
          <a:xfrm>
            <a:off x="4572000" y="1428750"/>
            <a:ext cx="1235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solidFill>
                  <a:srgbClr val="FFFF00"/>
                </a:solidFill>
              </a:rPr>
              <a:t>BEROEA</a:t>
            </a:r>
            <a:endParaRPr lang="el-GR" altLang="cs-CZ" sz="2000" b="1">
              <a:solidFill>
                <a:srgbClr val="FFFF00"/>
              </a:solidFill>
            </a:endParaRPr>
          </a:p>
        </p:txBody>
      </p:sp>
      <p:sp>
        <p:nvSpPr>
          <p:cNvPr id="5127" name="7 - TextBox"/>
          <p:cNvSpPr txBox="1">
            <a:spLocks noChangeArrowheads="1"/>
          </p:cNvSpPr>
          <p:nvPr/>
        </p:nvSpPr>
        <p:spPr bwMode="auto">
          <a:xfrm>
            <a:off x="5072063" y="3500438"/>
            <a:ext cx="1357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solidFill>
                  <a:srgbClr val="FFFF00"/>
                </a:solidFill>
              </a:rPr>
              <a:t>TEGEA</a:t>
            </a:r>
            <a:endParaRPr lang="el-GR" altLang="cs-CZ" sz="2000" b="1">
              <a:solidFill>
                <a:srgbClr val="FFFF00"/>
              </a:solidFill>
            </a:endParaRPr>
          </a:p>
        </p:txBody>
      </p:sp>
      <p:sp>
        <p:nvSpPr>
          <p:cNvPr id="5128" name="9 - TextBox"/>
          <p:cNvSpPr txBox="1">
            <a:spLocks noChangeArrowheads="1"/>
          </p:cNvSpPr>
          <p:nvPr/>
        </p:nvSpPr>
        <p:spPr bwMode="auto">
          <a:xfrm>
            <a:off x="4643438" y="4000500"/>
            <a:ext cx="1211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solidFill>
                  <a:srgbClr val="FFFF00"/>
                </a:solidFill>
              </a:rPr>
              <a:t>SPARTA</a:t>
            </a:r>
            <a:endParaRPr lang="el-GR" altLang="cs-CZ" sz="2000" b="1">
              <a:solidFill>
                <a:srgbClr val="FFFF00"/>
              </a:solidFill>
            </a:endParaRPr>
          </a:p>
        </p:txBody>
      </p:sp>
      <p:sp>
        <p:nvSpPr>
          <p:cNvPr id="5129" name="10 - TextBox"/>
          <p:cNvSpPr txBox="1">
            <a:spLocks noChangeArrowheads="1"/>
          </p:cNvSpPr>
          <p:nvPr/>
        </p:nvSpPr>
        <p:spPr bwMode="auto">
          <a:xfrm>
            <a:off x="4143375" y="3143250"/>
            <a:ext cx="2214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solidFill>
                  <a:srgbClr val="FFFF00"/>
                </a:solidFill>
              </a:rPr>
              <a:t>EPIDAURUS</a:t>
            </a:r>
            <a:endParaRPr lang="el-GR" altLang="cs-CZ" sz="2000" b="1">
              <a:solidFill>
                <a:srgbClr val="FFFF00"/>
              </a:solidFill>
            </a:endParaRPr>
          </a:p>
        </p:txBody>
      </p:sp>
    </p:spTree>
    <p:extLst>
      <p:ext uri="{BB962C8B-B14F-4D97-AF65-F5344CB8AC3E}">
        <p14:creationId xmlns:p14="http://schemas.microsoft.com/office/powerpoint/2010/main" val="923095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147" name="3 - Θέση περιεχομένου" descr="MAP 4.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6544" y="0"/>
            <a:ext cx="8613649" cy="6858000"/>
          </a:xfrm>
          <a:prstGeom prst="rect">
            <a:avLst/>
          </a:prstGeom>
          <a:ln>
            <a:noFill/>
          </a:ln>
          <a:effectLst>
            <a:softEdge rad="112500"/>
          </a:effectLst>
        </p:spPr>
      </p:pic>
      <p:sp>
        <p:nvSpPr>
          <p:cNvPr id="6148" name="4 - TextBox"/>
          <p:cNvSpPr txBox="1">
            <a:spLocks noChangeArrowheads="1"/>
          </p:cNvSpPr>
          <p:nvPr/>
        </p:nvSpPr>
        <p:spPr bwMode="auto">
          <a:xfrm>
            <a:off x="3500438" y="3214688"/>
            <a:ext cx="1687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solidFill>
                  <a:srgbClr val="FFFF00"/>
                </a:solidFill>
              </a:rPr>
              <a:t>Aphrodisias</a:t>
            </a:r>
            <a:endParaRPr lang="el-GR" altLang="cs-CZ" sz="2000" b="1">
              <a:solidFill>
                <a:srgbClr val="FFFF00"/>
              </a:solidFill>
            </a:endParaRPr>
          </a:p>
        </p:txBody>
      </p:sp>
      <p:sp>
        <p:nvSpPr>
          <p:cNvPr id="6149" name="5 - TextBox"/>
          <p:cNvSpPr txBox="1">
            <a:spLocks noChangeArrowheads="1"/>
          </p:cNvSpPr>
          <p:nvPr/>
        </p:nvSpPr>
        <p:spPr bwMode="auto">
          <a:xfrm>
            <a:off x="5357813" y="3643313"/>
            <a:ext cx="1185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solidFill>
                  <a:srgbClr val="FFFF00"/>
                </a:solidFill>
              </a:rPr>
              <a:t>Attaleia</a:t>
            </a:r>
            <a:endParaRPr lang="el-GR" altLang="cs-CZ" sz="2000" b="1">
              <a:solidFill>
                <a:srgbClr val="FFFF00"/>
              </a:solidFill>
            </a:endParaRPr>
          </a:p>
        </p:txBody>
      </p:sp>
      <p:sp>
        <p:nvSpPr>
          <p:cNvPr id="6150" name="6 - TextBox"/>
          <p:cNvSpPr txBox="1">
            <a:spLocks noChangeArrowheads="1"/>
          </p:cNvSpPr>
          <p:nvPr/>
        </p:nvSpPr>
        <p:spPr bwMode="auto">
          <a:xfrm>
            <a:off x="3357563" y="1357313"/>
            <a:ext cx="1144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solidFill>
                  <a:srgbClr val="FFFF00"/>
                </a:solidFill>
              </a:rPr>
              <a:t>Cyzicus</a:t>
            </a:r>
            <a:endParaRPr lang="el-GR" altLang="cs-CZ" sz="2000" b="1">
              <a:solidFill>
                <a:srgbClr val="FFFF00"/>
              </a:solidFill>
            </a:endParaRPr>
          </a:p>
        </p:txBody>
      </p:sp>
      <p:sp>
        <p:nvSpPr>
          <p:cNvPr id="6151" name="7 - TextBox"/>
          <p:cNvSpPr txBox="1">
            <a:spLocks noChangeArrowheads="1"/>
          </p:cNvSpPr>
          <p:nvPr/>
        </p:nvSpPr>
        <p:spPr bwMode="auto">
          <a:xfrm>
            <a:off x="2857500" y="2857500"/>
            <a:ext cx="1571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solidFill>
                  <a:srgbClr val="FFFF00"/>
                </a:solidFill>
              </a:rPr>
              <a:t>Ephesus</a:t>
            </a:r>
            <a:endParaRPr lang="el-GR" altLang="cs-CZ" sz="2000" b="1">
              <a:solidFill>
                <a:srgbClr val="FFFF00"/>
              </a:solidFill>
            </a:endParaRPr>
          </a:p>
        </p:txBody>
      </p:sp>
      <p:sp>
        <p:nvSpPr>
          <p:cNvPr id="6152" name="9 - TextBox"/>
          <p:cNvSpPr txBox="1">
            <a:spLocks noChangeArrowheads="1"/>
          </p:cNvSpPr>
          <p:nvPr/>
        </p:nvSpPr>
        <p:spPr bwMode="auto">
          <a:xfrm>
            <a:off x="4643438" y="2857500"/>
            <a:ext cx="1479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solidFill>
                  <a:srgbClr val="FFFF00"/>
                </a:solidFill>
              </a:rPr>
              <a:t>Hierapolis</a:t>
            </a:r>
            <a:endParaRPr lang="el-GR" altLang="cs-CZ" sz="2000" b="1">
              <a:solidFill>
                <a:srgbClr val="FFFF00"/>
              </a:solidFill>
            </a:endParaRPr>
          </a:p>
        </p:txBody>
      </p:sp>
      <p:sp>
        <p:nvSpPr>
          <p:cNvPr id="6153" name="10 - TextBox"/>
          <p:cNvSpPr txBox="1">
            <a:spLocks noChangeArrowheads="1"/>
          </p:cNvSpPr>
          <p:nvPr/>
        </p:nvSpPr>
        <p:spPr bwMode="auto">
          <a:xfrm>
            <a:off x="2714625" y="2571750"/>
            <a:ext cx="1408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solidFill>
                  <a:srgbClr val="FFFF00"/>
                </a:solidFill>
              </a:rPr>
              <a:t>Magnesia</a:t>
            </a:r>
            <a:endParaRPr lang="el-GR" altLang="cs-CZ" sz="2000" b="1">
              <a:solidFill>
                <a:srgbClr val="FFFF00"/>
              </a:solidFill>
            </a:endParaRPr>
          </a:p>
        </p:txBody>
      </p:sp>
      <p:sp>
        <p:nvSpPr>
          <p:cNvPr id="6154" name="11 - TextBox"/>
          <p:cNvSpPr txBox="1">
            <a:spLocks noChangeArrowheads="1"/>
          </p:cNvSpPr>
          <p:nvPr/>
        </p:nvSpPr>
        <p:spPr bwMode="auto">
          <a:xfrm>
            <a:off x="2571750" y="1857375"/>
            <a:ext cx="1500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a:solidFill>
                  <a:srgbClr val="FFFF00"/>
                </a:solidFill>
              </a:rPr>
              <a:t>P</a:t>
            </a:r>
            <a:r>
              <a:rPr lang="en-US" altLang="cs-CZ" sz="2000" b="1">
                <a:solidFill>
                  <a:srgbClr val="FFFF00"/>
                </a:solidFill>
              </a:rPr>
              <a:t>ergamon</a:t>
            </a:r>
            <a:endParaRPr lang="el-GR" altLang="cs-CZ" sz="2000" b="1">
              <a:solidFill>
                <a:srgbClr val="FFFF00"/>
              </a:solidFill>
            </a:endParaRPr>
          </a:p>
        </p:txBody>
      </p:sp>
      <p:sp>
        <p:nvSpPr>
          <p:cNvPr id="6155" name="12 - TextBox"/>
          <p:cNvSpPr txBox="1">
            <a:spLocks noChangeArrowheads="1"/>
          </p:cNvSpPr>
          <p:nvPr/>
        </p:nvSpPr>
        <p:spPr bwMode="auto">
          <a:xfrm>
            <a:off x="2643188" y="2286000"/>
            <a:ext cx="1166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solidFill>
                  <a:srgbClr val="FFFF00"/>
                </a:solidFill>
              </a:rPr>
              <a:t>Smyrna</a:t>
            </a:r>
            <a:endParaRPr lang="el-GR" altLang="cs-CZ" sz="2000" b="1">
              <a:solidFill>
                <a:srgbClr val="FFFF00"/>
              </a:solidFill>
            </a:endParaRPr>
          </a:p>
        </p:txBody>
      </p:sp>
      <p:sp>
        <p:nvSpPr>
          <p:cNvPr id="6156" name="13 - TextBox"/>
          <p:cNvSpPr txBox="1">
            <a:spLocks noChangeArrowheads="1"/>
          </p:cNvSpPr>
          <p:nvPr/>
        </p:nvSpPr>
        <p:spPr bwMode="auto">
          <a:xfrm>
            <a:off x="4357688" y="3857625"/>
            <a:ext cx="88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solidFill>
                  <a:srgbClr val="FFFF00"/>
                </a:solidFill>
              </a:rPr>
              <a:t>Tabai</a:t>
            </a:r>
            <a:endParaRPr lang="el-GR" altLang="cs-CZ" sz="2000" b="1">
              <a:solidFill>
                <a:srgbClr val="FFFF00"/>
              </a:solidFill>
            </a:endParaRPr>
          </a:p>
        </p:txBody>
      </p:sp>
      <p:sp>
        <p:nvSpPr>
          <p:cNvPr id="6157" name="14 - TextBox"/>
          <p:cNvSpPr txBox="1">
            <a:spLocks noChangeArrowheads="1"/>
          </p:cNvSpPr>
          <p:nvPr/>
        </p:nvSpPr>
        <p:spPr bwMode="auto">
          <a:xfrm>
            <a:off x="3929063" y="2428875"/>
            <a:ext cx="1120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solidFill>
                  <a:srgbClr val="FFFF00"/>
                </a:solidFill>
              </a:rPr>
              <a:t>Tralleis</a:t>
            </a:r>
            <a:endParaRPr lang="el-GR" altLang="cs-CZ" sz="2000" b="1">
              <a:solidFill>
                <a:srgbClr val="FFFF00"/>
              </a:solidFill>
            </a:endParaRPr>
          </a:p>
        </p:txBody>
      </p:sp>
    </p:spTree>
    <p:extLst>
      <p:ext uri="{BB962C8B-B14F-4D97-AF65-F5344CB8AC3E}">
        <p14:creationId xmlns:p14="http://schemas.microsoft.com/office/powerpoint/2010/main" val="8324847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171" name="3 - Θέση περιεχομένου" descr="MAP 6.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428750"/>
            <a:ext cx="9144000" cy="4294188"/>
          </a:xfrm>
          <a:prstGeom prst="rect">
            <a:avLst/>
          </a:prstGeom>
          <a:ln>
            <a:noFill/>
          </a:ln>
          <a:effectLst>
            <a:softEdge rad="112500"/>
          </a:effectLst>
        </p:spPr>
      </p:pic>
      <p:sp>
        <p:nvSpPr>
          <p:cNvPr id="7172" name="4 - TextBox"/>
          <p:cNvSpPr txBox="1">
            <a:spLocks noChangeArrowheads="1"/>
          </p:cNvSpPr>
          <p:nvPr/>
        </p:nvSpPr>
        <p:spPr bwMode="auto">
          <a:xfrm>
            <a:off x="5214938" y="3000375"/>
            <a:ext cx="993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t>Adana</a:t>
            </a:r>
            <a:endParaRPr lang="el-GR" altLang="cs-CZ" sz="2000" b="1"/>
          </a:p>
        </p:txBody>
      </p:sp>
      <p:sp>
        <p:nvSpPr>
          <p:cNvPr id="7173" name="5 - TextBox"/>
          <p:cNvSpPr txBox="1">
            <a:spLocks noChangeArrowheads="1"/>
          </p:cNvSpPr>
          <p:nvPr/>
        </p:nvSpPr>
        <p:spPr bwMode="auto">
          <a:xfrm>
            <a:off x="4857750" y="2786063"/>
            <a:ext cx="1530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t>Anazarbos</a:t>
            </a:r>
            <a:endParaRPr lang="el-GR" altLang="cs-CZ" sz="2000" b="1"/>
          </a:p>
        </p:txBody>
      </p:sp>
      <p:sp>
        <p:nvSpPr>
          <p:cNvPr id="7174" name="6 - TextBox"/>
          <p:cNvSpPr txBox="1">
            <a:spLocks noChangeArrowheads="1"/>
          </p:cNvSpPr>
          <p:nvPr/>
        </p:nvSpPr>
        <p:spPr bwMode="auto">
          <a:xfrm>
            <a:off x="5715000" y="3357563"/>
            <a:ext cx="1163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t>Antioch</a:t>
            </a:r>
            <a:endParaRPr lang="el-GR" altLang="cs-CZ" sz="2000" b="1"/>
          </a:p>
        </p:txBody>
      </p:sp>
      <p:sp>
        <p:nvSpPr>
          <p:cNvPr id="7175" name="7 - TextBox"/>
          <p:cNvSpPr txBox="1">
            <a:spLocks noChangeArrowheads="1"/>
          </p:cNvSpPr>
          <p:nvPr/>
        </p:nvSpPr>
        <p:spPr bwMode="auto">
          <a:xfrm>
            <a:off x="6357938" y="3786188"/>
            <a:ext cx="149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t>Damascus</a:t>
            </a:r>
            <a:endParaRPr lang="el-GR" altLang="cs-CZ" sz="2000" b="1"/>
          </a:p>
        </p:txBody>
      </p:sp>
      <p:sp>
        <p:nvSpPr>
          <p:cNvPr id="7176" name="8 - TextBox"/>
          <p:cNvSpPr txBox="1">
            <a:spLocks noChangeArrowheads="1"/>
          </p:cNvSpPr>
          <p:nvPr/>
        </p:nvSpPr>
        <p:spPr bwMode="auto">
          <a:xfrm>
            <a:off x="4572000" y="3214688"/>
            <a:ext cx="103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t>Tarsus</a:t>
            </a:r>
            <a:endParaRPr lang="el-GR" altLang="cs-CZ" sz="2000" b="1"/>
          </a:p>
        </p:txBody>
      </p:sp>
      <p:sp>
        <p:nvSpPr>
          <p:cNvPr id="7177" name="9 - TextBox"/>
          <p:cNvSpPr txBox="1">
            <a:spLocks noChangeArrowheads="1"/>
          </p:cNvSpPr>
          <p:nvPr/>
        </p:nvSpPr>
        <p:spPr bwMode="auto">
          <a:xfrm>
            <a:off x="5500688" y="4071938"/>
            <a:ext cx="752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t>Tyre</a:t>
            </a:r>
            <a:endParaRPr lang="el-GR" altLang="cs-CZ" sz="2000" b="1"/>
          </a:p>
        </p:txBody>
      </p:sp>
      <p:sp>
        <p:nvSpPr>
          <p:cNvPr id="7178" name="10 - TextBox"/>
          <p:cNvSpPr txBox="1">
            <a:spLocks noChangeArrowheads="1"/>
          </p:cNvSpPr>
          <p:nvPr/>
        </p:nvSpPr>
        <p:spPr bwMode="auto">
          <a:xfrm>
            <a:off x="6357938" y="4786313"/>
            <a:ext cx="1020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t>Bostra</a:t>
            </a:r>
            <a:endParaRPr lang="el-GR" altLang="cs-CZ" sz="2000" b="1"/>
          </a:p>
        </p:txBody>
      </p:sp>
      <p:sp>
        <p:nvSpPr>
          <p:cNvPr id="7179" name="11 - TextBox"/>
          <p:cNvSpPr txBox="1">
            <a:spLocks noChangeArrowheads="1"/>
          </p:cNvSpPr>
          <p:nvPr/>
        </p:nvSpPr>
        <p:spPr bwMode="auto">
          <a:xfrm>
            <a:off x="3071813" y="5214938"/>
            <a:ext cx="1719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t>Alexandreia</a:t>
            </a:r>
            <a:endParaRPr lang="el-GR" altLang="cs-CZ" sz="2000" b="1"/>
          </a:p>
        </p:txBody>
      </p:sp>
      <p:sp>
        <p:nvSpPr>
          <p:cNvPr id="7180" name="12 - TextBox"/>
          <p:cNvSpPr txBox="1">
            <a:spLocks noChangeArrowheads="1"/>
          </p:cNvSpPr>
          <p:nvPr/>
        </p:nvSpPr>
        <p:spPr bwMode="auto">
          <a:xfrm>
            <a:off x="3857625" y="2071688"/>
            <a:ext cx="912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t>Prusa</a:t>
            </a:r>
            <a:endParaRPr lang="el-GR" altLang="cs-CZ" sz="2000" b="1"/>
          </a:p>
        </p:txBody>
      </p:sp>
      <p:sp>
        <p:nvSpPr>
          <p:cNvPr id="7181" name="13 - TextBox"/>
          <p:cNvSpPr txBox="1">
            <a:spLocks noChangeArrowheads="1"/>
          </p:cNvSpPr>
          <p:nvPr/>
        </p:nvSpPr>
        <p:spPr bwMode="auto">
          <a:xfrm>
            <a:off x="4714875" y="1928813"/>
            <a:ext cx="1120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t>Prusias</a:t>
            </a:r>
            <a:endParaRPr lang="el-GR" altLang="cs-CZ" sz="2000" b="1"/>
          </a:p>
        </p:txBody>
      </p:sp>
      <p:sp>
        <p:nvSpPr>
          <p:cNvPr id="7182" name="14 - TextBox"/>
          <p:cNvSpPr txBox="1">
            <a:spLocks noChangeArrowheads="1"/>
          </p:cNvSpPr>
          <p:nvPr/>
        </p:nvSpPr>
        <p:spPr bwMode="auto">
          <a:xfrm>
            <a:off x="3643313" y="2571750"/>
            <a:ext cx="1406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t>Thyateira</a:t>
            </a:r>
            <a:endParaRPr lang="el-GR" altLang="cs-CZ" sz="2000" b="1"/>
          </a:p>
        </p:txBody>
      </p:sp>
    </p:spTree>
    <p:extLst>
      <p:ext uri="{BB962C8B-B14F-4D97-AF65-F5344CB8AC3E}">
        <p14:creationId xmlns:p14="http://schemas.microsoft.com/office/powerpoint/2010/main" val="6772641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88640"/>
            <a:ext cx="9143999" cy="867049"/>
          </a:xfrm>
        </p:spPr>
        <p:txBody>
          <a:bodyPr>
            <a:normAutofit/>
          </a:bodyPr>
          <a:lstStyle/>
          <a:p>
            <a:pPr algn="ctr" eaLnBrk="1" hangingPunct="1"/>
            <a:r>
              <a:rPr lang="cs-CZ" altLang="cs-CZ" sz="3200" b="1" dirty="0" smtClean="0"/>
              <a:t>Data lokálních OH</a:t>
            </a:r>
            <a:endParaRPr lang="el-GR" altLang="cs-CZ" sz="3200" b="1" dirty="0" smtClean="0"/>
          </a:p>
        </p:txBody>
      </p:sp>
      <p:sp>
        <p:nvSpPr>
          <p:cNvPr id="8195" name="Rectangle 3"/>
          <p:cNvSpPr>
            <a:spLocks noGrp="1" noChangeArrowheads="1"/>
          </p:cNvSpPr>
          <p:nvPr>
            <p:ph type="body" sz="half" idx="1"/>
          </p:nvPr>
        </p:nvSpPr>
        <p:spPr>
          <a:xfrm>
            <a:off x="5985" y="1412776"/>
            <a:ext cx="3810000" cy="5424323"/>
          </a:xfrm>
        </p:spPr>
        <p:txBody>
          <a:bodyPr>
            <a:normAutofit/>
          </a:bodyPr>
          <a:lstStyle/>
          <a:p>
            <a:pPr eaLnBrk="1" hangingPunct="1">
              <a:lnSpc>
                <a:spcPct val="90000"/>
              </a:lnSpc>
            </a:pPr>
            <a:r>
              <a:rPr lang="en-US" altLang="cs-CZ" sz="2000" dirty="0" smtClean="0"/>
              <a:t>Adana </a:t>
            </a:r>
            <a:r>
              <a:rPr lang="en-US" altLang="cs-CZ" sz="2000" dirty="0" smtClean="0">
                <a:solidFill>
                  <a:schemeClr val="tx2"/>
                </a:solidFill>
              </a:rPr>
              <a:t>(1</a:t>
            </a:r>
            <a:r>
              <a:rPr lang="en-US" altLang="cs-CZ" sz="2000" baseline="30000" dirty="0" smtClean="0">
                <a:solidFill>
                  <a:schemeClr val="tx2"/>
                </a:solidFill>
              </a:rPr>
              <a:t>st</a:t>
            </a:r>
            <a:r>
              <a:rPr lang="en-US" altLang="cs-CZ" sz="2000" dirty="0" smtClean="0">
                <a:solidFill>
                  <a:schemeClr val="tx2"/>
                </a:solidFill>
              </a:rPr>
              <a:t> cent. AD)</a:t>
            </a:r>
          </a:p>
          <a:p>
            <a:pPr eaLnBrk="1" hangingPunct="1">
              <a:lnSpc>
                <a:spcPct val="90000"/>
              </a:lnSpc>
            </a:pPr>
            <a:r>
              <a:rPr lang="en-US" altLang="cs-CZ" sz="2000" dirty="0" err="1" smtClean="0"/>
              <a:t>Alexandreia</a:t>
            </a:r>
            <a:r>
              <a:rPr lang="en-US" altLang="cs-CZ" sz="2000" dirty="0" smtClean="0"/>
              <a:t> </a:t>
            </a:r>
            <a:r>
              <a:rPr lang="en-US" altLang="cs-CZ" sz="2000" dirty="0" smtClean="0">
                <a:solidFill>
                  <a:schemeClr val="tx2"/>
                </a:solidFill>
              </a:rPr>
              <a:t>(176 AD?)</a:t>
            </a:r>
          </a:p>
          <a:p>
            <a:pPr eaLnBrk="1" hangingPunct="1">
              <a:lnSpc>
                <a:spcPct val="90000"/>
              </a:lnSpc>
            </a:pPr>
            <a:r>
              <a:rPr lang="en-US" altLang="cs-CZ" sz="2000" dirty="0" err="1" smtClean="0"/>
              <a:t>Anazarbos</a:t>
            </a:r>
            <a:r>
              <a:rPr lang="en-US" altLang="cs-CZ" sz="2000" dirty="0" smtClean="0"/>
              <a:t> </a:t>
            </a:r>
            <a:r>
              <a:rPr lang="en-US" altLang="cs-CZ" sz="2000" dirty="0" smtClean="0">
                <a:solidFill>
                  <a:schemeClr val="tx2"/>
                </a:solidFill>
              </a:rPr>
              <a:t>(117-138 AD)</a:t>
            </a:r>
          </a:p>
          <a:p>
            <a:pPr eaLnBrk="1" hangingPunct="1">
              <a:lnSpc>
                <a:spcPct val="90000"/>
              </a:lnSpc>
            </a:pPr>
            <a:r>
              <a:rPr lang="en-US" altLang="cs-CZ" sz="2000" dirty="0" smtClean="0"/>
              <a:t>Antioch</a:t>
            </a:r>
            <a:r>
              <a:rPr lang="en-US" altLang="cs-CZ" sz="2000" dirty="0" smtClean="0">
                <a:solidFill>
                  <a:schemeClr val="hlink"/>
                </a:solidFill>
              </a:rPr>
              <a:t> </a:t>
            </a:r>
            <a:r>
              <a:rPr lang="en-US" altLang="cs-CZ" sz="2000" dirty="0" smtClean="0">
                <a:solidFill>
                  <a:schemeClr val="tx2"/>
                </a:solidFill>
              </a:rPr>
              <a:t>(27 BC – 14 AD)</a:t>
            </a:r>
          </a:p>
          <a:p>
            <a:pPr eaLnBrk="1" hangingPunct="1">
              <a:lnSpc>
                <a:spcPct val="90000"/>
              </a:lnSpc>
            </a:pPr>
            <a:r>
              <a:rPr lang="en-US" altLang="cs-CZ" sz="2000" dirty="0" err="1" smtClean="0"/>
              <a:t>Apamea</a:t>
            </a:r>
            <a:r>
              <a:rPr lang="en-US" altLang="cs-CZ" sz="2000" dirty="0" smtClean="0"/>
              <a:t> </a:t>
            </a:r>
            <a:r>
              <a:rPr lang="en-US" altLang="cs-CZ" sz="2000" dirty="0" smtClean="0">
                <a:solidFill>
                  <a:schemeClr val="tx2"/>
                </a:solidFill>
              </a:rPr>
              <a:t>(361 or before)</a:t>
            </a:r>
          </a:p>
          <a:p>
            <a:pPr eaLnBrk="1" hangingPunct="1">
              <a:lnSpc>
                <a:spcPct val="90000"/>
              </a:lnSpc>
            </a:pPr>
            <a:r>
              <a:rPr lang="en-US" altLang="cs-CZ" sz="2000" dirty="0" err="1" smtClean="0"/>
              <a:t>Aphrodisias</a:t>
            </a:r>
            <a:r>
              <a:rPr lang="en-US" altLang="cs-CZ" sz="2000" dirty="0" smtClean="0"/>
              <a:t> </a:t>
            </a:r>
            <a:r>
              <a:rPr lang="en-US" altLang="cs-CZ" sz="2000" dirty="0" smtClean="0">
                <a:solidFill>
                  <a:schemeClr val="tx2"/>
                </a:solidFill>
              </a:rPr>
              <a:t>(268 AD)</a:t>
            </a:r>
          </a:p>
          <a:p>
            <a:pPr eaLnBrk="1" hangingPunct="1">
              <a:lnSpc>
                <a:spcPct val="90000"/>
              </a:lnSpc>
            </a:pPr>
            <a:r>
              <a:rPr lang="en-US" altLang="cs-CZ" sz="2000" b="1" dirty="0" smtClean="0">
                <a:solidFill>
                  <a:schemeClr val="hlink"/>
                </a:solidFill>
              </a:rPr>
              <a:t>Athens</a:t>
            </a:r>
            <a:r>
              <a:rPr lang="en-US" altLang="cs-CZ" sz="2000" dirty="0" smtClean="0">
                <a:solidFill>
                  <a:schemeClr val="hlink"/>
                </a:solidFill>
              </a:rPr>
              <a:t> </a:t>
            </a:r>
            <a:r>
              <a:rPr lang="en-US" altLang="cs-CZ" sz="2000" dirty="0" smtClean="0">
                <a:solidFill>
                  <a:schemeClr val="tx2"/>
                </a:solidFill>
              </a:rPr>
              <a:t>(6</a:t>
            </a:r>
            <a:r>
              <a:rPr lang="en-US" altLang="cs-CZ" sz="2000" baseline="30000" dirty="0" smtClean="0">
                <a:solidFill>
                  <a:schemeClr val="tx2"/>
                </a:solidFill>
              </a:rPr>
              <a:t>th</a:t>
            </a:r>
            <a:r>
              <a:rPr lang="en-US" altLang="cs-CZ" sz="2000" dirty="0" smtClean="0">
                <a:solidFill>
                  <a:schemeClr val="tx2"/>
                </a:solidFill>
              </a:rPr>
              <a:t> cent. BC)</a:t>
            </a:r>
          </a:p>
          <a:p>
            <a:pPr eaLnBrk="1" hangingPunct="1">
              <a:lnSpc>
                <a:spcPct val="90000"/>
              </a:lnSpc>
            </a:pPr>
            <a:r>
              <a:rPr lang="en-US" altLang="cs-CZ" sz="2000" dirty="0" err="1" smtClean="0"/>
              <a:t>Attaleia</a:t>
            </a:r>
            <a:r>
              <a:rPr lang="en-US" altLang="cs-CZ" sz="2000" dirty="0" smtClean="0"/>
              <a:t> </a:t>
            </a:r>
            <a:r>
              <a:rPr lang="en-US" altLang="cs-CZ" sz="2000" dirty="0" smtClean="0">
                <a:solidFill>
                  <a:schemeClr val="tx2"/>
                </a:solidFill>
              </a:rPr>
              <a:t>(260 or before)</a:t>
            </a:r>
          </a:p>
          <a:p>
            <a:pPr eaLnBrk="1" hangingPunct="1">
              <a:lnSpc>
                <a:spcPct val="90000"/>
              </a:lnSpc>
            </a:pPr>
            <a:r>
              <a:rPr lang="en-US" altLang="cs-CZ" sz="2000" dirty="0" err="1" smtClean="0"/>
              <a:t>Beroia</a:t>
            </a:r>
            <a:r>
              <a:rPr lang="en-US" altLang="cs-CZ" sz="2000" dirty="0" smtClean="0">
                <a:solidFill>
                  <a:schemeClr val="hlink"/>
                </a:solidFill>
              </a:rPr>
              <a:t> </a:t>
            </a:r>
            <a:r>
              <a:rPr lang="en-US" altLang="cs-CZ" sz="2000" dirty="0" smtClean="0">
                <a:solidFill>
                  <a:schemeClr val="tx2"/>
                </a:solidFill>
              </a:rPr>
              <a:t>(242 AD)</a:t>
            </a:r>
          </a:p>
          <a:p>
            <a:pPr eaLnBrk="1" hangingPunct="1">
              <a:lnSpc>
                <a:spcPct val="90000"/>
              </a:lnSpc>
            </a:pPr>
            <a:r>
              <a:rPr lang="en-US" altLang="cs-CZ" sz="2000" dirty="0" err="1" smtClean="0"/>
              <a:t>Cyzicus</a:t>
            </a:r>
            <a:r>
              <a:rPr lang="en-US" altLang="cs-CZ" sz="2000" dirty="0" smtClean="0"/>
              <a:t> </a:t>
            </a:r>
            <a:r>
              <a:rPr lang="en-US" altLang="cs-CZ" sz="2000" dirty="0" smtClean="0">
                <a:solidFill>
                  <a:schemeClr val="tx2"/>
                </a:solidFill>
              </a:rPr>
              <a:t>(135 AD)</a:t>
            </a:r>
          </a:p>
          <a:p>
            <a:pPr eaLnBrk="1" hangingPunct="1">
              <a:lnSpc>
                <a:spcPct val="90000"/>
              </a:lnSpc>
            </a:pPr>
            <a:r>
              <a:rPr lang="en-US" altLang="cs-CZ" sz="2000" dirty="0" smtClean="0"/>
              <a:t>Damascus </a:t>
            </a:r>
            <a:r>
              <a:rPr lang="en-US" altLang="cs-CZ" sz="2000" dirty="0" smtClean="0">
                <a:solidFill>
                  <a:schemeClr val="tx2"/>
                </a:solidFill>
              </a:rPr>
              <a:t>(after 27 BC?)</a:t>
            </a:r>
          </a:p>
          <a:p>
            <a:pPr eaLnBrk="1" hangingPunct="1">
              <a:lnSpc>
                <a:spcPct val="90000"/>
              </a:lnSpc>
            </a:pPr>
            <a:r>
              <a:rPr lang="en-US" altLang="cs-CZ" sz="2000" b="1" dirty="0" smtClean="0">
                <a:solidFill>
                  <a:schemeClr val="hlink"/>
                </a:solidFill>
              </a:rPr>
              <a:t>Dion</a:t>
            </a:r>
            <a:r>
              <a:rPr lang="en-US" altLang="cs-CZ" sz="2000" dirty="0" smtClean="0">
                <a:solidFill>
                  <a:schemeClr val="hlink"/>
                </a:solidFill>
              </a:rPr>
              <a:t> </a:t>
            </a:r>
            <a:r>
              <a:rPr lang="en-US" altLang="cs-CZ" sz="2000" dirty="0" smtClean="0">
                <a:solidFill>
                  <a:schemeClr val="tx2"/>
                </a:solidFill>
              </a:rPr>
              <a:t>(ca 420 –400 BC)</a:t>
            </a:r>
          </a:p>
          <a:p>
            <a:pPr eaLnBrk="1" hangingPunct="1">
              <a:lnSpc>
                <a:spcPct val="90000"/>
              </a:lnSpc>
            </a:pPr>
            <a:r>
              <a:rPr lang="en-US" altLang="cs-CZ" sz="2000" dirty="0" smtClean="0"/>
              <a:t>Ephesus</a:t>
            </a:r>
            <a:r>
              <a:rPr lang="en-US" altLang="cs-CZ" sz="2000" dirty="0" smtClean="0">
                <a:solidFill>
                  <a:schemeClr val="hlink"/>
                </a:solidFill>
              </a:rPr>
              <a:t> </a:t>
            </a:r>
            <a:r>
              <a:rPr lang="en-US" altLang="cs-CZ" sz="2000" dirty="0" smtClean="0">
                <a:solidFill>
                  <a:schemeClr val="tx2"/>
                </a:solidFill>
              </a:rPr>
              <a:t>(1</a:t>
            </a:r>
            <a:r>
              <a:rPr lang="en-US" altLang="cs-CZ" sz="2000" baseline="30000" dirty="0" smtClean="0">
                <a:solidFill>
                  <a:schemeClr val="tx2"/>
                </a:solidFill>
              </a:rPr>
              <a:t>st</a:t>
            </a:r>
            <a:r>
              <a:rPr lang="en-US" altLang="cs-CZ" sz="2000" dirty="0" smtClean="0">
                <a:solidFill>
                  <a:schemeClr val="tx2"/>
                </a:solidFill>
              </a:rPr>
              <a:t> cent.)</a:t>
            </a:r>
          </a:p>
          <a:p>
            <a:pPr eaLnBrk="1" hangingPunct="1">
              <a:lnSpc>
                <a:spcPct val="90000"/>
              </a:lnSpc>
            </a:pPr>
            <a:r>
              <a:rPr lang="en-US" altLang="cs-CZ" sz="2000" dirty="0" smtClean="0"/>
              <a:t>Epidaurus </a:t>
            </a:r>
            <a:r>
              <a:rPr lang="en-US" altLang="cs-CZ" sz="2000" dirty="0" smtClean="0">
                <a:solidFill>
                  <a:schemeClr val="tx2"/>
                </a:solidFill>
              </a:rPr>
              <a:t>(1</a:t>
            </a:r>
            <a:r>
              <a:rPr lang="en-US" altLang="cs-CZ" sz="2000" baseline="30000" dirty="0" smtClean="0">
                <a:solidFill>
                  <a:schemeClr val="tx2"/>
                </a:solidFill>
              </a:rPr>
              <a:t>st</a:t>
            </a:r>
            <a:r>
              <a:rPr lang="en-US" altLang="cs-CZ" sz="2000" dirty="0" smtClean="0">
                <a:solidFill>
                  <a:schemeClr val="tx2"/>
                </a:solidFill>
              </a:rPr>
              <a:t> cent.)</a:t>
            </a:r>
          </a:p>
          <a:p>
            <a:pPr eaLnBrk="1" hangingPunct="1">
              <a:lnSpc>
                <a:spcPct val="90000"/>
              </a:lnSpc>
            </a:pPr>
            <a:r>
              <a:rPr lang="en-US" altLang="cs-CZ" sz="2000" dirty="0" smtClean="0"/>
              <a:t>Hierapolis </a:t>
            </a:r>
            <a:r>
              <a:rPr lang="en-US" altLang="cs-CZ" sz="2000" dirty="0" smtClean="0">
                <a:solidFill>
                  <a:schemeClr val="tx2"/>
                </a:solidFill>
              </a:rPr>
              <a:t>(249 or before)</a:t>
            </a:r>
          </a:p>
          <a:p>
            <a:pPr eaLnBrk="1" hangingPunct="1">
              <a:lnSpc>
                <a:spcPct val="90000"/>
              </a:lnSpc>
            </a:pPr>
            <a:endParaRPr lang="el-GR" altLang="cs-CZ" sz="2000" dirty="0" smtClean="0">
              <a:solidFill>
                <a:schemeClr val="tx2"/>
              </a:solidFill>
            </a:endParaRPr>
          </a:p>
        </p:txBody>
      </p:sp>
      <p:sp>
        <p:nvSpPr>
          <p:cNvPr id="8196" name="Rectangle 4"/>
          <p:cNvSpPr>
            <a:spLocks noGrp="1" noChangeArrowheads="1"/>
          </p:cNvSpPr>
          <p:nvPr>
            <p:ph type="body" sz="half" idx="2"/>
          </p:nvPr>
        </p:nvSpPr>
        <p:spPr>
          <a:xfrm>
            <a:off x="4139952" y="1340768"/>
            <a:ext cx="5013533" cy="5509979"/>
          </a:xfrm>
        </p:spPr>
        <p:txBody>
          <a:bodyPr>
            <a:normAutofit/>
          </a:bodyPr>
          <a:lstStyle/>
          <a:p>
            <a:pPr eaLnBrk="1" hangingPunct="1">
              <a:lnSpc>
                <a:spcPct val="90000"/>
              </a:lnSpc>
            </a:pPr>
            <a:r>
              <a:rPr lang="en-US" altLang="cs-CZ" sz="2000" dirty="0" smtClean="0"/>
              <a:t>Magnesia </a:t>
            </a:r>
            <a:r>
              <a:rPr lang="en-US" altLang="cs-CZ" sz="2000" dirty="0" smtClean="0">
                <a:solidFill>
                  <a:schemeClr val="tx2"/>
                </a:solidFill>
              </a:rPr>
              <a:t>(268 or before?)</a:t>
            </a:r>
          </a:p>
          <a:p>
            <a:pPr eaLnBrk="1" hangingPunct="1">
              <a:lnSpc>
                <a:spcPct val="90000"/>
              </a:lnSpc>
            </a:pPr>
            <a:r>
              <a:rPr lang="en-US" altLang="cs-CZ" sz="2000" dirty="0" smtClean="0"/>
              <a:t>Nicaea </a:t>
            </a:r>
            <a:r>
              <a:rPr lang="en-US" altLang="cs-CZ" sz="2000" dirty="0" smtClean="0">
                <a:solidFill>
                  <a:schemeClr val="tx2"/>
                </a:solidFill>
              </a:rPr>
              <a:t>(?)</a:t>
            </a:r>
          </a:p>
          <a:p>
            <a:pPr eaLnBrk="1" hangingPunct="1">
              <a:lnSpc>
                <a:spcPct val="90000"/>
              </a:lnSpc>
            </a:pPr>
            <a:r>
              <a:rPr lang="en-US" altLang="cs-CZ" sz="2000" dirty="0" err="1" smtClean="0"/>
              <a:t>Pergamon</a:t>
            </a:r>
            <a:r>
              <a:rPr lang="en-US" altLang="cs-CZ" sz="2000" dirty="0" smtClean="0">
                <a:solidFill>
                  <a:schemeClr val="hlink"/>
                </a:solidFill>
              </a:rPr>
              <a:t> </a:t>
            </a:r>
            <a:r>
              <a:rPr lang="en-US" altLang="cs-CZ" sz="2000" dirty="0" smtClean="0">
                <a:solidFill>
                  <a:schemeClr val="tx2"/>
                </a:solidFill>
              </a:rPr>
              <a:t>(129 AD)</a:t>
            </a:r>
          </a:p>
          <a:p>
            <a:pPr eaLnBrk="1" hangingPunct="1">
              <a:lnSpc>
                <a:spcPct val="90000"/>
              </a:lnSpc>
            </a:pPr>
            <a:r>
              <a:rPr lang="en-US" altLang="cs-CZ" sz="2000" dirty="0" err="1" smtClean="0"/>
              <a:t>Prusa</a:t>
            </a:r>
            <a:r>
              <a:rPr lang="en-US" altLang="cs-CZ" sz="2000" dirty="0" smtClean="0"/>
              <a:t> ad </a:t>
            </a:r>
            <a:r>
              <a:rPr lang="en-US" altLang="cs-CZ" sz="2000" dirty="0" err="1" smtClean="0"/>
              <a:t>Olympum</a:t>
            </a:r>
            <a:r>
              <a:rPr lang="en-US" altLang="cs-CZ" sz="2000" dirty="0" smtClean="0"/>
              <a:t> </a:t>
            </a:r>
            <a:r>
              <a:rPr lang="en-US" altLang="cs-CZ" sz="2000" dirty="0" smtClean="0">
                <a:solidFill>
                  <a:schemeClr val="tx2"/>
                </a:solidFill>
              </a:rPr>
              <a:t>(268 AD)</a:t>
            </a:r>
          </a:p>
          <a:p>
            <a:pPr eaLnBrk="1" hangingPunct="1">
              <a:lnSpc>
                <a:spcPct val="90000"/>
              </a:lnSpc>
            </a:pPr>
            <a:r>
              <a:rPr lang="en-US" altLang="cs-CZ" sz="2000" dirty="0" err="1" smtClean="0"/>
              <a:t>Prusias</a:t>
            </a:r>
            <a:r>
              <a:rPr lang="en-US" altLang="cs-CZ" sz="2000" dirty="0" smtClean="0"/>
              <a:t> as </a:t>
            </a:r>
            <a:r>
              <a:rPr lang="en-US" altLang="cs-CZ" sz="2000" dirty="0" err="1" smtClean="0"/>
              <a:t>Hypium</a:t>
            </a:r>
            <a:r>
              <a:rPr lang="en-US" altLang="cs-CZ" sz="2000" dirty="0" smtClean="0"/>
              <a:t> </a:t>
            </a:r>
            <a:r>
              <a:rPr lang="en-US" altLang="cs-CZ" sz="2000" dirty="0" smtClean="0">
                <a:solidFill>
                  <a:schemeClr val="tx2"/>
                </a:solidFill>
              </a:rPr>
              <a:t>(1</a:t>
            </a:r>
            <a:r>
              <a:rPr lang="en-US" altLang="cs-CZ" sz="2000" baseline="30000" dirty="0" smtClean="0">
                <a:solidFill>
                  <a:schemeClr val="tx2"/>
                </a:solidFill>
              </a:rPr>
              <a:t>st</a:t>
            </a:r>
            <a:r>
              <a:rPr lang="en-US" altLang="cs-CZ" sz="2000" dirty="0" smtClean="0">
                <a:solidFill>
                  <a:schemeClr val="tx2"/>
                </a:solidFill>
              </a:rPr>
              <a:t> Cent.)</a:t>
            </a:r>
          </a:p>
          <a:p>
            <a:pPr eaLnBrk="1" hangingPunct="1">
              <a:lnSpc>
                <a:spcPct val="90000"/>
              </a:lnSpc>
            </a:pPr>
            <a:r>
              <a:rPr lang="en-US" altLang="cs-CZ" sz="2000" dirty="0" smtClean="0"/>
              <a:t>Sardis </a:t>
            </a:r>
            <a:r>
              <a:rPr lang="en-US" altLang="cs-CZ" sz="2000" dirty="0" smtClean="0">
                <a:solidFill>
                  <a:schemeClr val="tx2"/>
                </a:solidFill>
              </a:rPr>
              <a:t>(235 or before)</a:t>
            </a:r>
          </a:p>
          <a:p>
            <a:pPr eaLnBrk="1" hangingPunct="1">
              <a:lnSpc>
                <a:spcPct val="90000"/>
              </a:lnSpc>
            </a:pPr>
            <a:r>
              <a:rPr lang="en-US" altLang="cs-CZ" sz="2000" dirty="0" smtClean="0"/>
              <a:t>Side </a:t>
            </a:r>
            <a:r>
              <a:rPr lang="en-US" altLang="cs-CZ" sz="2000" dirty="0" smtClean="0">
                <a:solidFill>
                  <a:schemeClr val="tx2"/>
                </a:solidFill>
              </a:rPr>
              <a:t>(232 or before)</a:t>
            </a:r>
          </a:p>
          <a:p>
            <a:pPr eaLnBrk="1" hangingPunct="1">
              <a:lnSpc>
                <a:spcPct val="90000"/>
              </a:lnSpc>
            </a:pPr>
            <a:r>
              <a:rPr lang="en-US" altLang="cs-CZ" sz="2000" dirty="0" smtClean="0"/>
              <a:t>Smyrna</a:t>
            </a:r>
            <a:r>
              <a:rPr lang="en-US" altLang="cs-CZ" sz="2000" dirty="0" smtClean="0">
                <a:solidFill>
                  <a:schemeClr val="hlink"/>
                </a:solidFill>
              </a:rPr>
              <a:t> </a:t>
            </a:r>
            <a:r>
              <a:rPr lang="en-US" altLang="cs-CZ" sz="2000" dirty="0" smtClean="0">
                <a:solidFill>
                  <a:schemeClr val="tx2"/>
                </a:solidFill>
              </a:rPr>
              <a:t>(117-138 AD)</a:t>
            </a:r>
          </a:p>
          <a:p>
            <a:pPr eaLnBrk="1" hangingPunct="1">
              <a:lnSpc>
                <a:spcPct val="90000"/>
              </a:lnSpc>
            </a:pPr>
            <a:r>
              <a:rPr lang="en-US" altLang="cs-CZ" sz="2000" dirty="0" err="1" smtClean="0"/>
              <a:t>Taba</a:t>
            </a:r>
            <a:r>
              <a:rPr lang="en-US" altLang="cs-CZ" sz="2000" dirty="0" smtClean="0"/>
              <a:t> </a:t>
            </a:r>
            <a:r>
              <a:rPr lang="en-US" altLang="cs-CZ" sz="2000" dirty="0" smtClean="0">
                <a:solidFill>
                  <a:schemeClr val="tx2"/>
                </a:solidFill>
              </a:rPr>
              <a:t>(268 AD)</a:t>
            </a:r>
          </a:p>
          <a:p>
            <a:pPr eaLnBrk="1" hangingPunct="1">
              <a:lnSpc>
                <a:spcPct val="90000"/>
              </a:lnSpc>
            </a:pPr>
            <a:r>
              <a:rPr lang="en-US" altLang="cs-CZ" sz="2000" dirty="0" smtClean="0"/>
              <a:t>Tarsus</a:t>
            </a:r>
            <a:r>
              <a:rPr lang="en-US" altLang="cs-CZ" sz="2000" dirty="0" smtClean="0">
                <a:solidFill>
                  <a:schemeClr val="hlink"/>
                </a:solidFill>
              </a:rPr>
              <a:t> </a:t>
            </a:r>
            <a:r>
              <a:rPr lang="en-US" altLang="cs-CZ" sz="2000" dirty="0" smtClean="0">
                <a:solidFill>
                  <a:schemeClr val="tx2"/>
                </a:solidFill>
              </a:rPr>
              <a:t>(117-138 AD)</a:t>
            </a:r>
          </a:p>
          <a:p>
            <a:pPr eaLnBrk="1" hangingPunct="1">
              <a:lnSpc>
                <a:spcPct val="90000"/>
              </a:lnSpc>
            </a:pPr>
            <a:r>
              <a:rPr lang="en-US" altLang="cs-CZ" sz="2000" b="1" dirty="0" err="1" smtClean="0">
                <a:solidFill>
                  <a:srgbClr val="FF0000"/>
                </a:solidFill>
              </a:rPr>
              <a:t>Tegea</a:t>
            </a:r>
            <a:r>
              <a:rPr lang="en-US" altLang="cs-CZ" sz="2000" dirty="0" smtClean="0">
                <a:solidFill>
                  <a:schemeClr val="hlink"/>
                </a:solidFill>
              </a:rPr>
              <a:t> </a:t>
            </a:r>
            <a:r>
              <a:rPr lang="en-US" altLang="cs-CZ" sz="2000" dirty="0" smtClean="0">
                <a:solidFill>
                  <a:schemeClr val="tx2"/>
                </a:solidFill>
              </a:rPr>
              <a:t>(2nd cent. BC ?)</a:t>
            </a:r>
          </a:p>
          <a:p>
            <a:pPr eaLnBrk="1" hangingPunct="1">
              <a:lnSpc>
                <a:spcPct val="90000"/>
              </a:lnSpc>
            </a:pPr>
            <a:r>
              <a:rPr lang="en-US" altLang="cs-CZ" sz="2000" dirty="0" err="1" smtClean="0"/>
              <a:t>Thyateira</a:t>
            </a:r>
            <a:r>
              <a:rPr lang="en-US" altLang="cs-CZ" sz="2000" dirty="0" smtClean="0"/>
              <a:t> </a:t>
            </a:r>
            <a:r>
              <a:rPr lang="en-US" altLang="cs-CZ" sz="2000" dirty="0" smtClean="0">
                <a:solidFill>
                  <a:schemeClr val="tx2"/>
                </a:solidFill>
              </a:rPr>
              <a:t>(260 AD)</a:t>
            </a:r>
          </a:p>
          <a:p>
            <a:pPr eaLnBrk="1" hangingPunct="1">
              <a:lnSpc>
                <a:spcPct val="90000"/>
              </a:lnSpc>
            </a:pPr>
            <a:r>
              <a:rPr lang="en-US" altLang="cs-CZ" sz="2000" dirty="0" err="1" smtClean="0"/>
              <a:t>Tralles</a:t>
            </a:r>
            <a:r>
              <a:rPr lang="en-US" altLang="cs-CZ" sz="2000" dirty="0" smtClean="0"/>
              <a:t> </a:t>
            </a:r>
            <a:r>
              <a:rPr lang="en-US" altLang="cs-CZ" sz="2000" dirty="0" smtClean="0">
                <a:solidFill>
                  <a:schemeClr val="tx2"/>
                </a:solidFill>
              </a:rPr>
              <a:t>(60 AD)</a:t>
            </a:r>
          </a:p>
          <a:p>
            <a:pPr eaLnBrk="1" hangingPunct="1">
              <a:lnSpc>
                <a:spcPct val="90000"/>
              </a:lnSpc>
            </a:pPr>
            <a:r>
              <a:rPr lang="en-US" altLang="cs-CZ" sz="2000" b="1" dirty="0" err="1" smtClean="0">
                <a:solidFill>
                  <a:schemeClr val="hlink"/>
                </a:solidFill>
              </a:rPr>
              <a:t>Tyre</a:t>
            </a:r>
            <a:r>
              <a:rPr lang="en-US" altLang="cs-CZ" sz="2000" dirty="0" smtClean="0">
                <a:solidFill>
                  <a:schemeClr val="hlink"/>
                </a:solidFill>
              </a:rPr>
              <a:t> </a:t>
            </a:r>
            <a:r>
              <a:rPr lang="en-US" altLang="cs-CZ" sz="2000" dirty="0" smtClean="0">
                <a:solidFill>
                  <a:schemeClr val="tx2"/>
                </a:solidFill>
              </a:rPr>
              <a:t>(2</a:t>
            </a:r>
            <a:r>
              <a:rPr lang="en-US" altLang="cs-CZ" sz="2000" baseline="30000" dirty="0" smtClean="0">
                <a:solidFill>
                  <a:schemeClr val="tx2"/>
                </a:solidFill>
              </a:rPr>
              <a:t>nd</a:t>
            </a:r>
            <a:r>
              <a:rPr lang="en-US" altLang="cs-CZ" sz="2000" dirty="0" smtClean="0">
                <a:solidFill>
                  <a:schemeClr val="tx2"/>
                </a:solidFill>
              </a:rPr>
              <a:t> cent.re-founded 27 BC)</a:t>
            </a:r>
          </a:p>
          <a:p>
            <a:pPr eaLnBrk="1" hangingPunct="1">
              <a:lnSpc>
                <a:spcPct val="90000"/>
              </a:lnSpc>
            </a:pPr>
            <a:r>
              <a:rPr lang="en-US" altLang="cs-CZ" sz="2000" dirty="0" err="1" smtClean="0"/>
              <a:t>Bostra</a:t>
            </a:r>
            <a:r>
              <a:rPr lang="en-US" altLang="cs-CZ" sz="2000" dirty="0" smtClean="0">
                <a:solidFill>
                  <a:schemeClr val="tx2"/>
                </a:solidFill>
              </a:rPr>
              <a:t> (2</a:t>
            </a:r>
            <a:r>
              <a:rPr lang="en-US" altLang="cs-CZ" sz="2000" baseline="30000" dirty="0" smtClean="0">
                <a:solidFill>
                  <a:schemeClr val="tx2"/>
                </a:solidFill>
              </a:rPr>
              <a:t>nd</a:t>
            </a:r>
            <a:r>
              <a:rPr lang="en-US" altLang="cs-CZ" sz="2000" dirty="0" smtClean="0">
                <a:solidFill>
                  <a:schemeClr val="tx2"/>
                </a:solidFill>
              </a:rPr>
              <a:t>-3</a:t>
            </a:r>
            <a:r>
              <a:rPr lang="en-US" altLang="cs-CZ" sz="2000" baseline="30000" dirty="0" smtClean="0">
                <a:solidFill>
                  <a:schemeClr val="tx2"/>
                </a:solidFill>
              </a:rPr>
              <a:t>rd</a:t>
            </a:r>
            <a:r>
              <a:rPr lang="en-US" altLang="cs-CZ" sz="2000" dirty="0" smtClean="0">
                <a:solidFill>
                  <a:schemeClr val="tx2"/>
                </a:solidFill>
              </a:rPr>
              <a:t> cent. AD)</a:t>
            </a:r>
          </a:p>
          <a:p>
            <a:pPr eaLnBrk="1" hangingPunct="1">
              <a:lnSpc>
                <a:spcPct val="90000"/>
              </a:lnSpc>
            </a:pPr>
            <a:r>
              <a:rPr lang="en-US" altLang="cs-CZ" sz="2000" dirty="0" smtClean="0"/>
              <a:t>Sparta</a:t>
            </a:r>
            <a:r>
              <a:rPr lang="en-US" altLang="cs-CZ" sz="2000" dirty="0" smtClean="0">
                <a:solidFill>
                  <a:schemeClr val="tx2"/>
                </a:solidFill>
              </a:rPr>
              <a:t> (3</a:t>
            </a:r>
            <a:r>
              <a:rPr lang="en-US" altLang="cs-CZ" sz="2000" baseline="30000" dirty="0" smtClean="0">
                <a:solidFill>
                  <a:schemeClr val="tx2"/>
                </a:solidFill>
              </a:rPr>
              <a:t>rd</a:t>
            </a:r>
            <a:r>
              <a:rPr lang="en-US" altLang="cs-CZ" sz="2000" dirty="0" smtClean="0">
                <a:solidFill>
                  <a:schemeClr val="tx2"/>
                </a:solidFill>
              </a:rPr>
              <a:t> cent. AD)</a:t>
            </a:r>
            <a:endParaRPr lang="el-GR" altLang="cs-CZ" sz="2000" dirty="0" smtClean="0">
              <a:solidFill>
                <a:schemeClr val="tx2"/>
              </a:solidFill>
            </a:endParaRPr>
          </a:p>
        </p:txBody>
      </p:sp>
    </p:spTree>
    <p:extLst>
      <p:ext uri="{BB962C8B-B14F-4D97-AF65-F5344CB8AC3E}">
        <p14:creationId xmlns:p14="http://schemas.microsoft.com/office/powerpoint/2010/main" val="37670794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ta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4813"/>
            <a:ext cx="8763000"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title"/>
          </p:nvPr>
        </p:nvSpPr>
        <p:spPr>
          <a:xfrm>
            <a:off x="0" y="304800"/>
            <a:ext cx="9144000" cy="1143000"/>
          </a:xfrm>
        </p:spPr>
        <p:txBody>
          <a:bodyPr>
            <a:normAutofit fontScale="90000"/>
          </a:bodyPr>
          <a:lstStyle/>
          <a:p>
            <a:pPr eaLnBrk="1" hangingPunct="1"/>
            <a:r>
              <a:rPr lang="cs-CZ" altLang="cs-CZ" b="1" dirty="0" smtClean="0"/>
              <a:t>Mapa stadionů</a:t>
            </a:r>
            <a:r>
              <a:rPr lang="en-US" altLang="cs-CZ" dirty="0" smtClean="0"/>
              <a:t/>
            </a:r>
            <a:br>
              <a:rPr lang="en-US" altLang="cs-CZ" dirty="0" smtClean="0"/>
            </a:br>
            <a:r>
              <a:rPr lang="en-US" altLang="cs-CZ" sz="3600" dirty="0" smtClean="0">
                <a:solidFill>
                  <a:schemeClr val="hlink"/>
                </a:solidFill>
              </a:rPr>
              <a:t>(Pausanias)</a:t>
            </a:r>
            <a:endParaRPr lang="el-GR" altLang="cs-CZ" sz="3600" dirty="0" smtClean="0">
              <a:solidFill>
                <a:schemeClr val="hlink"/>
              </a:solidFill>
            </a:endParaRPr>
          </a:p>
        </p:txBody>
      </p:sp>
    </p:spTree>
    <p:extLst>
      <p:ext uri="{BB962C8B-B14F-4D97-AF65-F5344CB8AC3E}">
        <p14:creationId xmlns:p14="http://schemas.microsoft.com/office/powerpoint/2010/main" val="5800514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6 - Εικόνα" descr="752px-ExpansionOfMaced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42" y="29672"/>
            <a:ext cx="9135158" cy="68595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0670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1628" y="33834"/>
            <a:ext cx="9205628" cy="658862"/>
          </a:xfrm>
        </p:spPr>
        <p:txBody>
          <a:bodyPr>
            <a:normAutofit fontScale="90000"/>
          </a:bodyPr>
          <a:lstStyle/>
          <a:p>
            <a:pPr eaLnBrk="1" hangingPunct="1"/>
            <a:r>
              <a:rPr lang="cs-CZ" altLang="cs-CZ" b="1" dirty="0" smtClean="0"/>
              <a:t>Stadiony v MA</a:t>
            </a:r>
            <a:endParaRPr lang="el-GR" altLang="cs-CZ" b="1" dirty="0" smtClean="0"/>
          </a:p>
        </p:txBody>
      </p:sp>
      <p:pic>
        <p:nvPicPr>
          <p:cNvPr id="10243" name="Picture 3" descr="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3549" y="743161"/>
            <a:ext cx="5070364" cy="30243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st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89041"/>
            <a:ext cx="5279438" cy="30745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5"/>
          <p:cNvSpPr txBox="1">
            <a:spLocks noChangeArrowheads="1"/>
          </p:cNvSpPr>
          <p:nvPr/>
        </p:nvSpPr>
        <p:spPr bwMode="auto">
          <a:xfrm>
            <a:off x="5622925" y="5443538"/>
            <a:ext cx="317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dirty="0" err="1"/>
              <a:t>Stadion</a:t>
            </a:r>
            <a:r>
              <a:rPr lang="en-US" altLang="cs-CZ" dirty="0"/>
              <a:t> of </a:t>
            </a:r>
            <a:r>
              <a:rPr lang="en-US" altLang="cs-CZ" dirty="0" err="1"/>
              <a:t>Aphrodisias</a:t>
            </a:r>
            <a:endParaRPr lang="el-GR" altLang="cs-CZ" dirty="0"/>
          </a:p>
        </p:txBody>
      </p:sp>
      <p:sp>
        <p:nvSpPr>
          <p:cNvPr id="10246" name="Text Box 6"/>
          <p:cNvSpPr txBox="1">
            <a:spLocks noChangeArrowheads="1"/>
          </p:cNvSpPr>
          <p:nvPr/>
        </p:nvSpPr>
        <p:spPr bwMode="auto">
          <a:xfrm>
            <a:off x="395536" y="1862138"/>
            <a:ext cx="32403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cs-CZ" dirty="0" err="1"/>
              <a:t>Stadion</a:t>
            </a:r>
            <a:r>
              <a:rPr lang="en-US" altLang="cs-CZ" dirty="0"/>
              <a:t> of Ephesus</a:t>
            </a:r>
            <a:endParaRPr lang="el-GR" altLang="cs-CZ" dirty="0"/>
          </a:p>
        </p:txBody>
      </p:sp>
    </p:spTree>
    <p:extLst>
      <p:ext uri="{BB962C8B-B14F-4D97-AF65-F5344CB8AC3E}">
        <p14:creationId xmlns:p14="http://schemas.microsoft.com/office/powerpoint/2010/main" val="33986277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pPr eaLnBrk="1" hangingPunct="1"/>
            <a:r>
              <a:rPr lang="cs-CZ" altLang="cs-CZ" b="1" dirty="0" smtClean="0"/>
              <a:t>Program lokálních OH</a:t>
            </a:r>
            <a:endParaRPr lang="el-GR" altLang="cs-CZ" b="1" dirty="0" smtClean="0"/>
          </a:p>
        </p:txBody>
      </p:sp>
      <p:sp>
        <p:nvSpPr>
          <p:cNvPr id="11267" name="Rectangle 3"/>
          <p:cNvSpPr>
            <a:spLocks noGrp="1" noChangeArrowheads="1"/>
          </p:cNvSpPr>
          <p:nvPr>
            <p:ph type="body" idx="1"/>
          </p:nvPr>
        </p:nvSpPr>
        <p:spPr>
          <a:xfrm>
            <a:off x="0" y="1844824"/>
            <a:ext cx="9143999" cy="4655989"/>
          </a:xfrm>
        </p:spPr>
        <p:txBody>
          <a:bodyPr/>
          <a:lstStyle/>
          <a:p>
            <a:pPr algn="just" eaLnBrk="1" hangingPunct="1">
              <a:lnSpc>
                <a:spcPct val="90000"/>
              </a:lnSpc>
            </a:pPr>
            <a:r>
              <a:rPr lang="cs-CZ" altLang="cs-CZ" b="1" dirty="0" smtClean="0"/>
              <a:t>hippický agón </a:t>
            </a:r>
            <a:r>
              <a:rPr lang="cs-CZ" altLang="cs-CZ" dirty="0" smtClean="0"/>
              <a:t>nebyl pravděpodobně zahrnut</a:t>
            </a:r>
            <a:endParaRPr lang="en-US" altLang="cs-CZ" dirty="0" smtClean="0"/>
          </a:p>
          <a:p>
            <a:pPr algn="just" eaLnBrk="1" hangingPunct="1">
              <a:lnSpc>
                <a:spcPct val="90000"/>
              </a:lnSpc>
            </a:pPr>
            <a:r>
              <a:rPr lang="cs-CZ" altLang="cs-CZ" dirty="0" smtClean="0"/>
              <a:t>z </a:t>
            </a:r>
            <a:r>
              <a:rPr lang="cs-CZ" altLang="cs-CZ" b="1" dirty="0" smtClean="0"/>
              <a:t>gymnického agónu </a:t>
            </a:r>
            <a:r>
              <a:rPr lang="cs-CZ" altLang="cs-CZ" dirty="0" smtClean="0"/>
              <a:t>byla zahrnuta většina či všechny soutěže</a:t>
            </a:r>
          </a:p>
          <a:p>
            <a:pPr algn="just" eaLnBrk="1" hangingPunct="1">
              <a:lnSpc>
                <a:spcPct val="90000"/>
              </a:lnSpc>
            </a:pPr>
            <a:r>
              <a:rPr lang="cs-CZ" altLang="cs-CZ" dirty="0" smtClean="0"/>
              <a:t>byl zahrnut </a:t>
            </a:r>
            <a:r>
              <a:rPr lang="cs-CZ" altLang="cs-CZ" b="1" dirty="0" smtClean="0"/>
              <a:t>múzický agón</a:t>
            </a:r>
            <a:endParaRPr lang="en-US" altLang="cs-CZ" b="1" dirty="0" smtClean="0"/>
          </a:p>
          <a:p>
            <a:pPr algn="just">
              <a:lnSpc>
                <a:spcPct val="90000"/>
              </a:lnSpc>
            </a:pPr>
            <a:r>
              <a:rPr lang="cs-CZ" altLang="cs-CZ" dirty="0" smtClean="0"/>
              <a:t>absentují odkazy </a:t>
            </a:r>
            <a:r>
              <a:rPr lang="cs-CZ" altLang="cs-CZ" dirty="0" err="1" smtClean="0"/>
              <a:t>n</a:t>
            </a:r>
            <a:r>
              <a:rPr lang="cs-CZ" altLang="cs-CZ" b="1" dirty="0" err="1"/>
              <a:t>soutěže</a:t>
            </a:r>
            <a:r>
              <a:rPr lang="cs-CZ" altLang="cs-CZ" b="1" dirty="0"/>
              <a:t> chlapců </a:t>
            </a:r>
            <a:r>
              <a:rPr lang="cs-CZ" altLang="cs-CZ" dirty="0" smtClean="0"/>
              <a:t>a</a:t>
            </a:r>
            <a:endParaRPr lang="en-US" altLang="cs-CZ" b="1" dirty="0" smtClean="0"/>
          </a:p>
          <a:p>
            <a:pPr algn="just" eaLnBrk="1" hangingPunct="1">
              <a:lnSpc>
                <a:spcPct val="90000"/>
              </a:lnSpc>
            </a:pPr>
            <a:r>
              <a:rPr lang="cs-CZ" altLang="cs-CZ" dirty="0" smtClean="0"/>
              <a:t>někdy byly zahrnuty soutěže múzické, dramatické a řečnické </a:t>
            </a:r>
            <a:r>
              <a:rPr lang="en-US" altLang="cs-CZ" dirty="0" smtClean="0"/>
              <a:t>(</a:t>
            </a:r>
            <a:r>
              <a:rPr lang="cs-CZ" altLang="cs-CZ" dirty="0" smtClean="0"/>
              <a:t>e. g. </a:t>
            </a:r>
            <a:r>
              <a:rPr lang="en-US" altLang="cs-CZ" dirty="0" smtClean="0"/>
              <a:t>Antioch, Dion, Ephesus…)</a:t>
            </a:r>
          </a:p>
          <a:p>
            <a:pPr eaLnBrk="1" hangingPunct="1">
              <a:lnSpc>
                <a:spcPct val="90000"/>
              </a:lnSpc>
            </a:pPr>
            <a:endParaRPr lang="el-GR" altLang="cs-CZ" sz="2400" dirty="0" smtClean="0"/>
          </a:p>
        </p:txBody>
      </p:sp>
    </p:spTree>
    <p:extLst>
      <p:ext uri="{BB962C8B-B14F-4D97-AF65-F5344CB8AC3E}">
        <p14:creationId xmlns:p14="http://schemas.microsoft.com/office/powerpoint/2010/main" val="33150590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404664"/>
            <a:ext cx="9144000" cy="720080"/>
          </a:xfrm>
        </p:spPr>
        <p:txBody>
          <a:bodyPr/>
          <a:lstStyle/>
          <a:p>
            <a:pPr algn="ctr" eaLnBrk="1" hangingPunct="1"/>
            <a:r>
              <a:rPr lang="cs-CZ" altLang="cs-CZ" sz="4000" b="1" dirty="0" smtClean="0"/>
              <a:t>Soutěže na lokálních </a:t>
            </a:r>
            <a:r>
              <a:rPr lang="cs-CZ" altLang="cs-CZ" sz="4000" b="1" dirty="0"/>
              <a:t>O</a:t>
            </a:r>
            <a:r>
              <a:rPr lang="cs-CZ" altLang="cs-CZ" sz="4000" b="1" dirty="0" smtClean="0"/>
              <a:t>H</a:t>
            </a:r>
            <a:endParaRPr lang="el-GR" altLang="cs-CZ" sz="4000" b="1" dirty="0" smtClean="0"/>
          </a:p>
        </p:txBody>
      </p:sp>
      <p:sp>
        <p:nvSpPr>
          <p:cNvPr id="12291" name="Rectangle 3"/>
          <p:cNvSpPr>
            <a:spLocks noGrp="1" noChangeArrowheads="1"/>
          </p:cNvSpPr>
          <p:nvPr>
            <p:ph type="body" sz="half" idx="1"/>
          </p:nvPr>
        </p:nvSpPr>
        <p:spPr>
          <a:xfrm>
            <a:off x="0" y="1484784"/>
            <a:ext cx="4383088" cy="5365963"/>
          </a:xfrm>
        </p:spPr>
        <p:txBody>
          <a:bodyPr/>
          <a:lstStyle/>
          <a:p>
            <a:pPr eaLnBrk="1" hangingPunct="1"/>
            <a:r>
              <a:rPr lang="en-US" altLang="cs-CZ" sz="2000" b="1" dirty="0" smtClean="0">
                <a:solidFill>
                  <a:srgbClr val="FF0000"/>
                </a:solidFill>
              </a:rPr>
              <a:t>Adana</a:t>
            </a:r>
            <a:r>
              <a:rPr lang="en-US" altLang="cs-CZ" sz="2000" dirty="0" smtClean="0"/>
              <a:t> </a:t>
            </a:r>
            <a:r>
              <a:rPr lang="en-US" altLang="cs-CZ" sz="2000" dirty="0" smtClean="0">
                <a:solidFill>
                  <a:schemeClr val="tx2"/>
                </a:solidFill>
              </a:rPr>
              <a:t>(</a:t>
            </a:r>
            <a:r>
              <a:rPr lang="en-US" altLang="cs-CZ" sz="2000" dirty="0" smtClean="0">
                <a:solidFill>
                  <a:srgbClr val="00B050"/>
                </a:solidFill>
              </a:rPr>
              <a:t>Pythian flute playing contest)</a:t>
            </a:r>
          </a:p>
          <a:p>
            <a:pPr eaLnBrk="1" hangingPunct="1"/>
            <a:r>
              <a:rPr lang="en-US" altLang="cs-CZ" sz="2000" dirty="0" err="1" smtClean="0"/>
              <a:t>Alexandreia</a:t>
            </a:r>
            <a:r>
              <a:rPr lang="en-US" altLang="cs-CZ" sz="2000" dirty="0" smtClean="0"/>
              <a:t> </a:t>
            </a:r>
            <a:r>
              <a:rPr lang="en-US" altLang="cs-CZ" sz="2000" dirty="0" smtClean="0">
                <a:solidFill>
                  <a:schemeClr val="tx2"/>
                </a:solidFill>
              </a:rPr>
              <a:t>(pankration - men)</a:t>
            </a:r>
            <a:r>
              <a:rPr lang="en-US" altLang="cs-CZ" sz="2000" dirty="0" smtClean="0"/>
              <a:t> </a:t>
            </a:r>
          </a:p>
          <a:p>
            <a:pPr eaLnBrk="1" hangingPunct="1"/>
            <a:r>
              <a:rPr lang="en-US" altLang="cs-CZ" sz="2000" b="1" dirty="0" err="1" smtClean="0">
                <a:solidFill>
                  <a:srgbClr val="FF0000"/>
                </a:solidFill>
              </a:rPr>
              <a:t>Anazarbos</a:t>
            </a:r>
            <a:r>
              <a:rPr lang="en-US" altLang="cs-CZ" sz="2000" b="1" dirty="0" smtClean="0">
                <a:solidFill>
                  <a:srgbClr val="FF0000"/>
                </a:solidFill>
              </a:rPr>
              <a:t> </a:t>
            </a:r>
            <a:r>
              <a:rPr lang="en-US" altLang="cs-CZ" sz="2000" dirty="0" smtClean="0">
                <a:solidFill>
                  <a:schemeClr val="tx2"/>
                </a:solidFill>
              </a:rPr>
              <a:t>(pankration-men, </a:t>
            </a:r>
            <a:r>
              <a:rPr lang="en-US" altLang="cs-CZ" sz="2000" dirty="0" smtClean="0">
                <a:solidFill>
                  <a:srgbClr val="00B050"/>
                </a:solidFill>
              </a:rPr>
              <a:t>Pythian flute playing contest</a:t>
            </a:r>
            <a:r>
              <a:rPr lang="en-US" altLang="cs-CZ" sz="2000" dirty="0" smtClean="0">
                <a:solidFill>
                  <a:schemeClr val="tx2"/>
                </a:solidFill>
              </a:rPr>
              <a:t>)</a:t>
            </a:r>
          </a:p>
          <a:p>
            <a:pPr eaLnBrk="1" hangingPunct="1"/>
            <a:r>
              <a:rPr lang="en-US" altLang="cs-CZ" sz="2000" b="1" dirty="0" smtClean="0">
                <a:solidFill>
                  <a:schemeClr val="hlink"/>
                </a:solidFill>
              </a:rPr>
              <a:t>Antioch</a:t>
            </a:r>
            <a:r>
              <a:rPr lang="en-US" altLang="cs-CZ" sz="2000" dirty="0" smtClean="0">
                <a:solidFill>
                  <a:schemeClr val="hlink"/>
                </a:solidFill>
              </a:rPr>
              <a:t> </a:t>
            </a:r>
            <a:r>
              <a:rPr lang="en-US" altLang="cs-CZ" sz="2000" dirty="0" smtClean="0">
                <a:solidFill>
                  <a:schemeClr val="tx2"/>
                </a:solidFill>
              </a:rPr>
              <a:t>(pankration, boxing, races, </a:t>
            </a:r>
            <a:r>
              <a:rPr lang="en-US" altLang="cs-CZ" sz="2000" dirty="0" smtClean="0">
                <a:solidFill>
                  <a:srgbClr val="00B050"/>
                </a:solidFill>
              </a:rPr>
              <a:t>competitions in music, drama and poetry</a:t>
            </a:r>
            <a:r>
              <a:rPr lang="en-US" altLang="cs-CZ" sz="2000" dirty="0" smtClean="0">
                <a:solidFill>
                  <a:schemeClr val="tx2"/>
                </a:solidFill>
              </a:rPr>
              <a:t>)</a:t>
            </a:r>
          </a:p>
          <a:p>
            <a:pPr eaLnBrk="1" hangingPunct="1"/>
            <a:r>
              <a:rPr lang="en-US" altLang="cs-CZ" sz="2000" dirty="0" smtClean="0"/>
              <a:t>Athens</a:t>
            </a:r>
            <a:r>
              <a:rPr lang="en-US" altLang="cs-CZ" sz="2000" dirty="0" smtClean="0">
                <a:solidFill>
                  <a:schemeClr val="hlink"/>
                </a:solidFill>
              </a:rPr>
              <a:t> </a:t>
            </a:r>
            <a:r>
              <a:rPr lang="en-US" altLang="cs-CZ" sz="2000" dirty="0" smtClean="0">
                <a:solidFill>
                  <a:schemeClr val="tx2"/>
                </a:solidFill>
              </a:rPr>
              <a:t>(</a:t>
            </a:r>
            <a:r>
              <a:rPr lang="en-US" altLang="cs-CZ" sz="2000" dirty="0" err="1" smtClean="0">
                <a:solidFill>
                  <a:srgbClr val="00B050"/>
                </a:solidFill>
              </a:rPr>
              <a:t>anthippasia</a:t>
            </a:r>
            <a:r>
              <a:rPr lang="en-US" altLang="cs-CZ" sz="2000" dirty="0" smtClean="0">
                <a:solidFill>
                  <a:schemeClr val="tx2"/>
                </a:solidFill>
              </a:rPr>
              <a:t>, pentathlon, pankration, boxing)</a:t>
            </a:r>
          </a:p>
          <a:p>
            <a:pPr eaLnBrk="1" hangingPunct="1"/>
            <a:r>
              <a:rPr lang="en-US" altLang="cs-CZ" sz="2000" dirty="0" err="1" smtClean="0"/>
              <a:t>Beroia</a:t>
            </a:r>
            <a:r>
              <a:rPr lang="en-US" altLang="cs-CZ" sz="2000" dirty="0" smtClean="0">
                <a:solidFill>
                  <a:schemeClr val="hlink"/>
                </a:solidFill>
              </a:rPr>
              <a:t> </a:t>
            </a:r>
            <a:r>
              <a:rPr lang="en-US" altLang="cs-CZ" sz="2000" dirty="0" smtClean="0">
                <a:solidFill>
                  <a:schemeClr val="tx2"/>
                </a:solidFill>
              </a:rPr>
              <a:t>(Heralds)</a:t>
            </a:r>
          </a:p>
          <a:p>
            <a:pPr eaLnBrk="1" hangingPunct="1"/>
            <a:r>
              <a:rPr lang="en-US" altLang="cs-CZ" sz="2000" dirty="0" err="1" smtClean="0"/>
              <a:t>Cyzicus</a:t>
            </a:r>
            <a:r>
              <a:rPr lang="en-US" altLang="cs-CZ" sz="2000" dirty="0" smtClean="0"/>
              <a:t> </a:t>
            </a:r>
            <a:r>
              <a:rPr lang="en-US" altLang="cs-CZ" sz="2000" dirty="0" smtClean="0">
                <a:solidFill>
                  <a:schemeClr val="tx2"/>
                </a:solidFill>
              </a:rPr>
              <a:t>(Heralds)</a:t>
            </a:r>
          </a:p>
          <a:p>
            <a:pPr eaLnBrk="1" hangingPunct="1"/>
            <a:r>
              <a:rPr lang="en-US" altLang="cs-CZ" sz="2000" dirty="0" smtClean="0"/>
              <a:t>Damascus </a:t>
            </a:r>
            <a:r>
              <a:rPr lang="en-US" altLang="cs-CZ" sz="2000" dirty="0" smtClean="0">
                <a:solidFill>
                  <a:schemeClr val="tx2"/>
                </a:solidFill>
              </a:rPr>
              <a:t>(pankration – men)</a:t>
            </a:r>
          </a:p>
          <a:p>
            <a:pPr eaLnBrk="1" hangingPunct="1">
              <a:buFont typeface="Wingdings" pitchFamily="2" charset="2"/>
              <a:buNone/>
            </a:pPr>
            <a:endParaRPr lang="en-US" altLang="cs-CZ" sz="2000" dirty="0" smtClean="0">
              <a:solidFill>
                <a:schemeClr val="tx2"/>
              </a:solidFill>
            </a:endParaRPr>
          </a:p>
          <a:p>
            <a:pPr eaLnBrk="1" hangingPunct="1">
              <a:buFont typeface="Wingdings" pitchFamily="2" charset="2"/>
              <a:buNone/>
            </a:pPr>
            <a:endParaRPr lang="en-US" altLang="cs-CZ" sz="2000" dirty="0" smtClean="0"/>
          </a:p>
          <a:p>
            <a:pPr eaLnBrk="1" hangingPunct="1"/>
            <a:endParaRPr lang="el-GR" altLang="cs-CZ" sz="2000" dirty="0" smtClean="0"/>
          </a:p>
        </p:txBody>
      </p:sp>
      <p:sp>
        <p:nvSpPr>
          <p:cNvPr id="12292" name="Rectangle 4"/>
          <p:cNvSpPr>
            <a:spLocks noGrp="1" noChangeArrowheads="1"/>
          </p:cNvSpPr>
          <p:nvPr>
            <p:ph type="body" sz="half" idx="2"/>
          </p:nvPr>
        </p:nvSpPr>
        <p:spPr>
          <a:xfrm>
            <a:off x="4860032" y="1412777"/>
            <a:ext cx="4304368" cy="5445224"/>
          </a:xfrm>
        </p:spPr>
        <p:txBody>
          <a:bodyPr/>
          <a:lstStyle/>
          <a:p>
            <a:pPr eaLnBrk="1" hangingPunct="1"/>
            <a:r>
              <a:rPr lang="en-US" altLang="cs-CZ" sz="2000" b="1" dirty="0" smtClean="0">
                <a:solidFill>
                  <a:schemeClr val="hlink"/>
                </a:solidFill>
              </a:rPr>
              <a:t>Dion</a:t>
            </a:r>
            <a:r>
              <a:rPr lang="en-US" altLang="cs-CZ" sz="2000" dirty="0" smtClean="0">
                <a:solidFill>
                  <a:schemeClr val="hlink"/>
                </a:solidFill>
              </a:rPr>
              <a:t> </a:t>
            </a:r>
            <a:r>
              <a:rPr lang="en-US" altLang="cs-CZ" sz="2000" dirty="0" smtClean="0">
                <a:solidFill>
                  <a:schemeClr val="tx2"/>
                </a:solidFill>
              </a:rPr>
              <a:t>(</a:t>
            </a:r>
            <a:r>
              <a:rPr lang="en-US" altLang="cs-CZ" sz="2000" dirty="0" smtClean="0">
                <a:solidFill>
                  <a:srgbClr val="00B050"/>
                </a:solidFill>
              </a:rPr>
              <a:t>music contests</a:t>
            </a:r>
            <a:r>
              <a:rPr lang="en-US" altLang="cs-CZ" sz="2000" dirty="0" smtClean="0">
                <a:solidFill>
                  <a:schemeClr val="tx2"/>
                </a:solidFill>
              </a:rPr>
              <a:t>)</a:t>
            </a:r>
          </a:p>
          <a:p>
            <a:pPr eaLnBrk="1" hangingPunct="1"/>
            <a:r>
              <a:rPr lang="en-US" altLang="cs-CZ" sz="2000" dirty="0" smtClean="0">
                <a:solidFill>
                  <a:schemeClr val="hlink"/>
                </a:solidFill>
              </a:rPr>
              <a:t>Ephesus </a:t>
            </a:r>
            <a:r>
              <a:rPr lang="en-US" altLang="cs-CZ" sz="2000" dirty="0" smtClean="0">
                <a:solidFill>
                  <a:schemeClr val="tx2"/>
                </a:solidFill>
              </a:rPr>
              <a:t>(</a:t>
            </a:r>
            <a:r>
              <a:rPr lang="en-US" altLang="cs-CZ" sz="2000" dirty="0" err="1" smtClean="0">
                <a:solidFill>
                  <a:schemeClr val="tx2"/>
                </a:solidFill>
              </a:rPr>
              <a:t>dolichos</a:t>
            </a:r>
            <a:r>
              <a:rPr lang="en-US" altLang="cs-CZ" sz="2000" dirty="0" smtClean="0">
                <a:solidFill>
                  <a:schemeClr val="tx2"/>
                </a:solidFill>
              </a:rPr>
              <a:t>, heralds, wrestling, pankration)</a:t>
            </a:r>
          </a:p>
          <a:p>
            <a:pPr eaLnBrk="1" hangingPunct="1"/>
            <a:r>
              <a:rPr lang="en-US" altLang="cs-CZ" sz="2000" dirty="0" smtClean="0"/>
              <a:t>Epidaurus </a:t>
            </a:r>
            <a:r>
              <a:rPr lang="en-US" altLang="cs-CZ" sz="2000" dirty="0" smtClean="0">
                <a:solidFill>
                  <a:schemeClr val="tx2"/>
                </a:solidFill>
              </a:rPr>
              <a:t>(Heralds)</a:t>
            </a:r>
          </a:p>
          <a:p>
            <a:pPr eaLnBrk="1" hangingPunct="1"/>
            <a:r>
              <a:rPr lang="en-US" altLang="cs-CZ" sz="2000" dirty="0" smtClean="0">
                <a:solidFill>
                  <a:schemeClr val="hlink"/>
                </a:solidFill>
              </a:rPr>
              <a:t>Smyrna </a:t>
            </a:r>
            <a:r>
              <a:rPr lang="en-US" altLang="cs-CZ" sz="2000" dirty="0" smtClean="0">
                <a:solidFill>
                  <a:schemeClr val="tx2"/>
                </a:solidFill>
              </a:rPr>
              <a:t>(Heralds, pankration, wrestling)</a:t>
            </a:r>
          </a:p>
          <a:p>
            <a:pPr eaLnBrk="1" hangingPunct="1"/>
            <a:r>
              <a:rPr lang="en-US" altLang="cs-CZ" sz="2000" b="1" dirty="0" smtClean="0">
                <a:solidFill>
                  <a:schemeClr val="hlink"/>
                </a:solidFill>
              </a:rPr>
              <a:t>Tarsus </a:t>
            </a:r>
            <a:r>
              <a:rPr lang="en-US" altLang="cs-CZ" sz="2000" dirty="0" smtClean="0">
                <a:solidFill>
                  <a:schemeClr val="tx2"/>
                </a:solidFill>
              </a:rPr>
              <a:t>(</a:t>
            </a:r>
            <a:r>
              <a:rPr lang="en-US" altLang="cs-CZ" sz="2000" dirty="0" smtClean="0">
                <a:solidFill>
                  <a:srgbClr val="00B050"/>
                </a:solidFill>
              </a:rPr>
              <a:t>Pythian flute playing contest</a:t>
            </a:r>
            <a:r>
              <a:rPr lang="en-US" altLang="cs-CZ" sz="2000" dirty="0" smtClean="0">
                <a:solidFill>
                  <a:schemeClr val="tx2"/>
                </a:solidFill>
              </a:rPr>
              <a:t>)</a:t>
            </a:r>
          </a:p>
          <a:p>
            <a:pPr eaLnBrk="1" hangingPunct="1"/>
            <a:r>
              <a:rPr lang="en-US" altLang="cs-CZ" sz="2000" dirty="0" err="1" smtClean="0"/>
              <a:t>Tralles</a:t>
            </a:r>
            <a:r>
              <a:rPr lang="en-US" altLang="cs-CZ" sz="2000" dirty="0" smtClean="0"/>
              <a:t> </a:t>
            </a:r>
            <a:r>
              <a:rPr lang="en-US" altLang="cs-CZ" sz="2000" dirty="0" smtClean="0">
                <a:solidFill>
                  <a:schemeClr val="tx2"/>
                </a:solidFill>
              </a:rPr>
              <a:t>(</a:t>
            </a:r>
            <a:r>
              <a:rPr lang="en-US" altLang="cs-CZ" sz="2000" dirty="0" err="1" smtClean="0">
                <a:solidFill>
                  <a:schemeClr val="tx2"/>
                </a:solidFill>
              </a:rPr>
              <a:t>dolichos</a:t>
            </a:r>
            <a:r>
              <a:rPr lang="en-US" altLang="cs-CZ" sz="2000" dirty="0" smtClean="0">
                <a:solidFill>
                  <a:schemeClr val="tx2"/>
                </a:solidFill>
              </a:rPr>
              <a:t>, pankration-men)</a:t>
            </a:r>
          </a:p>
          <a:p>
            <a:pPr eaLnBrk="1" hangingPunct="1"/>
            <a:r>
              <a:rPr lang="en-US" altLang="cs-CZ" sz="2000" dirty="0" err="1" smtClean="0"/>
              <a:t>Tyre</a:t>
            </a:r>
            <a:r>
              <a:rPr lang="en-US" altLang="cs-CZ" sz="2000" dirty="0" smtClean="0"/>
              <a:t> </a:t>
            </a:r>
            <a:r>
              <a:rPr lang="en-US" altLang="cs-CZ" sz="2000" dirty="0" smtClean="0">
                <a:solidFill>
                  <a:schemeClr val="tx2"/>
                </a:solidFill>
              </a:rPr>
              <a:t>(pankration – men)</a:t>
            </a:r>
            <a:endParaRPr lang="el-GR" altLang="cs-CZ" sz="2000" dirty="0" smtClean="0">
              <a:solidFill>
                <a:schemeClr val="tx2"/>
              </a:solidFill>
            </a:endParaRPr>
          </a:p>
        </p:txBody>
      </p:sp>
    </p:spTree>
    <p:extLst>
      <p:ext uri="{BB962C8B-B14F-4D97-AF65-F5344CB8AC3E}">
        <p14:creationId xmlns:p14="http://schemas.microsoft.com/office/powerpoint/2010/main" val="16645456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cs-CZ" altLang="cs-CZ" b="1" dirty="0" smtClean="0"/>
              <a:t>Nejstarší lokální OH</a:t>
            </a:r>
            <a:endParaRPr lang="el-GR" altLang="cs-CZ" b="1" dirty="0" smtClean="0"/>
          </a:p>
        </p:txBody>
      </p:sp>
      <p:sp>
        <p:nvSpPr>
          <p:cNvPr id="13315" name="Rectangle 3"/>
          <p:cNvSpPr>
            <a:spLocks noGrp="1" noChangeArrowheads="1"/>
          </p:cNvSpPr>
          <p:nvPr>
            <p:ph type="body" idx="1"/>
          </p:nvPr>
        </p:nvSpPr>
        <p:spPr/>
        <p:txBody>
          <a:bodyPr/>
          <a:lstStyle/>
          <a:p>
            <a:pPr eaLnBrk="1" hangingPunct="1"/>
            <a:r>
              <a:rPr lang="cs-CZ" altLang="cs-CZ" dirty="0" smtClean="0">
                <a:solidFill>
                  <a:schemeClr val="hlink"/>
                </a:solidFill>
              </a:rPr>
              <a:t>Athény</a:t>
            </a:r>
            <a:endParaRPr lang="cs-CZ" altLang="cs-CZ" dirty="0" smtClean="0"/>
          </a:p>
          <a:p>
            <a:pPr lvl="1"/>
            <a:r>
              <a:rPr lang="cs-CZ" altLang="cs-CZ" dirty="0" smtClean="0"/>
              <a:t>ustaveny </a:t>
            </a:r>
            <a:r>
              <a:rPr lang="en-US" altLang="cs-CZ" dirty="0" err="1" smtClean="0"/>
              <a:t>Peissistrat</a:t>
            </a:r>
            <a:r>
              <a:rPr lang="cs-CZ" altLang="cs-CZ" dirty="0" err="1" smtClean="0"/>
              <a:t>em</a:t>
            </a:r>
            <a:r>
              <a:rPr lang="en-US" altLang="cs-CZ" dirty="0" smtClean="0"/>
              <a:t> </a:t>
            </a:r>
            <a:r>
              <a:rPr lang="cs-CZ" altLang="cs-CZ" dirty="0" smtClean="0"/>
              <a:t>roku </a:t>
            </a:r>
            <a:r>
              <a:rPr lang="en-US" altLang="cs-CZ" dirty="0" smtClean="0"/>
              <a:t>530 BC</a:t>
            </a:r>
            <a:endParaRPr lang="cs-CZ" altLang="cs-CZ" dirty="0" smtClean="0"/>
          </a:p>
          <a:p>
            <a:pPr lvl="1"/>
            <a:r>
              <a:rPr lang="en-US" altLang="cs-CZ" dirty="0" smtClean="0"/>
              <a:t>Hadrian </a:t>
            </a:r>
            <a:r>
              <a:rPr lang="cs-CZ" altLang="cs-CZ" dirty="0" smtClean="0"/>
              <a:t>je znovuobnovil v roce</a:t>
            </a:r>
            <a:r>
              <a:rPr lang="en-US" altLang="cs-CZ" dirty="0" smtClean="0"/>
              <a:t> 131 AD</a:t>
            </a:r>
          </a:p>
          <a:p>
            <a:pPr eaLnBrk="1" hangingPunct="1"/>
            <a:r>
              <a:rPr lang="cs-CZ" altLang="cs-CZ" dirty="0" err="1" smtClean="0">
                <a:solidFill>
                  <a:schemeClr val="hlink"/>
                </a:solidFill>
              </a:rPr>
              <a:t>Tyros</a:t>
            </a:r>
            <a:r>
              <a:rPr lang="cs-CZ" altLang="cs-CZ" dirty="0" smtClean="0">
                <a:solidFill>
                  <a:schemeClr val="hlink"/>
                </a:solidFill>
              </a:rPr>
              <a:t> </a:t>
            </a:r>
            <a:r>
              <a:rPr lang="en-US" altLang="cs-CZ" dirty="0" smtClean="0"/>
              <a:t>(</a:t>
            </a:r>
            <a:r>
              <a:rPr lang="en-US" altLang="cs-CZ" dirty="0" err="1" smtClean="0"/>
              <a:t>Heracleia</a:t>
            </a:r>
            <a:r>
              <a:rPr lang="en-US" altLang="cs-CZ" dirty="0" smtClean="0"/>
              <a:t> Olympia)</a:t>
            </a:r>
          </a:p>
          <a:p>
            <a:pPr eaLnBrk="1" hangingPunct="1"/>
            <a:r>
              <a:rPr lang="en-US" altLang="cs-CZ" dirty="0" err="1" smtClean="0">
                <a:solidFill>
                  <a:schemeClr val="hlink"/>
                </a:solidFill>
              </a:rPr>
              <a:t>Tegea</a:t>
            </a:r>
            <a:endParaRPr lang="el-GR" altLang="cs-CZ" dirty="0" smtClean="0">
              <a:solidFill>
                <a:schemeClr val="hlink"/>
              </a:solidFill>
            </a:endParaRPr>
          </a:p>
        </p:txBody>
      </p:sp>
    </p:spTree>
    <p:extLst>
      <p:ext uri="{BB962C8B-B14F-4D97-AF65-F5344CB8AC3E}">
        <p14:creationId xmlns:p14="http://schemas.microsoft.com/office/powerpoint/2010/main" val="37893750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p:txBody>
          <a:bodyPr/>
          <a:lstStyle/>
          <a:p>
            <a:r>
              <a:rPr lang="en-US" altLang="cs-CZ" b="1" dirty="0" smtClean="0"/>
              <a:t>Antioch</a:t>
            </a:r>
            <a:r>
              <a:rPr lang="cs-CZ" altLang="cs-CZ" b="1" dirty="0" err="1" smtClean="0"/>
              <a:t>ie</a:t>
            </a:r>
            <a:r>
              <a:rPr lang="cs-CZ" altLang="cs-CZ" b="1" dirty="0" smtClean="0"/>
              <a:t> v Sýrii</a:t>
            </a:r>
            <a:endParaRPr lang="el-GR" altLang="cs-CZ" b="1" dirty="0" smtClean="0"/>
          </a:p>
        </p:txBody>
      </p:sp>
      <p:sp>
        <p:nvSpPr>
          <p:cNvPr id="14339" name="2 - Θέση περιεχομένου"/>
          <p:cNvSpPr>
            <a:spLocks noGrp="1"/>
          </p:cNvSpPr>
          <p:nvPr>
            <p:ph idx="1"/>
          </p:nvPr>
        </p:nvSpPr>
        <p:spPr/>
        <p:txBody>
          <a:bodyPr/>
          <a:lstStyle/>
          <a:p>
            <a:r>
              <a:rPr lang="cs-CZ" altLang="cs-CZ" dirty="0" smtClean="0"/>
              <a:t>založena na </a:t>
            </a:r>
            <a:r>
              <a:rPr lang="en-US" altLang="cs-CZ" dirty="0" smtClean="0"/>
              <a:t> </a:t>
            </a:r>
            <a:r>
              <a:rPr lang="cs-CZ" altLang="cs-CZ" dirty="0" smtClean="0"/>
              <a:t>4. století BC</a:t>
            </a:r>
            <a:r>
              <a:rPr lang="en-US" altLang="cs-CZ" dirty="0" smtClean="0"/>
              <a:t> </a:t>
            </a:r>
          </a:p>
          <a:p>
            <a:r>
              <a:rPr lang="cs-CZ" altLang="cs-CZ" dirty="0" smtClean="0"/>
              <a:t>velká </a:t>
            </a:r>
            <a:r>
              <a:rPr lang="en-US" altLang="cs-CZ" dirty="0" smtClean="0"/>
              <a:t> </a:t>
            </a:r>
            <a:r>
              <a:rPr lang="en-US" altLang="cs-CZ" dirty="0" err="1" smtClean="0"/>
              <a:t>metropol</a:t>
            </a:r>
            <a:r>
              <a:rPr lang="cs-CZ" altLang="cs-CZ" dirty="0" smtClean="0"/>
              <a:t>e – 3. největší město světa</a:t>
            </a:r>
            <a:endParaRPr lang="en-US" altLang="cs-CZ" dirty="0" smtClean="0"/>
          </a:p>
          <a:p>
            <a:r>
              <a:rPr lang="cs-CZ" altLang="cs-CZ" dirty="0" smtClean="0"/>
              <a:t>Obyvatelé A. známí kvůli své zanícené zálibě pro sport a </a:t>
            </a:r>
            <a:r>
              <a:rPr lang="en-US" altLang="cs-CZ" dirty="0" err="1" smtClean="0"/>
              <a:t>spor</a:t>
            </a:r>
            <a:r>
              <a:rPr lang="cs-CZ" altLang="cs-CZ" dirty="0" err="1" smtClean="0"/>
              <a:t>tovní</a:t>
            </a:r>
            <a:r>
              <a:rPr lang="cs-CZ" altLang="cs-CZ" dirty="0" smtClean="0"/>
              <a:t> a divadelní diváctví </a:t>
            </a:r>
            <a:endParaRPr lang="el-GR" altLang="cs-CZ" dirty="0" smtClean="0"/>
          </a:p>
        </p:txBody>
      </p:sp>
    </p:spTree>
    <p:extLst>
      <p:ext uri="{BB962C8B-B14F-4D97-AF65-F5344CB8AC3E}">
        <p14:creationId xmlns:p14="http://schemas.microsoft.com/office/powerpoint/2010/main" val="37120114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cs-CZ" altLang="cs-CZ" b="1" dirty="0" err="1" smtClean="0"/>
              <a:t>Antiochské</a:t>
            </a:r>
            <a:r>
              <a:rPr lang="cs-CZ" altLang="cs-CZ" b="1" dirty="0" smtClean="0"/>
              <a:t> olympijské hry</a:t>
            </a:r>
            <a:endParaRPr lang="el-GR" altLang="cs-CZ" b="1" dirty="0" smtClean="0"/>
          </a:p>
        </p:txBody>
      </p:sp>
      <p:pic>
        <p:nvPicPr>
          <p:cNvPr id="15363" name="Picture 4" descr="http://www.apologitis.com/gr/ancient/eik/antioch-oly.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4831" y="1556792"/>
            <a:ext cx="91440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5"/>
          <p:cNvSpPr txBox="1">
            <a:spLocks noChangeArrowheads="1"/>
          </p:cNvSpPr>
          <p:nvPr/>
        </p:nvSpPr>
        <p:spPr bwMode="auto">
          <a:xfrm>
            <a:off x="24830" y="4500563"/>
            <a:ext cx="911916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just" eaLnBrk="1" hangingPunct="1">
              <a:buFontTx/>
              <a:buChar char="•"/>
            </a:pPr>
            <a:r>
              <a:rPr lang="cs-CZ" altLang="cs-CZ" dirty="0" smtClean="0"/>
              <a:t> založeny </a:t>
            </a:r>
            <a:r>
              <a:rPr lang="en-US" altLang="cs-CZ" b="1" dirty="0" smtClean="0"/>
              <a:t>August</a:t>
            </a:r>
            <a:r>
              <a:rPr lang="cs-CZ" altLang="cs-CZ" dirty="0" err="1" smtClean="0"/>
              <a:t>em</a:t>
            </a:r>
            <a:r>
              <a:rPr lang="en-US" altLang="cs-CZ" dirty="0" smtClean="0"/>
              <a:t> </a:t>
            </a:r>
            <a:r>
              <a:rPr lang="en-US" altLang="cs-CZ" dirty="0"/>
              <a:t>(27-14 AD).</a:t>
            </a:r>
          </a:p>
          <a:p>
            <a:pPr algn="just" eaLnBrk="1" hangingPunct="1">
              <a:buFontTx/>
              <a:buChar char="•"/>
            </a:pPr>
            <a:r>
              <a:rPr lang="cs-CZ" altLang="cs-CZ" dirty="0" smtClean="0"/>
              <a:t> reorganizovány v roce </a:t>
            </a:r>
            <a:r>
              <a:rPr lang="en-US" altLang="cs-CZ" dirty="0" smtClean="0"/>
              <a:t>181 AD</a:t>
            </a:r>
            <a:r>
              <a:rPr lang="cs-CZ" altLang="cs-CZ" dirty="0" smtClean="0"/>
              <a:t> císařem </a:t>
            </a:r>
            <a:r>
              <a:rPr lang="en-US" altLang="cs-CZ" b="1" dirty="0" err="1" smtClean="0"/>
              <a:t>Commod</a:t>
            </a:r>
            <a:r>
              <a:rPr lang="cs-CZ" altLang="cs-CZ" dirty="0" err="1" smtClean="0"/>
              <a:t>em</a:t>
            </a:r>
            <a:endParaRPr lang="cs-CZ" altLang="cs-CZ" dirty="0"/>
          </a:p>
          <a:p>
            <a:pPr algn="just" eaLnBrk="1" hangingPunct="1">
              <a:buFontTx/>
              <a:buChar char="•"/>
            </a:pPr>
            <a:r>
              <a:rPr lang="cs-CZ" altLang="cs-CZ" dirty="0" smtClean="0"/>
              <a:t> Antiochijští si koupili povolení od </a:t>
            </a:r>
            <a:r>
              <a:rPr lang="cs-CZ" altLang="cs-CZ" b="1" dirty="0" smtClean="0"/>
              <a:t>Elis</a:t>
            </a:r>
            <a:r>
              <a:rPr lang="cs-CZ" altLang="cs-CZ" dirty="0" smtClean="0"/>
              <a:t> k pořádání Olympijských her</a:t>
            </a:r>
            <a:endParaRPr lang="en-US" altLang="cs-CZ" dirty="0"/>
          </a:p>
          <a:p>
            <a:pPr algn="just" eaLnBrk="1" hangingPunct="1">
              <a:buFontTx/>
              <a:buChar char="•"/>
            </a:pPr>
            <a:r>
              <a:rPr lang="cs-CZ" altLang="cs-CZ" dirty="0" smtClean="0"/>
              <a:t> zrušeny </a:t>
            </a:r>
            <a:r>
              <a:rPr lang="en-US" altLang="cs-CZ" b="1" dirty="0" smtClean="0"/>
              <a:t>Justin</a:t>
            </a:r>
            <a:r>
              <a:rPr lang="cs-CZ" altLang="cs-CZ" dirty="0" err="1" smtClean="0"/>
              <a:t>em</a:t>
            </a:r>
            <a:r>
              <a:rPr lang="en-US" altLang="cs-CZ" dirty="0" smtClean="0"/>
              <a:t> </a:t>
            </a:r>
            <a:r>
              <a:rPr lang="en-US" altLang="cs-CZ" dirty="0"/>
              <a:t>I., </a:t>
            </a:r>
            <a:r>
              <a:rPr lang="cs-CZ" altLang="cs-CZ" dirty="0" smtClean="0"/>
              <a:t>roku </a:t>
            </a:r>
            <a:r>
              <a:rPr lang="en-US" altLang="cs-CZ" dirty="0" smtClean="0"/>
              <a:t>521 </a:t>
            </a:r>
            <a:r>
              <a:rPr lang="en-US" altLang="cs-CZ" dirty="0"/>
              <a:t>AD </a:t>
            </a:r>
            <a:endParaRPr lang="el-GR" altLang="cs-CZ" dirty="0"/>
          </a:p>
        </p:txBody>
      </p:sp>
    </p:spTree>
    <p:extLst>
      <p:ext uri="{BB962C8B-B14F-4D97-AF65-F5344CB8AC3E}">
        <p14:creationId xmlns:p14="http://schemas.microsoft.com/office/powerpoint/2010/main" val="3608606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2 - Θέση περιεχομένου"/>
          <p:cNvSpPr>
            <a:spLocks noGrp="1"/>
          </p:cNvSpPr>
          <p:nvPr>
            <p:ph idx="1"/>
          </p:nvPr>
        </p:nvSpPr>
        <p:spPr>
          <a:xfrm>
            <a:off x="683568" y="692696"/>
            <a:ext cx="8460432" cy="5439817"/>
          </a:xfrm>
        </p:spPr>
        <p:txBody>
          <a:bodyPr>
            <a:normAutofit fontScale="92500" lnSpcReduction="10000"/>
          </a:bodyPr>
          <a:lstStyle/>
          <a:p>
            <a:r>
              <a:rPr lang="cs-CZ" altLang="cs-CZ" dirty="0" smtClean="0"/>
              <a:t>1x za </a:t>
            </a:r>
            <a:r>
              <a:rPr lang="cs-CZ" altLang="cs-CZ" b="1" dirty="0" smtClean="0"/>
              <a:t>4 roky</a:t>
            </a:r>
          </a:p>
          <a:p>
            <a:r>
              <a:rPr lang="cs-CZ" altLang="cs-CZ" dirty="0" smtClean="0"/>
              <a:t>červenec a srpen</a:t>
            </a:r>
            <a:endParaRPr lang="en-US" altLang="cs-CZ" dirty="0" smtClean="0"/>
          </a:p>
          <a:p>
            <a:r>
              <a:rPr lang="cs-CZ" altLang="cs-CZ" dirty="0" smtClean="0"/>
              <a:t>vítěz – </a:t>
            </a:r>
            <a:r>
              <a:rPr lang="en-US" altLang="cs-CZ" b="1" dirty="0" err="1" smtClean="0"/>
              <a:t>oliv</a:t>
            </a:r>
            <a:r>
              <a:rPr lang="cs-CZ" altLang="cs-CZ" b="1" dirty="0" err="1" smtClean="0"/>
              <a:t>ová</a:t>
            </a:r>
            <a:r>
              <a:rPr lang="en-US" altLang="cs-CZ" b="1" dirty="0" smtClean="0"/>
              <a:t> </a:t>
            </a:r>
            <a:r>
              <a:rPr lang="cs-CZ" altLang="cs-CZ" b="1" dirty="0" smtClean="0"/>
              <a:t>koruna</a:t>
            </a:r>
            <a:endParaRPr lang="en-US" altLang="cs-CZ" b="1" dirty="0" smtClean="0"/>
          </a:p>
          <a:p>
            <a:r>
              <a:rPr lang="cs-CZ" altLang="cs-CZ" b="1" dirty="0"/>
              <a:t>z</a:t>
            </a:r>
            <a:r>
              <a:rPr lang="cs-CZ" altLang="cs-CZ" b="1" dirty="0" smtClean="0"/>
              <a:t>asvěcení: </a:t>
            </a:r>
          </a:p>
          <a:p>
            <a:pPr lvl="1"/>
            <a:r>
              <a:rPr lang="en-US" altLang="cs-CZ" dirty="0" smtClean="0"/>
              <a:t>Zeus</a:t>
            </a:r>
            <a:r>
              <a:rPr lang="cs-CZ" altLang="cs-CZ" dirty="0" smtClean="0"/>
              <a:t> </a:t>
            </a:r>
            <a:r>
              <a:rPr lang="cs-CZ" altLang="cs-CZ" dirty="0" err="1" smtClean="0"/>
              <a:t>Olympjský</a:t>
            </a:r>
            <a:endParaRPr lang="cs-CZ" altLang="cs-CZ" dirty="0" smtClean="0"/>
          </a:p>
          <a:p>
            <a:pPr lvl="1"/>
            <a:r>
              <a:rPr lang="en-US" altLang="cs-CZ" dirty="0" smtClean="0"/>
              <a:t>H</a:t>
            </a:r>
            <a:r>
              <a:rPr lang="cs-CZ" altLang="cs-CZ" dirty="0" smtClean="0"/>
              <a:t>é</a:t>
            </a:r>
            <a:r>
              <a:rPr lang="en-US" altLang="cs-CZ" dirty="0" err="1" smtClean="0"/>
              <a:t>ra</a:t>
            </a:r>
            <a:r>
              <a:rPr lang="cs-CZ" altLang="cs-CZ" dirty="0" smtClean="0"/>
              <a:t>k</a:t>
            </a:r>
            <a:r>
              <a:rPr lang="en-US" altLang="cs-CZ" dirty="0" smtClean="0"/>
              <a:t>les </a:t>
            </a:r>
            <a:endParaRPr lang="cs-CZ" altLang="cs-CZ" dirty="0" smtClean="0"/>
          </a:p>
          <a:p>
            <a:pPr lvl="1"/>
            <a:r>
              <a:rPr lang="en-US" altLang="cs-CZ" dirty="0" err="1" smtClean="0"/>
              <a:t>Apol</a:t>
            </a:r>
            <a:r>
              <a:rPr lang="cs-CZ" altLang="cs-CZ" dirty="0" err="1" smtClean="0"/>
              <a:t>ón</a:t>
            </a:r>
            <a:r>
              <a:rPr lang="cs-CZ" altLang="cs-CZ" dirty="0"/>
              <a:t> </a:t>
            </a:r>
            <a:endParaRPr lang="el-GR" altLang="cs-CZ" dirty="0" smtClean="0"/>
          </a:p>
          <a:p>
            <a:r>
              <a:rPr lang="cs-CZ" altLang="cs-CZ" dirty="0" smtClean="0"/>
              <a:t>soutěže i v </a:t>
            </a:r>
            <a:r>
              <a:rPr lang="cs-CZ" altLang="cs-CZ" b="1" dirty="0" smtClean="0"/>
              <a:t>hudbě</a:t>
            </a:r>
            <a:r>
              <a:rPr lang="en-US" altLang="cs-CZ" dirty="0" smtClean="0"/>
              <a:t>, </a:t>
            </a:r>
            <a:r>
              <a:rPr lang="cs-CZ" altLang="cs-CZ" b="1" dirty="0" smtClean="0"/>
              <a:t>dramatu</a:t>
            </a:r>
            <a:r>
              <a:rPr lang="cs-CZ" altLang="cs-CZ" dirty="0" smtClean="0"/>
              <a:t>, </a:t>
            </a:r>
            <a:r>
              <a:rPr lang="cs-CZ" altLang="cs-CZ" b="1" dirty="0" smtClean="0"/>
              <a:t>básnictví</a:t>
            </a:r>
            <a:endParaRPr lang="en-US" altLang="cs-CZ" b="1" dirty="0" smtClean="0"/>
          </a:p>
          <a:p>
            <a:r>
              <a:rPr lang="cs-CZ" altLang="cs-CZ" dirty="0" smtClean="0"/>
              <a:t>rozhodčí</a:t>
            </a:r>
            <a:r>
              <a:rPr lang="cs-CZ" altLang="cs-CZ" b="1" dirty="0" smtClean="0"/>
              <a:t> h</a:t>
            </a:r>
            <a:r>
              <a:rPr lang="en-US" altLang="cs-CZ" b="1" dirty="0" err="1" smtClean="0"/>
              <a:t>ellanodikai</a:t>
            </a:r>
            <a:endParaRPr lang="en-US" altLang="cs-CZ" b="1" dirty="0" smtClean="0"/>
          </a:p>
          <a:p>
            <a:r>
              <a:rPr lang="cs-CZ" altLang="cs-CZ" dirty="0" smtClean="0"/>
              <a:t>trvaly </a:t>
            </a:r>
            <a:r>
              <a:rPr lang="en-US" altLang="cs-CZ" b="1" dirty="0" smtClean="0"/>
              <a:t>45 </a:t>
            </a:r>
            <a:r>
              <a:rPr lang="cs-CZ" altLang="cs-CZ" b="1" dirty="0" smtClean="0"/>
              <a:t>dní</a:t>
            </a:r>
            <a:endParaRPr lang="en-US" altLang="cs-CZ" b="1" dirty="0" smtClean="0"/>
          </a:p>
          <a:p>
            <a:r>
              <a:rPr lang="cs-CZ" altLang="cs-CZ" b="1" dirty="0"/>
              <a:t>m</a:t>
            </a:r>
            <a:r>
              <a:rPr lang="cs-CZ" altLang="cs-CZ" b="1" dirty="0" smtClean="0"/>
              <a:t>uži i ženy</a:t>
            </a:r>
            <a:r>
              <a:rPr lang="cs-CZ" altLang="cs-CZ" dirty="0" smtClean="0"/>
              <a:t>, ale zvlášť</a:t>
            </a:r>
            <a:endParaRPr lang="el-GR" altLang="cs-CZ" dirty="0" smtClean="0"/>
          </a:p>
        </p:txBody>
      </p:sp>
    </p:spTree>
    <p:extLst>
      <p:ext uri="{BB962C8B-B14F-4D97-AF65-F5344CB8AC3E}">
        <p14:creationId xmlns:p14="http://schemas.microsoft.com/office/powerpoint/2010/main" val="22030284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 Τίτλος"/>
          <p:cNvSpPr>
            <a:spLocks noGrp="1"/>
          </p:cNvSpPr>
          <p:nvPr>
            <p:ph type="title"/>
          </p:nvPr>
        </p:nvSpPr>
        <p:spPr/>
        <p:txBody>
          <a:bodyPr/>
          <a:lstStyle/>
          <a:p>
            <a:r>
              <a:rPr lang="cs-CZ" altLang="cs-CZ" b="1" dirty="0" smtClean="0"/>
              <a:t>Ženské </a:t>
            </a:r>
            <a:r>
              <a:rPr lang="en-US" altLang="cs-CZ" b="1" dirty="0" err="1" smtClean="0"/>
              <a:t>iso</a:t>
            </a:r>
            <a:r>
              <a:rPr lang="cs-CZ" altLang="cs-CZ" b="1" dirty="0" smtClean="0"/>
              <a:t>o</a:t>
            </a:r>
            <a:r>
              <a:rPr lang="en-US" altLang="cs-CZ" b="1" dirty="0" err="1" smtClean="0"/>
              <a:t>lymp</a:t>
            </a:r>
            <a:r>
              <a:rPr lang="cs-CZ" altLang="cs-CZ" b="1" dirty="0" err="1" smtClean="0"/>
              <a:t>ijské</a:t>
            </a:r>
            <a:r>
              <a:rPr lang="en-US" altLang="cs-CZ" b="1" dirty="0" smtClean="0"/>
              <a:t> </a:t>
            </a:r>
            <a:r>
              <a:rPr lang="cs-CZ" altLang="cs-CZ" b="1" dirty="0" smtClean="0"/>
              <a:t>hry</a:t>
            </a:r>
            <a:r>
              <a:rPr lang="en-US" altLang="cs-CZ" b="1" dirty="0" smtClean="0"/>
              <a:t>?</a:t>
            </a:r>
            <a:endParaRPr lang="el-GR" altLang="cs-CZ" b="1" dirty="0" smtClean="0"/>
          </a:p>
        </p:txBody>
      </p:sp>
      <p:sp>
        <p:nvSpPr>
          <p:cNvPr id="17411" name="2 - Θέση περιεχομένου"/>
          <p:cNvSpPr>
            <a:spLocks noGrp="1"/>
          </p:cNvSpPr>
          <p:nvPr>
            <p:ph idx="1"/>
          </p:nvPr>
        </p:nvSpPr>
        <p:spPr>
          <a:xfrm>
            <a:off x="285750" y="2017713"/>
            <a:ext cx="8669338" cy="4114800"/>
          </a:xfrm>
        </p:spPr>
        <p:txBody>
          <a:bodyPr>
            <a:normAutofit lnSpcReduction="10000"/>
          </a:bodyPr>
          <a:lstStyle/>
          <a:p>
            <a:pPr algn="just"/>
            <a:r>
              <a:rPr lang="en-US" altLang="cs-CZ" i="1" dirty="0" smtClean="0"/>
              <a:t>“There were also </a:t>
            </a:r>
            <a:r>
              <a:rPr lang="en-US" altLang="cs-CZ" dirty="0" smtClean="0"/>
              <a:t>[in Antioch] </a:t>
            </a:r>
            <a:r>
              <a:rPr lang="en-US" altLang="cs-CZ" i="1" dirty="0" smtClean="0"/>
              <a:t>virgin </a:t>
            </a:r>
            <a:r>
              <a:rPr lang="en-US" altLang="cs-CZ" i="1" dirty="0" err="1" smtClean="0"/>
              <a:t>gir</a:t>
            </a:r>
            <a:r>
              <a:rPr lang="cs-CZ" altLang="cs-CZ" i="1" dirty="0" smtClean="0"/>
              <a:t>l</a:t>
            </a:r>
            <a:r>
              <a:rPr lang="en-US" altLang="cs-CZ" i="1" dirty="0" smtClean="0"/>
              <a:t>s who </a:t>
            </a:r>
            <a:r>
              <a:rPr lang="en-US" altLang="cs-CZ" i="1" dirty="0" err="1" smtClean="0"/>
              <a:t>practised</a:t>
            </a:r>
            <a:r>
              <a:rPr lang="en-US" altLang="cs-CZ" i="1" dirty="0" smtClean="0"/>
              <a:t> philosophy and who were present under a vow of chastity, competing, </a:t>
            </a:r>
            <a:r>
              <a:rPr lang="en-US" altLang="cs-CZ" b="1" i="1" dirty="0" smtClean="0"/>
              <a:t>wrestling</a:t>
            </a:r>
            <a:r>
              <a:rPr lang="en-US" altLang="cs-CZ" i="1" dirty="0" smtClean="0"/>
              <a:t> in leggings, </a:t>
            </a:r>
            <a:r>
              <a:rPr lang="en-US" altLang="cs-CZ" b="1" i="1" dirty="0" smtClean="0"/>
              <a:t>running</a:t>
            </a:r>
            <a:r>
              <a:rPr lang="en-US" altLang="cs-CZ" i="1" dirty="0" smtClean="0"/>
              <a:t>, declaiming and </a:t>
            </a:r>
            <a:r>
              <a:rPr lang="en-US" altLang="cs-CZ" b="1" i="1" dirty="0" smtClean="0"/>
              <a:t>reciting</a:t>
            </a:r>
            <a:r>
              <a:rPr lang="en-US" altLang="cs-CZ" i="1" dirty="0" smtClean="0"/>
              <a:t> various Hellenic hymns. These women fought against women and the competition was fierce whether in the wrestling, the races or the recitation”</a:t>
            </a:r>
          </a:p>
          <a:p>
            <a:pPr lvl="4">
              <a:buFont typeface="Wingdings" pitchFamily="2" charset="2"/>
              <a:buNone/>
            </a:pPr>
            <a:r>
              <a:rPr lang="en-US" altLang="cs-CZ" i="1" dirty="0" smtClean="0"/>
              <a:t>		</a:t>
            </a:r>
            <a:r>
              <a:rPr lang="en-US" altLang="cs-CZ" dirty="0" err="1" smtClean="0"/>
              <a:t>Malalas</a:t>
            </a:r>
            <a:r>
              <a:rPr lang="en-US" altLang="cs-CZ" dirty="0" smtClean="0"/>
              <a:t>, </a:t>
            </a:r>
            <a:r>
              <a:rPr lang="en-US" altLang="cs-CZ" i="1" dirty="0" err="1" smtClean="0"/>
              <a:t>Chronographia</a:t>
            </a:r>
            <a:r>
              <a:rPr lang="en-US" altLang="cs-CZ" dirty="0" smtClean="0"/>
              <a:t>, 12.10           c</a:t>
            </a:r>
            <a:r>
              <a:rPr lang="cs-CZ" altLang="cs-CZ" dirty="0" smtClean="0"/>
              <a:t>c</a:t>
            </a:r>
            <a:r>
              <a:rPr lang="en-US" altLang="cs-CZ" dirty="0" smtClean="0"/>
              <a:t>a</a:t>
            </a:r>
            <a:r>
              <a:rPr lang="cs-CZ" altLang="cs-CZ" dirty="0" smtClean="0"/>
              <a:t> </a:t>
            </a:r>
            <a:r>
              <a:rPr lang="en-US" altLang="cs-CZ" dirty="0" smtClean="0"/>
              <a:t>6</a:t>
            </a:r>
            <a:r>
              <a:rPr lang="cs-CZ" altLang="cs-CZ" dirty="0" smtClean="0"/>
              <a:t>. století </a:t>
            </a:r>
            <a:r>
              <a:rPr lang="en-US" altLang="cs-CZ" dirty="0" smtClean="0"/>
              <a:t>AD</a:t>
            </a:r>
            <a:endParaRPr lang="el-GR" altLang="cs-CZ" dirty="0" smtClean="0"/>
          </a:p>
        </p:txBody>
      </p:sp>
    </p:spTree>
    <p:extLst>
      <p:ext uri="{BB962C8B-B14F-4D97-AF65-F5344CB8AC3E}">
        <p14:creationId xmlns:p14="http://schemas.microsoft.com/office/powerpoint/2010/main" val="443562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274638"/>
            <a:ext cx="9144000" cy="1143000"/>
          </a:xfrm>
        </p:spPr>
        <p:txBody>
          <a:bodyPr>
            <a:normAutofit fontScale="90000"/>
          </a:bodyPr>
          <a:lstStyle/>
          <a:p>
            <a:pPr eaLnBrk="1" hangingPunct="1"/>
            <a:r>
              <a:rPr lang="cs-CZ" altLang="cs-CZ" b="1" dirty="0" smtClean="0"/>
              <a:t>Koexistence</a:t>
            </a:r>
            <a:r>
              <a:rPr lang="en-US" altLang="cs-CZ" b="1" dirty="0" smtClean="0"/>
              <a:t> </a:t>
            </a:r>
            <a:r>
              <a:rPr lang="cs-CZ" altLang="cs-CZ" b="1" dirty="0" smtClean="0"/>
              <a:t>olympijských a </a:t>
            </a:r>
            <a:r>
              <a:rPr lang="cs-CZ" altLang="cs-CZ" b="1" dirty="0" err="1" smtClean="0"/>
              <a:t>pýthijských</a:t>
            </a:r>
            <a:r>
              <a:rPr lang="cs-CZ" altLang="cs-CZ" b="1" dirty="0" smtClean="0"/>
              <a:t> her</a:t>
            </a:r>
            <a:endParaRPr lang="el-GR" altLang="cs-CZ" b="1" dirty="0" smtClean="0"/>
          </a:p>
        </p:txBody>
      </p:sp>
      <p:sp>
        <p:nvSpPr>
          <p:cNvPr id="18435" name="Rectangle 3"/>
          <p:cNvSpPr>
            <a:spLocks noGrp="1" noChangeArrowheads="1"/>
          </p:cNvSpPr>
          <p:nvPr>
            <p:ph type="body" idx="1"/>
          </p:nvPr>
        </p:nvSpPr>
        <p:spPr>
          <a:xfrm>
            <a:off x="179512" y="1844824"/>
            <a:ext cx="8424936" cy="4281339"/>
          </a:xfrm>
        </p:spPr>
        <p:txBody>
          <a:bodyPr/>
          <a:lstStyle/>
          <a:p>
            <a:pPr algn="just" eaLnBrk="1" hangingPunct="1"/>
            <a:r>
              <a:rPr lang="en-US" altLang="cs-CZ" dirty="0" err="1" smtClean="0">
                <a:solidFill>
                  <a:schemeClr val="hlink"/>
                </a:solidFill>
              </a:rPr>
              <a:t>Tralles</a:t>
            </a:r>
            <a:r>
              <a:rPr lang="en-US" altLang="cs-CZ" dirty="0" smtClean="0"/>
              <a:t> </a:t>
            </a:r>
            <a:endParaRPr lang="cs-CZ" altLang="cs-CZ" dirty="0" smtClean="0"/>
          </a:p>
          <a:p>
            <a:pPr lvl="1" algn="just"/>
            <a:r>
              <a:rPr lang="en-US" altLang="cs-CZ" dirty="0" smtClean="0"/>
              <a:t>OLYMPIA PYTHIA, OLYMPIA AUGUSTEIA PYTHIA, OLYMPIA, PYTHIA</a:t>
            </a:r>
            <a:r>
              <a:rPr lang="cs-CZ" altLang="cs-CZ" dirty="0" smtClean="0"/>
              <a:t> </a:t>
            </a:r>
            <a:endParaRPr lang="en-US" altLang="cs-CZ" dirty="0" smtClean="0"/>
          </a:p>
          <a:p>
            <a:pPr algn="just" eaLnBrk="1" hangingPunct="1"/>
            <a:r>
              <a:rPr lang="en-US" altLang="cs-CZ" dirty="0" err="1" smtClean="0">
                <a:solidFill>
                  <a:schemeClr val="hlink"/>
                </a:solidFill>
              </a:rPr>
              <a:t>Thyateira</a:t>
            </a:r>
            <a:r>
              <a:rPr lang="en-US" altLang="cs-CZ" dirty="0" smtClean="0">
                <a:solidFill>
                  <a:schemeClr val="hlink"/>
                </a:solidFill>
              </a:rPr>
              <a:t> </a:t>
            </a:r>
            <a:endParaRPr lang="cs-CZ" altLang="cs-CZ" dirty="0"/>
          </a:p>
          <a:p>
            <a:pPr lvl="1" algn="just"/>
            <a:r>
              <a:rPr lang="en-US" altLang="cs-CZ" dirty="0" smtClean="0"/>
              <a:t>AUGUSTEIA PYTHIA HADRIANIA OLYMPIA</a:t>
            </a:r>
          </a:p>
          <a:p>
            <a:pPr algn="just" eaLnBrk="1" hangingPunct="1"/>
            <a:r>
              <a:rPr lang="en-US" altLang="cs-CZ" dirty="0" err="1" smtClean="0">
                <a:solidFill>
                  <a:schemeClr val="hlink"/>
                </a:solidFill>
              </a:rPr>
              <a:t>Perge</a:t>
            </a:r>
            <a:r>
              <a:rPr lang="en-US" altLang="cs-CZ" dirty="0" smtClean="0"/>
              <a:t> </a:t>
            </a:r>
            <a:endParaRPr lang="cs-CZ" altLang="cs-CZ" dirty="0" smtClean="0"/>
          </a:p>
          <a:p>
            <a:pPr lvl="1" algn="just"/>
            <a:r>
              <a:rPr lang="en-US" altLang="cs-CZ" dirty="0" smtClean="0"/>
              <a:t>OLYMPIA PYTHIA HIEROS</a:t>
            </a:r>
            <a:r>
              <a:rPr lang="cs-CZ" altLang="cs-CZ" dirty="0" smtClean="0"/>
              <a:t> </a:t>
            </a:r>
            <a:endParaRPr lang="el-GR" altLang="cs-CZ" dirty="0" smtClean="0"/>
          </a:p>
        </p:txBody>
      </p:sp>
    </p:spTree>
    <p:extLst>
      <p:ext uri="{BB962C8B-B14F-4D97-AF65-F5344CB8AC3E}">
        <p14:creationId xmlns:p14="http://schemas.microsoft.com/office/powerpoint/2010/main" val="12838697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eaLnBrk="1" hangingPunct="1"/>
            <a:r>
              <a:rPr lang="cs-CZ" altLang="cs-CZ" b="1" dirty="0" smtClean="0"/>
              <a:t>Efezské olympijské hry</a:t>
            </a:r>
            <a:endParaRPr lang="el-GR" altLang="cs-CZ" b="1" dirty="0" smtClean="0"/>
          </a:p>
        </p:txBody>
      </p:sp>
      <p:sp>
        <p:nvSpPr>
          <p:cNvPr id="19459" name="Rectangle 4"/>
          <p:cNvSpPr>
            <a:spLocks noChangeArrowheads="1"/>
          </p:cNvSpPr>
          <p:nvPr/>
        </p:nvSpPr>
        <p:spPr bwMode="auto">
          <a:xfrm>
            <a:off x="3048000" y="2000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l-GR" altLang="cs-CZ"/>
          </a:p>
        </p:txBody>
      </p:sp>
      <p:pic>
        <p:nvPicPr>
          <p:cNvPr id="19460" name="Picture 3" descr="Coin 43 Reverse"/>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1678871"/>
            <a:ext cx="4788024" cy="44887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5"/>
          <p:cNvSpPr txBox="1">
            <a:spLocks noChangeArrowheads="1"/>
          </p:cNvSpPr>
          <p:nvPr/>
        </p:nvSpPr>
        <p:spPr bwMode="auto">
          <a:xfrm>
            <a:off x="5486400" y="25479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l-GR" altLang="cs-CZ"/>
          </a:p>
        </p:txBody>
      </p:sp>
      <p:sp>
        <p:nvSpPr>
          <p:cNvPr id="19462" name="Rectangle 6"/>
          <p:cNvSpPr>
            <a:spLocks noChangeArrowheads="1"/>
          </p:cNvSpPr>
          <p:nvPr/>
        </p:nvSpPr>
        <p:spPr bwMode="auto">
          <a:xfrm>
            <a:off x="4801403" y="3004001"/>
            <a:ext cx="413995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just" eaLnBrk="1" hangingPunct="1"/>
            <a:r>
              <a:rPr lang="en-GB" altLang="cs-CZ" sz="1600" dirty="0" smtClean="0">
                <a:latin typeface="Arial" charset="0"/>
                <a:cs typeface="Times New Roman" pitchFamily="18" charset="0"/>
              </a:rPr>
              <a:t>E</a:t>
            </a:r>
            <a:r>
              <a:rPr lang="el-GR" altLang="cs-CZ" sz="1600" dirty="0">
                <a:latin typeface="Arial" charset="0"/>
                <a:cs typeface="Times New Roman" pitchFamily="18" charset="0"/>
              </a:rPr>
              <a:t>Φ</a:t>
            </a:r>
            <a:r>
              <a:rPr lang="en-GB" altLang="cs-CZ" sz="1600" dirty="0">
                <a:latin typeface="Arial" charset="0"/>
                <a:cs typeface="Times New Roman" pitchFamily="18" charset="0"/>
              </a:rPr>
              <a:t>ECI</a:t>
            </a:r>
            <a:r>
              <a:rPr lang="el-GR" altLang="cs-CZ" sz="1600" dirty="0">
                <a:latin typeface="Arial" charset="0"/>
                <a:cs typeface="Times New Roman" pitchFamily="18" charset="0"/>
              </a:rPr>
              <a:t>Ω</a:t>
            </a:r>
            <a:r>
              <a:rPr lang="en-GB" altLang="cs-CZ" sz="1600" dirty="0">
                <a:latin typeface="Arial" charset="0"/>
                <a:cs typeface="Times New Roman" pitchFamily="18" charset="0"/>
              </a:rPr>
              <a:t>N MON</a:t>
            </a:r>
            <a:r>
              <a:rPr lang="el-GR" altLang="cs-CZ" sz="1600" dirty="0">
                <a:latin typeface="Arial" charset="0"/>
                <a:cs typeface="Times New Roman" pitchFamily="18" charset="0"/>
              </a:rPr>
              <a:t>Ω</a:t>
            </a:r>
            <a:r>
              <a:rPr lang="en-GB" altLang="cs-CZ" sz="1600" dirty="0">
                <a:latin typeface="Arial" charset="0"/>
                <a:cs typeface="Times New Roman" pitchFamily="18" charset="0"/>
              </a:rPr>
              <a:t>N A</a:t>
            </a:r>
            <a:r>
              <a:rPr lang="el-GR" altLang="cs-CZ" sz="1600" dirty="0">
                <a:latin typeface="Arial" charset="0"/>
                <a:cs typeface="Times New Roman" pitchFamily="18" charset="0"/>
              </a:rPr>
              <a:t>Π</a:t>
            </a:r>
            <a:r>
              <a:rPr lang="en-GB" altLang="cs-CZ" sz="1600" dirty="0">
                <a:latin typeface="Arial" charset="0"/>
                <a:cs typeface="Times New Roman" pitchFamily="18" charset="0"/>
              </a:rPr>
              <a:t>AC</a:t>
            </a:r>
            <a:r>
              <a:rPr lang="el-GR" altLang="cs-CZ" sz="1600" dirty="0">
                <a:latin typeface="Arial" charset="0"/>
                <a:cs typeface="Times New Roman" pitchFamily="18" charset="0"/>
              </a:rPr>
              <a:t>Ω</a:t>
            </a:r>
            <a:r>
              <a:rPr lang="en-GB" altLang="cs-CZ" sz="1600" dirty="0">
                <a:latin typeface="Arial" charset="0"/>
                <a:cs typeface="Times New Roman" pitchFamily="18" charset="0"/>
              </a:rPr>
              <a:t>N// TETPAKI NE</a:t>
            </a:r>
            <a:r>
              <a:rPr lang="el-GR" altLang="cs-CZ" sz="1600" dirty="0">
                <a:latin typeface="Arial" charset="0"/>
                <a:cs typeface="Times New Roman" pitchFamily="18" charset="0"/>
              </a:rPr>
              <a:t>Ω</a:t>
            </a:r>
            <a:r>
              <a:rPr lang="en-GB" altLang="cs-CZ" sz="1600" dirty="0">
                <a:latin typeface="Arial" charset="0"/>
                <a:cs typeface="Times New Roman" pitchFamily="18" charset="0"/>
              </a:rPr>
              <a:t>KOP</a:t>
            </a:r>
            <a:r>
              <a:rPr lang="el-GR" altLang="cs-CZ" sz="1600" dirty="0">
                <a:latin typeface="Arial" charset="0"/>
                <a:cs typeface="Times New Roman" pitchFamily="18" charset="0"/>
              </a:rPr>
              <a:t>Ω</a:t>
            </a:r>
            <a:r>
              <a:rPr lang="en-GB" altLang="cs-CZ" sz="1600" dirty="0">
                <a:latin typeface="Arial" charset="0"/>
                <a:cs typeface="Times New Roman" pitchFamily="18" charset="0"/>
              </a:rPr>
              <a:t>N; </a:t>
            </a:r>
            <a:r>
              <a:rPr lang="cs-CZ" altLang="cs-CZ" sz="1600" dirty="0" smtClean="0">
                <a:latin typeface="Arial" charset="0"/>
                <a:cs typeface="Times New Roman" pitchFamily="18" charset="0"/>
              </a:rPr>
              <a:t>na hraně desky</a:t>
            </a:r>
            <a:r>
              <a:rPr lang="en-GB" altLang="cs-CZ" sz="1600" dirty="0" smtClean="0">
                <a:latin typeface="Arial" charset="0"/>
                <a:cs typeface="Times New Roman" pitchFamily="18" charset="0"/>
              </a:rPr>
              <a:t>, </a:t>
            </a:r>
            <a:r>
              <a:rPr lang="en-GB" altLang="cs-CZ" sz="1600" b="1" dirty="0">
                <a:latin typeface="Arial" charset="0"/>
                <a:cs typeface="Times New Roman" pitchFamily="18" charset="0"/>
              </a:rPr>
              <a:t>O[IKOYMENIKOC]A</a:t>
            </a:r>
            <a:r>
              <a:rPr lang="el-GR" altLang="cs-CZ" sz="1600" b="1" dirty="0">
                <a:latin typeface="Arial" charset="0"/>
                <a:cs typeface="Times New Roman" pitchFamily="18" charset="0"/>
              </a:rPr>
              <a:t>ΓΩΝ</a:t>
            </a:r>
            <a:r>
              <a:rPr lang="en-GB" altLang="cs-CZ" sz="1600" dirty="0">
                <a:latin typeface="Arial" charset="0"/>
                <a:cs typeface="Times New Roman" pitchFamily="18" charset="0"/>
              </a:rPr>
              <a:t>; </a:t>
            </a:r>
            <a:r>
              <a:rPr lang="cs-CZ" altLang="cs-CZ" sz="1600" dirty="0" smtClean="0">
                <a:latin typeface="Arial" charset="0"/>
                <a:cs typeface="Times New Roman" pitchFamily="18" charset="0"/>
              </a:rPr>
              <a:t>uvnitř věnce</a:t>
            </a:r>
            <a:r>
              <a:rPr lang="en-GB" altLang="cs-CZ" sz="1600" dirty="0" smtClean="0">
                <a:latin typeface="Arial" charset="0"/>
                <a:cs typeface="Times New Roman" pitchFamily="18" charset="0"/>
              </a:rPr>
              <a:t>, </a:t>
            </a:r>
            <a:r>
              <a:rPr lang="en-GB" altLang="cs-CZ" sz="1600" b="1" dirty="0">
                <a:solidFill>
                  <a:schemeClr val="hlink"/>
                </a:solidFill>
                <a:latin typeface="Arial" charset="0"/>
                <a:cs typeface="Times New Roman" pitchFamily="18" charset="0"/>
              </a:rPr>
              <a:t>O</a:t>
            </a:r>
            <a:r>
              <a:rPr lang="el-GR" altLang="cs-CZ" sz="1600" b="1" dirty="0">
                <a:solidFill>
                  <a:schemeClr val="hlink"/>
                </a:solidFill>
                <a:latin typeface="Arial" charset="0"/>
                <a:cs typeface="Times New Roman" pitchFamily="18" charset="0"/>
              </a:rPr>
              <a:t>Λ</a:t>
            </a:r>
            <a:r>
              <a:rPr lang="en-GB" altLang="cs-CZ" sz="1600" b="1" dirty="0">
                <a:solidFill>
                  <a:schemeClr val="hlink"/>
                </a:solidFill>
                <a:latin typeface="Arial" charset="0"/>
                <a:cs typeface="Times New Roman" pitchFamily="18" charset="0"/>
              </a:rPr>
              <a:t>YM</a:t>
            </a:r>
            <a:r>
              <a:rPr lang="el-GR" altLang="cs-CZ" sz="1600" b="1" dirty="0">
                <a:solidFill>
                  <a:schemeClr val="hlink"/>
                </a:solidFill>
                <a:latin typeface="Arial" charset="0"/>
                <a:cs typeface="Times New Roman" pitchFamily="18" charset="0"/>
              </a:rPr>
              <a:t>Π</a:t>
            </a:r>
            <a:r>
              <a:rPr lang="en-GB" altLang="cs-CZ" sz="1600" b="1" dirty="0">
                <a:solidFill>
                  <a:schemeClr val="hlink"/>
                </a:solidFill>
                <a:latin typeface="Arial" charset="0"/>
                <a:cs typeface="Times New Roman" pitchFamily="18" charset="0"/>
              </a:rPr>
              <a:t>IA</a:t>
            </a:r>
            <a:r>
              <a:rPr lang="en-GB" altLang="cs-CZ" sz="1600" dirty="0">
                <a:solidFill>
                  <a:schemeClr val="hlink"/>
                </a:solidFill>
                <a:latin typeface="Arial" charset="0"/>
                <a:cs typeface="Times New Roman" pitchFamily="18" charset="0"/>
              </a:rPr>
              <a:t>;</a:t>
            </a:r>
            <a:r>
              <a:rPr lang="en-GB" altLang="cs-CZ" sz="1600" dirty="0">
                <a:latin typeface="Arial" charset="0"/>
                <a:cs typeface="Times New Roman" pitchFamily="18" charset="0"/>
              </a:rPr>
              <a:t> </a:t>
            </a:r>
            <a:r>
              <a:rPr lang="cs-CZ" altLang="cs-CZ" sz="1600" dirty="0" smtClean="0">
                <a:latin typeface="Arial" charset="0"/>
                <a:cs typeface="Times New Roman" pitchFamily="18" charset="0"/>
              </a:rPr>
              <a:t>nápisy uvnitř 3 výherních nádob</a:t>
            </a:r>
            <a:r>
              <a:rPr lang="en-GB" altLang="cs-CZ" sz="1600" dirty="0" smtClean="0">
                <a:latin typeface="Arial" charset="0"/>
                <a:cs typeface="Times New Roman" pitchFamily="18" charset="0"/>
              </a:rPr>
              <a:t>, </a:t>
            </a:r>
            <a:r>
              <a:rPr lang="en-GB" altLang="cs-CZ" sz="1600" b="1" dirty="0">
                <a:solidFill>
                  <a:schemeClr val="hlink"/>
                </a:solidFill>
                <a:latin typeface="Arial" charset="0"/>
                <a:cs typeface="Times New Roman" pitchFamily="18" charset="0"/>
              </a:rPr>
              <a:t>E</a:t>
            </a:r>
            <a:r>
              <a:rPr lang="el-GR" altLang="cs-CZ" sz="1600" b="1" dirty="0">
                <a:solidFill>
                  <a:schemeClr val="hlink"/>
                </a:solidFill>
                <a:latin typeface="Arial" charset="0"/>
                <a:cs typeface="Times New Roman" pitchFamily="18" charset="0"/>
              </a:rPr>
              <a:t>ΦΕ</a:t>
            </a:r>
            <a:r>
              <a:rPr lang="en-GB" altLang="cs-CZ" sz="1600" b="1" dirty="0">
                <a:solidFill>
                  <a:schemeClr val="hlink"/>
                </a:solidFill>
                <a:latin typeface="Arial" charset="0"/>
                <a:cs typeface="Times New Roman" pitchFamily="18" charset="0"/>
              </a:rPr>
              <a:t>CIA; A</a:t>
            </a:r>
            <a:r>
              <a:rPr lang="el-GR" altLang="cs-CZ" sz="1600" b="1" dirty="0">
                <a:solidFill>
                  <a:schemeClr val="hlink"/>
                </a:solidFill>
                <a:latin typeface="Arial" charset="0"/>
                <a:cs typeface="Times New Roman" pitchFamily="18" charset="0"/>
              </a:rPr>
              <a:t>Δ</a:t>
            </a:r>
            <a:r>
              <a:rPr lang="en-GB" altLang="cs-CZ" sz="1600" b="1" dirty="0">
                <a:solidFill>
                  <a:schemeClr val="hlink"/>
                </a:solidFill>
                <a:latin typeface="Arial" charset="0"/>
                <a:cs typeface="Times New Roman" pitchFamily="18" charset="0"/>
              </a:rPr>
              <a:t>PIANA; </a:t>
            </a:r>
            <a:r>
              <a:rPr lang="el-GR" altLang="cs-CZ" sz="1600" b="1" dirty="0">
                <a:solidFill>
                  <a:schemeClr val="hlink"/>
                </a:solidFill>
                <a:latin typeface="Arial" charset="0"/>
                <a:cs typeface="Times New Roman" pitchFamily="18" charset="0"/>
              </a:rPr>
              <a:t>Π</a:t>
            </a:r>
            <a:r>
              <a:rPr lang="en-GB" altLang="cs-CZ" sz="1600" b="1" dirty="0">
                <a:solidFill>
                  <a:schemeClr val="hlink"/>
                </a:solidFill>
                <a:latin typeface="Arial" charset="0"/>
                <a:cs typeface="Times New Roman" pitchFamily="18" charset="0"/>
              </a:rPr>
              <a:t>Y</a:t>
            </a:r>
            <a:r>
              <a:rPr lang="el-GR" altLang="cs-CZ" sz="1600" b="1" dirty="0">
                <a:solidFill>
                  <a:schemeClr val="hlink"/>
                </a:solidFill>
                <a:latin typeface="Arial" charset="0"/>
                <a:cs typeface="Times New Roman" pitchFamily="18" charset="0"/>
              </a:rPr>
              <a:t>ΘΙΑ</a:t>
            </a:r>
            <a:r>
              <a:rPr lang="en-GB" altLang="cs-CZ" sz="1600" dirty="0">
                <a:latin typeface="Arial" charset="0"/>
                <a:cs typeface="Times New Roman" pitchFamily="18" charset="0"/>
              </a:rPr>
              <a:t>. </a:t>
            </a:r>
            <a:r>
              <a:rPr lang="cs-CZ" altLang="cs-CZ" sz="1600" dirty="0" smtClean="0">
                <a:latin typeface="Arial" charset="0"/>
                <a:cs typeface="Times New Roman" pitchFamily="18" charset="0"/>
              </a:rPr>
              <a:t>Deska, na níž jsou 3 výherní nádoby a věnec</a:t>
            </a:r>
            <a:r>
              <a:rPr lang="en-GB" altLang="cs-CZ" sz="1600" dirty="0" smtClean="0">
                <a:latin typeface="Arial" charset="0"/>
                <a:cs typeface="Times New Roman" pitchFamily="18" charset="0"/>
              </a:rPr>
              <a:t>; </a:t>
            </a:r>
            <a:r>
              <a:rPr lang="cs-CZ" altLang="cs-CZ" sz="1600" dirty="0" smtClean="0">
                <a:latin typeface="Arial" charset="0"/>
                <a:cs typeface="Times New Roman" pitchFamily="18" charset="0"/>
              </a:rPr>
              <a:t>pod deskou amfora a 2</a:t>
            </a:r>
            <a:r>
              <a:rPr lang="en-GB" altLang="cs-CZ" sz="1600" dirty="0" smtClean="0">
                <a:latin typeface="Arial" charset="0"/>
                <a:cs typeface="Times New Roman" pitchFamily="18" charset="0"/>
              </a:rPr>
              <a:t> </a:t>
            </a:r>
            <a:r>
              <a:rPr lang="cs-CZ" altLang="cs-CZ" sz="1600" dirty="0" smtClean="0">
                <a:latin typeface="Arial" charset="0"/>
                <a:cs typeface="Times New Roman" pitchFamily="18" charset="0"/>
              </a:rPr>
              <a:t>větve</a:t>
            </a:r>
            <a:endParaRPr lang="en-US" altLang="cs-CZ" dirty="0">
              <a:latin typeface="Arial" charset="0"/>
            </a:endParaRPr>
          </a:p>
        </p:txBody>
      </p:sp>
    </p:spTree>
    <p:extLst>
      <p:ext uri="{BB962C8B-B14F-4D97-AF65-F5344CB8AC3E}">
        <p14:creationId xmlns:p14="http://schemas.microsoft.com/office/powerpoint/2010/main" val="18758776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map_310bce.gif"/>
          <p:cNvPicPr>
            <a:picLocks noChangeAspect="1"/>
          </p:cNvPicPr>
          <p:nvPr/>
        </p:nvPicPr>
        <p:blipFill>
          <a:blip r:embed="rId2" cstate="print"/>
          <a:stretch>
            <a:fillRect/>
          </a:stretch>
        </p:blipFill>
        <p:spPr>
          <a:xfrm>
            <a:off x="0" y="890852"/>
            <a:ext cx="9144000" cy="5376283"/>
          </a:xfrm>
          <a:prstGeom prst="rect">
            <a:avLst/>
          </a:prstGeom>
          <a:ln>
            <a:noFill/>
          </a:ln>
          <a:effectLst>
            <a:softEdge rad="112500"/>
          </a:effectLst>
        </p:spPr>
      </p:pic>
    </p:spTree>
    <p:extLst>
      <p:ext uri="{BB962C8B-B14F-4D97-AF65-F5344CB8AC3E}">
        <p14:creationId xmlns:p14="http://schemas.microsoft.com/office/powerpoint/2010/main" val="1237900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4"/>
          <p:cNvSpPr>
            <a:spLocks noChangeArrowheads="1"/>
          </p:cNvSpPr>
          <p:nvPr/>
        </p:nvSpPr>
        <p:spPr bwMode="auto">
          <a:xfrm>
            <a:off x="3048000" y="2000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l-GR" altLang="cs-CZ"/>
          </a:p>
        </p:txBody>
      </p:sp>
      <p:pic>
        <p:nvPicPr>
          <p:cNvPr id="20484" name="Picture 3" descr="Coin 8 Obverse"/>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79512" y="775136"/>
            <a:ext cx="4283968" cy="401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6"/>
          <p:cNvSpPr>
            <a:spLocks noChangeArrowheads="1"/>
          </p:cNvSpPr>
          <p:nvPr/>
        </p:nvSpPr>
        <p:spPr bwMode="auto">
          <a:xfrm>
            <a:off x="3048000" y="2000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l-GR" altLang="cs-CZ"/>
          </a:p>
        </p:txBody>
      </p:sp>
      <p:pic>
        <p:nvPicPr>
          <p:cNvPr id="20486" name="Picture 5" descr="Coin 8  Reverse"/>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716016" y="775136"/>
            <a:ext cx="4295097" cy="4026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7"/>
          <p:cNvSpPr>
            <a:spLocks noChangeArrowheads="1"/>
          </p:cNvSpPr>
          <p:nvPr/>
        </p:nvSpPr>
        <p:spPr bwMode="auto">
          <a:xfrm>
            <a:off x="10790" y="5394175"/>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GB" altLang="cs-CZ" sz="1400" dirty="0">
                <a:latin typeface="Arial" charset="0"/>
                <a:cs typeface="Times New Roman" pitchFamily="18" charset="0"/>
              </a:rPr>
              <a:t>Hadrian (117-138 AD). </a:t>
            </a:r>
            <a:r>
              <a:rPr lang="en-GB" altLang="cs-CZ" sz="1400" dirty="0" err="1">
                <a:latin typeface="Arial" charset="0"/>
                <a:cs typeface="Times New Roman" pitchFamily="18" charset="0"/>
              </a:rPr>
              <a:t>Cistophorus</a:t>
            </a:r>
            <a:r>
              <a:rPr lang="en-GB" altLang="cs-CZ" sz="1400" dirty="0">
                <a:latin typeface="Arial" charset="0"/>
                <a:cs typeface="Times New Roman" pitchFamily="18" charset="0"/>
              </a:rPr>
              <a:t>. </a:t>
            </a:r>
            <a:r>
              <a:rPr lang="en-GB" altLang="cs-CZ" sz="1400" dirty="0" err="1">
                <a:latin typeface="Arial" charset="0"/>
                <a:cs typeface="Times New Roman" pitchFamily="18" charset="0"/>
              </a:rPr>
              <a:t>Obv</a:t>
            </a:r>
            <a:r>
              <a:rPr lang="en-GB" altLang="cs-CZ" sz="1400" dirty="0">
                <a:latin typeface="Arial" charset="0"/>
                <a:cs typeface="Times New Roman" pitchFamily="18" charset="0"/>
              </a:rPr>
              <a:t>. HADRIANVS AVG COS III P </a:t>
            </a:r>
            <a:r>
              <a:rPr lang="en-GB" altLang="cs-CZ" sz="1400" dirty="0" err="1">
                <a:latin typeface="Arial" charset="0"/>
                <a:cs typeface="Times New Roman" pitchFamily="18" charset="0"/>
              </a:rPr>
              <a:t>P</a:t>
            </a:r>
            <a:r>
              <a:rPr lang="en-GB" altLang="cs-CZ" sz="1400" dirty="0">
                <a:latin typeface="Arial" charset="0"/>
                <a:cs typeface="Times New Roman" pitchFamily="18" charset="0"/>
              </a:rPr>
              <a:t>. Bust of emperor. Rev. </a:t>
            </a:r>
            <a:r>
              <a:rPr lang="el-GR" altLang="cs-CZ" sz="1400" b="1" dirty="0">
                <a:solidFill>
                  <a:schemeClr val="hlink"/>
                </a:solidFill>
                <a:latin typeface="Arial" charset="0"/>
                <a:cs typeface="Times New Roman" pitchFamily="18" charset="0"/>
              </a:rPr>
              <a:t>ΙΟ</a:t>
            </a:r>
            <a:r>
              <a:rPr lang="en-GB" altLang="cs-CZ" sz="1400" b="1" dirty="0">
                <a:solidFill>
                  <a:schemeClr val="hlink"/>
                </a:solidFill>
                <a:latin typeface="Arial" charset="0"/>
                <a:cs typeface="Times New Roman" pitchFamily="18" charset="0"/>
              </a:rPr>
              <a:t>VI</a:t>
            </a:r>
            <a:r>
              <a:rPr lang="el-GR" altLang="cs-CZ" sz="1400" b="1" dirty="0">
                <a:solidFill>
                  <a:schemeClr val="hlink"/>
                </a:solidFill>
                <a:latin typeface="Arial" charset="0"/>
                <a:cs typeface="Times New Roman" pitchFamily="18" charset="0"/>
              </a:rPr>
              <a:t>ΣΟΛΥΜ</a:t>
            </a:r>
            <a:r>
              <a:rPr lang="en-GB" altLang="cs-CZ" sz="1400" b="1" dirty="0">
                <a:solidFill>
                  <a:schemeClr val="hlink"/>
                </a:solidFill>
                <a:latin typeface="Arial" charset="0"/>
                <a:cs typeface="Times New Roman" pitchFamily="18" charset="0"/>
              </a:rPr>
              <a:t>PIVS</a:t>
            </a:r>
            <a:r>
              <a:rPr lang="en-US" altLang="cs-CZ" sz="1100" b="1" dirty="0">
                <a:solidFill>
                  <a:schemeClr val="hlink"/>
                </a:solidFill>
                <a:latin typeface="Arial" charset="0"/>
              </a:rPr>
              <a:t> </a:t>
            </a:r>
            <a:endParaRPr lang="en-US" altLang="cs-CZ" b="1" dirty="0">
              <a:solidFill>
                <a:schemeClr val="hlink"/>
              </a:solidFill>
              <a:latin typeface="Arial" charset="0"/>
            </a:endParaRPr>
          </a:p>
        </p:txBody>
      </p:sp>
    </p:spTree>
    <p:extLst>
      <p:ext uri="{BB962C8B-B14F-4D97-AF65-F5344CB8AC3E}">
        <p14:creationId xmlns:p14="http://schemas.microsoft.com/office/powerpoint/2010/main" val="18115587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eaLnBrk="1" hangingPunct="1"/>
            <a:r>
              <a:rPr lang="en-US" altLang="cs-CZ" dirty="0" err="1" smtClean="0"/>
              <a:t>Pergam</a:t>
            </a:r>
            <a:r>
              <a:rPr lang="cs-CZ" altLang="cs-CZ" dirty="0" err="1" smtClean="0"/>
              <a:t>ské</a:t>
            </a:r>
            <a:r>
              <a:rPr lang="cs-CZ" altLang="cs-CZ" dirty="0" smtClean="0"/>
              <a:t> olympijské hry</a:t>
            </a:r>
            <a:endParaRPr lang="el-GR" altLang="cs-CZ" dirty="0" smtClean="0"/>
          </a:p>
        </p:txBody>
      </p:sp>
      <p:pic>
        <p:nvPicPr>
          <p:cNvPr id="21507" name="Picture 3" descr="C:\Documents and Settings\baggelis\Τα έγγραφά μου\ΑΛΜΠΑΝΙΔΗΣ1\CESH 2010\olympi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151063"/>
            <a:ext cx="6858000"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2853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Τίτλος"/>
          <p:cNvSpPr>
            <a:spLocks noGrp="1"/>
          </p:cNvSpPr>
          <p:nvPr>
            <p:ph type="title"/>
          </p:nvPr>
        </p:nvSpPr>
        <p:spPr>
          <a:xfrm>
            <a:off x="0" y="28636"/>
            <a:ext cx="9144000" cy="1096108"/>
          </a:xfrm>
        </p:spPr>
        <p:txBody>
          <a:bodyPr>
            <a:normAutofit/>
          </a:bodyPr>
          <a:lstStyle/>
          <a:p>
            <a:r>
              <a:rPr lang="cs-CZ" altLang="cs-CZ" b="1" dirty="0" smtClean="0"/>
              <a:t>Makedonské olympijské hry</a:t>
            </a:r>
            <a:endParaRPr lang="el-GR" altLang="cs-CZ" b="1" dirty="0" smtClean="0"/>
          </a:p>
        </p:txBody>
      </p:sp>
      <p:sp>
        <p:nvSpPr>
          <p:cNvPr id="23555" name="2 - Θέση περιεχομένου"/>
          <p:cNvSpPr>
            <a:spLocks noGrp="1"/>
          </p:cNvSpPr>
          <p:nvPr>
            <p:ph idx="1"/>
          </p:nvPr>
        </p:nvSpPr>
        <p:spPr>
          <a:xfrm>
            <a:off x="0" y="2017713"/>
            <a:ext cx="9144000" cy="4114800"/>
          </a:xfrm>
        </p:spPr>
        <p:txBody>
          <a:bodyPr/>
          <a:lstStyle/>
          <a:p>
            <a:pPr algn="just">
              <a:buFont typeface="Wingdings" pitchFamily="2" charset="2"/>
              <a:buNone/>
            </a:pPr>
            <a:r>
              <a:rPr lang="en-US" altLang="cs-CZ" sz="2800" i="1" dirty="0" smtClean="0"/>
              <a:t>“When Alexander decided to compete in the Olympic Games and arrived in Olympia for this purpose, his opponents from amongst the rest of the Hellenes reacted because, supposedly, no barbarians but only Hellenes had the right to participate in the Games. Alexander, however, </a:t>
            </a:r>
            <a:r>
              <a:rPr lang="en-US" altLang="cs-CZ" sz="2800" i="1" u="sng" dirty="0" smtClean="0">
                <a:solidFill>
                  <a:srgbClr val="C00000"/>
                </a:solidFill>
              </a:rPr>
              <a:t>having proved his </a:t>
            </a:r>
            <a:r>
              <a:rPr lang="en-US" altLang="cs-CZ" sz="2800" i="1" u="sng" dirty="0" err="1" smtClean="0">
                <a:solidFill>
                  <a:srgbClr val="C00000"/>
                </a:solidFill>
              </a:rPr>
              <a:t>Argeian</a:t>
            </a:r>
            <a:r>
              <a:rPr lang="en-US" altLang="cs-CZ" sz="2800" i="1" u="sng" dirty="0" smtClean="0">
                <a:solidFill>
                  <a:srgbClr val="C00000"/>
                </a:solidFill>
              </a:rPr>
              <a:t> origins and having been </a:t>
            </a:r>
            <a:r>
              <a:rPr lang="en-US" altLang="cs-CZ" sz="2800" i="1" u="sng" dirty="0" err="1" smtClean="0">
                <a:solidFill>
                  <a:srgbClr val="C00000"/>
                </a:solidFill>
              </a:rPr>
              <a:t>jud</a:t>
            </a:r>
            <a:r>
              <a:rPr lang="cs-CZ" altLang="cs-CZ" sz="2800" i="1" u="sng" dirty="0" smtClean="0">
                <a:solidFill>
                  <a:srgbClr val="C00000"/>
                </a:solidFill>
              </a:rPr>
              <a:t>g</a:t>
            </a:r>
            <a:r>
              <a:rPr lang="en-US" altLang="cs-CZ" sz="2800" i="1" u="sng" dirty="0" smtClean="0">
                <a:solidFill>
                  <a:srgbClr val="C00000"/>
                </a:solidFill>
              </a:rPr>
              <a:t>ed  as an </a:t>
            </a:r>
            <a:r>
              <a:rPr lang="en-US" altLang="cs-CZ" sz="2800" i="1" u="sng" dirty="0" err="1" smtClean="0">
                <a:solidFill>
                  <a:srgbClr val="C00000"/>
                </a:solidFill>
              </a:rPr>
              <a:t>Argeian</a:t>
            </a:r>
            <a:r>
              <a:rPr lang="en-US" altLang="cs-CZ" sz="2800" i="1" u="sng" dirty="0" smtClean="0">
                <a:solidFill>
                  <a:srgbClr val="C00000"/>
                </a:solidFill>
              </a:rPr>
              <a:t> by descent</a:t>
            </a:r>
            <a:r>
              <a:rPr lang="en-US" altLang="cs-CZ" sz="2800" i="1" dirty="0" smtClean="0"/>
              <a:t>, competed in the </a:t>
            </a:r>
            <a:r>
              <a:rPr lang="en-US" altLang="cs-CZ" sz="2800" i="1" dirty="0" err="1" smtClean="0"/>
              <a:t>stadion</a:t>
            </a:r>
            <a:r>
              <a:rPr lang="en-US" altLang="cs-CZ" sz="2800" i="1" dirty="0" smtClean="0"/>
              <a:t> and finished almost simultaneously as the winner</a:t>
            </a:r>
            <a:r>
              <a:rPr lang="cs-CZ" altLang="cs-CZ" sz="2800" i="1" dirty="0" smtClean="0"/>
              <a:t>.</a:t>
            </a:r>
            <a:r>
              <a:rPr lang="en-US" altLang="cs-CZ" sz="2800" i="1" dirty="0" smtClean="0"/>
              <a:t>”</a:t>
            </a:r>
          </a:p>
          <a:p>
            <a:pPr algn="r">
              <a:buFont typeface="Wingdings" pitchFamily="2" charset="2"/>
              <a:buNone/>
            </a:pPr>
            <a:r>
              <a:rPr lang="en-US" altLang="cs-CZ" sz="2800" i="1" dirty="0" smtClean="0"/>
              <a:t>			      </a:t>
            </a:r>
            <a:r>
              <a:rPr lang="en-US" altLang="cs-CZ" sz="2400" b="1" dirty="0" smtClean="0"/>
              <a:t>Herodotus </a:t>
            </a:r>
            <a:r>
              <a:rPr lang="cs-CZ" altLang="cs-CZ" sz="2400" b="1" dirty="0" smtClean="0"/>
              <a:t>5</a:t>
            </a:r>
            <a:r>
              <a:rPr lang="en-US" altLang="cs-CZ" sz="2400" b="1" dirty="0" smtClean="0"/>
              <a:t>.22.2 </a:t>
            </a:r>
            <a:r>
              <a:rPr lang="cs-CZ" altLang="cs-CZ" sz="2400" b="1" dirty="0" smtClean="0"/>
              <a:t>(</a:t>
            </a:r>
            <a:r>
              <a:rPr lang="en-US" altLang="cs-CZ" sz="2400" b="1" dirty="0" smtClean="0"/>
              <a:t>ca. 430 BC</a:t>
            </a:r>
            <a:r>
              <a:rPr lang="cs-CZ" altLang="cs-CZ" sz="2400" b="1" dirty="0" smtClean="0"/>
              <a:t>)</a:t>
            </a:r>
            <a:endParaRPr lang="en-US" altLang="cs-CZ" sz="2400" b="1" dirty="0" smtClean="0"/>
          </a:p>
          <a:p>
            <a:pPr>
              <a:buFont typeface="Wingdings" pitchFamily="2" charset="2"/>
              <a:buNone/>
            </a:pPr>
            <a:endParaRPr lang="el-GR" altLang="cs-CZ" sz="2800" i="1" dirty="0" smtClean="0"/>
          </a:p>
        </p:txBody>
      </p:sp>
      <p:sp>
        <p:nvSpPr>
          <p:cNvPr id="2" name="Obdélník 1"/>
          <p:cNvSpPr/>
          <p:nvPr/>
        </p:nvSpPr>
        <p:spPr>
          <a:xfrm>
            <a:off x="0" y="1268760"/>
            <a:ext cx="9144000" cy="461665"/>
          </a:xfrm>
          <a:prstGeom prst="rect">
            <a:avLst/>
          </a:prstGeom>
        </p:spPr>
        <p:txBody>
          <a:bodyPr wrap="square">
            <a:spAutoFit/>
          </a:bodyPr>
          <a:lstStyle/>
          <a:p>
            <a:r>
              <a:rPr lang="cs-CZ" altLang="cs-CZ" sz="2400" b="1" dirty="0" smtClean="0"/>
              <a:t>- Účast krále Alexandra I. na olympijských hrách</a:t>
            </a:r>
            <a:endParaRPr lang="cs-CZ" sz="2400" b="1" dirty="0"/>
          </a:p>
        </p:txBody>
      </p:sp>
    </p:spTree>
    <p:extLst>
      <p:ext uri="{BB962C8B-B14F-4D97-AF65-F5344CB8AC3E}">
        <p14:creationId xmlns:p14="http://schemas.microsoft.com/office/powerpoint/2010/main" val="3694669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a:xfrm>
            <a:off x="0" y="274638"/>
            <a:ext cx="9144000" cy="1143000"/>
          </a:xfrm>
        </p:spPr>
        <p:txBody>
          <a:bodyPr>
            <a:normAutofit fontScale="90000"/>
          </a:bodyPr>
          <a:lstStyle/>
          <a:p>
            <a:r>
              <a:rPr lang="cs-CZ" altLang="cs-CZ" b="1" dirty="0" smtClean="0"/>
              <a:t>Makedonští králové jako olympijští vítězové</a:t>
            </a:r>
            <a:endParaRPr lang="el-GR" altLang="cs-CZ" b="1" dirty="0" smtClean="0"/>
          </a:p>
        </p:txBody>
      </p:sp>
      <p:sp>
        <p:nvSpPr>
          <p:cNvPr id="25603" name="2 - Θέση περιεχομένου"/>
          <p:cNvSpPr>
            <a:spLocks noGrp="1"/>
          </p:cNvSpPr>
          <p:nvPr>
            <p:ph idx="1"/>
          </p:nvPr>
        </p:nvSpPr>
        <p:spPr>
          <a:xfrm>
            <a:off x="0" y="2132856"/>
            <a:ext cx="9144000" cy="3777283"/>
          </a:xfrm>
        </p:spPr>
        <p:txBody>
          <a:bodyPr/>
          <a:lstStyle/>
          <a:p>
            <a:r>
              <a:rPr lang="en-US" altLang="cs-CZ" dirty="0" err="1" smtClean="0">
                <a:solidFill>
                  <a:srgbClr val="C00000"/>
                </a:solidFill>
              </a:rPr>
              <a:t>Archelaus</a:t>
            </a:r>
            <a:r>
              <a:rPr lang="el-GR" altLang="cs-CZ" dirty="0" smtClean="0"/>
              <a:t> (408 </a:t>
            </a:r>
            <a:r>
              <a:rPr lang="en-US" altLang="cs-CZ" dirty="0" smtClean="0"/>
              <a:t>BC: </a:t>
            </a:r>
            <a:r>
              <a:rPr lang="cs-CZ" altLang="cs-CZ" dirty="0" smtClean="0"/>
              <a:t>t</a:t>
            </a:r>
            <a:r>
              <a:rPr lang="en-US" altLang="cs-CZ" dirty="0" err="1" smtClean="0"/>
              <a:t>ethrippon</a:t>
            </a:r>
            <a:r>
              <a:rPr lang="en-US" altLang="cs-CZ" dirty="0" smtClean="0"/>
              <a:t>)</a:t>
            </a:r>
          </a:p>
          <a:p>
            <a:r>
              <a:rPr lang="cs-CZ" altLang="cs-CZ" dirty="0" smtClean="0">
                <a:solidFill>
                  <a:srgbClr val="C00000"/>
                </a:solidFill>
              </a:rPr>
              <a:t>F</a:t>
            </a:r>
            <a:r>
              <a:rPr lang="en-US" altLang="cs-CZ" dirty="0" err="1" smtClean="0">
                <a:solidFill>
                  <a:srgbClr val="C00000"/>
                </a:solidFill>
              </a:rPr>
              <a:t>ilip</a:t>
            </a:r>
            <a:r>
              <a:rPr lang="en-US" altLang="cs-CZ" dirty="0" smtClean="0">
                <a:solidFill>
                  <a:srgbClr val="C00000"/>
                </a:solidFill>
              </a:rPr>
              <a:t> II</a:t>
            </a:r>
            <a:r>
              <a:rPr lang="cs-CZ" altLang="cs-CZ" dirty="0" smtClean="0">
                <a:solidFill>
                  <a:srgbClr val="C00000"/>
                </a:solidFill>
              </a:rPr>
              <a:t>.</a:t>
            </a:r>
            <a:r>
              <a:rPr lang="el-GR" altLang="cs-CZ" dirty="0" smtClean="0">
                <a:solidFill>
                  <a:srgbClr val="C00000"/>
                </a:solidFill>
              </a:rPr>
              <a:t> </a:t>
            </a:r>
            <a:r>
              <a:rPr lang="en-US" altLang="cs-CZ" dirty="0" smtClean="0"/>
              <a:t>(356 BC: </a:t>
            </a:r>
            <a:r>
              <a:rPr lang="en-US" altLang="cs-CZ" dirty="0" err="1" smtClean="0"/>
              <a:t>Keles</a:t>
            </a:r>
            <a:r>
              <a:rPr lang="en-US" altLang="cs-CZ" dirty="0" smtClean="0"/>
              <a:t>, 352 &amp; 348 BC: </a:t>
            </a:r>
            <a:r>
              <a:rPr lang="cs-CZ" altLang="cs-CZ" dirty="0" smtClean="0"/>
              <a:t>t</a:t>
            </a:r>
            <a:r>
              <a:rPr lang="en-US" altLang="cs-CZ" dirty="0" err="1" smtClean="0"/>
              <a:t>ethrippon</a:t>
            </a:r>
            <a:r>
              <a:rPr lang="en-US" altLang="cs-CZ" dirty="0" smtClean="0"/>
              <a:t>)</a:t>
            </a:r>
          </a:p>
          <a:p>
            <a:r>
              <a:rPr lang="en-US" altLang="cs-CZ" dirty="0" err="1" smtClean="0">
                <a:solidFill>
                  <a:srgbClr val="C00000"/>
                </a:solidFill>
              </a:rPr>
              <a:t>Ptolem</a:t>
            </a:r>
            <a:r>
              <a:rPr lang="cs-CZ" altLang="cs-CZ" dirty="0" err="1" smtClean="0">
                <a:solidFill>
                  <a:srgbClr val="C00000"/>
                </a:solidFill>
              </a:rPr>
              <a:t>aius</a:t>
            </a:r>
            <a:r>
              <a:rPr lang="en-US" altLang="cs-CZ" dirty="0" smtClean="0">
                <a:solidFill>
                  <a:srgbClr val="C00000"/>
                </a:solidFill>
              </a:rPr>
              <a:t> I</a:t>
            </a:r>
            <a:r>
              <a:rPr lang="cs-CZ" altLang="cs-CZ" dirty="0" smtClean="0">
                <a:solidFill>
                  <a:srgbClr val="C00000"/>
                </a:solidFill>
              </a:rPr>
              <a:t>.</a:t>
            </a:r>
            <a:r>
              <a:rPr lang="en-US" altLang="cs-CZ" dirty="0" smtClean="0"/>
              <a:t> –</a:t>
            </a:r>
            <a:r>
              <a:rPr lang="cs-CZ" altLang="cs-CZ" dirty="0" smtClean="0"/>
              <a:t> </a:t>
            </a:r>
            <a:r>
              <a:rPr lang="en-US" altLang="cs-CZ" dirty="0" err="1" smtClean="0">
                <a:solidFill>
                  <a:schemeClr val="accent6">
                    <a:lumMod val="50000"/>
                  </a:schemeClr>
                </a:solidFill>
              </a:rPr>
              <a:t>Berenike</a:t>
            </a:r>
            <a:r>
              <a:rPr lang="en-US" altLang="cs-CZ" dirty="0" smtClean="0">
                <a:solidFill>
                  <a:schemeClr val="accent6">
                    <a:lumMod val="50000"/>
                  </a:schemeClr>
                </a:solidFill>
              </a:rPr>
              <a:t> </a:t>
            </a:r>
            <a:r>
              <a:rPr lang="en-US" altLang="cs-CZ" dirty="0" smtClean="0"/>
              <a:t>(314 BC: </a:t>
            </a:r>
            <a:r>
              <a:rPr lang="en-US" altLang="cs-CZ" dirty="0" err="1" smtClean="0"/>
              <a:t>synoris</a:t>
            </a:r>
            <a:r>
              <a:rPr lang="en-US" altLang="cs-CZ" dirty="0" smtClean="0"/>
              <a:t>)</a:t>
            </a:r>
          </a:p>
          <a:p>
            <a:r>
              <a:rPr lang="en-US" altLang="cs-CZ" dirty="0" err="1" smtClean="0">
                <a:solidFill>
                  <a:srgbClr val="C00000"/>
                </a:solidFill>
              </a:rPr>
              <a:t>Ptolem</a:t>
            </a:r>
            <a:r>
              <a:rPr lang="cs-CZ" altLang="cs-CZ" dirty="0" err="1" smtClean="0">
                <a:solidFill>
                  <a:srgbClr val="C00000"/>
                </a:solidFill>
              </a:rPr>
              <a:t>aius</a:t>
            </a:r>
            <a:r>
              <a:rPr lang="en-US" altLang="cs-CZ" dirty="0" smtClean="0">
                <a:solidFill>
                  <a:srgbClr val="C00000"/>
                </a:solidFill>
              </a:rPr>
              <a:t> II</a:t>
            </a:r>
            <a:r>
              <a:rPr lang="cs-CZ" altLang="cs-CZ" dirty="0" smtClean="0">
                <a:solidFill>
                  <a:srgbClr val="C00000"/>
                </a:solidFill>
              </a:rPr>
              <a:t>. – </a:t>
            </a:r>
            <a:r>
              <a:rPr lang="en-US" altLang="cs-CZ" dirty="0" err="1" smtClean="0">
                <a:solidFill>
                  <a:schemeClr val="accent6">
                    <a:lumMod val="50000"/>
                  </a:schemeClr>
                </a:solidFill>
              </a:rPr>
              <a:t>Arsinoe</a:t>
            </a:r>
            <a:r>
              <a:rPr lang="en-US" altLang="cs-CZ" dirty="0" smtClean="0"/>
              <a:t>  (261(?) BC: tethrippon(?))</a:t>
            </a:r>
          </a:p>
          <a:p>
            <a:endParaRPr lang="el-GR" altLang="cs-CZ" dirty="0" smtClean="0"/>
          </a:p>
        </p:txBody>
      </p:sp>
    </p:spTree>
    <p:extLst>
      <p:ext uri="{BB962C8B-B14F-4D97-AF65-F5344CB8AC3E}">
        <p14:creationId xmlns:p14="http://schemas.microsoft.com/office/powerpoint/2010/main" val="2460530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250825" y="277813"/>
            <a:ext cx="8678863" cy="1139825"/>
          </a:xfrm>
        </p:spPr>
        <p:txBody>
          <a:bodyPr/>
          <a:lstStyle/>
          <a:p>
            <a:r>
              <a:rPr lang="cs-CZ" altLang="cs-CZ" sz="3800" b="1" dirty="0" smtClean="0"/>
              <a:t>Olympijská vítězství krále Filipa II. </a:t>
            </a:r>
            <a:endParaRPr lang="el-GR" altLang="cs-CZ" sz="3800" b="1" dirty="0" smtClean="0"/>
          </a:p>
        </p:txBody>
      </p:sp>
      <p:pic>
        <p:nvPicPr>
          <p:cNvPr id="26627" name="Picture 5" descr="Untitl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628775"/>
            <a:ext cx="7489825"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2614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2 - Εικόνα" descr="29644220. Βεργίνα.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4357688" cy="3268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2" descr="00062219_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661" y="3374034"/>
            <a:ext cx="2419177" cy="34893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arch-vergina_larna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 y="3378200"/>
            <a:ext cx="4143375" cy="3479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https://encrypted-tbn1.gstatic.com/images?q=tbn:ANd9GcQExydEL9zEMnIqB0XVCNqOQEEcrfvvKRskVJDswYqlJNGQb7_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7" y="0"/>
            <a:ext cx="3272306" cy="32872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7077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encrypted-tbn2.gstatic.com/images?q=tbn:ANd9GcQjCpiFHlX085YMabj6UxtTb-MGXiHBPzN2sFTO433AmwrcVM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14875" cy="35321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https://encrypted-tbn3.gstatic.com/images?q=tbn:ANd9GcTbwlVsNt3sOpngcr-KIFUMoRP9VmEeVGPR8T9wF_aE5oxacX3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789" y="3429000"/>
            <a:ext cx="4797212"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45810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LYMPIE\z mobilu foto\olympie\IMG_20160921_1542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1" y="1"/>
            <a:ext cx="3857625"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708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LYMPIE\z mobilu foto\olympie\IMG_20160921_1541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7" y="836712"/>
            <a:ext cx="9113622" cy="51264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2128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olympia_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9" y="0"/>
            <a:ext cx="9144843"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163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Grp="1" noChangeAspect="1" noChangeArrowheads="1"/>
          </p:cNvPicPr>
          <p:nvPr>
            <p:ph idx="1"/>
          </p:nvPr>
        </p:nvPicPr>
        <p:blipFill>
          <a:blip r:embed="rId2" cstate="print"/>
          <a:srcRect/>
          <a:stretch>
            <a:fillRect/>
          </a:stretch>
        </p:blipFill>
        <p:spPr bwMode="auto">
          <a:xfrm rot="16200000">
            <a:off x="2196578" y="-1143842"/>
            <a:ext cx="4752528" cy="9145683"/>
          </a:xfrm>
          <a:prstGeom prst="rect">
            <a:avLst/>
          </a:prstGeom>
          <a:ln>
            <a:noFill/>
          </a:ln>
          <a:effectLst>
            <a:softEdge rad="112500"/>
          </a:effectLst>
        </p:spPr>
      </p:pic>
    </p:spTree>
    <p:extLst>
      <p:ext uri="{BB962C8B-B14F-4D97-AF65-F5344CB8AC3E}">
        <p14:creationId xmlns:p14="http://schemas.microsoft.com/office/powerpoint/2010/main" val="37555972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I:\DCIM\101OLYMP\PA072355.JPG"/>
          <p:cNvPicPr/>
          <p:nvPr/>
        </p:nvPicPr>
        <p:blipFill>
          <a:blip r:embed="rId2" cstate="print"/>
          <a:srcRect l="5620" t="5286" r="3306" b="1322"/>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2154245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C:\Users\Jiří\Desktop\rigo - obr\j\2olymp\potter194e2.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33892112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elisar\Desktop\492510ef3a_32555332_o2.png"/>
          <p:cNvPicPr>
            <a:picLocks noChangeAspect="1" noChangeArrowheads="1"/>
          </p:cNvPicPr>
          <p:nvPr/>
        </p:nvPicPr>
        <p:blipFill>
          <a:blip r:embed="rId2" cstate="print"/>
          <a:srcRect/>
          <a:stretch>
            <a:fillRect/>
          </a:stretch>
        </p:blipFill>
        <p:spPr bwMode="auto">
          <a:xfrm>
            <a:off x="0" y="0"/>
            <a:ext cx="9144000" cy="5949280"/>
          </a:xfrm>
          <a:prstGeom prst="rect">
            <a:avLst/>
          </a:prstGeom>
          <a:noFill/>
        </p:spPr>
      </p:pic>
    </p:spTree>
    <p:extLst>
      <p:ext uri="{BB962C8B-B14F-4D97-AF65-F5344CB8AC3E}">
        <p14:creationId xmlns:p14="http://schemas.microsoft.com/office/powerpoint/2010/main" val="31943268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cs-CZ" altLang="cs-CZ" sz="3600" b="1" dirty="0" smtClean="0"/>
              <a:t>Makedonské OH</a:t>
            </a:r>
            <a:endParaRPr lang="el-GR" altLang="cs-CZ" sz="3600" b="1" dirty="0" smtClean="0"/>
          </a:p>
        </p:txBody>
      </p:sp>
      <p:sp>
        <p:nvSpPr>
          <p:cNvPr id="29699" name="Rectangle 4"/>
          <p:cNvSpPr>
            <a:spLocks noGrp="1" noChangeArrowheads="1"/>
          </p:cNvSpPr>
          <p:nvPr>
            <p:ph type="body" sz="half" idx="2"/>
          </p:nvPr>
        </p:nvSpPr>
        <p:spPr>
          <a:xfrm>
            <a:off x="323529" y="2017713"/>
            <a:ext cx="8631560" cy="4114800"/>
          </a:xfrm>
        </p:spPr>
        <p:txBody>
          <a:bodyPr/>
          <a:lstStyle/>
          <a:p>
            <a:pPr eaLnBrk="1" hangingPunct="1">
              <a:lnSpc>
                <a:spcPct val="150000"/>
              </a:lnSpc>
            </a:pPr>
            <a:r>
              <a:rPr lang="cs-CZ" altLang="cs-CZ" dirty="0" smtClean="0">
                <a:solidFill>
                  <a:srgbClr val="881215"/>
                </a:solidFill>
              </a:rPr>
              <a:t>hry byly ustaveny králem </a:t>
            </a:r>
            <a:r>
              <a:rPr lang="en-US" altLang="cs-CZ" dirty="0" smtClean="0">
                <a:solidFill>
                  <a:srgbClr val="881215"/>
                </a:solidFill>
              </a:rPr>
              <a:t>king </a:t>
            </a:r>
            <a:r>
              <a:rPr lang="en-US" altLang="cs-CZ" dirty="0" err="1" smtClean="0">
                <a:solidFill>
                  <a:srgbClr val="881215"/>
                </a:solidFill>
              </a:rPr>
              <a:t>Archela</a:t>
            </a:r>
            <a:r>
              <a:rPr lang="cs-CZ" altLang="cs-CZ" dirty="0" err="1" smtClean="0">
                <a:solidFill>
                  <a:srgbClr val="881215"/>
                </a:solidFill>
              </a:rPr>
              <a:t>em</a:t>
            </a:r>
            <a:r>
              <a:rPr lang="en-US" altLang="cs-CZ" dirty="0" smtClean="0">
                <a:solidFill>
                  <a:srgbClr val="881215"/>
                </a:solidFill>
              </a:rPr>
              <a:t>  (413-399 BC) </a:t>
            </a:r>
            <a:r>
              <a:rPr lang="cs-CZ" altLang="cs-CZ" dirty="0" smtClean="0">
                <a:solidFill>
                  <a:srgbClr val="881215"/>
                </a:solidFill>
              </a:rPr>
              <a:t>na počest Dia Olympského a Múz</a:t>
            </a:r>
            <a:endParaRPr lang="en-US" altLang="cs-CZ" dirty="0" smtClean="0">
              <a:solidFill>
                <a:srgbClr val="881215"/>
              </a:solidFill>
            </a:endParaRPr>
          </a:p>
          <a:p>
            <a:pPr eaLnBrk="1" hangingPunct="1">
              <a:lnSpc>
                <a:spcPct val="150000"/>
              </a:lnSpc>
            </a:pPr>
            <a:endParaRPr lang="en-US" altLang="cs-CZ" dirty="0" smtClean="0">
              <a:solidFill>
                <a:srgbClr val="881215"/>
              </a:solidFill>
            </a:endParaRPr>
          </a:p>
          <a:p>
            <a:pPr eaLnBrk="1" hangingPunct="1">
              <a:lnSpc>
                <a:spcPct val="150000"/>
              </a:lnSpc>
            </a:pPr>
            <a:r>
              <a:rPr lang="cs-CZ" altLang="cs-CZ" dirty="0" smtClean="0">
                <a:solidFill>
                  <a:srgbClr val="881215"/>
                </a:solidFill>
              </a:rPr>
              <a:t>pořádali je i další králové jako např. F</a:t>
            </a:r>
            <a:r>
              <a:rPr lang="en-US" altLang="cs-CZ" dirty="0" err="1" smtClean="0">
                <a:solidFill>
                  <a:srgbClr val="881215"/>
                </a:solidFill>
              </a:rPr>
              <a:t>ilip</a:t>
            </a:r>
            <a:r>
              <a:rPr lang="en-US" altLang="cs-CZ" dirty="0" smtClean="0">
                <a:solidFill>
                  <a:srgbClr val="881215"/>
                </a:solidFill>
              </a:rPr>
              <a:t> II</a:t>
            </a:r>
            <a:r>
              <a:rPr lang="cs-CZ" altLang="cs-CZ" dirty="0" smtClean="0">
                <a:solidFill>
                  <a:srgbClr val="881215"/>
                </a:solidFill>
              </a:rPr>
              <a:t>.</a:t>
            </a:r>
            <a:r>
              <a:rPr lang="en-US" altLang="cs-CZ" dirty="0" smtClean="0">
                <a:solidFill>
                  <a:srgbClr val="881215"/>
                </a:solidFill>
              </a:rPr>
              <a:t> </a:t>
            </a:r>
            <a:r>
              <a:rPr lang="cs-CZ" altLang="cs-CZ" dirty="0" smtClean="0">
                <a:solidFill>
                  <a:srgbClr val="881215"/>
                </a:solidFill>
              </a:rPr>
              <a:t>a </a:t>
            </a:r>
            <a:r>
              <a:rPr lang="en-US" altLang="cs-CZ" dirty="0" smtClean="0">
                <a:solidFill>
                  <a:srgbClr val="881215"/>
                </a:solidFill>
              </a:rPr>
              <a:t>Alexander </a:t>
            </a:r>
            <a:r>
              <a:rPr lang="cs-CZ" altLang="cs-CZ" dirty="0" smtClean="0">
                <a:solidFill>
                  <a:srgbClr val="881215"/>
                </a:solidFill>
              </a:rPr>
              <a:t>Veliký </a:t>
            </a:r>
            <a:endParaRPr lang="el-GR" altLang="cs-CZ" dirty="0" smtClean="0">
              <a:solidFill>
                <a:srgbClr val="881215"/>
              </a:solidFill>
            </a:endParaRPr>
          </a:p>
        </p:txBody>
      </p:sp>
    </p:spTree>
    <p:extLst>
      <p:ext uri="{BB962C8B-B14F-4D97-AF65-F5344CB8AC3E}">
        <p14:creationId xmlns:p14="http://schemas.microsoft.com/office/powerpoint/2010/main" val="12410756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4 - Τίτλος"/>
          <p:cNvSpPr>
            <a:spLocks noGrp="1"/>
          </p:cNvSpPr>
          <p:nvPr>
            <p:ph type="title"/>
          </p:nvPr>
        </p:nvSpPr>
        <p:spPr/>
        <p:txBody>
          <a:bodyPr/>
          <a:lstStyle/>
          <a:p>
            <a:r>
              <a:rPr lang="cs-CZ" altLang="cs-CZ" b="1" dirty="0" smtClean="0"/>
              <a:t>Politika krále </a:t>
            </a:r>
            <a:r>
              <a:rPr lang="en-US" altLang="cs-CZ" b="1" dirty="0" err="1" smtClean="0"/>
              <a:t>Archel</a:t>
            </a:r>
            <a:r>
              <a:rPr lang="cs-CZ" altLang="cs-CZ" b="1" dirty="0" err="1" smtClean="0"/>
              <a:t>áa</a:t>
            </a:r>
            <a:endParaRPr lang="el-GR" altLang="cs-CZ" b="1" dirty="0" smtClean="0"/>
          </a:p>
        </p:txBody>
      </p:sp>
      <p:sp>
        <p:nvSpPr>
          <p:cNvPr id="30723" name="5 - Θέση περιεχομένου"/>
          <p:cNvSpPr>
            <a:spLocks noGrp="1"/>
          </p:cNvSpPr>
          <p:nvPr>
            <p:ph idx="1"/>
          </p:nvPr>
        </p:nvSpPr>
        <p:spPr>
          <a:xfrm>
            <a:off x="142875" y="2017713"/>
            <a:ext cx="9001125" cy="4114800"/>
          </a:xfrm>
        </p:spPr>
        <p:txBody>
          <a:bodyPr>
            <a:normAutofit/>
          </a:bodyPr>
          <a:lstStyle/>
          <a:p>
            <a:pPr algn="just"/>
            <a:r>
              <a:rPr lang="cs-CZ" altLang="cs-CZ" dirty="0" smtClean="0"/>
              <a:t>hry založil po svém vítězství na olympijských hrách v</a:t>
            </a:r>
            <a:r>
              <a:rPr lang="en-US" altLang="cs-CZ" dirty="0" smtClean="0"/>
              <a:t> </a:t>
            </a:r>
            <a:r>
              <a:rPr lang="en-US" altLang="cs-CZ" i="1" dirty="0" smtClean="0"/>
              <a:t>tethrippon</a:t>
            </a:r>
            <a:r>
              <a:rPr lang="en-US" altLang="cs-CZ" dirty="0" smtClean="0"/>
              <a:t> (408 BC)</a:t>
            </a:r>
            <a:r>
              <a:rPr lang="cs-CZ" altLang="cs-CZ" dirty="0" smtClean="0"/>
              <a:t> </a:t>
            </a:r>
            <a:endParaRPr lang="en-US" altLang="cs-CZ" dirty="0" smtClean="0"/>
          </a:p>
          <a:p>
            <a:pPr algn="just"/>
            <a:r>
              <a:rPr lang="cs-CZ" altLang="cs-CZ" dirty="0" err="1" smtClean="0"/>
              <a:t>Mak</a:t>
            </a:r>
            <a:r>
              <a:rPr lang="cs-CZ" altLang="cs-CZ" dirty="0" smtClean="0"/>
              <a:t>. OH v </a:t>
            </a:r>
            <a:r>
              <a:rPr lang="en-US" altLang="cs-CZ" b="1" dirty="0" smtClean="0"/>
              <a:t>Dion</a:t>
            </a:r>
            <a:r>
              <a:rPr lang="cs-CZ" altLang="cs-CZ" dirty="0" smtClean="0"/>
              <a:t>u</a:t>
            </a:r>
            <a:r>
              <a:rPr lang="en-US" altLang="cs-CZ" dirty="0" smtClean="0"/>
              <a:t> </a:t>
            </a:r>
            <a:r>
              <a:rPr lang="cs-CZ" altLang="cs-CZ" dirty="0" smtClean="0"/>
              <a:t>byly vytvořeny i kvůli většímu spojení s jižními Řeky </a:t>
            </a:r>
          </a:p>
          <a:p>
            <a:pPr algn="just"/>
            <a:r>
              <a:rPr lang="cs-CZ" altLang="cs-CZ" dirty="0" smtClean="0"/>
              <a:t>jeho hlavním cílem byla podpora a prosazení </a:t>
            </a:r>
            <a:r>
              <a:rPr lang="cs-CZ" altLang="cs-CZ" b="1" dirty="0" smtClean="0"/>
              <a:t>olympijské ideje a řecké kultury </a:t>
            </a:r>
            <a:r>
              <a:rPr lang="cs-CZ" altLang="cs-CZ" dirty="0" smtClean="0"/>
              <a:t>ve vlastní zemi</a:t>
            </a:r>
            <a:endParaRPr lang="en-US" altLang="cs-CZ" dirty="0" smtClean="0"/>
          </a:p>
          <a:p>
            <a:pPr algn="just"/>
            <a:endParaRPr lang="el-GR" altLang="cs-CZ" dirty="0" smtClean="0"/>
          </a:p>
        </p:txBody>
      </p:sp>
    </p:spTree>
    <p:extLst>
      <p:ext uri="{BB962C8B-B14F-4D97-AF65-F5344CB8AC3E}">
        <p14:creationId xmlns:p14="http://schemas.microsoft.com/office/powerpoint/2010/main" val="38889300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4 - Τίτλος"/>
          <p:cNvSpPr>
            <a:spLocks noGrp="1"/>
          </p:cNvSpPr>
          <p:nvPr>
            <p:ph type="title"/>
          </p:nvPr>
        </p:nvSpPr>
        <p:spPr/>
        <p:txBody>
          <a:bodyPr/>
          <a:lstStyle/>
          <a:p>
            <a:r>
              <a:rPr lang="cs-CZ" altLang="cs-CZ" b="1" dirty="0" smtClean="0"/>
              <a:t>MOH vs. OH – rozdíly </a:t>
            </a:r>
            <a:endParaRPr lang="el-GR" altLang="cs-CZ" b="1" dirty="0" smtClean="0"/>
          </a:p>
        </p:txBody>
      </p:sp>
      <p:sp>
        <p:nvSpPr>
          <p:cNvPr id="31747" name="5 - Θέση περιεχομένου"/>
          <p:cNvSpPr>
            <a:spLocks noGrp="1"/>
          </p:cNvSpPr>
          <p:nvPr>
            <p:ph idx="1"/>
          </p:nvPr>
        </p:nvSpPr>
        <p:spPr>
          <a:xfrm>
            <a:off x="0" y="1600200"/>
            <a:ext cx="8686800" cy="4525963"/>
          </a:xfrm>
        </p:spPr>
        <p:txBody>
          <a:bodyPr/>
          <a:lstStyle/>
          <a:p>
            <a:pPr algn="just"/>
            <a:r>
              <a:rPr lang="cs-CZ" altLang="cs-CZ" dirty="0" smtClean="0"/>
              <a:t>program zahrnoval sportovní soutěže i umělecké soutěže </a:t>
            </a:r>
          </a:p>
          <a:p>
            <a:pPr algn="just"/>
            <a:endParaRPr lang="cs-CZ" altLang="cs-CZ" dirty="0"/>
          </a:p>
          <a:p>
            <a:pPr algn="just"/>
            <a:r>
              <a:rPr lang="cs-CZ" altLang="cs-CZ" dirty="0" smtClean="0"/>
              <a:t>trvaly  9 dní</a:t>
            </a:r>
            <a:endParaRPr lang="en-US" altLang="cs-CZ" dirty="0" smtClean="0"/>
          </a:p>
          <a:p>
            <a:pPr algn="just">
              <a:buFont typeface="Wingdings" pitchFamily="2" charset="2"/>
              <a:buNone/>
            </a:pPr>
            <a:endParaRPr lang="en-US" altLang="cs-CZ" dirty="0" smtClean="0"/>
          </a:p>
          <a:p>
            <a:pPr algn="just"/>
            <a:r>
              <a:rPr lang="cs-CZ" altLang="cs-CZ" dirty="0" smtClean="0"/>
              <a:t>pořádaly se v říjnu </a:t>
            </a:r>
            <a:endParaRPr lang="el-GR" altLang="cs-CZ" dirty="0" smtClean="0"/>
          </a:p>
        </p:txBody>
      </p:sp>
    </p:spTree>
    <p:extLst>
      <p:ext uri="{BB962C8B-B14F-4D97-AF65-F5344CB8AC3E}">
        <p14:creationId xmlns:p14="http://schemas.microsoft.com/office/powerpoint/2010/main" val="12260036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eaLnBrk="1" hangingPunct="1"/>
            <a:r>
              <a:rPr lang="en-US" altLang="cs-CZ" sz="3600" b="1" dirty="0" err="1" smtClean="0"/>
              <a:t>Aigai</a:t>
            </a:r>
            <a:r>
              <a:rPr lang="en-US" altLang="cs-CZ" sz="3600" b="1" dirty="0" smtClean="0"/>
              <a:t> </a:t>
            </a:r>
            <a:r>
              <a:rPr lang="cs-CZ" altLang="cs-CZ" sz="3600" b="1" dirty="0" smtClean="0"/>
              <a:t>či </a:t>
            </a:r>
            <a:r>
              <a:rPr lang="en-US" altLang="cs-CZ" sz="3600" b="1" dirty="0" smtClean="0"/>
              <a:t>Dion? </a:t>
            </a:r>
            <a:r>
              <a:rPr lang="cs-CZ" altLang="cs-CZ" sz="3600" b="1" dirty="0" smtClean="0"/>
              <a:t>Kontradikce</a:t>
            </a:r>
            <a:endParaRPr lang="el-GR" altLang="cs-CZ" sz="3600" b="1" dirty="0" smtClean="0"/>
          </a:p>
        </p:txBody>
      </p:sp>
      <p:sp>
        <p:nvSpPr>
          <p:cNvPr id="32771" name="Rectangle 3"/>
          <p:cNvSpPr>
            <a:spLocks noGrp="1" noChangeArrowheads="1"/>
          </p:cNvSpPr>
          <p:nvPr>
            <p:ph type="body" sz="half" idx="1"/>
          </p:nvPr>
        </p:nvSpPr>
        <p:spPr>
          <a:xfrm>
            <a:off x="1182688" y="2017713"/>
            <a:ext cx="112712" cy="4114800"/>
          </a:xfrm>
        </p:spPr>
        <p:txBody>
          <a:bodyPr/>
          <a:lstStyle/>
          <a:p>
            <a:pPr eaLnBrk="1" hangingPunct="1">
              <a:lnSpc>
                <a:spcPct val="80000"/>
              </a:lnSpc>
            </a:pPr>
            <a:endParaRPr lang="el-GR" altLang="cs-CZ" sz="2400" smtClean="0"/>
          </a:p>
          <a:p>
            <a:pPr eaLnBrk="1" hangingPunct="1">
              <a:lnSpc>
                <a:spcPct val="80000"/>
              </a:lnSpc>
              <a:buFont typeface="Wingdings" pitchFamily="2" charset="2"/>
              <a:buNone/>
            </a:pPr>
            <a:endParaRPr lang="el-GR" altLang="cs-CZ" sz="2400" smtClean="0"/>
          </a:p>
        </p:txBody>
      </p:sp>
      <p:sp>
        <p:nvSpPr>
          <p:cNvPr id="32772" name="Rectangle 4"/>
          <p:cNvSpPr>
            <a:spLocks noGrp="1" noChangeArrowheads="1"/>
          </p:cNvSpPr>
          <p:nvPr>
            <p:ph type="body" sz="half" idx="2"/>
          </p:nvPr>
        </p:nvSpPr>
        <p:spPr>
          <a:xfrm>
            <a:off x="0" y="1772816"/>
            <a:ext cx="8955088" cy="4359697"/>
          </a:xfrm>
        </p:spPr>
        <p:txBody>
          <a:bodyPr>
            <a:normAutofit/>
          </a:bodyPr>
          <a:lstStyle/>
          <a:p>
            <a:pPr eaLnBrk="1" hangingPunct="1">
              <a:lnSpc>
                <a:spcPct val="150000"/>
              </a:lnSpc>
            </a:pPr>
            <a:r>
              <a:rPr lang="cs-CZ" altLang="cs-CZ" dirty="0" smtClean="0"/>
              <a:t>podle </a:t>
            </a:r>
            <a:r>
              <a:rPr lang="en-US" altLang="cs-CZ" b="1" dirty="0" err="1" smtClean="0"/>
              <a:t>Arrian</a:t>
            </a:r>
            <a:r>
              <a:rPr lang="cs-CZ" altLang="cs-CZ" dirty="0" smtClean="0"/>
              <a:t>a byly hry za vlády </a:t>
            </a:r>
            <a:r>
              <a:rPr lang="cs-CZ" altLang="cs-CZ" dirty="0" err="1" smtClean="0"/>
              <a:t>Archeláa</a:t>
            </a:r>
            <a:r>
              <a:rPr lang="cs-CZ" altLang="cs-CZ" dirty="0" smtClean="0"/>
              <a:t> i Alexandra Velikého pořádány v </a:t>
            </a:r>
            <a:r>
              <a:rPr lang="en-US" altLang="cs-CZ" b="1" dirty="0" err="1" smtClean="0"/>
              <a:t>Aigai</a:t>
            </a:r>
            <a:endParaRPr lang="cs-CZ" altLang="cs-CZ" dirty="0"/>
          </a:p>
          <a:p>
            <a:pPr eaLnBrk="1" hangingPunct="1">
              <a:lnSpc>
                <a:spcPct val="150000"/>
              </a:lnSpc>
            </a:pPr>
            <a:r>
              <a:rPr lang="en-US" altLang="cs-CZ" b="1" dirty="0" err="1" smtClean="0"/>
              <a:t>Diodorus</a:t>
            </a:r>
            <a:r>
              <a:rPr lang="en-US" altLang="cs-CZ" dirty="0" smtClean="0"/>
              <a:t> </a:t>
            </a:r>
            <a:r>
              <a:rPr lang="cs-CZ" altLang="cs-CZ" dirty="0" smtClean="0"/>
              <a:t>zmiňuje </a:t>
            </a:r>
            <a:r>
              <a:rPr lang="en-US" altLang="cs-CZ" b="1" dirty="0" smtClean="0"/>
              <a:t>Dion</a:t>
            </a:r>
            <a:endParaRPr lang="cs-CZ" altLang="cs-CZ" b="1" dirty="0" smtClean="0"/>
          </a:p>
          <a:p>
            <a:pPr eaLnBrk="1" hangingPunct="1">
              <a:lnSpc>
                <a:spcPct val="150000"/>
              </a:lnSpc>
            </a:pPr>
            <a:r>
              <a:rPr lang="en-US" altLang="cs-CZ" b="1" dirty="0" smtClean="0"/>
              <a:t>Demosthenes</a:t>
            </a:r>
            <a:r>
              <a:rPr lang="en-US" altLang="cs-CZ" dirty="0" smtClean="0"/>
              <a:t> </a:t>
            </a:r>
            <a:r>
              <a:rPr lang="cs-CZ" altLang="cs-CZ" dirty="0" smtClean="0"/>
              <a:t>zmiňuje </a:t>
            </a:r>
            <a:r>
              <a:rPr lang="en-US" altLang="cs-CZ" b="1" dirty="0" smtClean="0"/>
              <a:t>Dion </a:t>
            </a:r>
            <a:endParaRPr lang="cs-CZ" altLang="cs-CZ" b="1" dirty="0" smtClean="0"/>
          </a:p>
          <a:p>
            <a:pPr eaLnBrk="1" hangingPunct="1">
              <a:lnSpc>
                <a:spcPct val="150000"/>
              </a:lnSpc>
            </a:pPr>
            <a:r>
              <a:rPr lang="cs-CZ" altLang="cs-CZ" b="1" dirty="0" smtClean="0"/>
              <a:t>archeologické nálezy</a:t>
            </a:r>
            <a:r>
              <a:rPr lang="cs-CZ" altLang="cs-CZ" dirty="0" smtClean="0"/>
              <a:t> objevily chrám zasvěceného Diovi Olympskému stadion v</a:t>
            </a:r>
            <a:r>
              <a:rPr lang="en-US" altLang="cs-CZ" dirty="0" smtClean="0"/>
              <a:t> </a:t>
            </a:r>
            <a:r>
              <a:rPr lang="en-US" altLang="cs-CZ" b="1" dirty="0" smtClean="0"/>
              <a:t>Dion</a:t>
            </a:r>
            <a:endParaRPr lang="el-GR" altLang="cs-CZ" b="1" dirty="0" smtClean="0"/>
          </a:p>
        </p:txBody>
      </p:sp>
    </p:spTree>
    <p:extLst>
      <p:ext uri="{BB962C8B-B14F-4D97-AF65-F5344CB8AC3E}">
        <p14:creationId xmlns:p14="http://schemas.microsoft.com/office/powerpoint/2010/main" val="4667614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6514"/>
            <a:ext cx="643221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8302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13458"/>
            <a:ext cx="9144001" cy="54244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5136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4000" cy="52644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67107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iří\Desktop\Drawing of a later Imperial Roman relief showing a boxer wearing on his right hand a caestus, armed with metal projections; Lateran Collection, Vatican Museum (Gardiner, fig. 177).jpg"/>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6395"/>
            <a:ext cx="9144000" cy="687388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b="1" dirty="0" smtClean="0"/>
              <a:t>Helénismus </a:t>
            </a:r>
            <a:endParaRPr lang="cs-CZ" b="1" dirty="0"/>
          </a:p>
        </p:txBody>
      </p:sp>
      <p:sp>
        <p:nvSpPr>
          <p:cNvPr id="3" name="Zástupný symbol pro obsah 2"/>
          <p:cNvSpPr>
            <a:spLocks noGrp="1"/>
          </p:cNvSpPr>
          <p:nvPr>
            <p:ph idx="1"/>
          </p:nvPr>
        </p:nvSpPr>
        <p:spPr/>
        <p:txBody>
          <a:bodyPr>
            <a:normAutofit/>
          </a:bodyPr>
          <a:lstStyle/>
          <a:p>
            <a:r>
              <a:rPr lang="cs-CZ" dirty="0" smtClean="0"/>
              <a:t>výrazná </a:t>
            </a:r>
            <a:r>
              <a:rPr lang="cs-CZ" dirty="0"/>
              <a:t>profesionalizace (žoldnéřství) </a:t>
            </a:r>
            <a:endParaRPr lang="cs-CZ" dirty="0" smtClean="0"/>
          </a:p>
          <a:p>
            <a:r>
              <a:rPr lang="cs-CZ" dirty="0" smtClean="0"/>
              <a:t>nová </a:t>
            </a:r>
            <a:r>
              <a:rPr lang="cs-CZ" i="1" dirty="0" err="1"/>
              <a:t>γυμνάσι</a:t>
            </a:r>
            <a:r>
              <a:rPr lang="cs-CZ" i="1" dirty="0"/>
              <a:t>α</a:t>
            </a:r>
            <a:r>
              <a:rPr lang="cs-CZ" dirty="0"/>
              <a:t>, </a:t>
            </a:r>
            <a:r>
              <a:rPr lang="cs-CZ" i="1" dirty="0"/>
              <a:t>στάδια</a:t>
            </a:r>
            <a:r>
              <a:rPr lang="cs-CZ" dirty="0"/>
              <a:t> a </a:t>
            </a:r>
            <a:r>
              <a:rPr lang="cs-CZ" dirty="0" smtClean="0"/>
              <a:t>hry</a:t>
            </a:r>
          </a:p>
          <a:p>
            <a:r>
              <a:rPr lang="cs-CZ" dirty="0" smtClean="0"/>
              <a:t>nebyla </a:t>
            </a:r>
            <a:r>
              <a:rPr lang="cs-CZ" dirty="0"/>
              <a:t>obnovena původní řecká </a:t>
            </a:r>
            <a:r>
              <a:rPr lang="cs-CZ" dirty="0" smtClean="0"/>
              <a:t>gymnastika</a:t>
            </a:r>
          </a:p>
          <a:p>
            <a:r>
              <a:rPr lang="cs-CZ" dirty="0" smtClean="0"/>
              <a:t>přelom </a:t>
            </a:r>
            <a:r>
              <a:rPr lang="cs-CZ" dirty="0"/>
              <a:t>3. a 2. století př. Kr. </a:t>
            </a:r>
            <a:r>
              <a:rPr lang="cs-CZ" dirty="0" smtClean="0"/>
              <a:t>zvýšení počtu her</a:t>
            </a:r>
          </a:p>
          <a:p>
            <a:pPr lvl="1"/>
            <a:r>
              <a:rPr lang="cs-CZ" dirty="0"/>
              <a:t>v</a:t>
            </a:r>
            <a:r>
              <a:rPr lang="cs-CZ" dirty="0" smtClean="0"/>
              <a:t>šeřecké 20+</a:t>
            </a:r>
          </a:p>
          <a:p>
            <a:pPr lvl="1"/>
            <a:r>
              <a:rPr lang="cs-CZ" dirty="0" smtClean="0"/>
              <a:t>místní 100+</a:t>
            </a:r>
          </a:p>
          <a:p>
            <a:pPr lvl="1"/>
            <a:r>
              <a:rPr lang="cs-CZ" dirty="0" smtClean="0"/>
              <a:t>ukázka </a:t>
            </a:r>
            <a:r>
              <a:rPr lang="cs-CZ" dirty="0"/>
              <a:t>honosnosti, chlubivosti a </a:t>
            </a:r>
            <a:r>
              <a:rPr lang="cs-CZ" dirty="0" smtClean="0"/>
              <a:t>komerce</a:t>
            </a:r>
            <a:endParaRPr lang="cs-CZ" dirty="0"/>
          </a:p>
        </p:txBody>
      </p:sp>
    </p:spTree>
    <p:extLst>
      <p:ext uri="{BB962C8B-B14F-4D97-AF65-F5344CB8AC3E}">
        <p14:creationId xmlns:p14="http://schemas.microsoft.com/office/powerpoint/2010/main" val="27827759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1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076" y="0"/>
            <a:ext cx="7884368" cy="68712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55948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cs-CZ" altLang="cs-CZ" b="1" dirty="0" smtClean="0"/>
              <a:t>Stadion v </a:t>
            </a:r>
            <a:r>
              <a:rPr lang="cs-CZ" altLang="cs-CZ" b="1" dirty="0" err="1" smtClean="0"/>
              <a:t>Dionu</a:t>
            </a:r>
            <a:endParaRPr lang="el-GR" altLang="cs-CZ" b="1" dirty="0" smtClean="0"/>
          </a:p>
        </p:txBody>
      </p:sp>
      <p:pic>
        <p:nvPicPr>
          <p:cNvPr id="35843" name="Picture 3" descr="D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2" y="1628800"/>
            <a:ext cx="9144000" cy="45604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3170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4"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4859"/>
            <a:ext cx="9167928" cy="40324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1606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a:bodyPr>
          <a:lstStyle/>
          <a:p>
            <a:pPr eaLnBrk="1" hangingPunct="1"/>
            <a:r>
              <a:rPr lang="cs-CZ" altLang="cs-CZ" b="1" dirty="0" smtClean="0"/>
              <a:t>Olympijské hry v </a:t>
            </a:r>
            <a:r>
              <a:rPr lang="en-US" altLang="cs-CZ" b="1" dirty="0" err="1" smtClean="0"/>
              <a:t>Beroea</a:t>
            </a:r>
            <a:endParaRPr lang="el-GR" altLang="cs-CZ" b="1" dirty="0" smtClean="0"/>
          </a:p>
        </p:txBody>
      </p:sp>
      <p:sp>
        <p:nvSpPr>
          <p:cNvPr id="38915" name="Rectangle 4"/>
          <p:cNvSpPr>
            <a:spLocks noGrp="1" noChangeArrowheads="1"/>
          </p:cNvSpPr>
          <p:nvPr>
            <p:ph idx="1"/>
          </p:nvPr>
        </p:nvSpPr>
        <p:spPr/>
        <p:txBody>
          <a:bodyPr/>
          <a:lstStyle/>
          <a:p>
            <a:pPr eaLnBrk="1" hangingPunct="1"/>
            <a:endParaRPr lang="en-US" altLang="cs-CZ" dirty="0" smtClean="0">
              <a:solidFill>
                <a:srgbClr val="881215"/>
              </a:solidFill>
            </a:endParaRPr>
          </a:p>
          <a:p>
            <a:pPr eaLnBrk="1" hangingPunct="1">
              <a:buFontTx/>
              <a:buChar char="-"/>
            </a:pPr>
            <a:r>
              <a:rPr lang="cs-CZ" altLang="cs-CZ" dirty="0" smtClean="0">
                <a:solidFill>
                  <a:srgbClr val="881215"/>
                </a:solidFill>
              </a:rPr>
              <a:t>pořádány za vlády císařů </a:t>
            </a:r>
            <a:r>
              <a:rPr lang="en-US" altLang="cs-CZ" dirty="0" smtClean="0">
                <a:solidFill>
                  <a:srgbClr val="881215"/>
                </a:solidFill>
              </a:rPr>
              <a:t>Gordian</a:t>
            </a:r>
            <a:r>
              <a:rPr lang="cs-CZ" altLang="cs-CZ" dirty="0" smtClean="0">
                <a:solidFill>
                  <a:srgbClr val="881215"/>
                </a:solidFill>
              </a:rPr>
              <a:t>a</a:t>
            </a:r>
            <a:r>
              <a:rPr lang="en-US" altLang="cs-CZ" dirty="0" smtClean="0">
                <a:solidFill>
                  <a:srgbClr val="881215"/>
                </a:solidFill>
              </a:rPr>
              <a:t> II</a:t>
            </a:r>
            <a:r>
              <a:rPr lang="cs-CZ" altLang="cs-CZ" dirty="0" smtClean="0">
                <a:solidFill>
                  <a:srgbClr val="881215"/>
                </a:solidFill>
              </a:rPr>
              <a:t>.</a:t>
            </a:r>
            <a:r>
              <a:rPr lang="en-US" altLang="cs-CZ" dirty="0" smtClean="0">
                <a:solidFill>
                  <a:srgbClr val="881215"/>
                </a:solidFill>
              </a:rPr>
              <a:t> (238-244 AD) &amp; </a:t>
            </a:r>
            <a:r>
              <a:rPr lang="cs-CZ" altLang="cs-CZ" dirty="0">
                <a:solidFill>
                  <a:srgbClr val="881215"/>
                </a:solidFill>
              </a:rPr>
              <a:t>F</a:t>
            </a:r>
            <a:r>
              <a:rPr lang="en-US" altLang="cs-CZ" dirty="0" err="1" smtClean="0">
                <a:solidFill>
                  <a:srgbClr val="881215"/>
                </a:solidFill>
              </a:rPr>
              <a:t>ilip</a:t>
            </a:r>
            <a:r>
              <a:rPr lang="cs-CZ" altLang="cs-CZ" dirty="0" smtClean="0">
                <a:solidFill>
                  <a:srgbClr val="881215"/>
                </a:solidFill>
              </a:rPr>
              <a:t>a</a:t>
            </a:r>
            <a:r>
              <a:rPr lang="en-US" altLang="cs-CZ" dirty="0" smtClean="0">
                <a:solidFill>
                  <a:srgbClr val="881215"/>
                </a:solidFill>
              </a:rPr>
              <a:t> Arab</a:t>
            </a:r>
            <a:r>
              <a:rPr lang="cs-CZ" altLang="cs-CZ" dirty="0" smtClean="0">
                <a:solidFill>
                  <a:srgbClr val="881215"/>
                </a:solidFill>
              </a:rPr>
              <a:t>a</a:t>
            </a:r>
            <a:r>
              <a:rPr lang="en-US" altLang="cs-CZ" dirty="0" smtClean="0">
                <a:solidFill>
                  <a:srgbClr val="881215"/>
                </a:solidFill>
              </a:rPr>
              <a:t> (244-249 AD)</a:t>
            </a:r>
            <a:endParaRPr lang="cs-CZ" altLang="cs-CZ" dirty="0" smtClean="0">
              <a:solidFill>
                <a:srgbClr val="881215"/>
              </a:solidFill>
            </a:endParaRPr>
          </a:p>
          <a:p>
            <a:pPr eaLnBrk="1" hangingPunct="1">
              <a:buFontTx/>
              <a:buChar char="-"/>
            </a:pPr>
            <a:endParaRPr lang="cs-CZ" altLang="cs-CZ" dirty="0">
              <a:solidFill>
                <a:srgbClr val="881215"/>
              </a:solidFill>
            </a:endParaRPr>
          </a:p>
          <a:p>
            <a:pPr eaLnBrk="1" hangingPunct="1">
              <a:buFontTx/>
              <a:buChar char="-"/>
            </a:pPr>
            <a:r>
              <a:rPr lang="cs-CZ" altLang="cs-CZ" dirty="0" smtClean="0">
                <a:solidFill>
                  <a:srgbClr val="881215"/>
                </a:solidFill>
              </a:rPr>
              <a:t>Dále také mezi léty</a:t>
            </a:r>
            <a:r>
              <a:rPr lang="en-US" altLang="cs-CZ" dirty="0" smtClean="0">
                <a:solidFill>
                  <a:srgbClr val="881215"/>
                </a:solidFill>
              </a:rPr>
              <a:t> 253-257 AD.</a:t>
            </a:r>
            <a:endParaRPr lang="el-GR" altLang="cs-CZ" dirty="0" smtClean="0">
              <a:solidFill>
                <a:srgbClr val="881215"/>
              </a:solidFill>
            </a:endParaRPr>
          </a:p>
        </p:txBody>
      </p:sp>
    </p:spTree>
    <p:extLst>
      <p:ext uri="{BB962C8B-B14F-4D97-AF65-F5344CB8AC3E}">
        <p14:creationId xmlns:p14="http://schemas.microsoft.com/office/powerpoint/2010/main" val="22884994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a:bodyPr>
          <a:lstStyle/>
          <a:p>
            <a:pPr eaLnBrk="1" hangingPunct="1"/>
            <a:r>
              <a:rPr lang="en-US" altLang="cs-CZ" b="1" dirty="0" err="1" smtClean="0"/>
              <a:t>Beroea</a:t>
            </a:r>
            <a:r>
              <a:rPr lang="en-US" altLang="cs-CZ" b="1" dirty="0" smtClean="0"/>
              <a:t>-</a:t>
            </a:r>
            <a:r>
              <a:rPr lang="cs-CZ" altLang="cs-CZ" b="1" dirty="0" smtClean="0"/>
              <a:t>atletické centrum</a:t>
            </a:r>
            <a:endParaRPr lang="el-GR" altLang="cs-CZ" b="1" dirty="0" smtClean="0"/>
          </a:p>
        </p:txBody>
      </p:sp>
      <p:pic>
        <p:nvPicPr>
          <p:cNvPr id="37891" name="Picture 3" descr="agonothe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494694"/>
            <a:ext cx="4642509" cy="46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4911725" y="2220913"/>
            <a:ext cx="4232275"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lnSpc>
                <a:spcPct val="130000"/>
              </a:lnSpc>
              <a:buFontTx/>
              <a:buChar char="•"/>
            </a:pPr>
            <a:r>
              <a:rPr lang="cs-CZ" altLang="cs-CZ" b="1" dirty="0" smtClean="0">
                <a:solidFill>
                  <a:srgbClr val="881215"/>
                </a:solidFill>
                <a:cs typeface="Arial" charset="0"/>
              </a:rPr>
              <a:t> g</a:t>
            </a:r>
            <a:r>
              <a:rPr lang="en-US" altLang="cs-CZ" b="1" dirty="0" err="1" smtClean="0">
                <a:solidFill>
                  <a:srgbClr val="881215"/>
                </a:solidFill>
                <a:cs typeface="Arial" charset="0"/>
              </a:rPr>
              <a:t>ymnasium</a:t>
            </a:r>
            <a:endParaRPr lang="el-GR" altLang="cs-CZ" b="1" dirty="0">
              <a:solidFill>
                <a:srgbClr val="881215"/>
              </a:solidFill>
              <a:cs typeface="Arial" charset="0"/>
            </a:endParaRPr>
          </a:p>
          <a:p>
            <a:pPr eaLnBrk="1" hangingPunct="1">
              <a:lnSpc>
                <a:spcPct val="130000"/>
              </a:lnSpc>
              <a:buFontTx/>
              <a:buChar char="•"/>
            </a:pPr>
            <a:r>
              <a:rPr lang="cs-CZ" altLang="cs-CZ" b="1" dirty="0" smtClean="0">
                <a:solidFill>
                  <a:srgbClr val="881215"/>
                </a:solidFill>
                <a:cs typeface="Arial" charset="0"/>
              </a:rPr>
              <a:t> g</a:t>
            </a:r>
            <a:r>
              <a:rPr lang="en-US" altLang="cs-CZ" b="1" dirty="0" err="1" smtClean="0">
                <a:solidFill>
                  <a:srgbClr val="881215"/>
                </a:solidFill>
                <a:cs typeface="Arial" charset="0"/>
              </a:rPr>
              <a:t>ymnasiarchic</a:t>
            </a:r>
            <a:r>
              <a:rPr lang="cs-CZ" altLang="cs-CZ" b="1" dirty="0" err="1" smtClean="0">
                <a:solidFill>
                  <a:srgbClr val="881215"/>
                </a:solidFill>
                <a:cs typeface="Arial" charset="0"/>
              </a:rPr>
              <a:t>ký</a:t>
            </a:r>
            <a:r>
              <a:rPr lang="cs-CZ" altLang="cs-CZ" b="1" dirty="0" smtClean="0">
                <a:solidFill>
                  <a:srgbClr val="881215"/>
                </a:solidFill>
                <a:cs typeface="Arial" charset="0"/>
              </a:rPr>
              <a:t> zákon </a:t>
            </a:r>
            <a:endParaRPr lang="el-GR" altLang="cs-CZ" b="1" dirty="0">
              <a:solidFill>
                <a:srgbClr val="881215"/>
              </a:solidFill>
              <a:cs typeface="Arial" charset="0"/>
            </a:endParaRPr>
          </a:p>
          <a:p>
            <a:pPr eaLnBrk="1" hangingPunct="1">
              <a:lnSpc>
                <a:spcPct val="130000"/>
              </a:lnSpc>
              <a:buFontTx/>
              <a:buChar char="•"/>
            </a:pPr>
            <a:r>
              <a:rPr lang="cs-CZ" altLang="cs-CZ" b="1" dirty="0" smtClean="0">
                <a:solidFill>
                  <a:srgbClr val="881215"/>
                </a:solidFill>
                <a:cs typeface="Arial" charset="0"/>
              </a:rPr>
              <a:t> hry </a:t>
            </a:r>
            <a:r>
              <a:rPr lang="en-US" altLang="cs-CZ" b="1" dirty="0" err="1" smtClean="0">
                <a:solidFill>
                  <a:srgbClr val="881215"/>
                </a:solidFill>
                <a:cs typeface="Arial" charset="0"/>
              </a:rPr>
              <a:t>Koenon</a:t>
            </a:r>
            <a:endParaRPr lang="el-GR" altLang="cs-CZ" b="1" dirty="0">
              <a:solidFill>
                <a:srgbClr val="881215"/>
              </a:solidFill>
              <a:cs typeface="Arial" charset="0"/>
            </a:endParaRPr>
          </a:p>
          <a:p>
            <a:pPr eaLnBrk="1" hangingPunct="1">
              <a:lnSpc>
                <a:spcPct val="130000"/>
              </a:lnSpc>
              <a:buFontTx/>
              <a:buChar char="•"/>
            </a:pPr>
            <a:r>
              <a:rPr lang="cs-CZ" altLang="cs-CZ" b="1" dirty="0" smtClean="0">
                <a:solidFill>
                  <a:srgbClr val="881215"/>
                </a:solidFill>
                <a:cs typeface="Arial" charset="0"/>
              </a:rPr>
              <a:t> </a:t>
            </a:r>
            <a:r>
              <a:rPr lang="en-US" altLang="cs-CZ" b="1" dirty="0" smtClean="0">
                <a:solidFill>
                  <a:srgbClr val="881215"/>
                </a:solidFill>
                <a:cs typeface="Arial" charset="0"/>
              </a:rPr>
              <a:t>Olympia</a:t>
            </a:r>
            <a:endParaRPr lang="el-GR" altLang="cs-CZ" b="1" dirty="0">
              <a:solidFill>
                <a:srgbClr val="881215"/>
              </a:solidFill>
              <a:cs typeface="Arial" charset="0"/>
            </a:endParaRPr>
          </a:p>
          <a:p>
            <a:pPr eaLnBrk="1" hangingPunct="1">
              <a:lnSpc>
                <a:spcPct val="130000"/>
              </a:lnSpc>
              <a:buFontTx/>
              <a:buChar char="•"/>
            </a:pPr>
            <a:r>
              <a:rPr lang="cs-CZ" altLang="cs-CZ" b="1" dirty="0" smtClean="0">
                <a:solidFill>
                  <a:srgbClr val="881215"/>
                </a:solidFill>
                <a:cs typeface="Arial" charset="0"/>
              </a:rPr>
              <a:t> </a:t>
            </a:r>
            <a:r>
              <a:rPr lang="en-US" altLang="cs-CZ" b="1" dirty="0" smtClean="0">
                <a:solidFill>
                  <a:srgbClr val="881215"/>
                </a:solidFill>
                <a:cs typeface="Arial" charset="0"/>
              </a:rPr>
              <a:t>Olympia-</a:t>
            </a:r>
            <a:r>
              <a:rPr lang="en-US" altLang="cs-CZ" b="1" dirty="0" err="1" smtClean="0">
                <a:solidFill>
                  <a:srgbClr val="881215"/>
                </a:solidFill>
                <a:cs typeface="Arial" charset="0"/>
              </a:rPr>
              <a:t>Alexandreia</a:t>
            </a:r>
            <a:endParaRPr lang="el-GR" altLang="cs-CZ" b="1" dirty="0">
              <a:solidFill>
                <a:srgbClr val="881215"/>
              </a:solidFill>
              <a:cs typeface="Arial" charset="0"/>
            </a:endParaRPr>
          </a:p>
          <a:p>
            <a:pPr eaLnBrk="1" hangingPunct="1">
              <a:lnSpc>
                <a:spcPct val="130000"/>
              </a:lnSpc>
              <a:buFontTx/>
              <a:buChar char="•"/>
            </a:pPr>
            <a:endParaRPr lang="el-GR" altLang="cs-CZ" b="1" dirty="0">
              <a:solidFill>
                <a:srgbClr val="881215"/>
              </a:solidFill>
              <a:cs typeface="Arial" charset="0"/>
            </a:endParaRPr>
          </a:p>
        </p:txBody>
      </p:sp>
    </p:spTree>
    <p:extLst>
      <p:ext uri="{BB962C8B-B14F-4D97-AF65-F5344CB8AC3E}">
        <p14:creationId xmlns:p14="http://schemas.microsoft.com/office/powerpoint/2010/main" val="22439140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Bero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800"/>
            <a:ext cx="9144000" cy="47646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Grp="1" noChangeArrowheads="1"/>
          </p:cNvSpPr>
          <p:nvPr>
            <p:ph type="title"/>
          </p:nvPr>
        </p:nvSpPr>
        <p:spPr>
          <a:xfrm>
            <a:off x="179512" y="214313"/>
            <a:ext cx="8764463" cy="1462087"/>
          </a:xfrm>
        </p:spPr>
        <p:txBody>
          <a:bodyPr>
            <a:normAutofit/>
          </a:bodyPr>
          <a:lstStyle/>
          <a:p>
            <a:pPr eaLnBrk="1" hangingPunct="1"/>
            <a:r>
              <a:rPr lang="cs-CZ" altLang="cs-CZ" sz="4000" b="1" dirty="0" smtClean="0"/>
              <a:t>Hry v makedonském </a:t>
            </a:r>
            <a:r>
              <a:rPr lang="en-US" altLang="cs-CZ" sz="4000" b="1" dirty="0" err="1" smtClean="0"/>
              <a:t>Koenon</a:t>
            </a:r>
            <a:endParaRPr lang="el-GR" altLang="cs-CZ" sz="4000" b="1" dirty="0" smtClean="0"/>
          </a:p>
        </p:txBody>
      </p:sp>
    </p:spTree>
    <p:extLst>
      <p:ext uri="{BB962C8B-B14F-4D97-AF65-F5344CB8AC3E}">
        <p14:creationId xmlns:p14="http://schemas.microsoft.com/office/powerpoint/2010/main" val="29958606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fontScale="90000"/>
          </a:bodyPr>
          <a:lstStyle/>
          <a:p>
            <a:r>
              <a:rPr lang="en-US" altLang="cs-CZ" sz="4000" dirty="0" smtClean="0"/>
              <a:t/>
            </a:r>
            <a:br>
              <a:rPr lang="en-US" altLang="cs-CZ" sz="4000" dirty="0" smtClean="0"/>
            </a:br>
            <a:r>
              <a:rPr lang="el-GR" altLang="cs-CZ" sz="4000" dirty="0" smtClean="0"/>
              <a:t/>
            </a:r>
            <a:br>
              <a:rPr lang="el-GR" altLang="cs-CZ" sz="4000" dirty="0" smtClean="0"/>
            </a:br>
            <a:r>
              <a:rPr lang="en-US" altLang="cs-CZ" sz="4000" b="1" dirty="0" err="1" smtClean="0"/>
              <a:t>Olympi</a:t>
            </a:r>
            <a:r>
              <a:rPr lang="cs-CZ" altLang="cs-CZ" sz="4000" b="1" dirty="0" err="1" smtClean="0"/>
              <a:t>jské</a:t>
            </a:r>
            <a:r>
              <a:rPr lang="en-US" altLang="cs-CZ" sz="4000" b="1" dirty="0" smtClean="0"/>
              <a:t>-Alexandre</a:t>
            </a:r>
            <a:r>
              <a:rPr lang="cs-CZ" altLang="cs-CZ" sz="4000" b="1" dirty="0" err="1" smtClean="0"/>
              <a:t>jské</a:t>
            </a:r>
            <a:r>
              <a:rPr lang="en-US" altLang="cs-CZ" sz="4000" b="1" dirty="0" smtClean="0"/>
              <a:t> </a:t>
            </a:r>
            <a:r>
              <a:rPr lang="cs-CZ" altLang="cs-CZ" sz="4000" b="1" dirty="0" smtClean="0"/>
              <a:t>hry</a:t>
            </a:r>
            <a:r>
              <a:rPr lang="el-GR" altLang="cs-CZ" sz="4000" b="1" dirty="0"/>
              <a:t/>
            </a:r>
            <a:br>
              <a:rPr lang="el-GR" altLang="cs-CZ" sz="4000" b="1" dirty="0"/>
            </a:br>
            <a:r>
              <a:rPr lang="el-GR" altLang="cs-CZ" sz="4000" b="1" dirty="0" smtClean="0"/>
              <a:t/>
            </a:r>
            <a:br>
              <a:rPr lang="el-GR" altLang="cs-CZ" sz="4000" b="1" dirty="0" smtClean="0"/>
            </a:br>
            <a:endParaRPr lang="el-GR" altLang="cs-CZ" sz="4000" b="1" dirty="0" smtClean="0"/>
          </a:p>
        </p:txBody>
      </p:sp>
      <p:sp>
        <p:nvSpPr>
          <p:cNvPr id="40963" name="Rectangle 4"/>
          <p:cNvSpPr>
            <a:spLocks noGrp="1" noChangeArrowheads="1"/>
          </p:cNvSpPr>
          <p:nvPr>
            <p:ph idx="1"/>
          </p:nvPr>
        </p:nvSpPr>
        <p:spPr>
          <a:xfrm>
            <a:off x="395536" y="1556792"/>
            <a:ext cx="8229600" cy="4525963"/>
          </a:xfrm>
        </p:spPr>
        <p:txBody>
          <a:bodyPr>
            <a:normAutofit/>
          </a:bodyPr>
          <a:lstStyle/>
          <a:p>
            <a:pPr algn="just" eaLnBrk="1" hangingPunct="1">
              <a:buFontTx/>
              <a:buChar char="-"/>
            </a:pPr>
            <a:r>
              <a:rPr lang="cs-CZ" altLang="cs-CZ" dirty="0" smtClean="0">
                <a:solidFill>
                  <a:srgbClr val="881215"/>
                </a:solidFill>
              </a:rPr>
              <a:t>byly kombinovány s </a:t>
            </a:r>
            <a:r>
              <a:rPr lang="en-US" altLang="cs-CZ" dirty="0" err="1" smtClean="0">
                <a:solidFill>
                  <a:srgbClr val="881215"/>
                </a:solidFill>
              </a:rPr>
              <a:t>Alexandreian</a:t>
            </a:r>
            <a:r>
              <a:rPr lang="en-US" altLang="cs-CZ" dirty="0" smtClean="0">
                <a:solidFill>
                  <a:srgbClr val="881215"/>
                </a:solidFill>
              </a:rPr>
              <a:t> </a:t>
            </a:r>
            <a:r>
              <a:rPr lang="cs-CZ" altLang="cs-CZ" dirty="0" smtClean="0">
                <a:solidFill>
                  <a:srgbClr val="881215"/>
                </a:solidFill>
              </a:rPr>
              <a:t>v letech </a:t>
            </a:r>
            <a:r>
              <a:rPr lang="en-US" altLang="cs-CZ" dirty="0" smtClean="0">
                <a:solidFill>
                  <a:srgbClr val="881215"/>
                </a:solidFill>
              </a:rPr>
              <a:t>242 </a:t>
            </a:r>
            <a:r>
              <a:rPr lang="cs-CZ" altLang="cs-CZ" dirty="0" smtClean="0">
                <a:solidFill>
                  <a:srgbClr val="881215"/>
                </a:solidFill>
              </a:rPr>
              <a:t>a </a:t>
            </a:r>
            <a:r>
              <a:rPr lang="en-US" altLang="cs-CZ" dirty="0" smtClean="0">
                <a:solidFill>
                  <a:srgbClr val="881215"/>
                </a:solidFill>
              </a:rPr>
              <a:t>246 AD</a:t>
            </a:r>
            <a:endParaRPr lang="cs-CZ" altLang="cs-CZ" dirty="0" smtClean="0">
              <a:solidFill>
                <a:srgbClr val="881215"/>
              </a:solidFill>
            </a:endParaRPr>
          </a:p>
          <a:p>
            <a:pPr marL="0" indent="0" algn="just" eaLnBrk="1" hangingPunct="1">
              <a:buNone/>
            </a:pPr>
            <a:endParaRPr lang="en-US" altLang="cs-CZ" dirty="0" smtClean="0">
              <a:solidFill>
                <a:srgbClr val="881215"/>
              </a:solidFill>
            </a:endParaRPr>
          </a:p>
          <a:p>
            <a:pPr algn="just" eaLnBrk="1" hangingPunct="1"/>
            <a:r>
              <a:rPr lang="en-US" altLang="cs-CZ" dirty="0" err="1" smtClean="0">
                <a:solidFill>
                  <a:srgbClr val="881215"/>
                </a:solidFill>
              </a:rPr>
              <a:t>Alexandrei</a:t>
            </a:r>
            <a:r>
              <a:rPr lang="cs-CZ" altLang="cs-CZ" dirty="0" err="1" smtClean="0">
                <a:solidFill>
                  <a:srgbClr val="881215"/>
                </a:solidFill>
              </a:rPr>
              <a:t>jské</a:t>
            </a:r>
            <a:r>
              <a:rPr lang="cs-CZ" altLang="cs-CZ" dirty="0" smtClean="0">
                <a:solidFill>
                  <a:srgbClr val="881215"/>
                </a:solidFill>
              </a:rPr>
              <a:t> hry</a:t>
            </a:r>
            <a:r>
              <a:rPr lang="en-US" altLang="cs-CZ" dirty="0" smtClean="0">
                <a:solidFill>
                  <a:srgbClr val="881215"/>
                </a:solidFill>
              </a:rPr>
              <a:t> </a:t>
            </a:r>
            <a:r>
              <a:rPr lang="cs-CZ" altLang="cs-CZ" dirty="0" smtClean="0">
                <a:solidFill>
                  <a:srgbClr val="881215"/>
                </a:solidFill>
              </a:rPr>
              <a:t>přímo odkazovaly na </a:t>
            </a:r>
            <a:r>
              <a:rPr lang="en-US" altLang="cs-CZ" dirty="0" err="1" smtClean="0">
                <a:solidFill>
                  <a:srgbClr val="881215"/>
                </a:solidFill>
              </a:rPr>
              <a:t>Alexand</a:t>
            </a:r>
            <a:r>
              <a:rPr lang="cs-CZ" altLang="cs-CZ" dirty="0" err="1" smtClean="0">
                <a:solidFill>
                  <a:srgbClr val="881215"/>
                </a:solidFill>
              </a:rPr>
              <a:t>ra</a:t>
            </a:r>
            <a:r>
              <a:rPr lang="en-US" altLang="cs-CZ" dirty="0" smtClean="0">
                <a:solidFill>
                  <a:srgbClr val="881215"/>
                </a:solidFill>
              </a:rPr>
              <a:t> </a:t>
            </a:r>
            <a:r>
              <a:rPr lang="cs-CZ" altLang="cs-CZ" dirty="0" smtClean="0">
                <a:solidFill>
                  <a:srgbClr val="881215"/>
                </a:solidFill>
              </a:rPr>
              <a:t>Velikého a jejich jméno odhaluje jeho památku a kult, který přetrval </a:t>
            </a:r>
            <a:endParaRPr lang="el-GR" altLang="cs-CZ" dirty="0" smtClean="0">
              <a:solidFill>
                <a:srgbClr val="881215"/>
              </a:solidFill>
            </a:endParaRPr>
          </a:p>
        </p:txBody>
      </p:sp>
    </p:spTree>
    <p:extLst>
      <p:ext uri="{BB962C8B-B14F-4D97-AF65-F5344CB8AC3E}">
        <p14:creationId xmlns:p14="http://schemas.microsoft.com/office/powerpoint/2010/main" val="12607369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755650" y="214313"/>
            <a:ext cx="8188325" cy="1462087"/>
          </a:xfrm>
        </p:spPr>
        <p:txBody>
          <a:bodyPr>
            <a:normAutofit/>
          </a:bodyPr>
          <a:lstStyle/>
          <a:p>
            <a:pPr eaLnBrk="1" hangingPunct="1"/>
            <a:r>
              <a:rPr lang="cs-CZ" altLang="cs-CZ" sz="3200" b="1" dirty="0" smtClean="0"/>
              <a:t>Zlatá medaile z </a:t>
            </a:r>
            <a:r>
              <a:rPr lang="en-US" altLang="cs-CZ" sz="3200" b="1" dirty="0" err="1" smtClean="0"/>
              <a:t>Alexandreia</a:t>
            </a:r>
            <a:r>
              <a:rPr lang="en-US" altLang="cs-CZ" sz="3200" b="1" dirty="0" smtClean="0"/>
              <a:t>-Olympia</a:t>
            </a:r>
            <a:endParaRPr lang="el-GR" altLang="cs-CZ" sz="3200" b="1" dirty="0" smtClean="0"/>
          </a:p>
        </p:txBody>
      </p:sp>
      <p:pic>
        <p:nvPicPr>
          <p:cNvPr id="41987" name="Picture 3" descr="alexa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6113"/>
            <a:ext cx="4176713"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Ni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055813"/>
            <a:ext cx="3983037"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8612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3 - Θέση περιεχομένου" descr="MAP 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71600" y="13096"/>
            <a:ext cx="7470775" cy="6835776"/>
          </a:xfrm>
          <a:prstGeom prst="rect">
            <a:avLst/>
          </a:prstGeom>
          <a:ln>
            <a:noFill/>
          </a:ln>
          <a:effectLst>
            <a:softEdge rad="112500"/>
          </a:effectLst>
        </p:spPr>
      </p:pic>
      <p:sp>
        <p:nvSpPr>
          <p:cNvPr id="43012" name="5 - TextBox"/>
          <p:cNvSpPr txBox="1">
            <a:spLocks noChangeArrowheads="1"/>
          </p:cNvSpPr>
          <p:nvPr/>
        </p:nvSpPr>
        <p:spPr bwMode="auto">
          <a:xfrm>
            <a:off x="4857750" y="1571625"/>
            <a:ext cx="896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solidFill>
                  <a:srgbClr val="FFFF00"/>
                </a:solidFill>
              </a:rPr>
              <a:t>DION</a:t>
            </a:r>
            <a:endParaRPr lang="el-GR" altLang="cs-CZ" sz="2000" b="1">
              <a:solidFill>
                <a:srgbClr val="FFFF00"/>
              </a:solidFill>
            </a:endParaRPr>
          </a:p>
        </p:txBody>
      </p:sp>
      <p:sp>
        <p:nvSpPr>
          <p:cNvPr id="43013" name="6 - TextBox"/>
          <p:cNvSpPr txBox="1">
            <a:spLocks noChangeArrowheads="1"/>
          </p:cNvSpPr>
          <p:nvPr/>
        </p:nvSpPr>
        <p:spPr bwMode="auto">
          <a:xfrm>
            <a:off x="4357688" y="1214438"/>
            <a:ext cx="1235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cs-CZ" sz="2000" b="1">
                <a:solidFill>
                  <a:srgbClr val="FFFF00"/>
                </a:solidFill>
              </a:rPr>
              <a:t>BEROEA</a:t>
            </a:r>
            <a:endParaRPr lang="el-GR" altLang="cs-CZ" sz="2000" b="1">
              <a:solidFill>
                <a:srgbClr val="FFFF00"/>
              </a:solidFill>
            </a:endParaRPr>
          </a:p>
        </p:txBody>
      </p:sp>
    </p:spTree>
    <p:extLst>
      <p:ext uri="{BB962C8B-B14F-4D97-AF65-F5344CB8AC3E}">
        <p14:creationId xmlns:p14="http://schemas.microsoft.com/office/powerpoint/2010/main" val="39284922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4 - Τίτλος"/>
          <p:cNvSpPr>
            <a:spLocks noGrp="1"/>
          </p:cNvSpPr>
          <p:nvPr>
            <p:ph type="title"/>
          </p:nvPr>
        </p:nvSpPr>
        <p:spPr/>
        <p:txBody>
          <a:bodyPr>
            <a:normAutofit/>
          </a:bodyPr>
          <a:lstStyle/>
          <a:p>
            <a:r>
              <a:rPr lang="cs-CZ" altLang="cs-CZ" sz="4000" b="1" dirty="0" smtClean="0"/>
              <a:t>Shrnutí k MOH</a:t>
            </a:r>
            <a:endParaRPr lang="el-GR" altLang="cs-CZ" sz="4000" b="1" dirty="0" smtClean="0"/>
          </a:p>
        </p:txBody>
      </p:sp>
      <p:sp>
        <p:nvSpPr>
          <p:cNvPr id="44035" name="5 - Θέση περιεχομένου"/>
          <p:cNvSpPr>
            <a:spLocks noGrp="1"/>
          </p:cNvSpPr>
          <p:nvPr>
            <p:ph idx="1"/>
          </p:nvPr>
        </p:nvSpPr>
        <p:spPr>
          <a:xfrm>
            <a:off x="357188" y="2017713"/>
            <a:ext cx="8597900" cy="4114800"/>
          </a:xfrm>
        </p:spPr>
        <p:txBody>
          <a:bodyPr>
            <a:normAutofit/>
          </a:bodyPr>
          <a:lstStyle/>
          <a:p>
            <a:r>
              <a:rPr lang="cs-CZ" altLang="cs-CZ" sz="2800" dirty="0" smtClean="0"/>
              <a:t>král </a:t>
            </a:r>
            <a:r>
              <a:rPr lang="cs-CZ" altLang="cs-CZ" sz="2800" dirty="0" err="1" smtClean="0"/>
              <a:t>Archeláus</a:t>
            </a:r>
            <a:r>
              <a:rPr lang="cs-CZ" altLang="cs-CZ" sz="2800" dirty="0" smtClean="0"/>
              <a:t> ustavil OH v </a:t>
            </a:r>
            <a:r>
              <a:rPr lang="en-US" altLang="cs-CZ" sz="2800" dirty="0" smtClean="0"/>
              <a:t>Dion</a:t>
            </a:r>
            <a:r>
              <a:rPr lang="cs-CZ" altLang="cs-CZ" sz="2800" dirty="0" smtClean="0"/>
              <a:t>u ne jako </a:t>
            </a:r>
            <a:r>
              <a:rPr lang="en-US" altLang="cs-CZ" sz="2800" dirty="0" smtClean="0"/>
              <a:t>“anti-Olympic Games” of Elis</a:t>
            </a:r>
            <a:r>
              <a:rPr lang="cs-CZ" altLang="cs-CZ" sz="2800" dirty="0" smtClean="0"/>
              <a:t>, ale k rozvoji olympijské ideje</a:t>
            </a:r>
          </a:p>
          <a:p>
            <a:r>
              <a:rPr lang="cs-CZ" altLang="cs-CZ" sz="2800" dirty="0" smtClean="0"/>
              <a:t>pořádány byly pravděpodobně v </a:t>
            </a:r>
            <a:r>
              <a:rPr lang="en-US" altLang="cs-CZ" sz="2800" dirty="0" smtClean="0"/>
              <a:t>Dion</a:t>
            </a:r>
            <a:r>
              <a:rPr lang="cs-CZ" altLang="cs-CZ" sz="2800" dirty="0" smtClean="0"/>
              <a:t>, ne v </a:t>
            </a:r>
            <a:r>
              <a:rPr lang="en-US" altLang="cs-CZ" sz="2800" dirty="0" err="1" smtClean="0"/>
              <a:t>Aigai</a:t>
            </a:r>
            <a:endParaRPr lang="en-US" altLang="cs-CZ" sz="2800" dirty="0" smtClean="0"/>
          </a:p>
          <a:p>
            <a:r>
              <a:rPr lang="cs-CZ" altLang="cs-CZ" sz="2800" dirty="0" smtClean="0"/>
              <a:t>olympiády v </a:t>
            </a:r>
            <a:r>
              <a:rPr lang="en-US" altLang="cs-CZ" sz="2800" dirty="0" smtClean="0"/>
              <a:t>Dion</a:t>
            </a:r>
            <a:r>
              <a:rPr lang="cs-CZ" altLang="cs-CZ" sz="2800" dirty="0" smtClean="0"/>
              <a:t>u</a:t>
            </a:r>
            <a:r>
              <a:rPr lang="en-US" altLang="cs-CZ" sz="2800" dirty="0" smtClean="0"/>
              <a:t> </a:t>
            </a:r>
            <a:r>
              <a:rPr lang="cs-CZ" altLang="cs-CZ" sz="2800" dirty="0" smtClean="0"/>
              <a:t>byly rozdílné od těch pořádaných </a:t>
            </a:r>
            <a:r>
              <a:rPr lang="en-US" altLang="cs-CZ" sz="2800" dirty="0" smtClean="0"/>
              <a:t>Eli</a:t>
            </a:r>
            <a:r>
              <a:rPr lang="cs-CZ" altLang="cs-CZ" sz="2800" dirty="0" err="1" smtClean="0"/>
              <a:t>dou</a:t>
            </a:r>
            <a:endParaRPr lang="en-US" altLang="cs-CZ" sz="2800" dirty="0" smtClean="0"/>
          </a:p>
          <a:p>
            <a:r>
              <a:rPr lang="cs-CZ" altLang="cs-CZ" sz="2800" dirty="0" smtClean="0"/>
              <a:t>místní MOH byly za císařství pořádány také v </a:t>
            </a:r>
            <a:r>
              <a:rPr lang="en-US" altLang="cs-CZ" sz="2800" dirty="0" err="1" smtClean="0"/>
              <a:t>Beroea</a:t>
            </a:r>
            <a:r>
              <a:rPr lang="en-US" altLang="cs-CZ" sz="2800" dirty="0" smtClean="0"/>
              <a:t>.</a:t>
            </a:r>
          </a:p>
          <a:p>
            <a:r>
              <a:rPr lang="cs-CZ" altLang="cs-CZ" sz="2800" dirty="0" smtClean="0"/>
              <a:t>OH v </a:t>
            </a:r>
            <a:r>
              <a:rPr lang="en-US" altLang="cs-CZ" sz="2800" dirty="0" err="1" smtClean="0"/>
              <a:t>Beroea</a:t>
            </a:r>
            <a:r>
              <a:rPr lang="en-US" altLang="cs-CZ" sz="2800" dirty="0" smtClean="0"/>
              <a:t> </a:t>
            </a:r>
            <a:r>
              <a:rPr lang="cs-CZ" altLang="cs-CZ" sz="2800" dirty="0" smtClean="0"/>
              <a:t>byly kombinované s </a:t>
            </a:r>
            <a:r>
              <a:rPr lang="en-US" altLang="cs-CZ" sz="2800" dirty="0" smtClean="0"/>
              <a:t>Alexandre</a:t>
            </a:r>
            <a:r>
              <a:rPr lang="cs-CZ" altLang="cs-CZ" sz="2800" dirty="0" err="1" smtClean="0"/>
              <a:t>jskými</a:t>
            </a:r>
            <a:r>
              <a:rPr lang="en-US" altLang="cs-CZ" sz="2800" dirty="0" smtClean="0"/>
              <a:t> </a:t>
            </a:r>
            <a:r>
              <a:rPr lang="cs-CZ" altLang="cs-CZ" sz="2800" dirty="0" smtClean="0"/>
              <a:t>hrami</a:t>
            </a:r>
            <a:endParaRPr lang="el-GR" altLang="cs-CZ" sz="2800" dirty="0" smtClean="0"/>
          </a:p>
        </p:txBody>
      </p:sp>
    </p:spTree>
    <p:extLst>
      <p:ext uri="{BB962C8B-B14F-4D97-AF65-F5344CB8AC3E}">
        <p14:creationId xmlns:p14="http://schemas.microsoft.com/office/powerpoint/2010/main" val="17632170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iří\Desktop\Drawing of a later Imperial Roman relief showing a boxer wearing on his right hand a caestus, armed with metal projections; Lateran Collection, Vatican Museum (Gardiner, fig. 177).jpg"/>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6395"/>
            <a:ext cx="9144000" cy="687388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b="1" dirty="0" smtClean="0"/>
              <a:t>Nové hry</a:t>
            </a:r>
            <a:endParaRPr lang="cs-CZ" b="1" dirty="0"/>
          </a:p>
        </p:txBody>
      </p:sp>
      <p:sp>
        <p:nvSpPr>
          <p:cNvPr id="3" name="Zástupný symbol pro obsah 2"/>
          <p:cNvSpPr>
            <a:spLocks noGrp="1"/>
          </p:cNvSpPr>
          <p:nvPr>
            <p:ph idx="1"/>
          </p:nvPr>
        </p:nvSpPr>
        <p:spPr/>
        <p:txBody>
          <a:bodyPr>
            <a:normAutofit fontScale="92500"/>
          </a:bodyPr>
          <a:lstStyle/>
          <a:p>
            <a:pPr marL="0" indent="0" algn="ctr">
              <a:buNone/>
            </a:pPr>
            <a:r>
              <a:rPr lang="cs-CZ" sz="3600" b="1" dirty="0" smtClean="0"/>
              <a:t>Helénismus</a:t>
            </a:r>
          </a:p>
          <a:p>
            <a:r>
              <a:rPr lang="en-US" altLang="cs-CZ" sz="3600" b="1" dirty="0" err="1" smtClean="0"/>
              <a:t>Isolympi</a:t>
            </a:r>
            <a:r>
              <a:rPr lang="cs-CZ" altLang="cs-CZ" sz="3600" b="1" dirty="0" err="1" smtClean="0"/>
              <a:t>jské</a:t>
            </a:r>
            <a:r>
              <a:rPr lang="en-US" altLang="cs-CZ" sz="3600" b="1" dirty="0" smtClean="0"/>
              <a:t> </a:t>
            </a:r>
            <a:r>
              <a:rPr lang="cs-CZ" altLang="cs-CZ" sz="3600" b="1" dirty="0" smtClean="0"/>
              <a:t>hry </a:t>
            </a:r>
            <a:r>
              <a:rPr lang="en-US" altLang="cs-CZ" sz="3600" dirty="0" smtClean="0"/>
              <a:t>=</a:t>
            </a:r>
            <a:r>
              <a:rPr lang="cs-CZ" altLang="cs-CZ" sz="3600" dirty="0" smtClean="0"/>
              <a:t> ekvivalent či část série OH</a:t>
            </a:r>
            <a:endParaRPr lang="en-US" altLang="cs-CZ" sz="3600" dirty="0"/>
          </a:p>
          <a:p>
            <a:r>
              <a:rPr lang="cs-CZ" altLang="cs-CZ" sz="3600" dirty="0" smtClean="0"/>
              <a:t>některé IOH byly rovny jejich modelům v kategoriích, jiné v cenách atd.</a:t>
            </a:r>
            <a:r>
              <a:rPr lang="cs-CZ" altLang="cs-CZ" sz="3600" dirty="0"/>
              <a:t> </a:t>
            </a:r>
            <a:endParaRPr lang="cs-CZ" sz="3600" b="1" dirty="0"/>
          </a:p>
          <a:p>
            <a:endParaRPr lang="cs-CZ" sz="1200" dirty="0"/>
          </a:p>
          <a:p>
            <a:r>
              <a:rPr lang="cs-CZ" b="1" dirty="0" smtClean="0"/>
              <a:t>ptolemaie</a:t>
            </a:r>
            <a:r>
              <a:rPr lang="cs-CZ" dirty="0" smtClean="0"/>
              <a:t> (Alexandrie)</a:t>
            </a:r>
          </a:p>
          <a:p>
            <a:r>
              <a:rPr lang="cs-CZ" b="1" dirty="0" smtClean="0"/>
              <a:t>eumenie</a:t>
            </a:r>
            <a:r>
              <a:rPr lang="cs-CZ" dirty="0" smtClean="0"/>
              <a:t> (Sardy) </a:t>
            </a:r>
          </a:p>
          <a:p>
            <a:r>
              <a:rPr lang="cs-CZ" b="1" dirty="0" smtClean="0"/>
              <a:t>níkéforie</a:t>
            </a:r>
            <a:r>
              <a:rPr lang="cs-CZ" dirty="0" smtClean="0"/>
              <a:t> (Pergamon)</a:t>
            </a:r>
            <a:endParaRPr lang="cs-CZ" dirty="0"/>
          </a:p>
        </p:txBody>
      </p:sp>
    </p:spTree>
    <p:extLst>
      <p:ext uri="{BB962C8B-B14F-4D97-AF65-F5344CB8AC3E}">
        <p14:creationId xmlns:p14="http://schemas.microsoft.com/office/powerpoint/2010/main" val="10065806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cs-CZ" b="1" dirty="0" smtClean="0"/>
              <a:t>Hlavní charakteristika atletiky v helénistické</a:t>
            </a:r>
            <a:r>
              <a:rPr lang="en-US" b="1" dirty="0" smtClean="0"/>
              <a:t> a </a:t>
            </a:r>
            <a:r>
              <a:rPr lang="cs-CZ" b="1" dirty="0" smtClean="0"/>
              <a:t>císařské periodě</a:t>
            </a:r>
            <a:endParaRPr lang="el-GR" b="1" dirty="0"/>
          </a:p>
        </p:txBody>
      </p:sp>
      <p:sp>
        <p:nvSpPr>
          <p:cNvPr id="3" name="2 - Θέση περιεχομένου"/>
          <p:cNvSpPr>
            <a:spLocks noGrp="1"/>
          </p:cNvSpPr>
          <p:nvPr>
            <p:ph idx="1"/>
          </p:nvPr>
        </p:nvSpPr>
        <p:spPr>
          <a:xfrm>
            <a:off x="0" y="1772816"/>
            <a:ext cx="9144000" cy="4353347"/>
          </a:xfrm>
        </p:spPr>
        <p:txBody>
          <a:bodyPr>
            <a:normAutofit lnSpcReduction="10000"/>
          </a:bodyPr>
          <a:lstStyle/>
          <a:p>
            <a:pPr marL="514350" indent="-514350" algn="just">
              <a:buAutoNum type="arabicParenR"/>
            </a:pPr>
            <a:r>
              <a:rPr lang="cs-CZ" dirty="0" smtClean="0"/>
              <a:t>šíření atletických staveb </a:t>
            </a:r>
            <a:r>
              <a:rPr lang="en-US" dirty="0" smtClean="0"/>
              <a:t>(gymnasia, </a:t>
            </a:r>
            <a:r>
              <a:rPr lang="en-US" dirty="0" err="1" smtClean="0"/>
              <a:t>palaistr</a:t>
            </a:r>
            <a:r>
              <a:rPr lang="cs-CZ" dirty="0" smtClean="0"/>
              <a:t>y</a:t>
            </a:r>
            <a:r>
              <a:rPr lang="en-US" dirty="0" smtClean="0"/>
              <a:t>, stadia)</a:t>
            </a:r>
            <a:endParaRPr lang="cs-CZ" dirty="0" smtClean="0"/>
          </a:p>
          <a:p>
            <a:pPr marL="514350" indent="-514350" algn="just">
              <a:buAutoNum type="arabicParenR"/>
            </a:pPr>
            <a:r>
              <a:rPr lang="cs-CZ" dirty="0" smtClean="0"/>
              <a:t>přijetí barbarů do řeckého</a:t>
            </a:r>
            <a:r>
              <a:rPr lang="en-US" dirty="0" smtClean="0"/>
              <a:t>  gymnasia</a:t>
            </a:r>
            <a:endParaRPr lang="cs-CZ" dirty="0"/>
          </a:p>
          <a:p>
            <a:pPr marL="514350" indent="-514350" algn="just">
              <a:buAutoNum type="arabicParenR"/>
            </a:pPr>
            <a:r>
              <a:rPr lang="cs-CZ" dirty="0" smtClean="0"/>
              <a:t>šíření atletických her</a:t>
            </a:r>
          </a:p>
          <a:p>
            <a:pPr marL="514350" indent="-514350" algn="just">
              <a:buAutoNum type="arabicParenR"/>
            </a:pPr>
            <a:r>
              <a:rPr lang="cs-CZ" dirty="0" smtClean="0"/>
              <a:t>p</a:t>
            </a:r>
            <a:r>
              <a:rPr lang="en-US" dirty="0" err="1" smtClean="0"/>
              <a:t>rofesionalism</a:t>
            </a:r>
            <a:r>
              <a:rPr lang="cs-CZ" dirty="0" err="1" smtClean="0"/>
              <a:t>us</a:t>
            </a:r>
            <a:r>
              <a:rPr lang="en-US" dirty="0" smtClean="0"/>
              <a:t> </a:t>
            </a:r>
            <a:r>
              <a:rPr lang="cs-CZ" dirty="0" smtClean="0"/>
              <a:t>v atletice</a:t>
            </a:r>
          </a:p>
          <a:p>
            <a:pPr marL="514350" indent="-514350" algn="just">
              <a:buAutoNum type="arabicParenR"/>
            </a:pPr>
            <a:r>
              <a:rPr lang="cs-CZ" dirty="0" smtClean="0"/>
              <a:t>zdokonalení tréninkových metod; s</a:t>
            </a:r>
            <a:r>
              <a:rPr lang="en-US" dirty="0" err="1" smtClean="0"/>
              <a:t>pecializa</a:t>
            </a:r>
            <a:r>
              <a:rPr lang="cs-CZ" dirty="0" err="1" smtClean="0"/>
              <a:t>ce</a:t>
            </a:r>
            <a:r>
              <a:rPr lang="en-US" dirty="0" smtClean="0"/>
              <a:t> at</a:t>
            </a:r>
            <a:r>
              <a:rPr lang="cs-CZ" dirty="0" smtClean="0"/>
              <a:t>letů</a:t>
            </a:r>
            <a:endParaRPr lang="cs-CZ" dirty="0"/>
          </a:p>
          <a:p>
            <a:pPr marL="514350" indent="-514350" algn="just">
              <a:buAutoNum type="arabicParenR"/>
            </a:pPr>
            <a:r>
              <a:rPr lang="cs-CZ" dirty="0" smtClean="0"/>
              <a:t>sportovní ideál a římské sportovní diváctví</a:t>
            </a:r>
            <a:endParaRPr lang="el-GR" dirty="0"/>
          </a:p>
        </p:txBody>
      </p:sp>
    </p:spTree>
    <p:extLst>
      <p:ext uri="{BB962C8B-B14F-4D97-AF65-F5344CB8AC3E}">
        <p14:creationId xmlns:p14="http://schemas.microsoft.com/office/powerpoint/2010/main" val="4192746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296974"/>
          </a:xfrm>
        </p:spPr>
        <p:txBody>
          <a:bodyPr>
            <a:normAutofit/>
          </a:bodyPr>
          <a:lstStyle/>
          <a:p>
            <a:pPr marL="514350" indent="-514350"/>
            <a:r>
              <a:rPr lang="cs-CZ" b="1" dirty="0" smtClean="0"/>
              <a:t>1) šíření </a:t>
            </a:r>
            <a:r>
              <a:rPr lang="cs-CZ" b="1" dirty="0"/>
              <a:t>atletických </a:t>
            </a:r>
            <a:r>
              <a:rPr lang="cs-CZ" b="1" dirty="0" smtClean="0"/>
              <a:t>staveb</a:t>
            </a:r>
            <a:endParaRPr lang="cs-CZ" b="1" dirty="0"/>
          </a:p>
        </p:txBody>
      </p:sp>
      <p:sp>
        <p:nvSpPr>
          <p:cNvPr id="3" name="2 - Θέση περιεχομένου"/>
          <p:cNvSpPr>
            <a:spLocks noGrp="1"/>
          </p:cNvSpPr>
          <p:nvPr>
            <p:ph idx="1"/>
          </p:nvPr>
        </p:nvSpPr>
        <p:spPr>
          <a:xfrm>
            <a:off x="0" y="1916832"/>
            <a:ext cx="9144000" cy="4209331"/>
          </a:xfrm>
        </p:spPr>
        <p:txBody>
          <a:bodyPr>
            <a:normAutofit/>
          </a:bodyPr>
          <a:lstStyle/>
          <a:p>
            <a:r>
              <a:rPr lang="en-US" dirty="0" smtClean="0"/>
              <a:t>Gymnasia </a:t>
            </a:r>
            <a:r>
              <a:rPr lang="cs-CZ" dirty="0" smtClean="0"/>
              <a:t>existují ve </a:t>
            </a:r>
            <a:r>
              <a:rPr lang="en-US" dirty="0" smtClean="0"/>
              <a:t>140 </a:t>
            </a:r>
            <a:r>
              <a:rPr lang="cs-CZ" dirty="0" smtClean="0"/>
              <a:t>řeckých lokalitách</a:t>
            </a:r>
            <a:endParaRPr lang="en-US" dirty="0" smtClean="0"/>
          </a:p>
          <a:p>
            <a:r>
              <a:rPr lang="en-US" dirty="0" smtClean="0"/>
              <a:t>Gymnasia </a:t>
            </a:r>
            <a:r>
              <a:rPr lang="cs-CZ" dirty="0" smtClean="0"/>
              <a:t>byly centry řeckého života</a:t>
            </a:r>
            <a:endParaRPr lang="en-US" dirty="0" smtClean="0"/>
          </a:p>
          <a:p>
            <a:r>
              <a:rPr lang="cs-CZ" dirty="0" smtClean="0"/>
              <a:t>Gymnasia získala rostoucí počet</a:t>
            </a:r>
            <a:r>
              <a:rPr lang="en-US" dirty="0" smtClean="0"/>
              <a:t> </a:t>
            </a:r>
            <a:r>
              <a:rPr lang="cs-CZ" dirty="0" smtClean="0"/>
              <a:t>území pro lekce</a:t>
            </a:r>
            <a:endParaRPr lang="en-US" dirty="0" smtClean="0"/>
          </a:p>
          <a:p>
            <a:r>
              <a:rPr lang="cs-CZ" dirty="0" smtClean="0"/>
              <a:t>I</a:t>
            </a:r>
            <a:r>
              <a:rPr lang="en-US" dirty="0" err="1" smtClean="0"/>
              <a:t>nstitu</a:t>
            </a:r>
            <a:r>
              <a:rPr lang="cs-CZ" dirty="0" err="1" smtClean="0"/>
              <a:t>ce</a:t>
            </a:r>
            <a:r>
              <a:rPr lang="en-US" dirty="0" smtClean="0"/>
              <a:t> e</a:t>
            </a:r>
            <a:r>
              <a:rPr lang="cs-CZ" dirty="0" err="1" smtClean="0"/>
              <a:t>fé</a:t>
            </a:r>
            <a:r>
              <a:rPr lang="en-US" dirty="0" smtClean="0"/>
              <a:t>bi</a:t>
            </a:r>
            <a:r>
              <a:rPr lang="cs-CZ" dirty="0" smtClean="0"/>
              <a:t>e</a:t>
            </a:r>
            <a:r>
              <a:rPr lang="en-US" dirty="0" smtClean="0"/>
              <a:t> </a:t>
            </a:r>
            <a:r>
              <a:rPr lang="cs-CZ" dirty="0" smtClean="0"/>
              <a:t>se rapidně rozšířila v celém helénistickém světě</a:t>
            </a:r>
            <a:endParaRPr lang="cs-CZ" dirty="0"/>
          </a:p>
          <a:p>
            <a:pPr lvl="1"/>
            <a:r>
              <a:rPr lang="cs-CZ" dirty="0" err="1" smtClean="0"/>
              <a:t>efébie</a:t>
            </a:r>
            <a:r>
              <a:rPr lang="en-US" dirty="0" smtClean="0"/>
              <a:t> </a:t>
            </a:r>
            <a:r>
              <a:rPr lang="cs-CZ" dirty="0" smtClean="0"/>
              <a:t>existovala dohromady na </a:t>
            </a:r>
            <a:r>
              <a:rPr lang="en-US" dirty="0" smtClean="0"/>
              <a:t>124 </a:t>
            </a:r>
            <a:r>
              <a:rPr lang="cs-CZ" dirty="0" smtClean="0"/>
              <a:t>místech</a:t>
            </a:r>
            <a:endParaRPr lang="en-US" dirty="0" smtClean="0"/>
          </a:p>
          <a:p>
            <a:endParaRPr lang="el-GR" dirty="0"/>
          </a:p>
        </p:txBody>
      </p:sp>
    </p:spTree>
    <p:extLst>
      <p:ext uri="{BB962C8B-B14F-4D97-AF65-F5344CB8AC3E}">
        <p14:creationId xmlns:p14="http://schemas.microsoft.com/office/powerpoint/2010/main" val="118014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0" y="274638"/>
            <a:ext cx="9144000" cy="1143000"/>
          </a:xfrm>
        </p:spPr>
        <p:txBody>
          <a:bodyPr>
            <a:normAutofit fontScale="90000"/>
          </a:bodyPr>
          <a:lstStyle/>
          <a:p>
            <a:r>
              <a:rPr lang="en-US" b="1" dirty="0" smtClean="0"/>
              <a:t>Gymnasium Ai </a:t>
            </a:r>
            <a:r>
              <a:rPr lang="en-US" b="1" dirty="0" err="1" smtClean="0"/>
              <a:t>Khanoum</a:t>
            </a:r>
            <a:r>
              <a:rPr lang="en-US" b="1" dirty="0" smtClean="0"/>
              <a:t> </a:t>
            </a:r>
            <a:r>
              <a:rPr lang="cs-CZ" b="1" dirty="0" smtClean="0"/>
              <a:t>v </a:t>
            </a:r>
            <a:r>
              <a:rPr lang="en-US" b="1" dirty="0" err="1" smtClean="0"/>
              <a:t>Afganistan</a:t>
            </a:r>
            <a:r>
              <a:rPr lang="cs-CZ" b="1" dirty="0" smtClean="0"/>
              <a:t>u</a:t>
            </a:r>
            <a:endParaRPr lang="el-GR" b="1" dirty="0"/>
          </a:p>
        </p:txBody>
      </p:sp>
      <p:pic>
        <p:nvPicPr>
          <p:cNvPr id="4" name="3 - Θέση περιεχομένου" descr="200px-AiKhanoumAndIndia.jpg"/>
          <p:cNvPicPr>
            <a:picLocks noGrp="1" noChangeAspect="1"/>
          </p:cNvPicPr>
          <p:nvPr>
            <p:ph idx="4294967295"/>
          </p:nvPr>
        </p:nvPicPr>
        <p:blipFill>
          <a:blip r:embed="rId2" cstate="print"/>
          <a:stretch>
            <a:fillRect/>
          </a:stretch>
        </p:blipFill>
        <p:spPr>
          <a:xfrm>
            <a:off x="0" y="1643050"/>
            <a:ext cx="4030663" cy="4857750"/>
          </a:xfrm>
        </p:spPr>
      </p:pic>
      <p:pic>
        <p:nvPicPr>
          <p:cNvPr id="5" name="4 - Εικόνα" descr="ai_khanoum.jpg"/>
          <p:cNvPicPr>
            <a:picLocks noChangeAspect="1"/>
          </p:cNvPicPr>
          <p:nvPr/>
        </p:nvPicPr>
        <p:blipFill>
          <a:blip r:embed="rId3" cstate="print"/>
          <a:stretch>
            <a:fillRect/>
          </a:stretch>
        </p:blipFill>
        <p:spPr>
          <a:xfrm>
            <a:off x="4282248" y="2143116"/>
            <a:ext cx="4861752" cy="3500462"/>
          </a:xfrm>
          <a:prstGeom prst="rect">
            <a:avLst/>
          </a:prstGeom>
        </p:spPr>
      </p:pic>
    </p:spTree>
    <p:extLst>
      <p:ext uri="{BB962C8B-B14F-4D97-AF65-F5344CB8AC3E}">
        <p14:creationId xmlns:p14="http://schemas.microsoft.com/office/powerpoint/2010/main" val="28024289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Grete\Desktop\SIC\LV\Sammlung\Scannen0028.jpg"/>
          <p:cNvPicPr>
            <a:picLocks noChangeAspect="1" noChangeArrowheads="1"/>
          </p:cNvPicPr>
          <p:nvPr/>
        </p:nvPicPr>
        <p:blipFill>
          <a:blip r:embed="rId2" cstate="print"/>
          <a:srcRect/>
          <a:stretch>
            <a:fillRect/>
          </a:stretch>
        </p:blipFill>
        <p:spPr bwMode="auto">
          <a:xfrm>
            <a:off x="295201" y="1160762"/>
            <a:ext cx="8641440" cy="3767436"/>
          </a:xfrm>
          <a:prstGeom prst="rect">
            <a:avLst/>
          </a:prstGeom>
          <a:noFill/>
          <a:ln w="9525">
            <a:noFill/>
            <a:miter lim="800000"/>
            <a:headEnd/>
            <a:tailEnd/>
          </a:ln>
        </p:spPr>
      </p:pic>
    </p:spTree>
    <p:extLst>
      <p:ext uri="{BB962C8B-B14F-4D97-AF65-F5344CB8AC3E}">
        <p14:creationId xmlns:p14="http://schemas.microsoft.com/office/powerpoint/2010/main" val="35550801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28" descr="Pergamum"/>
          <p:cNvPicPr>
            <a:picLocks noChangeAspect="1" noChangeArrowheads="1"/>
          </p:cNvPicPr>
          <p:nvPr/>
        </p:nvPicPr>
        <p:blipFill>
          <a:blip r:embed="rId2" cstate="print"/>
          <a:srcRect/>
          <a:stretch>
            <a:fillRect/>
          </a:stretch>
        </p:blipFill>
        <p:spPr bwMode="auto">
          <a:xfrm>
            <a:off x="0" y="1725613"/>
            <a:ext cx="9144000" cy="4940300"/>
          </a:xfrm>
          <a:prstGeom prst="rect">
            <a:avLst/>
          </a:prstGeom>
          <a:noFill/>
          <a:ln w="9525">
            <a:noFill/>
            <a:miter lim="800000"/>
            <a:headEnd/>
            <a:tailEnd/>
          </a:ln>
        </p:spPr>
      </p:pic>
      <p:sp>
        <p:nvSpPr>
          <p:cNvPr id="11267" name="Text Box 1029"/>
          <p:cNvSpPr txBox="1">
            <a:spLocks noChangeArrowheads="1"/>
          </p:cNvSpPr>
          <p:nvPr/>
        </p:nvSpPr>
        <p:spPr bwMode="auto">
          <a:xfrm>
            <a:off x="1384300" y="419783"/>
            <a:ext cx="5851525" cy="523220"/>
          </a:xfrm>
          <a:prstGeom prst="rect">
            <a:avLst/>
          </a:prstGeom>
          <a:noFill/>
          <a:ln w="9525">
            <a:noFill/>
            <a:miter lim="800000"/>
            <a:headEnd/>
            <a:tailEnd/>
          </a:ln>
        </p:spPr>
        <p:txBody>
          <a:bodyPr>
            <a:spAutoFit/>
          </a:bodyPr>
          <a:lstStyle/>
          <a:p>
            <a:pPr algn="ctr"/>
            <a:r>
              <a:rPr lang="en-US" sz="2800" b="1" dirty="0" smtClean="0"/>
              <a:t>GYMNASIUM </a:t>
            </a:r>
            <a:r>
              <a:rPr lang="cs-CZ" sz="2800" b="1" dirty="0" smtClean="0"/>
              <a:t>v </a:t>
            </a:r>
            <a:r>
              <a:rPr lang="en-US" sz="2800" b="1" dirty="0" smtClean="0"/>
              <a:t>P</a:t>
            </a:r>
            <a:r>
              <a:rPr lang="cs-CZ" sz="2800" b="1" dirty="0" err="1" smtClean="0"/>
              <a:t>ergamonu</a:t>
            </a:r>
            <a:endParaRPr lang="el-GR" sz="2800" b="1" dirty="0"/>
          </a:p>
        </p:txBody>
      </p:sp>
    </p:spTree>
    <p:extLst>
      <p:ext uri="{BB962C8B-B14F-4D97-AF65-F5344CB8AC3E}">
        <p14:creationId xmlns:p14="http://schemas.microsoft.com/office/powerpoint/2010/main" val="31662074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Untitled2"/>
          <p:cNvPicPr>
            <a:picLocks noChangeAspect="1" noChangeArrowheads="1"/>
          </p:cNvPicPr>
          <p:nvPr/>
        </p:nvPicPr>
        <p:blipFill>
          <a:blip r:embed="rId2" cstate="print"/>
          <a:srcRect/>
          <a:stretch>
            <a:fillRect/>
          </a:stretch>
        </p:blipFill>
        <p:spPr bwMode="auto">
          <a:xfrm>
            <a:off x="14924" y="0"/>
            <a:ext cx="4773100" cy="6816036"/>
          </a:xfrm>
          <a:prstGeom prst="rect">
            <a:avLst/>
          </a:prstGeom>
          <a:ln>
            <a:noFill/>
          </a:ln>
          <a:effectLst>
            <a:softEdge rad="112500"/>
          </a:effectLst>
        </p:spPr>
      </p:pic>
      <p:sp>
        <p:nvSpPr>
          <p:cNvPr id="36867" name="Text Box 3"/>
          <p:cNvSpPr txBox="1">
            <a:spLocks noChangeArrowheads="1"/>
          </p:cNvSpPr>
          <p:nvPr/>
        </p:nvSpPr>
        <p:spPr bwMode="auto">
          <a:xfrm>
            <a:off x="4769043" y="1556792"/>
            <a:ext cx="4355976" cy="1384995"/>
          </a:xfrm>
          <a:prstGeom prst="rect">
            <a:avLst/>
          </a:prstGeom>
          <a:noFill/>
          <a:ln w="9525">
            <a:noFill/>
            <a:miter lim="800000"/>
            <a:headEnd/>
            <a:tailEnd/>
          </a:ln>
          <a:effectLst/>
        </p:spPr>
        <p:txBody>
          <a:bodyPr wrap="square">
            <a:spAutoFit/>
          </a:bodyPr>
          <a:lstStyle/>
          <a:p>
            <a:pPr algn="ctr"/>
            <a:r>
              <a:rPr lang="cs-CZ" sz="2800" b="1" dirty="0" err="1" smtClean="0">
                <a:latin typeface="Tahoma" pitchFamily="34" charset="0"/>
                <a:cs typeface="Arial" charset="0"/>
              </a:rPr>
              <a:t>Gymnasiarchscký</a:t>
            </a:r>
            <a:r>
              <a:rPr lang="cs-CZ" sz="2800" b="1" dirty="0" smtClean="0">
                <a:latin typeface="Tahoma" pitchFamily="34" charset="0"/>
                <a:cs typeface="Arial" charset="0"/>
              </a:rPr>
              <a:t> zákon z </a:t>
            </a:r>
            <a:r>
              <a:rPr lang="en-US" sz="2800" b="1" dirty="0" err="1" smtClean="0">
                <a:latin typeface="Tahoma" pitchFamily="34" charset="0"/>
                <a:cs typeface="Arial" charset="0"/>
              </a:rPr>
              <a:t>Beroea</a:t>
            </a:r>
            <a:r>
              <a:rPr lang="en-US" sz="2800" b="1" dirty="0" smtClean="0">
                <a:latin typeface="Tahoma" pitchFamily="34" charset="0"/>
                <a:cs typeface="Arial" charset="0"/>
              </a:rPr>
              <a:t> </a:t>
            </a:r>
            <a:endParaRPr lang="cs-CZ" sz="2800" b="1" dirty="0" smtClean="0">
              <a:latin typeface="Tahoma" pitchFamily="34" charset="0"/>
              <a:cs typeface="Arial" charset="0"/>
            </a:endParaRPr>
          </a:p>
          <a:p>
            <a:pPr algn="ctr"/>
            <a:r>
              <a:rPr lang="en-US" sz="2800" b="1" dirty="0" smtClean="0">
                <a:latin typeface="Tahoma" pitchFamily="34" charset="0"/>
                <a:cs typeface="Arial" charset="0"/>
              </a:rPr>
              <a:t>(</a:t>
            </a:r>
            <a:r>
              <a:rPr lang="cs-CZ" sz="2800" b="1" dirty="0" smtClean="0">
                <a:latin typeface="Tahoma" pitchFamily="34" charset="0"/>
                <a:cs typeface="Arial" charset="0"/>
              </a:rPr>
              <a:t>2. století </a:t>
            </a:r>
            <a:r>
              <a:rPr lang="en-US" sz="2800" b="1" dirty="0" smtClean="0">
                <a:latin typeface="Tahoma" pitchFamily="34" charset="0"/>
                <a:cs typeface="Arial" charset="0"/>
              </a:rPr>
              <a:t>BC)</a:t>
            </a:r>
            <a:endParaRPr lang="el-GR" sz="2800" b="1" dirty="0">
              <a:latin typeface="Tahoma" pitchFamily="34" charset="0"/>
              <a:cs typeface="Arial" charset="0"/>
            </a:endParaRPr>
          </a:p>
        </p:txBody>
      </p:sp>
      <p:sp>
        <p:nvSpPr>
          <p:cNvPr id="36868" name="Text Box 4"/>
          <p:cNvSpPr txBox="1">
            <a:spLocks noChangeArrowheads="1"/>
          </p:cNvSpPr>
          <p:nvPr/>
        </p:nvSpPr>
        <p:spPr bwMode="auto">
          <a:xfrm>
            <a:off x="5508625" y="3645024"/>
            <a:ext cx="2876813" cy="1892826"/>
          </a:xfrm>
          <a:prstGeom prst="rect">
            <a:avLst/>
          </a:prstGeom>
          <a:noFill/>
          <a:ln w="9525">
            <a:noFill/>
            <a:miter lim="800000"/>
            <a:headEnd/>
            <a:tailEnd/>
          </a:ln>
          <a:effectLst/>
        </p:spPr>
        <p:txBody>
          <a:bodyPr wrap="none">
            <a:spAutoFit/>
          </a:bodyPr>
          <a:lstStyle/>
          <a:p>
            <a:pPr>
              <a:lnSpc>
                <a:spcPct val="130000"/>
              </a:lnSpc>
              <a:buFontTx/>
              <a:buChar char="•"/>
            </a:pPr>
            <a:r>
              <a:rPr lang="cs-CZ" dirty="0" smtClean="0">
                <a:latin typeface="Tahoma" pitchFamily="34" charset="0"/>
                <a:cs typeface="Arial" charset="0"/>
              </a:rPr>
              <a:t> povinnosti g</a:t>
            </a:r>
            <a:r>
              <a:rPr lang="en-US" dirty="0" err="1" smtClean="0">
                <a:latin typeface="Tahoma" pitchFamily="34" charset="0"/>
                <a:cs typeface="Arial" charset="0"/>
              </a:rPr>
              <a:t>ymnasiarch</a:t>
            </a:r>
            <a:r>
              <a:rPr lang="cs-CZ" dirty="0" smtClean="0">
                <a:latin typeface="Tahoma" pitchFamily="34" charset="0"/>
                <a:cs typeface="Arial" charset="0"/>
              </a:rPr>
              <a:t>ů</a:t>
            </a:r>
            <a:endParaRPr lang="en-US" dirty="0" smtClean="0">
              <a:latin typeface="Tahoma" pitchFamily="34" charset="0"/>
              <a:cs typeface="Arial" charset="0"/>
            </a:endParaRPr>
          </a:p>
          <a:p>
            <a:pPr>
              <a:lnSpc>
                <a:spcPct val="130000"/>
              </a:lnSpc>
              <a:buFontTx/>
              <a:buChar char="•"/>
            </a:pPr>
            <a:r>
              <a:rPr lang="cs-CZ" sz="1800" dirty="0" smtClean="0">
                <a:latin typeface="Tahoma" pitchFamily="34" charset="0"/>
                <a:cs typeface="Arial" charset="0"/>
              </a:rPr>
              <a:t> aktivity</a:t>
            </a:r>
            <a:endParaRPr lang="en-US" sz="1800" dirty="0" smtClean="0">
              <a:latin typeface="Tahoma" pitchFamily="34" charset="0"/>
              <a:cs typeface="Arial" charset="0"/>
            </a:endParaRPr>
          </a:p>
          <a:p>
            <a:pPr>
              <a:lnSpc>
                <a:spcPct val="130000"/>
              </a:lnSpc>
              <a:buFontTx/>
              <a:buChar char="•"/>
            </a:pPr>
            <a:r>
              <a:rPr lang="cs-CZ" dirty="0" smtClean="0">
                <a:latin typeface="Tahoma" pitchFamily="34" charset="0"/>
                <a:cs typeface="Arial" charset="0"/>
              </a:rPr>
              <a:t> povinnosti mládeže</a:t>
            </a:r>
          </a:p>
          <a:p>
            <a:pPr>
              <a:lnSpc>
                <a:spcPct val="130000"/>
              </a:lnSpc>
              <a:buFontTx/>
              <a:buChar char="•"/>
            </a:pPr>
            <a:r>
              <a:rPr lang="en-US" sz="1800" dirty="0" smtClean="0">
                <a:latin typeface="Tahoma" pitchFamily="34" charset="0"/>
                <a:cs typeface="Arial" charset="0"/>
              </a:rPr>
              <a:t> </a:t>
            </a:r>
            <a:r>
              <a:rPr lang="cs-CZ" sz="1800" dirty="0" smtClean="0">
                <a:latin typeface="Tahoma" pitchFamily="34" charset="0"/>
                <a:cs typeface="Arial" charset="0"/>
              </a:rPr>
              <a:t>zákazy</a:t>
            </a:r>
            <a:endParaRPr lang="en-US" sz="1800" dirty="0" smtClean="0">
              <a:latin typeface="Tahoma" pitchFamily="34" charset="0"/>
              <a:cs typeface="Arial" charset="0"/>
            </a:endParaRPr>
          </a:p>
          <a:p>
            <a:pPr>
              <a:lnSpc>
                <a:spcPct val="130000"/>
              </a:lnSpc>
              <a:buFontTx/>
              <a:buChar char="•"/>
            </a:pPr>
            <a:r>
              <a:rPr lang="en-US" dirty="0">
                <a:latin typeface="Tahoma" pitchFamily="34" charset="0"/>
                <a:cs typeface="Arial" charset="0"/>
              </a:rPr>
              <a:t> </a:t>
            </a:r>
            <a:r>
              <a:rPr lang="cs-CZ" dirty="0" smtClean="0">
                <a:latin typeface="Tahoma" pitchFamily="34" charset="0"/>
                <a:cs typeface="Arial" charset="0"/>
              </a:rPr>
              <a:t>výdělek</a:t>
            </a:r>
            <a:endParaRPr lang="el-GR" sz="1800" dirty="0">
              <a:latin typeface="Tahoma" pitchFamily="34" charset="0"/>
              <a:cs typeface="Arial" charset="0"/>
            </a:endParaRPr>
          </a:p>
        </p:txBody>
      </p:sp>
    </p:spTree>
    <p:extLst>
      <p:ext uri="{BB962C8B-B14F-4D97-AF65-F5344CB8AC3E}">
        <p14:creationId xmlns:p14="http://schemas.microsoft.com/office/powerpoint/2010/main" val="4152665834"/>
      </p:ext>
    </p:extLst>
  </p:cSld>
  <p:clrMapOvr>
    <a:masterClrMapping/>
  </p:clrMapOvr>
  <p:transition advTm="44583"/>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r>
              <a:rPr lang="cs-CZ" b="1" dirty="0" smtClean="0"/>
              <a:t>Obsah a cíl instituce </a:t>
            </a:r>
            <a:r>
              <a:rPr lang="cs-CZ" b="1" dirty="0" err="1" smtClean="0"/>
              <a:t>efébie</a:t>
            </a:r>
            <a:endParaRPr lang="el-GR" b="1" dirty="0"/>
          </a:p>
        </p:txBody>
      </p:sp>
      <p:sp>
        <p:nvSpPr>
          <p:cNvPr id="8195" name="Rectangle 3"/>
          <p:cNvSpPr>
            <a:spLocks noGrp="1" noChangeArrowheads="1"/>
          </p:cNvSpPr>
          <p:nvPr>
            <p:ph type="body" idx="1"/>
          </p:nvPr>
        </p:nvSpPr>
        <p:spPr/>
        <p:txBody>
          <a:bodyPr>
            <a:normAutofit/>
          </a:bodyPr>
          <a:lstStyle/>
          <a:p>
            <a:r>
              <a:rPr lang="cs-CZ" dirty="0" smtClean="0"/>
              <a:t>vojenská příprava</a:t>
            </a:r>
            <a:endParaRPr lang="en-US" dirty="0" smtClean="0"/>
          </a:p>
          <a:p>
            <a:r>
              <a:rPr lang="cs-CZ" dirty="0" smtClean="0"/>
              <a:t>atletická příprava</a:t>
            </a:r>
            <a:endParaRPr lang="en-US" dirty="0"/>
          </a:p>
          <a:p>
            <a:r>
              <a:rPr lang="cs-CZ" dirty="0" smtClean="0"/>
              <a:t>intelektuální výchova</a:t>
            </a:r>
            <a:endParaRPr lang="en-US" dirty="0" smtClean="0"/>
          </a:p>
          <a:p>
            <a:r>
              <a:rPr lang="cs-CZ" dirty="0" smtClean="0"/>
              <a:t>s</a:t>
            </a:r>
            <a:r>
              <a:rPr lang="en-US" dirty="0" err="1" smtClean="0"/>
              <a:t>ocializa</a:t>
            </a:r>
            <a:r>
              <a:rPr lang="cs-CZ" dirty="0" err="1" smtClean="0"/>
              <a:t>ce</a:t>
            </a:r>
            <a:endParaRPr lang="en-US" dirty="0" smtClean="0"/>
          </a:p>
          <a:p>
            <a:r>
              <a:rPr lang="cs-CZ" dirty="0" smtClean="0"/>
              <a:t>zpolitizování </a:t>
            </a:r>
            <a:endParaRPr lang="el-GR" dirty="0"/>
          </a:p>
        </p:txBody>
      </p:sp>
    </p:spTree>
    <p:extLst>
      <p:ext uri="{BB962C8B-B14F-4D97-AF65-F5344CB8AC3E}">
        <p14:creationId xmlns:p14="http://schemas.microsoft.com/office/powerpoint/2010/main" val="3302495515"/>
      </p:ext>
    </p:extLst>
  </p:cSld>
  <p:clrMapOvr>
    <a:masterClrMapping/>
  </p:clrMapOvr>
  <p:transition advTm="64645"/>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b="1" dirty="0" smtClean="0"/>
              <a:t>Gymnasiarch</a:t>
            </a:r>
            <a:endParaRPr lang="el-GR" b="1" dirty="0"/>
          </a:p>
        </p:txBody>
      </p:sp>
      <p:sp>
        <p:nvSpPr>
          <p:cNvPr id="17411" name="Rectangle 3"/>
          <p:cNvSpPr>
            <a:spLocks noGrp="1" noChangeArrowheads="1"/>
          </p:cNvSpPr>
          <p:nvPr>
            <p:ph type="body" idx="1"/>
          </p:nvPr>
        </p:nvSpPr>
        <p:spPr>
          <a:xfrm>
            <a:off x="179512" y="1700808"/>
            <a:ext cx="8784976" cy="4395192"/>
          </a:xfrm>
        </p:spPr>
        <p:txBody>
          <a:bodyPr>
            <a:normAutofit/>
          </a:bodyPr>
          <a:lstStyle/>
          <a:p>
            <a:pPr algn="just"/>
            <a:r>
              <a:rPr lang="cs-CZ" dirty="0" smtClean="0"/>
              <a:t>byl dohlížitelem v g</a:t>
            </a:r>
            <a:r>
              <a:rPr lang="en-US" dirty="0" err="1" smtClean="0"/>
              <a:t>ymnasiu</a:t>
            </a:r>
            <a:endParaRPr lang="el-GR" dirty="0"/>
          </a:p>
          <a:p>
            <a:pPr algn="just"/>
            <a:r>
              <a:rPr lang="cs-CZ" dirty="0" smtClean="0"/>
              <a:t>byl zodpovědný za zásobování olivovým olejem</a:t>
            </a:r>
            <a:r>
              <a:rPr lang="en-US" dirty="0" smtClean="0"/>
              <a:t>, </a:t>
            </a:r>
            <a:r>
              <a:rPr lang="cs-CZ" dirty="0" smtClean="0"/>
              <a:t>organizování her</a:t>
            </a:r>
            <a:r>
              <a:rPr lang="en-US" dirty="0" smtClean="0"/>
              <a:t>, </a:t>
            </a:r>
            <a:r>
              <a:rPr lang="cs-CZ" dirty="0" smtClean="0"/>
              <a:t>poskytování cen a placení učitelů</a:t>
            </a:r>
          </a:p>
          <a:p>
            <a:pPr algn="just"/>
            <a:r>
              <a:rPr lang="cs-CZ" dirty="0" smtClean="0"/>
              <a:t>autorita </a:t>
            </a:r>
            <a:r>
              <a:rPr lang="cs-CZ" dirty="0" err="1" smtClean="0"/>
              <a:t>gymnasiarchy</a:t>
            </a:r>
            <a:r>
              <a:rPr lang="cs-CZ" dirty="0" smtClean="0"/>
              <a:t> byla dána nejčestnějším a neušlechtilejším ze všech občanů </a:t>
            </a:r>
            <a:endParaRPr lang="el-GR" dirty="0"/>
          </a:p>
        </p:txBody>
      </p:sp>
    </p:spTree>
    <p:extLst>
      <p:ext uri="{BB962C8B-B14F-4D97-AF65-F5344CB8AC3E}">
        <p14:creationId xmlns:p14="http://schemas.microsoft.com/office/powerpoint/2010/main" val="2426705346"/>
      </p:ext>
    </p:extLst>
  </p:cSld>
  <p:clrMapOvr>
    <a:masterClrMapping/>
  </p:clrMapOvr>
  <p:transition advTm="89026"/>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116632"/>
            <a:ext cx="7772400" cy="803275"/>
          </a:xfrm>
        </p:spPr>
        <p:txBody>
          <a:bodyPr>
            <a:normAutofit/>
          </a:bodyPr>
          <a:lstStyle/>
          <a:p>
            <a:r>
              <a:rPr lang="cs-CZ" sz="4000" b="1" dirty="0" smtClean="0">
                <a:latin typeface="Book Antiqua" pitchFamily="18" charset="0"/>
              </a:rPr>
              <a:t>Efébský zákon </a:t>
            </a:r>
            <a:r>
              <a:rPr lang="en-US" sz="4000" b="1" dirty="0" smtClean="0">
                <a:latin typeface="Book Antiqua" pitchFamily="18" charset="0"/>
              </a:rPr>
              <a:t>Amphipolis</a:t>
            </a:r>
            <a:endParaRPr lang="el-GR" sz="4000" b="1" dirty="0">
              <a:latin typeface="Book Antiqua" pitchFamily="18" charset="0"/>
            </a:endParaRPr>
          </a:p>
        </p:txBody>
      </p:sp>
      <p:pic>
        <p:nvPicPr>
          <p:cNvPr id="32771" name="Picture 3" descr="Amphipolis"/>
          <p:cNvPicPr>
            <a:picLocks noChangeAspect="1" noChangeArrowheads="1"/>
          </p:cNvPicPr>
          <p:nvPr/>
        </p:nvPicPr>
        <p:blipFill>
          <a:blip r:embed="rId2" cstate="print"/>
          <a:srcRect/>
          <a:stretch>
            <a:fillRect/>
          </a:stretch>
        </p:blipFill>
        <p:spPr bwMode="auto">
          <a:xfrm>
            <a:off x="1619672" y="1052734"/>
            <a:ext cx="5904656" cy="3574997"/>
          </a:xfrm>
          <a:prstGeom prst="rect">
            <a:avLst/>
          </a:prstGeom>
          <a:noFill/>
        </p:spPr>
      </p:pic>
      <p:sp>
        <p:nvSpPr>
          <p:cNvPr id="32772" name="Text Box 4"/>
          <p:cNvSpPr txBox="1">
            <a:spLocks noChangeArrowheads="1"/>
          </p:cNvSpPr>
          <p:nvPr/>
        </p:nvSpPr>
        <p:spPr bwMode="auto">
          <a:xfrm>
            <a:off x="0" y="5013176"/>
            <a:ext cx="9144000" cy="1260345"/>
          </a:xfrm>
          <a:prstGeom prst="rect">
            <a:avLst/>
          </a:prstGeom>
          <a:noFill/>
          <a:ln w="9525">
            <a:noFill/>
            <a:miter lim="800000"/>
            <a:headEnd/>
            <a:tailEnd/>
          </a:ln>
          <a:effectLst/>
        </p:spPr>
        <p:txBody>
          <a:bodyPr>
            <a:spAutoFit/>
          </a:bodyPr>
          <a:lstStyle/>
          <a:p>
            <a:pPr marL="342900" indent="-342900" algn="just">
              <a:lnSpc>
                <a:spcPct val="115000"/>
              </a:lnSpc>
              <a:buFontTx/>
              <a:buChar char="-"/>
            </a:pPr>
            <a:r>
              <a:rPr lang="cs-CZ" sz="2200" dirty="0" smtClean="0">
                <a:solidFill>
                  <a:srgbClr val="FF9900"/>
                </a:solidFill>
                <a:latin typeface="Book Antiqua" pitchFamily="18" charset="0"/>
              </a:rPr>
              <a:t>trénink efébů </a:t>
            </a:r>
          </a:p>
          <a:p>
            <a:pPr marL="800100" lvl="1" indent="-342900" algn="just">
              <a:lnSpc>
                <a:spcPct val="115000"/>
              </a:lnSpc>
              <a:buFontTx/>
              <a:buChar char="-"/>
            </a:pPr>
            <a:r>
              <a:rPr lang="en-US" sz="2200" dirty="0" smtClean="0">
                <a:solidFill>
                  <a:srgbClr val="FFFF00"/>
                </a:solidFill>
                <a:effectLst>
                  <a:outerShdw blurRad="38100" dist="38100" dir="2700000" algn="tl">
                    <a:srgbClr val="000000">
                      <a:alpha val="43137"/>
                    </a:srgbClr>
                  </a:outerShdw>
                </a:effectLst>
                <a:latin typeface="Book Antiqua" pitchFamily="18" charset="0"/>
              </a:rPr>
              <a:t>(</a:t>
            </a:r>
            <a:r>
              <a:rPr lang="cs-CZ" sz="2200" dirty="0" smtClean="0">
                <a:solidFill>
                  <a:srgbClr val="FFFF00"/>
                </a:solidFill>
                <a:effectLst>
                  <a:outerShdw blurRad="38100" dist="38100" dir="2700000" algn="tl">
                    <a:srgbClr val="000000">
                      <a:alpha val="43137"/>
                    </a:srgbClr>
                  </a:outerShdw>
                </a:effectLst>
                <a:latin typeface="Book Antiqua" pitchFamily="18" charset="0"/>
              </a:rPr>
              <a:t>lukostřelba</a:t>
            </a:r>
            <a:r>
              <a:rPr lang="en-US" sz="2200" dirty="0" smtClean="0">
                <a:solidFill>
                  <a:srgbClr val="FFFF00"/>
                </a:solidFill>
                <a:effectLst>
                  <a:outerShdw blurRad="38100" dist="38100" dir="2700000" algn="tl">
                    <a:srgbClr val="000000">
                      <a:alpha val="43137"/>
                    </a:srgbClr>
                  </a:outerShdw>
                </a:effectLst>
                <a:latin typeface="Book Antiqua" pitchFamily="18" charset="0"/>
              </a:rPr>
              <a:t>, </a:t>
            </a:r>
            <a:r>
              <a:rPr lang="cs-CZ" sz="2200" dirty="0" smtClean="0">
                <a:solidFill>
                  <a:srgbClr val="FFFF00"/>
                </a:solidFill>
                <a:effectLst>
                  <a:outerShdw blurRad="38100" dist="38100" dir="2700000" algn="tl">
                    <a:srgbClr val="000000">
                      <a:alpha val="43137"/>
                    </a:srgbClr>
                  </a:outerShdw>
                </a:effectLst>
                <a:latin typeface="Book Antiqua" pitchFamily="18" charset="0"/>
              </a:rPr>
              <a:t>hod oštěpem</a:t>
            </a:r>
            <a:r>
              <a:rPr lang="en-US" sz="2200" dirty="0" smtClean="0">
                <a:solidFill>
                  <a:srgbClr val="FFFF00"/>
                </a:solidFill>
                <a:effectLst>
                  <a:outerShdw blurRad="38100" dist="38100" dir="2700000" algn="tl">
                    <a:srgbClr val="000000">
                      <a:alpha val="43137"/>
                    </a:srgbClr>
                  </a:outerShdw>
                </a:effectLst>
                <a:latin typeface="Book Antiqua" pitchFamily="18" charset="0"/>
              </a:rPr>
              <a:t>, </a:t>
            </a:r>
            <a:r>
              <a:rPr lang="cs-CZ" sz="2200" dirty="0" smtClean="0">
                <a:solidFill>
                  <a:srgbClr val="FFFF00"/>
                </a:solidFill>
                <a:effectLst>
                  <a:outerShdw blurRad="38100" dist="38100" dir="2700000" algn="tl">
                    <a:srgbClr val="000000">
                      <a:alpha val="43137"/>
                    </a:srgbClr>
                  </a:outerShdw>
                </a:effectLst>
                <a:latin typeface="Book Antiqua" pitchFamily="18" charset="0"/>
              </a:rPr>
              <a:t>jízda na koni</a:t>
            </a:r>
            <a:r>
              <a:rPr lang="en-US" sz="2200" dirty="0" smtClean="0">
                <a:solidFill>
                  <a:srgbClr val="FFFF00"/>
                </a:solidFill>
                <a:effectLst>
                  <a:outerShdw blurRad="38100" dist="38100" dir="2700000" algn="tl">
                    <a:srgbClr val="000000">
                      <a:alpha val="43137"/>
                    </a:srgbClr>
                  </a:outerShdw>
                </a:effectLst>
                <a:latin typeface="Book Antiqua" pitchFamily="18" charset="0"/>
              </a:rPr>
              <a:t>,</a:t>
            </a:r>
            <a:r>
              <a:rPr lang="cs-CZ" sz="2200" dirty="0" smtClean="0">
                <a:solidFill>
                  <a:srgbClr val="FFFF00"/>
                </a:solidFill>
                <a:effectLst>
                  <a:outerShdw blurRad="38100" dist="38100" dir="2700000" algn="tl">
                    <a:srgbClr val="000000">
                      <a:alpha val="43137"/>
                    </a:srgbClr>
                  </a:outerShdw>
                </a:effectLst>
                <a:latin typeface="Book Antiqua" pitchFamily="18" charset="0"/>
              </a:rPr>
              <a:t> …)</a:t>
            </a:r>
          </a:p>
          <a:p>
            <a:pPr marL="342900" indent="-342900" algn="just">
              <a:lnSpc>
                <a:spcPct val="115000"/>
              </a:lnSpc>
              <a:buFontTx/>
              <a:buChar char="-"/>
            </a:pPr>
            <a:r>
              <a:rPr lang="cs-CZ" sz="2200" dirty="0" smtClean="0">
                <a:solidFill>
                  <a:srgbClr val="FF9900"/>
                </a:solidFill>
                <a:latin typeface="Book Antiqua" pitchFamily="18" charset="0"/>
              </a:rPr>
              <a:t>účast v soutěžích </a:t>
            </a:r>
            <a:endParaRPr lang="el-GR" sz="2200" dirty="0">
              <a:latin typeface="Book Antiqua" pitchFamily="18" charset="0"/>
            </a:endParaRPr>
          </a:p>
        </p:txBody>
      </p:sp>
    </p:spTree>
    <p:extLst>
      <p:ext uri="{BB962C8B-B14F-4D97-AF65-F5344CB8AC3E}">
        <p14:creationId xmlns:p14="http://schemas.microsoft.com/office/powerpoint/2010/main" val="1863439609"/>
      </p:ext>
    </p:extLst>
  </p:cSld>
  <p:clrMapOvr>
    <a:masterClrMapping/>
  </p:clrMapOvr>
  <p:transition advTm="77253"/>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1988840"/>
            <a:ext cx="9144000" cy="1143000"/>
          </a:xfrm>
        </p:spPr>
        <p:txBody>
          <a:bodyPr/>
          <a:lstStyle/>
          <a:p>
            <a:pPr eaLnBrk="1" hangingPunct="1">
              <a:defRPr/>
            </a:pPr>
            <a:r>
              <a:rPr lang="cs-CZ" dirty="0" smtClean="0">
                <a:solidFill>
                  <a:srgbClr val="FF6600"/>
                </a:solidFill>
              </a:rPr>
              <a:t>Helénistická a</a:t>
            </a:r>
            <a:r>
              <a:rPr lang="en-US" dirty="0" smtClean="0">
                <a:solidFill>
                  <a:srgbClr val="FF6600"/>
                </a:solidFill>
              </a:rPr>
              <a:t> </a:t>
            </a:r>
            <a:r>
              <a:rPr lang="cs-CZ" dirty="0" smtClean="0">
                <a:solidFill>
                  <a:srgbClr val="FF6600"/>
                </a:solidFill>
              </a:rPr>
              <a:t>římská perioda</a:t>
            </a:r>
            <a:endParaRPr lang="el-GR" dirty="0" smtClean="0">
              <a:solidFill>
                <a:srgbClr val="FF6600"/>
              </a:solidFill>
            </a:endParaRPr>
          </a:p>
        </p:txBody>
      </p:sp>
      <p:sp>
        <p:nvSpPr>
          <p:cNvPr id="84995" name="Rectangle 3"/>
          <p:cNvSpPr>
            <a:spLocks noGrp="1" noChangeArrowheads="1"/>
          </p:cNvSpPr>
          <p:nvPr>
            <p:ph type="body" idx="1"/>
          </p:nvPr>
        </p:nvSpPr>
        <p:spPr>
          <a:xfrm>
            <a:off x="0" y="3487887"/>
            <a:ext cx="9144000" cy="3370113"/>
          </a:xfrm>
        </p:spPr>
        <p:txBody>
          <a:bodyPr/>
          <a:lstStyle/>
          <a:p>
            <a:pPr eaLnBrk="1" hangingPunct="1">
              <a:defRPr/>
            </a:pPr>
            <a:r>
              <a:rPr lang="cs-CZ" sz="3000" dirty="0" smtClean="0"/>
              <a:t>V této době mělo vyloučení barbarů nadále sotva nějaký význam</a:t>
            </a:r>
          </a:p>
          <a:p>
            <a:pPr eaLnBrk="1" hangingPunct="1">
              <a:defRPr/>
            </a:pPr>
            <a:r>
              <a:rPr lang="en-US" sz="3000" dirty="0" smtClean="0"/>
              <a:t>Anyone undergoing Hellenic education was also considered as Hellene irrespective of their origin. </a:t>
            </a:r>
          </a:p>
          <a:p>
            <a:pPr eaLnBrk="1" hangingPunct="1">
              <a:defRPr/>
            </a:pPr>
            <a:r>
              <a:rPr lang="cs-CZ" sz="3000" dirty="0" smtClean="0"/>
              <a:t>za císařství do gymnasia mohli vstoupit všichni, kdo měli římské občanství</a:t>
            </a:r>
            <a:endParaRPr lang="el-GR" sz="3000" dirty="0" smtClean="0"/>
          </a:p>
        </p:txBody>
      </p:sp>
      <p:sp>
        <p:nvSpPr>
          <p:cNvPr id="4" name="Nadpis 1"/>
          <p:cNvSpPr txBox="1">
            <a:spLocks/>
          </p:cNvSpPr>
          <p:nvPr/>
        </p:nvSpPr>
        <p:spPr>
          <a:xfrm>
            <a:off x="10050" y="310285"/>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b="1" dirty="0" smtClean="0"/>
              <a:t>2) přijetí barbarů do řeckého</a:t>
            </a:r>
            <a:r>
              <a:rPr lang="en-US" b="1" dirty="0" smtClean="0"/>
              <a:t>  gymnasia</a:t>
            </a:r>
            <a:endParaRPr lang="cs-CZ" b="1" dirty="0"/>
          </a:p>
        </p:txBody>
      </p:sp>
    </p:spTree>
    <p:extLst>
      <p:ext uri="{BB962C8B-B14F-4D97-AF65-F5344CB8AC3E}">
        <p14:creationId xmlns:p14="http://schemas.microsoft.com/office/powerpoint/2010/main" val="15402309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 Τίτλος"/>
          <p:cNvSpPr>
            <a:spLocks noGrp="1"/>
          </p:cNvSpPr>
          <p:nvPr>
            <p:ph type="title"/>
          </p:nvPr>
        </p:nvSpPr>
        <p:spPr/>
        <p:txBody>
          <a:bodyPr/>
          <a:lstStyle/>
          <a:p>
            <a:r>
              <a:rPr lang="cs-CZ" altLang="cs-CZ" b="1" dirty="0" smtClean="0"/>
              <a:t>Ptolemaie</a:t>
            </a:r>
            <a:endParaRPr lang="el-GR" altLang="cs-CZ" b="1" dirty="0" smtClean="0"/>
          </a:p>
        </p:txBody>
      </p:sp>
      <p:sp>
        <p:nvSpPr>
          <p:cNvPr id="46083" name="2 - Θέση περιεχομένου"/>
          <p:cNvSpPr>
            <a:spLocks noGrp="1"/>
          </p:cNvSpPr>
          <p:nvPr>
            <p:ph idx="1"/>
          </p:nvPr>
        </p:nvSpPr>
        <p:spPr>
          <a:xfrm>
            <a:off x="0" y="1844675"/>
            <a:ext cx="8955088" cy="4287838"/>
          </a:xfrm>
        </p:spPr>
        <p:txBody>
          <a:bodyPr/>
          <a:lstStyle/>
          <a:p>
            <a:r>
              <a:rPr lang="en-US" altLang="cs-CZ" sz="2800" dirty="0" err="1" smtClean="0"/>
              <a:t>Isoolympi</a:t>
            </a:r>
            <a:r>
              <a:rPr lang="cs-CZ" altLang="cs-CZ" sz="2800" dirty="0" err="1" smtClean="0"/>
              <a:t>jský</a:t>
            </a:r>
            <a:r>
              <a:rPr lang="cs-CZ" altLang="cs-CZ" sz="2800" dirty="0" smtClean="0"/>
              <a:t> status – král </a:t>
            </a:r>
            <a:r>
              <a:rPr lang="en-US" altLang="cs-CZ" sz="2800" dirty="0" err="1" smtClean="0"/>
              <a:t>Ptolem</a:t>
            </a:r>
            <a:r>
              <a:rPr lang="cs-CZ" altLang="cs-CZ" sz="2800" dirty="0" err="1" smtClean="0"/>
              <a:t>aios</a:t>
            </a:r>
            <a:r>
              <a:rPr lang="en-US" altLang="cs-CZ" sz="2800" dirty="0" smtClean="0"/>
              <a:t> II.</a:t>
            </a:r>
            <a:endParaRPr lang="cs-CZ" altLang="cs-CZ" sz="2800" dirty="0" smtClean="0"/>
          </a:p>
          <a:p>
            <a:r>
              <a:rPr lang="cs-CZ" altLang="cs-CZ" sz="2800" dirty="0" smtClean="0"/>
              <a:t>Jím ustaveny k poctě jeho otce</a:t>
            </a:r>
            <a:endParaRPr lang="el-GR" altLang="cs-CZ" sz="2800" dirty="0" smtClean="0"/>
          </a:p>
          <a:p>
            <a:r>
              <a:rPr lang="cs-CZ" altLang="cs-CZ" sz="2800" dirty="0" smtClean="0"/>
              <a:t>Roku </a:t>
            </a:r>
            <a:r>
              <a:rPr lang="en-US" altLang="cs-CZ" sz="2800" dirty="0" smtClean="0"/>
              <a:t>279 BC, </a:t>
            </a:r>
            <a:r>
              <a:rPr lang="cs-CZ" altLang="cs-CZ" sz="2800" dirty="0" smtClean="0"/>
              <a:t>byly první </a:t>
            </a:r>
            <a:r>
              <a:rPr lang="en-US" altLang="cs-CZ" sz="2800" dirty="0" err="1" smtClean="0">
                <a:solidFill>
                  <a:srgbClr val="FF0000"/>
                </a:solidFill>
              </a:rPr>
              <a:t>Ptolemai</a:t>
            </a:r>
            <a:r>
              <a:rPr lang="cs-CZ" altLang="cs-CZ" sz="2800" dirty="0" smtClean="0">
                <a:solidFill>
                  <a:srgbClr val="FF0000"/>
                </a:solidFill>
              </a:rPr>
              <a:t>e</a:t>
            </a:r>
            <a:r>
              <a:rPr lang="en-US" altLang="cs-CZ" sz="2800" dirty="0" smtClean="0"/>
              <a:t> </a:t>
            </a:r>
            <a:r>
              <a:rPr lang="cs-CZ" altLang="cs-CZ" sz="2800" dirty="0" smtClean="0"/>
              <a:t>slaveny v </a:t>
            </a:r>
            <a:r>
              <a:rPr lang="en-US" altLang="cs-CZ" sz="2800" dirty="0" err="1" smtClean="0"/>
              <a:t>Alexandri</a:t>
            </a:r>
            <a:r>
              <a:rPr lang="cs-CZ" altLang="cs-CZ" sz="2800" dirty="0" smtClean="0"/>
              <a:t>i</a:t>
            </a:r>
            <a:r>
              <a:rPr lang="en-US" altLang="cs-CZ" sz="2800" dirty="0" smtClean="0"/>
              <a:t>.</a:t>
            </a:r>
            <a:endParaRPr lang="cs-CZ" altLang="cs-CZ" sz="2800" dirty="0" smtClean="0"/>
          </a:p>
          <a:p>
            <a:r>
              <a:rPr lang="cs-CZ" altLang="cs-CZ" sz="2800" dirty="0" smtClean="0"/>
              <a:t>šlo o první</a:t>
            </a:r>
            <a:r>
              <a:rPr lang="en-US" altLang="cs-CZ" sz="2800" dirty="0" smtClean="0"/>
              <a:t> </a:t>
            </a:r>
            <a:r>
              <a:rPr lang="cs-CZ" altLang="cs-CZ" sz="2800" dirty="0" err="1" smtClean="0"/>
              <a:t>iso</a:t>
            </a:r>
            <a:r>
              <a:rPr lang="cs-CZ" altLang="cs-CZ" sz="2800" dirty="0" smtClean="0"/>
              <a:t>-olympijské hry</a:t>
            </a:r>
          </a:p>
          <a:p>
            <a:pPr lvl="1"/>
            <a:r>
              <a:rPr lang="cs-CZ" altLang="cs-CZ" sz="2400" dirty="0" smtClean="0"/>
              <a:t>staly se modelem pro stovky podobných her na helénistickém východě</a:t>
            </a:r>
            <a:r>
              <a:rPr lang="en-US" altLang="cs-CZ" sz="2400" dirty="0" smtClean="0"/>
              <a:t> </a:t>
            </a:r>
            <a:endParaRPr lang="cs-CZ" altLang="cs-CZ" sz="2400" dirty="0" smtClean="0"/>
          </a:p>
          <a:p>
            <a:r>
              <a:rPr lang="cs-CZ" altLang="cs-CZ" dirty="0" err="1" smtClean="0"/>
              <a:t>Pt</a:t>
            </a:r>
            <a:r>
              <a:rPr lang="cs-CZ" altLang="cs-CZ" dirty="0" smtClean="0"/>
              <a:t>. nepodporoval hry mimo jeho království</a:t>
            </a:r>
          </a:p>
          <a:p>
            <a:pPr lvl="1"/>
            <a:r>
              <a:rPr lang="cs-CZ" altLang="cs-CZ" dirty="0" smtClean="0"/>
              <a:t>vyjmutí z daňové povinnosti</a:t>
            </a:r>
            <a:endParaRPr lang="cs-CZ" altLang="cs-CZ" dirty="0"/>
          </a:p>
        </p:txBody>
      </p:sp>
    </p:spTree>
    <p:extLst>
      <p:ext uri="{BB962C8B-B14F-4D97-AF65-F5344CB8AC3E}">
        <p14:creationId xmlns:p14="http://schemas.microsoft.com/office/powerpoint/2010/main" val="11920413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epheb"/>
          <p:cNvPicPr>
            <a:picLocks noChangeAspect="1" noChangeArrowheads="1"/>
          </p:cNvPicPr>
          <p:nvPr/>
        </p:nvPicPr>
        <p:blipFill>
          <a:blip r:embed="rId2" cstate="print"/>
          <a:srcRect/>
          <a:stretch>
            <a:fillRect/>
          </a:stretch>
        </p:blipFill>
        <p:spPr bwMode="auto">
          <a:xfrm>
            <a:off x="395536" y="-31723"/>
            <a:ext cx="4248472" cy="6920296"/>
          </a:xfrm>
          <a:prstGeom prst="rect">
            <a:avLst/>
          </a:prstGeom>
          <a:ln>
            <a:noFill/>
          </a:ln>
          <a:effectLst>
            <a:softEdge rad="112500"/>
          </a:effectLst>
        </p:spPr>
      </p:pic>
      <p:sp>
        <p:nvSpPr>
          <p:cNvPr id="7171" name="Text Box 5"/>
          <p:cNvSpPr txBox="1">
            <a:spLocks noChangeArrowheads="1"/>
          </p:cNvSpPr>
          <p:nvPr/>
        </p:nvSpPr>
        <p:spPr bwMode="auto">
          <a:xfrm>
            <a:off x="5559425" y="1360488"/>
            <a:ext cx="3044825" cy="1077218"/>
          </a:xfrm>
          <a:prstGeom prst="rect">
            <a:avLst/>
          </a:prstGeom>
          <a:noFill/>
          <a:ln w="9525">
            <a:noFill/>
            <a:miter lim="800000"/>
            <a:headEnd/>
            <a:tailEnd/>
          </a:ln>
        </p:spPr>
        <p:txBody>
          <a:bodyPr>
            <a:spAutoFit/>
          </a:bodyPr>
          <a:lstStyle/>
          <a:p>
            <a:pPr algn="ctr"/>
            <a:r>
              <a:rPr lang="cs-CZ" sz="3200" b="1" dirty="0" smtClean="0">
                <a:solidFill>
                  <a:srgbClr val="FF9900"/>
                </a:solidFill>
              </a:rPr>
              <a:t>Seznam efébů z Athén </a:t>
            </a:r>
            <a:endParaRPr lang="el-GR" sz="3200" b="1" dirty="0">
              <a:solidFill>
                <a:srgbClr val="FF9900"/>
              </a:solidFill>
            </a:endParaRPr>
          </a:p>
        </p:txBody>
      </p:sp>
    </p:spTree>
    <p:extLst>
      <p:ext uri="{BB962C8B-B14F-4D97-AF65-F5344CB8AC3E}">
        <p14:creationId xmlns:p14="http://schemas.microsoft.com/office/powerpoint/2010/main" val="25604921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defRPr/>
            </a:pPr>
            <a:r>
              <a:rPr lang="cs-CZ" b="1" dirty="0" smtClean="0"/>
              <a:t>Účast v athénské </a:t>
            </a:r>
            <a:r>
              <a:rPr lang="cs-CZ" b="1" dirty="0" err="1" smtClean="0"/>
              <a:t>efébii</a:t>
            </a:r>
            <a:endParaRPr lang="el-GR" b="1" dirty="0" smtClean="0"/>
          </a:p>
        </p:txBody>
      </p:sp>
      <p:graphicFrame>
        <p:nvGraphicFramePr>
          <p:cNvPr id="1026" name="Object 3"/>
          <p:cNvGraphicFramePr>
            <a:graphicFrameLocks noGrp="1" noChangeAspect="1"/>
          </p:cNvGraphicFramePr>
          <p:nvPr>
            <p:ph type="tbl" idx="1"/>
            <p:extLst>
              <p:ext uri="{D42A27DB-BD31-4B8C-83A1-F6EECF244321}">
                <p14:modId xmlns:p14="http://schemas.microsoft.com/office/powerpoint/2010/main" val="634770762"/>
              </p:ext>
            </p:extLst>
          </p:nvPr>
        </p:nvGraphicFramePr>
        <p:xfrm>
          <a:off x="1311275" y="1660525"/>
          <a:ext cx="6080125" cy="3138488"/>
        </p:xfrm>
        <a:graphic>
          <a:graphicData uri="http://schemas.openxmlformats.org/presentationml/2006/ole">
            <mc:AlternateContent xmlns:mc="http://schemas.openxmlformats.org/markup-compatibility/2006">
              <mc:Choice xmlns:v="urn:schemas-microsoft-com:vml" Requires="v">
                <p:oleObj spid="_x0000_s1045" name="Document" r:id="rId4" imgW="7768571" imgH="4010152" progId="Word.Document.8">
                  <p:embed/>
                </p:oleObj>
              </mc:Choice>
              <mc:Fallback>
                <p:oleObj name="Document" r:id="rId4" imgW="7768571" imgH="4010152" progId="Word.Document.8">
                  <p:embed/>
                  <p:pic>
                    <p:nvPicPr>
                      <p:cNvPr id="0" name=""/>
                      <p:cNvPicPr>
                        <a:picLocks noChangeAspect="1" noChangeArrowheads="1"/>
                      </p:cNvPicPr>
                      <p:nvPr/>
                    </p:nvPicPr>
                    <p:blipFill>
                      <a:blip r:embed="rId5"/>
                      <a:srcRect/>
                      <a:stretch>
                        <a:fillRect/>
                      </a:stretch>
                    </p:blipFill>
                    <p:spPr bwMode="auto">
                      <a:xfrm>
                        <a:off x="1311275" y="1660525"/>
                        <a:ext cx="6080125" cy="3138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ext Box 4"/>
          <p:cNvSpPr txBox="1">
            <a:spLocks noChangeArrowheads="1"/>
          </p:cNvSpPr>
          <p:nvPr/>
        </p:nvSpPr>
        <p:spPr bwMode="auto">
          <a:xfrm>
            <a:off x="539750" y="5229225"/>
            <a:ext cx="503238" cy="457200"/>
          </a:xfrm>
          <a:prstGeom prst="rect">
            <a:avLst/>
          </a:prstGeom>
          <a:noFill/>
          <a:ln w="9525">
            <a:noFill/>
            <a:miter lim="800000"/>
            <a:headEnd/>
            <a:tailEnd/>
          </a:ln>
        </p:spPr>
        <p:txBody>
          <a:bodyPr>
            <a:spAutoFit/>
          </a:bodyPr>
          <a:lstStyle/>
          <a:p>
            <a:endParaRPr lang="el-GR"/>
          </a:p>
        </p:txBody>
      </p:sp>
      <p:sp>
        <p:nvSpPr>
          <p:cNvPr id="1029" name="Text Box 5"/>
          <p:cNvSpPr txBox="1">
            <a:spLocks noChangeArrowheads="1"/>
          </p:cNvSpPr>
          <p:nvPr/>
        </p:nvSpPr>
        <p:spPr bwMode="auto">
          <a:xfrm>
            <a:off x="0" y="5321300"/>
            <a:ext cx="9144000" cy="954107"/>
          </a:xfrm>
          <a:prstGeom prst="rect">
            <a:avLst/>
          </a:prstGeom>
          <a:noFill/>
          <a:ln w="9525">
            <a:noFill/>
            <a:miter lim="800000"/>
            <a:headEnd/>
            <a:tailEnd/>
          </a:ln>
        </p:spPr>
        <p:txBody>
          <a:bodyPr wrap="square">
            <a:spAutoFit/>
          </a:bodyPr>
          <a:lstStyle/>
          <a:p>
            <a:pPr algn="just"/>
            <a:r>
              <a:rPr lang="cs-CZ" sz="2800" dirty="0" smtClean="0"/>
              <a:t>od roku </a:t>
            </a:r>
            <a:r>
              <a:rPr lang="en-US" sz="2800" dirty="0" smtClean="0"/>
              <a:t>125 </a:t>
            </a:r>
            <a:r>
              <a:rPr lang="cs-CZ" sz="2800" dirty="0" smtClean="0"/>
              <a:t>do roku </a:t>
            </a:r>
            <a:r>
              <a:rPr lang="en-US" sz="2800" dirty="0" smtClean="0"/>
              <a:t>21 </a:t>
            </a:r>
            <a:r>
              <a:rPr lang="en-US" sz="2800" dirty="0"/>
              <a:t>BC </a:t>
            </a:r>
            <a:r>
              <a:rPr lang="cs-CZ" sz="2800" dirty="0" smtClean="0"/>
              <a:t>zde bylo</a:t>
            </a:r>
            <a:r>
              <a:rPr lang="en-US" sz="2800" dirty="0" smtClean="0"/>
              <a:t> 208</a:t>
            </a:r>
            <a:r>
              <a:rPr lang="cs-CZ" sz="2800" dirty="0" smtClean="0"/>
              <a:t> cizinců</a:t>
            </a:r>
            <a:r>
              <a:rPr lang="en-US" sz="2800" dirty="0" smtClean="0"/>
              <a:t>, </a:t>
            </a:r>
            <a:r>
              <a:rPr lang="en-US" sz="2800" dirty="0"/>
              <a:t>28 </a:t>
            </a:r>
            <a:r>
              <a:rPr lang="cs-CZ" sz="2800" dirty="0" smtClean="0"/>
              <a:t>Římanů</a:t>
            </a:r>
            <a:r>
              <a:rPr lang="en-US" sz="2800" dirty="0" smtClean="0"/>
              <a:t>, </a:t>
            </a:r>
            <a:r>
              <a:rPr lang="en-US" sz="2800" dirty="0"/>
              <a:t>43 </a:t>
            </a:r>
            <a:r>
              <a:rPr lang="cs-CZ" sz="2800" dirty="0" smtClean="0"/>
              <a:t>Miléťanů a </a:t>
            </a:r>
            <a:r>
              <a:rPr lang="en-US" sz="2800" dirty="0" smtClean="0"/>
              <a:t>7 </a:t>
            </a:r>
            <a:r>
              <a:rPr lang="cs-CZ" sz="2800" dirty="0" smtClean="0"/>
              <a:t>Féničanů (</a:t>
            </a:r>
            <a:r>
              <a:rPr lang="en-US" sz="2800" dirty="0" err="1"/>
              <a:t>Follet’s</a:t>
            </a:r>
            <a:r>
              <a:rPr lang="en-US" sz="2800" dirty="0"/>
              <a:t> notes on </a:t>
            </a:r>
            <a:r>
              <a:rPr lang="en-US" sz="2800" dirty="0" smtClean="0"/>
              <a:t>prosopography</a:t>
            </a:r>
            <a:r>
              <a:rPr lang="cs-CZ" sz="2800" dirty="0" smtClean="0"/>
              <a:t>)</a:t>
            </a:r>
            <a:endParaRPr lang="el-GR" sz="2800" dirty="0"/>
          </a:p>
        </p:txBody>
      </p:sp>
    </p:spTree>
    <p:extLst>
      <p:ext uri="{BB962C8B-B14F-4D97-AF65-F5344CB8AC3E}">
        <p14:creationId xmlns:p14="http://schemas.microsoft.com/office/powerpoint/2010/main" val="12530264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Delos"/>
          <p:cNvPicPr>
            <a:picLocks noChangeAspect="1" noChangeArrowheads="1"/>
          </p:cNvPicPr>
          <p:nvPr/>
        </p:nvPicPr>
        <p:blipFill>
          <a:blip r:embed="rId2" cstate="print"/>
          <a:srcRect/>
          <a:stretch>
            <a:fillRect/>
          </a:stretch>
        </p:blipFill>
        <p:spPr bwMode="auto">
          <a:xfrm>
            <a:off x="1403350" y="1377950"/>
            <a:ext cx="6408738" cy="5186363"/>
          </a:xfrm>
          <a:prstGeom prst="rect">
            <a:avLst/>
          </a:prstGeom>
          <a:noFill/>
          <a:ln w="9525">
            <a:noFill/>
            <a:miter lim="800000"/>
            <a:headEnd/>
            <a:tailEnd/>
          </a:ln>
        </p:spPr>
      </p:pic>
      <p:sp>
        <p:nvSpPr>
          <p:cNvPr id="8195" name="Text Box 5"/>
          <p:cNvSpPr txBox="1">
            <a:spLocks noChangeArrowheads="1"/>
          </p:cNvSpPr>
          <p:nvPr/>
        </p:nvSpPr>
        <p:spPr bwMode="auto">
          <a:xfrm>
            <a:off x="1476375" y="425450"/>
            <a:ext cx="6264275" cy="579438"/>
          </a:xfrm>
          <a:prstGeom prst="rect">
            <a:avLst/>
          </a:prstGeom>
          <a:noFill/>
          <a:ln w="9525">
            <a:noFill/>
            <a:miter lim="800000"/>
            <a:headEnd/>
            <a:tailEnd/>
          </a:ln>
        </p:spPr>
        <p:txBody>
          <a:bodyPr>
            <a:spAutoFit/>
          </a:bodyPr>
          <a:lstStyle/>
          <a:p>
            <a:pPr algn="ctr"/>
            <a:r>
              <a:rPr lang="en-US" sz="3200" b="1" dirty="0" smtClean="0"/>
              <a:t>Gymnasium </a:t>
            </a:r>
            <a:r>
              <a:rPr lang="cs-CZ" sz="3200" b="1" dirty="0" smtClean="0"/>
              <a:t>na </a:t>
            </a:r>
            <a:r>
              <a:rPr lang="en-US" sz="3200" b="1" dirty="0" smtClean="0"/>
              <a:t>D</a:t>
            </a:r>
            <a:r>
              <a:rPr lang="cs-CZ" sz="3200" b="1" dirty="0" err="1" smtClean="0"/>
              <a:t>élu</a:t>
            </a:r>
            <a:endParaRPr lang="el-GR" sz="3200" b="1" dirty="0"/>
          </a:p>
        </p:txBody>
      </p:sp>
    </p:spTree>
    <p:extLst>
      <p:ext uri="{BB962C8B-B14F-4D97-AF65-F5344CB8AC3E}">
        <p14:creationId xmlns:p14="http://schemas.microsoft.com/office/powerpoint/2010/main" val="7266493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defRPr/>
            </a:pPr>
            <a:r>
              <a:rPr lang="en-US" b="1" dirty="0" smtClean="0"/>
              <a:t>D</a:t>
            </a:r>
            <a:r>
              <a:rPr lang="cs-CZ" b="1" dirty="0" smtClean="0"/>
              <a:t>É</a:t>
            </a:r>
            <a:r>
              <a:rPr lang="en-US" b="1" dirty="0" smtClean="0"/>
              <a:t>LOS</a:t>
            </a:r>
            <a:endParaRPr lang="el-GR" b="1" dirty="0" smtClean="0"/>
          </a:p>
        </p:txBody>
      </p:sp>
      <p:sp>
        <p:nvSpPr>
          <p:cNvPr id="17411" name="Rectangle 3"/>
          <p:cNvSpPr>
            <a:spLocks noGrp="1" noChangeArrowheads="1"/>
          </p:cNvSpPr>
          <p:nvPr>
            <p:ph type="body" idx="1"/>
          </p:nvPr>
        </p:nvSpPr>
        <p:spPr>
          <a:xfrm>
            <a:off x="0" y="1700213"/>
            <a:ext cx="9144000" cy="4114800"/>
          </a:xfrm>
        </p:spPr>
        <p:txBody>
          <a:bodyPr>
            <a:normAutofit/>
          </a:bodyPr>
          <a:lstStyle/>
          <a:p>
            <a:pPr algn="just">
              <a:defRPr/>
            </a:pPr>
            <a:r>
              <a:rPr lang="cs-CZ" sz="2800" dirty="0" smtClean="0"/>
              <a:t>analýza seznamu efébů z let</a:t>
            </a:r>
            <a:r>
              <a:rPr lang="en-US" sz="2800" dirty="0" smtClean="0"/>
              <a:t> 166 </a:t>
            </a:r>
            <a:r>
              <a:rPr lang="cs-CZ" sz="2800" dirty="0" smtClean="0"/>
              <a:t>až </a:t>
            </a:r>
            <a:r>
              <a:rPr lang="en-US" sz="2800" dirty="0" smtClean="0"/>
              <a:t>94 </a:t>
            </a:r>
            <a:r>
              <a:rPr lang="cs-CZ" sz="2800" dirty="0" smtClean="0"/>
              <a:t>BC (</a:t>
            </a:r>
            <a:r>
              <a:rPr lang="en-US" sz="2800" dirty="0" err="1"/>
              <a:t>Mancinetti</a:t>
            </a:r>
            <a:r>
              <a:rPr lang="en-US" sz="2800" dirty="0"/>
              <a:t> </a:t>
            </a:r>
            <a:r>
              <a:rPr lang="en-US" sz="2800" dirty="0" smtClean="0"/>
              <a:t>Santamaria</a:t>
            </a:r>
            <a:r>
              <a:rPr lang="cs-CZ" sz="2800" dirty="0" smtClean="0"/>
              <a:t>) </a:t>
            </a:r>
          </a:p>
          <a:p>
            <a:pPr marL="0" indent="0" algn="just">
              <a:buNone/>
              <a:defRPr/>
            </a:pPr>
            <a:endParaRPr lang="en-US" sz="2800" dirty="0" smtClean="0"/>
          </a:p>
          <a:p>
            <a:pPr algn="just">
              <a:defRPr/>
            </a:pPr>
            <a:r>
              <a:rPr lang="cs-CZ" sz="2800" dirty="0" smtClean="0"/>
              <a:t>mezi </a:t>
            </a:r>
            <a:r>
              <a:rPr lang="en-US" sz="2800" dirty="0" smtClean="0"/>
              <a:t>340 </a:t>
            </a:r>
            <a:r>
              <a:rPr lang="cs-CZ" sz="2800" dirty="0" smtClean="0"/>
              <a:t>si povšimla jmen barbarů</a:t>
            </a:r>
            <a:r>
              <a:rPr lang="en-US" sz="2800" dirty="0" smtClean="0"/>
              <a:t>. 22 </a:t>
            </a:r>
            <a:r>
              <a:rPr lang="cs-CZ" sz="2800" dirty="0" smtClean="0"/>
              <a:t>z nich jsou Římané</a:t>
            </a:r>
            <a:r>
              <a:rPr lang="en-US" sz="2800" dirty="0" smtClean="0"/>
              <a:t>, 48 </a:t>
            </a:r>
            <a:r>
              <a:rPr lang="cs-CZ" sz="2800" dirty="0" smtClean="0"/>
              <a:t>z Východu</a:t>
            </a:r>
            <a:r>
              <a:rPr lang="en-US" sz="2800" dirty="0" smtClean="0"/>
              <a:t> (S</a:t>
            </a:r>
            <a:r>
              <a:rPr lang="cs-CZ" sz="2800" dirty="0" smtClean="0"/>
              <a:t>ý</a:t>
            </a:r>
            <a:r>
              <a:rPr lang="en-US" sz="2800" dirty="0" err="1" smtClean="0"/>
              <a:t>ri</a:t>
            </a:r>
            <a:r>
              <a:rPr lang="cs-CZ" sz="2800" dirty="0" smtClean="0"/>
              <a:t>e</a:t>
            </a:r>
            <a:r>
              <a:rPr lang="en-US" sz="2800" dirty="0" smtClean="0"/>
              <a:t>, </a:t>
            </a:r>
            <a:r>
              <a:rPr lang="cs-CZ" sz="2800" dirty="0" err="1" smtClean="0"/>
              <a:t>Foinicie</a:t>
            </a:r>
            <a:r>
              <a:rPr lang="cs-CZ" sz="2800" dirty="0" smtClean="0"/>
              <a:t> </a:t>
            </a:r>
            <a:r>
              <a:rPr lang="en-US" sz="2800" dirty="0" smtClean="0"/>
              <a:t>).</a:t>
            </a:r>
            <a:endParaRPr lang="el-GR" sz="2800" dirty="0" smtClean="0"/>
          </a:p>
        </p:txBody>
      </p:sp>
    </p:spTree>
    <p:extLst>
      <p:ext uri="{BB962C8B-B14F-4D97-AF65-F5344CB8AC3E}">
        <p14:creationId xmlns:p14="http://schemas.microsoft.com/office/powerpoint/2010/main" val="27187420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p:txBody>
          <a:bodyPr/>
          <a:lstStyle/>
          <a:p>
            <a:pPr>
              <a:defRPr/>
            </a:pPr>
            <a:r>
              <a:rPr lang="cs-CZ" b="1" dirty="0" smtClean="0"/>
              <a:t>Malá Asie</a:t>
            </a:r>
            <a:endParaRPr lang="el-GR" b="1" dirty="0" smtClean="0"/>
          </a:p>
        </p:txBody>
      </p:sp>
      <p:sp>
        <p:nvSpPr>
          <p:cNvPr id="18435" name="Rectangle 1027"/>
          <p:cNvSpPr>
            <a:spLocks noGrp="1" noChangeArrowheads="1"/>
          </p:cNvSpPr>
          <p:nvPr>
            <p:ph type="body" idx="1"/>
          </p:nvPr>
        </p:nvSpPr>
        <p:spPr>
          <a:xfrm>
            <a:off x="323850" y="1700808"/>
            <a:ext cx="8424863" cy="4395192"/>
          </a:xfrm>
        </p:spPr>
        <p:txBody>
          <a:bodyPr/>
          <a:lstStyle/>
          <a:p>
            <a:pPr>
              <a:defRPr/>
            </a:pPr>
            <a:r>
              <a:rPr lang="en-US" dirty="0" err="1" smtClean="0">
                <a:solidFill>
                  <a:srgbClr val="FF9900"/>
                </a:solidFill>
              </a:rPr>
              <a:t>Pergam</a:t>
            </a:r>
            <a:r>
              <a:rPr lang="cs-CZ" dirty="0" smtClean="0">
                <a:solidFill>
                  <a:srgbClr val="FF9900"/>
                </a:solidFill>
              </a:rPr>
              <a:t>on</a:t>
            </a:r>
            <a:r>
              <a:rPr lang="en-US" dirty="0" smtClean="0"/>
              <a:t>: </a:t>
            </a:r>
            <a:r>
              <a:rPr lang="cs-CZ" dirty="0" smtClean="0"/>
              <a:t>ve 2. století BC</a:t>
            </a:r>
            <a:r>
              <a:rPr lang="en-US" dirty="0" smtClean="0"/>
              <a:t> </a:t>
            </a:r>
            <a:r>
              <a:rPr lang="en-US" dirty="0" err="1" smtClean="0"/>
              <a:t>Mysoi</a:t>
            </a:r>
            <a:r>
              <a:rPr lang="en-US" dirty="0" smtClean="0"/>
              <a:t> </a:t>
            </a:r>
            <a:r>
              <a:rPr lang="cs-CZ" dirty="0" smtClean="0"/>
              <a:t>a </a:t>
            </a:r>
            <a:r>
              <a:rPr lang="en-US" dirty="0" err="1" smtClean="0"/>
              <a:t>Masdyenes</a:t>
            </a:r>
            <a:r>
              <a:rPr lang="en-US" dirty="0" smtClean="0"/>
              <a:t> </a:t>
            </a:r>
            <a:r>
              <a:rPr lang="cs-CZ" dirty="0" smtClean="0"/>
              <a:t>byly přijati do </a:t>
            </a:r>
            <a:r>
              <a:rPr lang="cs-CZ" dirty="0" err="1" smtClean="0"/>
              <a:t>efébie</a:t>
            </a:r>
            <a:r>
              <a:rPr lang="cs-CZ" dirty="0" smtClean="0"/>
              <a:t> a sloužily v </a:t>
            </a:r>
            <a:r>
              <a:rPr lang="en-US" dirty="0" err="1" smtClean="0"/>
              <a:t>Pergam</a:t>
            </a:r>
            <a:r>
              <a:rPr lang="cs-CZ" dirty="0" err="1" smtClean="0"/>
              <a:t>onské</a:t>
            </a:r>
            <a:r>
              <a:rPr lang="cs-CZ" dirty="0" smtClean="0"/>
              <a:t> </a:t>
            </a:r>
            <a:r>
              <a:rPr lang="en-US" dirty="0" smtClean="0"/>
              <a:t>arm</a:t>
            </a:r>
            <a:r>
              <a:rPr lang="cs-CZ" dirty="0" err="1" smtClean="0"/>
              <a:t>ádě</a:t>
            </a:r>
            <a:r>
              <a:rPr lang="en-US" dirty="0" smtClean="0"/>
              <a:t>.</a:t>
            </a:r>
          </a:p>
          <a:p>
            <a:pPr>
              <a:defRPr/>
            </a:pPr>
            <a:r>
              <a:rPr lang="en-US" dirty="0" smtClean="0">
                <a:solidFill>
                  <a:srgbClr val="FF9900"/>
                </a:solidFill>
              </a:rPr>
              <a:t>Priene</a:t>
            </a:r>
            <a:r>
              <a:rPr lang="en-US" dirty="0" smtClean="0"/>
              <a:t>: </a:t>
            </a:r>
            <a:r>
              <a:rPr lang="cs-CZ" dirty="0" smtClean="0"/>
              <a:t>přístup do </a:t>
            </a:r>
            <a:r>
              <a:rPr lang="cs-CZ" dirty="0" err="1" smtClean="0"/>
              <a:t>efébie</a:t>
            </a:r>
            <a:r>
              <a:rPr lang="cs-CZ" dirty="0" smtClean="0"/>
              <a:t> byl volný pro </a:t>
            </a:r>
            <a:r>
              <a:rPr lang="en-US" dirty="0" err="1" smtClean="0"/>
              <a:t>paroikoi</a:t>
            </a:r>
            <a:r>
              <a:rPr lang="en-US" dirty="0" smtClean="0"/>
              <a:t> </a:t>
            </a:r>
            <a:r>
              <a:rPr lang="el-GR" dirty="0" smtClean="0"/>
              <a:t> (πάροικοι) </a:t>
            </a:r>
            <a:r>
              <a:rPr lang="cs-CZ" dirty="0" smtClean="0"/>
              <a:t>a také Římany</a:t>
            </a:r>
            <a:r>
              <a:rPr lang="en-US" dirty="0" smtClean="0"/>
              <a:t>.</a:t>
            </a:r>
            <a:endParaRPr lang="el-GR" dirty="0" smtClean="0"/>
          </a:p>
          <a:p>
            <a:pPr>
              <a:defRPr/>
            </a:pPr>
            <a:r>
              <a:rPr lang="en-US" dirty="0" err="1" smtClean="0">
                <a:solidFill>
                  <a:srgbClr val="FF9900"/>
                </a:solidFill>
              </a:rPr>
              <a:t>Iasus</a:t>
            </a:r>
            <a:r>
              <a:rPr lang="en-US" dirty="0" smtClean="0">
                <a:solidFill>
                  <a:srgbClr val="FF9900"/>
                </a:solidFill>
              </a:rPr>
              <a:t>:</a:t>
            </a:r>
            <a:r>
              <a:rPr lang="en-US" dirty="0" smtClean="0"/>
              <a:t> </a:t>
            </a:r>
            <a:r>
              <a:rPr lang="cs-CZ" dirty="0" smtClean="0"/>
              <a:t>od 1. století BC zahrnoval efébský seznam i římská jména</a:t>
            </a:r>
            <a:r>
              <a:rPr lang="en-US" dirty="0" smtClean="0"/>
              <a:t>.</a:t>
            </a:r>
            <a:endParaRPr lang="el-GR" dirty="0" smtClean="0"/>
          </a:p>
        </p:txBody>
      </p:sp>
    </p:spTree>
    <p:extLst>
      <p:ext uri="{BB962C8B-B14F-4D97-AF65-F5344CB8AC3E}">
        <p14:creationId xmlns:p14="http://schemas.microsoft.com/office/powerpoint/2010/main" val="6751119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defRPr/>
            </a:pPr>
            <a:r>
              <a:rPr lang="cs-CZ" b="1" dirty="0" smtClean="0"/>
              <a:t>Makedonie</a:t>
            </a:r>
            <a:endParaRPr lang="el-GR" b="1" dirty="0" smtClean="0"/>
          </a:p>
        </p:txBody>
      </p:sp>
      <p:sp>
        <p:nvSpPr>
          <p:cNvPr id="19459" name="Rectangle 3"/>
          <p:cNvSpPr>
            <a:spLocks noGrp="1" noChangeArrowheads="1"/>
          </p:cNvSpPr>
          <p:nvPr>
            <p:ph type="body" idx="1"/>
          </p:nvPr>
        </p:nvSpPr>
        <p:spPr>
          <a:xfrm>
            <a:off x="179388" y="1628800"/>
            <a:ext cx="8278812" cy="4467200"/>
          </a:xfrm>
        </p:spPr>
        <p:txBody>
          <a:bodyPr/>
          <a:lstStyle/>
          <a:p>
            <a:pPr algn="just">
              <a:defRPr/>
            </a:pPr>
            <a:r>
              <a:rPr lang="en-US" dirty="0" err="1" smtClean="0">
                <a:solidFill>
                  <a:srgbClr val="FF9900"/>
                </a:solidFill>
              </a:rPr>
              <a:t>Kalindoia</a:t>
            </a:r>
            <a:r>
              <a:rPr lang="en-US" dirty="0" smtClean="0">
                <a:solidFill>
                  <a:srgbClr val="FF9900"/>
                </a:solidFill>
              </a:rPr>
              <a:t>:</a:t>
            </a:r>
            <a:r>
              <a:rPr lang="en-US" dirty="0" smtClean="0"/>
              <a:t> </a:t>
            </a:r>
            <a:r>
              <a:rPr lang="cs-CZ" dirty="0" smtClean="0"/>
              <a:t>Podle </a:t>
            </a:r>
            <a:r>
              <a:rPr lang="en-US" dirty="0" err="1" smtClean="0"/>
              <a:t>Hatzopoulos-Loukopoulou</a:t>
            </a:r>
            <a:r>
              <a:rPr lang="en-US" dirty="0" smtClean="0"/>
              <a:t> </a:t>
            </a:r>
            <a:r>
              <a:rPr lang="cs-CZ" dirty="0" smtClean="0"/>
              <a:t>zahrnoval efébský seznam mezi léty</a:t>
            </a:r>
            <a:r>
              <a:rPr lang="en-US" dirty="0" smtClean="0"/>
              <a:t> 69 </a:t>
            </a:r>
            <a:r>
              <a:rPr lang="cs-CZ" dirty="0" smtClean="0"/>
              <a:t>a </a:t>
            </a:r>
            <a:r>
              <a:rPr lang="en-US" dirty="0" smtClean="0"/>
              <a:t>98 AD </a:t>
            </a:r>
            <a:r>
              <a:rPr lang="cs-CZ" dirty="0" smtClean="0"/>
              <a:t>romanizovaná jména </a:t>
            </a:r>
            <a:r>
              <a:rPr lang="en-US" dirty="0" smtClean="0"/>
              <a:t>(12%) </a:t>
            </a:r>
            <a:r>
              <a:rPr lang="cs-CZ" dirty="0" smtClean="0"/>
              <a:t>a </a:t>
            </a:r>
            <a:r>
              <a:rPr lang="en-US" dirty="0" smtClean="0"/>
              <a:t>17 </a:t>
            </a:r>
            <a:r>
              <a:rPr lang="cs-CZ" dirty="0" smtClean="0"/>
              <a:t>římských jmen</a:t>
            </a:r>
            <a:r>
              <a:rPr lang="en-US" dirty="0" smtClean="0"/>
              <a:t>.</a:t>
            </a:r>
          </a:p>
          <a:p>
            <a:pPr algn="just">
              <a:defRPr/>
            </a:pPr>
            <a:r>
              <a:rPr lang="en-US" dirty="0" smtClean="0">
                <a:solidFill>
                  <a:srgbClr val="FF9900"/>
                </a:solidFill>
              </a:rPr>
              <a:t>Edessa:</a:t>
            </a:r>
            <a:r>
              <a:rPr lang="en-US" dirty="0" smtClean="0"/>
              <a:t> 27 </a:t>
            </a:r>
            <a:r>
              <a:rPr lang="cs-CZ" dirty="0" smtClean="0"/>
              <a:t>efébů s římskými jmény</a:t>
            </a:r>
            <a:r>
              <a:rPr lang="en-US" dirty="0" smtClean="0"/>
              <a:t>.</a:t>
            </a:r>
          </a:p>
          <a:p>
            <a:pPr algn="just">
              <a:defRPr/>
            </a:pPr>
            <a:r>
              <a:rPr lang="en-US" dirty="0" err="1" smtClean="0">
                <a:solidFill>
                  <a:srgbClr val="FF9900"/>
                </a:solidFill>
              </a:rPr>
              <a:t>Stubera</a:t>
            </a:r>
            <a:r>
              <a:rPr lang="en-US" dirty="0" smtClean="0">
                <a:solidFill>
                  <a:srgbClr val="FF9900"/>
                </a:solidFill>
              </a:rPr>
              <a:t>:</a:t>
            </a:r>
            <a:r>
              <a:rPr lang="en-US" dirty="0" smtClean="0"/>
              <a:t> </a:t>
            </a:r>
            <a:r>
              <a:rPr lang="cs-CZ" dirty="0" smtClean="0"/>
              <a:t>z </a:t>
            </a:r>
            <a:r>
              <a:rPr lang="en-US" dirty="0" smtClean="0"/>
              <a:t>266 </a:t>
            </a:r>
            <a:r>
              <a:rPr lang="cs-CZ" dirty="0" smtClean="0"/>
              <a:t>efébů na efébském seznamu bylo </a:t>
            </a:r>
            <a:r>
              <a:rPr lang="en-US" dirty="0" smtClean="0"/>
              <a:t>22 </a:t>
            </a:r>
            <a:r>
              <a:rPr lang="cs-CZ" dirty="0" smtClean="0"/>
              <a:t>Římanů</a:t>
            </a:r>
            <a:r>
              <a:rPr lang="en-US" dirty="0" smtClean="0"/>
              <a:t>.</a:t>
            </a:r>
          </a:p>
          <a:p>
            <a:pPr>
              <a:defRPr/>
            </a:pPr>
            <a:endParaRPr lang="en-US" dirty="0" smtClean="0"/>
          </a:p>
          <a:p>
            <a:pPr>
              <a:defRPr/>
            </a:pPr>
            <a:endParaRPr lang="el-GR" dirty="0" smtClean="0"/>
          </a:p>
        </p:txBody>
      </p:sp>
    </p:spTree>
    <p:extLst>
      <p:ext uri="{BB962C8B-B14F-4D97-AF65-F5344CB8AC3E}">
        <p14:creationId xmlns:p14="http://schemas.microsoft.com/office/powerpoint/2010/main" val="8986653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defRPr/>
            </a:pPr>
            <a:r>
              <a:rPr lang="en-US" b="1" dirty="0" smtClean="0"/>
              <a:t>EGYPT</a:t>
            </a:r>
            <a:endParaRPr lang="el-GR" b="1" dirty="0" smtClean="0"/>
          </a:p>
        </p:txBody>
      </p:sp>
      <p:sp>
        <p:nvSpPr>
          <p:cNvPr id="20483" name="Rectangle 3"/>
          <p:cNvSpPr>
            <a:spLocks noGrp="1" noChangeArrowheads="1"/>
          </p:cNvSpPr>
          <p:nvPr>
            <p:ph type="body" idx="1"/>
          </p:nvPr>
        </p:nvSpPr>
        <p:spPr>
          <a:xfrm>
            <a:off x="250825" y="1773238"/>
            <a:ext cx="8569325" cy="4751387"/>
          </a:xfrm>
        </p:spPr>
        <p:txBody>
          <a:bodyPr>
            <a:normAutofit/>
          </a:bodyPr>
          <a:lstStyle/>
          <a:p>
            <a:pPr algn="just">
              <a:lnSpc>
                <a:spcPct val="90000"/>
              </a:lnSpc>
              <a:defRPr/>
            </a:pPr>
            <a:r>
              <a:rPr lang="en-US" dirty="0" smtClean="0">
                <a:solidFill>
                  <a:srgbClr val="FF9900"/>
                </a:solidFill>
              </a:rPr>
              <a:t>Alexandria:</a:t>
            </a:r>
            <a:r>
              <a:rPr lang="en-US" dirty="0" smtClean="0"/>
              <a:t> </a:t>
            </a:r>
            <a:r>
              <a:rPr lang="cs-CZ" dirty="0" smtClean="0"/>
              <a:t>v jednom zákonu </a:t>
            </a:r>
            <a:r>
              <a:rPr lang="en-US" dirty="0" smtClean="0"/>
              <a:t>(</a:t>
            </a:r>
            <a:r>
              <a:rPr lang="en-US" i="1" dirty="0" smtClean="0"/>
              <a:t>Gnomon </a:t>
            </a:r>
            <a:r>
              <a:rPr lang="en-US" i="1" dirty="0" err="1" smtClean="0"/>
              <a:t>Idiou</a:t>
            </a:r>
            <a:r>
              <a:rPr lang="en-US" i="1" dirty="0" smtClean="0"/>
              <a:t> </a:t>
            </a:r>
            <a:r>
              <a:rPr lang="en-US" i="1" dirty="0" err="1" smtClean="0"/>
              <a:t>Logou</a:t>
            </a:r>
            <a:r>
              <a:rPr lang="en-US" dirty="0" smtClean="0"/>
              <a:t>) </a:t>
            </a:r>
            <a:r>
              <a:rPr lang="cs-CZ" dirty="0" smtClean="0"/>
              <a:t>bylo stanoveno, že </a:t>
            </a:r>
            <a:r>
              <a:rPr lang="en-US" dirty="0" err="1" smtClean="0"/>
              <a:t>Egyp</a:t>
            </a:r>
            <a:r>
              <a:rPr lang="cs-CZ" dirty="0" err="1" smtClean="0"/>
              <a:t>ťan</a:t>
            </a:r>
            <a:r>
              <a:rPr lang="cs-CZ" dirty="0" smtClean="0"/>
              <a:t>, který svého syna zaregistroval do instituce </a:t>
            </a:r>
            <a:r>
              <a:rPr lang="cs-CZ" dirty="0" err="1" smtClean="0"/>
              <a:t>efébie</a:t>
            </a:r>
            <a:r>
              <a:rPr lang="cs-CZ" dirty="0" smtClean="0"/>
              <a:t> mohl ztratit polovinu jeho majetku</a:t>
            </a:r>
            <a:r>
              <a:rPr lang="en-US" dirty="0" smtClean="0"/>
              <a:t>.</a:t>
            </a:r>
            <a:r>
              <a:rPr lang="cs-CZ" dirty="0" smtClean="0"/>
              <a:t> </a:t>
            </a:r>
            <a:endParaRPr lang="en-US" dirty="0" smtClean="0"/>
          </a:p>
          <a:p>
            <a:pPr algn="just">
              <a:lnSpc>
                <a:spcPct val="90000"/>
              </a:lnSpc>
              <a:defRPr/>
            </a:pPr>
            <a:r>
              <a:rPr lang="en-US" dirty="0" smtClean="0">
                <a:solidFill>
                  <a:srgbClr val="FF9900"/>
                </a:solidFill>
              </a:rPr>
              <a:t>Alexandria:</a:t>
            </a:r>
            <a:r>
              <a:rPr lang="en-US" dirty="0" smtClean="0"/>
              <a:t> </a:t>
            </a:r>
            <a:r>
              <a:rPr lang="cs-CZ" dirty="0" smtClean="0"/>
              <a:t>helenizovaní židé navštěvovali g</a:t>
            </a:r>
            <a:r>
              <a:rPr lang="en-US" dirty="0" err="1" smtClean="0"/>
              <a:t>ymnasium</a:t>
            </a:r>
            <a:r>
              <a:rPr lang="en-US" dirty="0" smtClean="0"/>
              <a:t>. </a:t>
            </a:r>
            <a:r>
              <a:rPr lang="cs-CZ" dirty="0" smtClean="0"/>
              <a:t>Jedním g</a:t>
            </a:r>
            <a:r>
              <a:rPr lang="en-US" dirty="0" err="1" smtClean="0"/>
              <a:t>ymnasiarch</a:t>
            </a:r>
            <a:r>
              <a:rPr lang="cs-CZ" dirty="0" err="1" smtClean="0"/>
              <a:t>em</a:t>
            </a:r>
            <a:r>
              <a:rPr lang="en-US" dirty="0" smtClean="0"/>
              <a:t> </a:t>
            </a:r>
            <a:r>
              <a:rPr lang="cs-CZ" dirty="0" smtClean="0"/>
              <a:t>byl </a:t>
            </a:r>
            <a:r>
              <a:rPr lang="en-US" dirty="0" smtClean="0"/>
              <a:t>Per</a:t>
            </a:r>
            <a:r>
              <a:rPr lang="cs-CZ" dirty="0" err="1" smtClean="0"/>
              <a:t>šan</a:t>
            </a:r>
            <a:r>
              <a:rPr lang="en-US" dirty="0" smtClean="0"/>
              <a:t> </a:t>
            </a:r>
            <a:r>
              <a:rPr lang="cs-CZ" dirty="0" smtClean="0"/>
              <a:t>a jiným byl Thrák</a:t>
            </a:r>
            <a:r>
              <a:rPr lang="en-US" dirty="0" smtClean="0"/>
              <a:t>.</a:t>
            </a:r>
            <a:r>
              <a:rPr lang="cs-CZ" dirty="0" smtClean="0"/>
              <a:t> </a:t>
            </a:r>
            <a:endParaRPr lang="en-US" dirty="0" smtClean="0"/>
          </a:p>
          <a:p>
            <a:pPr algn="just">
              <a:lnSpc>
                <a:spcPct val="90000"/>
              </a:lnSpc>
              <a:defRPr/>
            </a:pPr>
            <a:r>
              <a:rPr lang="en-US" dirty="0" err="1" smtClean="0">
                <a:solidFill>
                  <a:srgbClr val="FF9900"/>
                </a:solidFill>
              </a:rPr>
              <a:t>Oxyrhynchus</a:t>
            </a:r>
            <a:r>
              <a:rPr lang="en-US" dirty="0" smtClean="0"/>
              <a:t>: </a:t>
            </a:r>
            <a:r>
              <a:rPr lang="cs-CZ" dirty="0" smtClean="0"/>
              <a:t>jedno egyptské jméno mezi jmény těch, kteří se chtěli účastnit </a:t>
            </a:r>
            <a:r>
              <a:rPr lang="cs-CZ" dirty="0" err="1" smtClean="0"/>
              <a:t>efébie</a:t>
            </a:r>
            <a:r>
              <a:rPr lang="en-US" dirty="0" smtClean="0"/>
              <a:t>.</a:t>
            </a:r>
            <a:r>
              <a:rPr lang="cs-CZ" dirty="0" smtClean="0"/>
              <a:t> </a:t>
            </a:r>
            <a:endParaRPr lang="el-GR" dirty="0" smtClean="0"/>
          </a:p>
        </p:txBody>
      </p:sp>
    </p:spTree>
    <p:extLst>
      <p:ext uri="{BB962C8B-B14F-4D97-AF65-F5344CB8AC3E}">
        <p14:creationId xmlns:p14="http://schemas.microsoft.com/office/powerpoint/2010/main" val="15369880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KATAL"/>
          <p:cNvPicPr>
            <a:picLocks noChangeAspect="1" noChangeArrowheads="1"/>
          </p:cNvPicPr>
          <p:nvPr/>
        </p:nvPicPr>
        <p:blipFill>
          <a:blip r:embed="rId2" cstate="print"/>
          <a:srcRect/>
          <a:stretch>
            <a:fillRect/>
          </a:stretch>
        </p:blipFill>
        <p:spPr bwMode="auto">
          <a:xfrm>
            <a:off x="19860" y="28630"/>
            <a:ext cx="4535975" cy="6829369"/>
          </a:xfrm>
          <a:prstGeom prst="rect">
            <a:avLst/>
          </a:prstGeom>
          <a:ln>
            <a:noFill/>
          </a:ln>
          <a:effectLst>
            <a:softEdge rad="112500"/>
          </a:effectLst>
        </p:spPr>
      </p:pic>
      <p:sp>
        <p:nvSpPr>
          <p:cNvPr id="14339" name="Text Box 1027"/>
          <p:cNvSpPr txBox="1">
            <a:spLocks noChangeArrowheads="1"/>
          </p:cNvSpPr>
          <p:nvPr/>
        </p:nvSpPr>
        <p:spPr bwMode="auto">
          <a:xfrm>
            <a:off x="5083968" y="1340768"/>
            <a:ext cx="3692525" cy="519112"/>
          </a:xfrm>
          <a:prstGeom prst="rect">
            <a:avLst/>
          </a:prstGeom>
          <a:noFill/>
          <a:ln w="9525">
            <a:noFill/>
            <a:miter lim="800000"/>
            <a:headEnd/>
            <a:tailEnd/>
          </a:ln>
        </p:spPr>
        <p:txBody>
          <a:bodyPr>
            <a:spAutoFit/>
          </a:bodyPr>
          <a:lstStyle/>
          <a:p>
            <a:pPr algn="ctr"/>
            <a:r>
              <a:rPr lang="en-US" sz="2800" b="1" dirty="0"/>
              <a:t>THRACE</a:t>
            </a:r>
            <a:endParaRPr lang="el-GR" sz="2800" b="1" dirty="0"/>
          </a:p>
        </p:txBody>
      </p:sp>
      <p:sp>
        <p:nvSpPr>
          <p:cNvPr id="14340" name="Text Box 1028"/>
          <p:cNvSpPr txBox="1">
            <a:spLocks noChangeArrowheads="1"/>
          </p:cNvSpPr>
          <p:nvPr/>
        </p:nvSpPr>
        <p:spPr bwMode="auto">
          <a:xfrm>
            <a:off x="4716463" y="3213100"/>
            <a:ext cx="4427537" cy="1631216"/>
          </a:xfrm>
          <a:prstGeom prst="rect">
            <a:avLst/>
          </a:prstGeom>
          <a:noFill/>
          <a:ln w="9525">
            <a:noFill/>
            <a:miter lim="800000"/>
            <a:headEnd/>
            <a:tailEnd/>
          </a:ln>
        </p:spPr>
        <p:txBody>
          <a:bodyPr wrap="square">
            <a:spAutoFit/>
          </a:bodyPr>
          <a:lstStyle/>
          <a:p>
            <a:pPr algn="ctr"/>
            <a:r>
              <a:rPr lang="en-US" sz="2800" dirty="0">
                <a:solidFill>
                  <a:srgbClr val="FF9900"/>
                </a:solidFill>
              </a:rPr>
              <a:t>ODESSUS</a:t>
            </a:r>
          </a:p>
          <a:p>
            <a:r>
              <a:rPr lang="cs-CZ" dirty="0" smtClean="0"/>
              <a:t>Z </a:t>
            </a:r>
            <a:r>
              <a:rPr lang="en-US" dirty="0" smtClean="0"/>
              <a:t>221 </a:t>
            </a:r>
            <a:r>
              <a:rPr lang="cs-CZ" dirty="0" smtClean="0"/>
              <a:t>jmen na 8 seznamech</a:t>
            </a:r>
            <a:r>
              <a:rPr lang="en-US" dirty="0" smtClean="0"/>
              <a:t>:</a:t>
            </a:r>
            <a:endParaRPr lang="en-US" dirty="0"/>
          </a:p>
          <a:p>
            <a:pPr>
              <a:buFontTx/>
              <a:buChar char="•"/>
            </a:pPr>
            <a:r>
              <a:rPr lang="en-US" dirty="0">
                <a:solidFill>
                  <a:srgbClr val="FF9900"/>
                </a:solidFill>
              </a:rPr>
              <a:t>18 Romans</a:t>
            </a:r>
          </a:p>
          <a:p>
            <a:pPr>
              <a:buFontTx/>
              <a:buChar char="•"/>
            </a:pPr>
            <a:r>
              <a:rPr lang="en-US" dirty="0">
                <a:solidFill>
                  <a:srgbClr val="FF9900"/>
                </a:solidFill>
              </a:rPr>
              <a:t>12 Asians</a:t>
            </a:r>
          </a:p>
          <a:p>
            <a:pPr>
              <a:buFontTx/>
              <a:buChar char="•"/>
            </a:pPr>
            <a:r>
              <a:rPr lang="en-US" dirty="0">
                <a:solidFill>
                  <a:srgbClr val="FF9900"/>
                </a:solidFill>
              </a:rPr>
              <a:t>24 Thracians</a:t>
            </a:r>
            <a:endParaRPr lang="el-GR" dirty="0">
              <a:solidFill>
                <a:srgbClr val="FF9900"/>
              </a:solidFill>
            </a:endParaRPr>
          </a:p>
        </p:txBody>
      </p:sp>
    </p:spTree>
    <p:extLst>
      <p:ext uri="{BB962C8B-B14F-4D97-AF65-F5344CB8AC3E}">
        <p14:creationId xmlns:p14="http://schemas.microsoft.com/office/powerpoint/2010/main" val="11415935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KATAL"/>
          <p:cNvPicPr>
            <a:picLocks noChangeAspect="1" noChangeArrowheads="1"/>
          </p:cNvPicPr>
          <p:nvPr/>
        </p:nvPicPr>
        <p:blipFill>
          <a:blip r:embed="rId2" cstate="print"/>
          <a:srcRect/>
          <a:stretch>
            <a:fillRect/>
          </a:stretch>
        </p:blipFill>
        <p:spPr bwMode="auto">
          <a:xfrm>
            <a:off x="0" y="0"/>
            <a:ext cx="5148064" cy="6887706"/>
          </a:xfrm>
          <a:prstGeom prst="rect">
            <a:avLst/>
          </a:prstGeom>
          <a:ln>
            <a:noFill/>
          </a:ln>
          <a:effectLst>
            <a:softEdge rad="112500"/>
          </a:effectLst>
        </p:spPr>
      </p:pic>
      <p:sp>
        <p:nvSpPr>
          <p:cNvPr id="15363" name="Text Box 3"/>
          <p:cNvSpPr txBox="1">
            <a:spLocks noChangeArrowheads="1"/>
          </p:cNvSpPr>
          <p:nvPr/>
        </p:nvSpPr>
        <p:spPr bwMode="auto">
          <a:xfrm>
            <a:off x="5652120" y="2204864"/>
            <a:ext cx="2952750" cy="461665"/>
          </a:xfrm>
          <a:prstGeom prst="rect">
            <a:avLst/>
          </a:prstGeom>
          <a:noFill/>
          <a:ln w="9525">
            <a:noFill/>
            <a:miter lim="800000"/>
            <a:headEnd/>
            <a:tailEnd/>
          </a:ln>
        </p:spPr>
        <p:txBody>
          <a:bodyPr>
            <a:spAutoFit/>
          </a:bodyPr>
          <a:lstStyle/>
          <a:p>
            <a:pPr algn="ctr"/>
            <a:r>
              <a:rPr lang="en-US" sz="2400" b="1" dirty="0"/>
              <a:t>THRACE</a:t>
            </a:r>
            <a:endParaRPr lang="el-GR" b="1" dirty="0"/>
          </a:p>
        </p:txBody>
      </p:sp>
      <p:sp>
        <p:nvSpPr>
          <p:cNvPr id="15364" name="Text Box 4"/>
          <p:cNvSpPr txBox="1">
            <a:spLocks noChangeArrowheads="1"/>
          </p:cNvSpPr>
          <p:nvPr/>
        </p:nvSpPr>
        <p:spPr bwMode="auto">
          <a:xfrm>
            <a:off x="6064250" y="3810000"/>
            <a:ext cx="1745478" cy="1631216"/>
          </a:xfrm>
          <a:prstGeom prst="rect">
            <a:avLst/>
          </a:prstGeom>
          <a:noFill/>
          <a:ln w="9525">
            <a:noFill/>
            <a:miter lim="800000"/>
            <a:headEnd/>
            <a:tailEnd/>
          </a:ln>
        </p:spPr>
        <p:txBody>
          <a:bodyPr wrap="none">
            <a:spAutoFit/>
          </a:bodyPr>
          <a:lstStyle/>
          <a:p>
            <a:r>
              <a:rPr lang="en-US" sz="2000" dirty="0">
                <a:solidFill>
                  <a:srgbClr val="FF9900"/>
                </a:solidFill>
              </a:rPr>
              <a:t>DIONYSOPOLIS</a:t>
            </a:r>
          </a:p>
          <a:p>
            <a:r>
              <a:rPr lang="cs-CZ" sz="2000" dirty="0" smtClean="0"/>
              <a:t>z</a:t>
            </a:r>
            <a:r>
              <a:rPr lang="en-US" sz="2000" dirty="0" smtClean="0"/>
              <a:t> </a:t>
            </a:r>
            <a:r>
              <a:rPr lang="en-US" sz="2000" dirty="0"/>
              <a:t>30 </a:t>
            </a:r>
            <a:r>
              <a:rPr lang="cs-CZ" sz="2000" dirty="0" smtClean="0"/>
              <a:t>jmen</a:t>
            </a:r>
            <a:r>
              <a:rPr lang="en-US" sz="2000" dirty="0" smtClean="0"/>
              <a:t>:</a:t>
            </a:r>
            <a:endParaRPr lang="en-US" sz="2000" dirty="0"/>
          </a:p>
          <a:p>
            <a:pPr>
              <a:buFontTx/>
              <a:buChar char="•"/>
            </a:pPr>
            <a:r>
              <a:rPr lang="en-US" sz="2000" dirty="0">
                <a:solidFill>
                  <a:srgbClr val="FF9900"/>
                </a:solidFill>
              </a:rPr>
              <a:t>2 Romans</a:t>
            </a:r>
          </a:p>
          <a:p>
            <a:pPr>
              <a:buFontTx/>
              <a:buChar char="•"/>
            </a:pPr>
            <a:r>
              <a:rPr lang="en-US" sz="2000" dirty="0">
                <a:solidFill>
                  <a:srgbClr val="FF9900"/>
                </a:solidFill>
              </a:rPr>
              <a:t>3 Asians</a:t>
            </a:r>
          </a:p>
          <a:p>
            <a:pPr>
              <a:buFontTx/>
              <a:buChar char="•"/>
            </a:pPr>
            <a:r>
              <a:rPr lang="en-US" sz="2000" dirty="0">
                <a:solidFill>
                  <a:srgbClr val="FF9900"/>
                </a:solidFill>
              </a:rPr>
              <a:t>5 Thracians.</a:t>
            </a:r>
            <a:endParaRPr lang="el-GR" sz="2000" dirty="0">
              <a:solidFill>
                <a:srgbClr val="FF9900"/>
              </a:solidFill>
            </a:endParaRPr>
          </a:p>
        </p:txBody>
      </p:sp>
    </p:spTree>
    <p:extLst>
      <p:ext uri="{BB962C8B-B14F-4D97-AF65-F5344CB8AC3E}">
        <p14:creationId xmlns:p14="http://schemas.microsoft.com/office/powerpoint/2010/main" val="5465093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7544" y="548680"/>
            <a:ext cx="8229600" cy="1143000"/>
          </a:xfrm>
        </p:spPr>
        <p:txBody>
          <a:bodyPr>
            <a:normAutofit fontScale="90000"/>
          </a:bodyPr>
          <a:lstStyle/>
          <a:p>
            <a:pPr>
              <a:defRPr/>
            </a:pPr>
            <a:r>
              <a:rPr lang="cs-CZ" b="1" dirty="0" smtClean="0"/>
              <a:t>Města povolující </a:t>
            </a:r>
            <a:r>
              <a:rPr lang="el-GR" b="1" dirty="0" smtClean="0"/>
              <a:t>«</a:t>
            </a:r>
            <a:r>
              <a:rPr lang="cs-CZ" b="1" dirty="0" smtClean="0"/>
              <a:t>barbary</a:t>
            </a:r>
            <a:r>
              <a:rPr lang="el-GR" b="1" dirty="0" smtClean="0"/>
              <a:t>» </a:t>
            </a:r>
            <a:r>
              <a:rPr lang="cs-CZ" b="1" dirty="0" smtClean="0"/>
              <a:t>v instituci </a:t>
            </a:r>
            <a:r>
              <a:rPr lang="cs-CZ" b="1" dirty="0" err="1" smtClean="0"/>
              <a:t>efébia</a:t>
            </a:r>
            <a:endParaRPr lang="el-GR" b="1" dirty="0" smtClean="0"/>
          </a:p>
        </p:txBody>
      </p:sp>
      <p:sp>
        <p:nvSpPr>
          <p:cNvPr id="10243" name="Rectangle 3"/>
          <p:cNvSpPr>
            <a:spLocks noGrp="1" noChangeArrowheads="1"/>
          </p:cNvSpPr>
          <p:nvPr>
            <p:ph type="body" sz="half" idx="1"/>
          </p:nvPr>
        </p:nvSpPr>
        <p:spPr>
          <a:xfrm>
            <a:off x="467544" y="2332037"/>
            <a:ext cx="4038600" cy="4525963"/>
          </a:xfrm>
        </p:spPr>
        <p:txBody>
          <a:bodyPr/>
          <a:lstStyle/>
          <a:p>
            <a:pPr>
              <a:defRPr/>
            </a:pPr>
            <a:r>
              <a:rPr lang="el-GR" dirty="0" smtClean="0"/>
              <a:t>Athens</a:t>
            </a:r>
          </a:p>
          <a:p>
            <a:pPr>
              <a:defRPr/>
            </a:pPr>
            <a:r>
              <a:rPr lang="el-GR" dirty="0" smtClean="0"/>
              <a:t>Delos</a:t>
            </a:r>
          </a:p>
          <a:p>
            <a:pPr>
              <a:defRPr/>
            </a:pPr>
            <a:r>
              <a:rPr lang="el-GR" dirty="0" smtClean="0"/>
              <a:t>Pergamum</a:t>
            </a:r>
          </a:p>
          <a:p>
            <a:pPr>
              <a:defRPr/>
            </a:pPr>
            <a:r>
              <a:rPr lang="el-GR" dirty="0" smtClean="0"/>
              <a:t>Stubera</a:t>
            </a:r>
          </a:p>
          <a:p>
            <a:pPr>
              <a:defRPr/>
            </a:pPr>
            <a:r>
              <a:rPr lang="el-GR" dirty="0" smtClean="0"/>
              <a:t>Kalindoia</a:t>
            </a:r>
          </a:p>
          <a:p>
            <a:pPr>
              <a:defRPr/>
            </a:pPr>
            <a:endParaRPr lang="el-GR" dirty="0" smtClean="0"/>
          </a:p>
        </p:txBody>
      </p:sp>
      <p:sp>
        <p:nvSpPr>
          <p:cNvPr id="10244" name="Rectangle 4"/>
          <p:cNvSpPr>
            <a:spLocks noGrp="1" noChangeArrowheads="1"/>
          </p:cNvSpPr>
          <p:nvPr>
            <p:ph type="body" sz="half" idx="2"/>
          </p:nvPr>
        </p:nvSpPr>
        <p:spPr>
          <a:xfrm>
            <a:off x="4644008" y="2332037"/>
            <a:ext cx="4038600" cy="4525963"/>
          </a:xfrm>
        </p:spPr>
        <p:txBody>
          <a:bodyPr/>
          <a:lstStyle/>
          <a:p>
            <a:pPr>
              <a:defRPr/>
            </a:pPr>
            <a:r>
              <a:rPr lang="el-GR" dirty="0" smtClean="0"/>
              <a:t>Alexandria</a:t>
            </a:r>
          </a:p>
          <a:p>
            <a:pPr>
              <a:defRPr/>
            </a:pPr>
            <a:r>
              <a:rPr lang="el-GR" dirty="0" smtClean="0"/>
              <a:t>Theadelphia</a:t>
            </a:r>
          </a:p>
          <a:p>
            <a:pPr>
              <a:defRPr/>
            </a:pPr>
            <a:r>
              <a:rPr lang="el-GR" dirty="0" smtClean="0"/>
              <a:t>Priene</a:t>
            </a:r>
          </a:p>
          <a:p>
            <a:pPr>
              <a:defRPr/>
            </a:pPr>
            <a:r>
              <a:rPr lang="el-GR" dirty="0" smtClean="0"/>
              <a:t>Odessus</a:t>
            </a:r>
          </a:p>
          <a:p>
            <a:pPr>
              <a:defRPr/>
            </a:pPr>
            <a:r>
              <a:rPr lang="el-GR" dirty="0" smtClean="0"/>
              <a:t>Dionysopolis</a:t>
            </a:r>
          </a:p>
        </p:txBody>
      </p:sp>
    </p:spTree>
    <p:extLst>
      <p:ext uri="{BB962C8B-B14F-4D97-AF65-F5344CB8AC3E}">
        <p14:creationId xmlns:p14="http://schemas.microsoft.com/office/powerpoint/2010/main" val="403648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64704"/>
          </a:xfrm>
        </p:spPr>
        <p:txBody>
          <a:bodyPr/>
          <a:lstStyle/>
          <a:p>
            <a:r>
              <a:rPr lang="cs-CZ" b="1" dirty="0" smtClean="0"/>
              <a:t>Římská říše</a:t>
            </a:r>
            <a:endParaRPr lang="cs-CZ" b="1" dirty="0"/>
          </a:p>
        </p:txBody>
      </p:sp>
      <p:pic>
        <p:nvPicPr>
          <p:cNvPr id="4" name="Picture 3" descr="C:\Users\Werner\Pictures\Bilder\karte_improm.jpg"/>
          <p:cNvPicPr>
            <a:picLocks noChangeAspect="1" noChangeArrowheads="1"/>
          </p:cNvPicPr>
          <p:nvPr/>
        </p:nvPicPr>
        <p:blipFill>
          <a:blip r:embed="rId2" cstate="print"/>
          <a:srcRect/>
          <a:stretch>
            <a:fillRect/>
          </a:stretch>
        </p:blipFill>
        <p:spPr bwMode="auto">
          <a:xfrm>
            <a:off x="208709" y="759410"/>
            <a:ext cx="8692868" cy="6098590"/>
          </a:xfrm>
          <a:prstGeom prst="rect">
            <a:avLst/>
          </a:prstGeom>
          <a:ln>
            <a:noFill/>
          </a:ln>
          <a:effectLst>
            <a:softEdge rad="112500"/>
          </a:effectLst>
        </p:spPr>
      </p:pic>
    </p:spTree>
    <p:extLst>
      <p:ext uri="{BB962C8B-B14F-4D97-AF65-F5344CB8AC3E}">
        <p14:creationId xmlns:p14="http://schemas.microsoft.com/office/powerpoint/2010/main" val="150361320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pPr>
              <a:defRPr/>
            </a:pPr>
            <a:r>
              <a:rPr lang="cs-CZ" b="1" dirty="0" smtClean="0"/>
              <a:t>Proč vstupovali </a:t>
            </a:r>
            <a:r>
              <a:rPr lang="el-GR" b="1" dirty="0" smtClean="0"/>
              <a:t>«</a:t>
            </a:r>
            <a:r>
              <a:rPr lang="cs-CZ" b="1" dirty="0" smtClean="0"/>
              <a:t>barbaři</a:t>
            </a:r>
            <a:r>
              <a:rPr lang="el-GR" b="1" dirty="0" smtClean="0"/>
              <a:t>» </a:t>
            </a:r>
            <a:r>
              <a:rPr lang="cs-CZ" b="1" dirty="0" smtClean="0"/>
              <a:t>do řeckého g</a:t>
            </a:r>
            <a:r>
              <a:rPr lang="el-GR" b="1" dirty="0" smtClean="0"/>
              <a:t>ymnasia</a:t>
            </a:r>
          </a:p>
        </p:txBody>
      </p:sp>
      <p:sp>
        <p:nvSpPr>
          <p:cNvPr id="15363" name="Rectangle 3"/>
          <p:cNvSpPr>
            <a:spLocks noGrp="1" noChangeArrowheads="1"/>
          </p:cNvSpPr>
          <p:nvPr>
            <p:ph type="body" idx="1"/>
          </p:nvPr>
        </p:nvSpPr>
        <p:spPr>
          <a:xfrm>
            <a:off x="228600" y="1988840"/>
            <a:ext cx="8915400" cy="4107160"/>
          </a:xfrm>
        </p:spPr>
        <p:txBody>
          <a:bodyPr/>
          <a:lstStyle/>
          <a:p>
            <a:pPr>
              <a:defRPr/>
            </a:pPr>
            <a:r>
              <a:rPr lang="el-GR" dirty="0" smtClean="0"/>
              <a:t>gymnasia, </a:t>
            </a:r>
            <a:r>
              <a:rPr lang="cs-CZ" dirty="0" smtClean="0"/>
              <a:t>oslavy a hry byly atraktivní pro ne-Řeky</a:t>
            </a:r>
            <a:r>
              <a:rPr lang="cs-CZ" dirty="0"/>
              <a:t> </a:t>
            </a:r>
            <a:endParaRPr lang="el-GR" dirty="0" smtClean="0"/>
          </a:p>
          <a:p>
            <a:pPr>
              <a:defRPr/>
            </a:pPr>
            <a:r>
              <a:rPr lang="cs-CZ" dirty="0" smtClean="0"/>
              <a:t>mnoha </a:t>
            </a:r>
            <a:r>
              <a:rPr lang="el-GR" dirty="0" smtClean="0"/>
              <a:t>«</a:t>
            </a:r>
            <a:r>
              <a:rPr lang="cs-CZ" dirty="0" smtClean="0"/>
              <a:t>barbarům</a:t>
            </a:r>
            <a:r>
              <a:rPr lang="el-GR" dirty="0" smtClean="0"/>
              <a:t>» </a:t>
            </a:r>
            <a:r>
              <a:rPr lang="cs-CZ" dirty="0" smtClean="0"/>
              <a:t>musela být k přijetí do gymnasia dáno řecké občanství</a:t>
            </a:r>
            <a:r>
              <a:rPr lang="cs-CZ" dirty="0"/>
              <a:t> </a:t>
            </a:r>
            <a:endParaRPr lang="el-GR" dirty="0" smtClean="0"/>
          </a:p>
          <a:p>
            <a:pPr>
              <a:defRPr/>
            </a:pPr>
            <a:r>
              <a:rPr lang="cs-CZ" dirty="0" smtClean="0"/>
              <a:t>Pro mnohé bylo dovolení vstupu do gymnasia umožněním zisku vyššího sociálního statusu </a:t>
            </a:r>
            <a:endParaRPr lang="el-GR" dirty="0" smtClean="0"/>
          </a:p>
        </p:txBody>
      </p:sp>
    </p:spTree>
    <p:extLst>
      <p:ext uri="{BB962C8B-B14F-4D97-AF65-F5344CB8AC3E}">
        <p14:creationId xmlns:p14="http://schemas.microsoft.com/office/powerpoint/2010/main" val="39104504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a:defRPr/>
            </a:pPr>
            <a:r>
              <a:rPr lang="cs-CZ" b="1" dirty="0" smtClean="0"/>
              <a:t>Helénská g</a:t>
            </a:r>
            <a:r>
              <a:rPr lang="el-GR" b="1" dirty="0" smtClean="0"/>
              <a:t>ymnasia «</a:t>
            </a:r>
            <a:r>
              <a:rPr lang="cs-CZ" b="1" dirty="0" smtClean="0"/>
              <a:t>barbarů</a:t>
            </a:r>
            <a:r>
              <a:rPr lang="el-GR" b="1" dirty="0" smtClean="0"/>
              <a:t>»</a:t>
            </a:r>
          </a:p>
        </p:txBody>
      </p:sp>
      <p:sp>
        <p:nvSpPr>
          <p:cNvPr id="7171" name="Rectangle 3"/>
          <p:cNvSpPr>
            <a:spLocks noGrp="1" noChangeArrowheads="1"/>
          </p:cNvSpPr>
          <p:nvPr>
            <p:ph type="body" idx="1"/>
          </p:nvPr>
        </p:nvSpPr>
        <p:spPr>
          <a:xfrm>
            <a:off x="250825" y="1772816"/>
            <a:ext cx="8569647" cy="4323184"/>
          </a:xfrm>
        </p:spPr>
        <p:txBody>
          <a:bodyPr/>
          <a:lstStyle/>
          <a:p>
            <a:pPr>
              <a:defRPr/>
            </a:pPr>
            <a:r>
              <a:rPr lang="cs-CZ" b="1" dirty="0" smtClean="0"/>
              <a:t>Židé</a:t>
            </a:r>
            <a:endParaRPr lang="cs-CZ" b="1" dirty="0"/>
          </a:p>
          <a:p>
            <a:pPr lvl="1" algn="just">
              <a:defRPr/>
            </a:pPr>
            <a:r>
              <a:rPr lang="cs-CZ" dirty="0" smtClean="0"/>
              <a:t>vzhledem ke 2. knize Makabejských</a:t>
            </a:r>
            <a:r>
              <a:rPr lang="en-US" dirty="0" smtClean="0"/>
              <a:t>, </a:t>
            </a:r>
            <a:r>
              <a:rPr lang="cs-CZ" dirty="0" smtClean="0"/>
              <a:t>vysoký židovský kněz</a:t>
            </a:r>
            <a:r>
              <a:rPr lang="en-US" dirty="0" smtClean="0"/>
              <a:t>, Jason, </a:t>
            </a:r>
            <a:r>
              <a:rPr lang="cs-CZ" dirty="0" smtClean="0"/>
              <a:t>podplacený </a:t>
            </a:r>
            <a:r>
              <a:rPr lang="en-US" dirty="0" smtClean="0"/>
              <a:t>Antioch</a:t>
            </a:r>
            <a:r>
              <a:rPr lang="cs-CZ" dirty="0" err="1" smtClean="0"/>
              <a:t>em</a:t>
            </a:r>
            <a:r>
              <a:rPr lang="en-US" dirty="0" smtClean="0"/>
              <a:t> (175-164 BC) </a:t>
            </a:r>
            <a:r>
              <a:rPr lang="cs-CZ" dirty="0" smtClean="0"/>
              <a:t>postavil </a:t>
            </a:r>
            <a:r>
              <a:rPr lang="en-US" dirty="0" smtClean="0"/>
              <a:t>gymnasium </a:t>
            </a:r>
            <a:r>
              <a:rPr lang="cs-CZ" dirty="0" smtClean="0"/>
              <a:t>a uvedl institucí </a:t>
            </a:r>
            <a:r>
              <a:rPr lang="cs-CZ" dirty="0" err="1" smtClean="0"/>
              <a:t>efébie</a:t>
            </a:r>
            <a:r>
              <a:rPr lang="cs-CZ" dirty="0" smtClean="0"/>
              <a:t> židy na cestu řeckého života</a:t>
            </a:r>
            <a:r>
              <a:rPr lang="en-US" dirty="0" smtClean="0"/>
              <a:t>. </a:t>
            </a:r>
          </a:p>
          <a:p>
            <a:pPr lvl="4">
              <a:buFont typeface="Monotype Sorts" pitchFamily="2" charset="2"/>
              <a:buNone/>
              <a:defRPr/>
            </a:pPr>
            <a:r>
              <a:rPr lang="en-US" dirty="0" smtClean="0"/>
              <a:t>                                  </a:t>
            </a:r>
            <a:r>
              <a:rPr lang="cs-CZ" dirty="0" smtClean="0"/>
              <a:t>		</a:t>
            </a:r>
            <a:r>
              <a:rPr lang="en-US" dirty="0" smtClean="0"/>
              <a:t>  </a:t>
            </a:r>
            <a:r>
              <a:rPr lang="en-US" dirty="0" smtClean="0">
                <a:solidFill>
                  <a:srgbClr val="FF0000"/>
                </a:solidFill>
              </a:rPr>
              <a:t>(</a:t>
            </a:r>
            <a:r>
              <a:rPr lang="en-US" dirty="0" err="1" smtClean="0">
                <a:solidFill>
                  <a:srgbClr val="FF0000"/>
                </a:solidFill>
              </a:rPr>
              <a:t>Macabees</a:t>
            </a:r>
            <a:r>
              <a:rPr lang="en-US" dirty="0" smtClean="0">
                <a:solidFill>
                  <a:srgbClr val="FF0000"/>
                </a:solidFill>
              </a:rPr>
              <a:t> II. 4.7-17)</a:t>
            </a:r>
          </a:p>
          <a:p>
            <a:pPr>
              <a:defRPr/>
            </a:pPr>
            <a:endParaRPr lang="el-GR" dirty="0" smtClean="0"/>
          </a:p>
        </p:txBody>
      </p:sp>
    </p:spTree>
    <p:extLst>
      <p:ext uri="{BB962C8B-B14F-4D97-AF65-F5344CB8AC3E}">
        <p14:creationId xmlns:p14="http://schemas.microsoft.com/office/powerpoint/2010/main" val="26327192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pont"/>
          <p:cNvPicPr>
            <a:picLocks noChangeAspect="1" noChangeArrowheads="1"/>
          </p:cNvPicPr>
          <p:nvPr/>
        </p:nvPicPr>
        <p:blipFill>
          <a:blip r:embed="rId3" cstate="print"/>
          <a:srcRect/>
          <a:stretch>
            <a:fillRect/>
          </a:stretch>
        </p:blipFill>
        <p:spPr bwMode="auto">
          <a:xfrm>
            <a:off x="9809" y="-21496"/>
            <a:ext cx="3122031" cy="6888157"/>
          </a:xfrm>
          <a:prstGeom prst="rect">
            <a:avLst/>
          </a:prstGeom>
          <a:ln>
            <a:noFill/>
          </a:ln>
          <a:effectLst>
            <a:softEdge rad="112500"/>
          </a:effectLst>
        </p:spPr>
      </p:pic>
      <p:sp>
        <p:nvSpPr>
          <p:cNvPr id="2052" name="Text Box 3"/>
          <p:cNvSpPr txBox="1">
            <a:spLocks noChangeArrowheads="1"/>
          </p:cNvSpPr>
          <p:nvPr/>
        </p:nvSpPr>
        <p:spPr bwMode="auto">
          <a:xfrm>
            <a:off x="5241925" y="3698875"/>
            <a:ext cx="184150" cy="457200"/>
          </a:xfrm>
          <a:prstGeom prst="rect">
            <a:avLst/>
          </a:prstGeom>
          <a:noFill/>
          <a:ln w="9525">
            <a:noFill/>
            <a:miter lim="800000"/>
            <a:headEnd/>
            <a:tailEnd/>
          </a:ln>
        </p:spPr>
        <p:txBody>
          <a:bodyPr wrap="none">
            <a:spAutoFit/>
          </a:bodyPr>
          <a:lstStyle/>
          <a:p>
            <a:endParaRPr lang="el-GR"/>
          </a:p>
        </p:txBody>
      </p:sp>
      <p:graphicFrame>
        <p:nvGraphicFramePr>
          <p:cNvPr id="2050" name="Object 0"/>
          <p:cNvGraphicFramePr>
            <a:graphicFrameLocks noChangeAspect="1"/>
          </p:cNvGraphicFramePr>
          <p:nvPr/>
        </p:nvGraphicFramePr>
        <p:xfrm>
          <a:off x="3276600" y="1676400"/>
          <a:ext cx="5715000" cy="4648200"/>
        </p:xfrm>
        <a:graphic>
          <a:graphicData uri="http://schemas.openxmlformats.org/presentationml/2006/ole">
            <mc:AlternateContent xmlns:mc="http://schemas.openxmlformats.org/markup-compatibility/2006">
              <mc:Choice xmlns:v="urn:schemas-microsoft-com:vml" Requires="v">
                <p:oleObj spid="_x0000_s2066" name="Γράφημα" r:id="rId4" imgW="6095927" imgH="4076700" progId="MSGraph.Chart.8">
                  <p:embed followColorScheme="full"/>
                </p:oleObj>
              </mc:Choice>
              <mc:Fallback>
                <p:oleObj name="Γράφημα" r:id="rId4" imgW="6095927" imgH="4076700" progId="MSGraph.Chart.8">
                  <p:embed followColorScheme="full"/>
                  <p:pic>
                    <p:nvPicPr>
                      <p:cNvPr id="0" name=""/>
                      <p:cNvPicPr>
                        <a:picLocks noChangeAspect="1" noChangeArrowheads="1"/>
                      </p:cNvPicPr>
                      <p:nvPr/>
                    </p:nvPicPr>
                    <p:blipFill>
                      <a:blip r:embed="rId5"/>
                      <a:srcRect/>
                      <a:stretch>
                        <a:fillRect/>
                      </a:stretch>
                    </p:blipFill>
                    <p:spPr bwMode="auto">
                      <a:xfrm>
                        <a:off x="3276600" y="1676400"/>
                        <a:ext cx="5715000" cy="464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Text Box 5"/>
          <p:cNvSpPr txBox="1">
            <a:spLocks noChangeArrowheads="1"/>
          </p:cNvSpPr>
          <p:nvPr/>
        </p:nvSpPr>
        <p:spPr bwMode="auto">
          <a:xfrm>
            <a:off x="3581400" y="422275"/>
            <a:ext cx="5562600" cy="1066800"/>
          </a:xfrm>
          <a:prstGeom prst="rect">
            <a:avLst/>
          </a:prstGeom>
          <a:solidFill>
            <a:schemeClr val="bg1"/>
          </a:solidFill>
          <a:ln w="9525">
            <a:noFill/>
            <a:miter lim="800000"/>
            <a:headEnd/>
            <a:tailEnd/>
          </a:ln>
        </p:spPr>
        <p:txBody>
          <a:bodyPr>
            <a:spAutoFit/>
          </a:bodyPr>
          <a:lstStyle/>
          <a:p>
            <a:r>
              <a:rPr lang="cs-CZ" sz="3200" b="1" dirty="0" smtClean="0"/>
              <a:t>barbaři na lokálních hrách</a:t>
            </a:r>
            <a:endParaRPr lang="en-US" sz="3200" b="1" dirty="0"/>
          </a:p>
          <a:p>
            <a:r>
              <a:rPr lang="el-GR" sz="3200" b="1" dirty="0"/>
              <a:t>HERMAIA OF GORGIPPIA</a:t>
            </a:r>
            <a:endParaRPr lang="el-GR" dirty="0"/>
          </a:p>
        </p:txBody>
      </p:sp>
      <p:sp>
        <p:nvSpPr>
          <p:cNvPr id="2054" name="Text Box 6"/>
          <p:cNvSpPr txBox="1">
            <a:spLocks noChangeArrowheads="1"/>
          </p:cNvSpPr>
          <p:nvPr/>
        </p:nvSpPr>
        <p:spPr bwMode="auto">
          <a:xfrm>
            <a:off x="6784974" y="2348880"/>
            <a:ext cx="1675457" cy="369332"/>
          </a:xfrm>
          <a:prstGeom prst="rect">
            <a:avLst/>
          </a:prstGeom>
          <a:noFill/>
          <a:ln w="9525">
            <a:noFill/>
            <a:miter lim="800000"/>
            <a:headEnd/>
            <a:tailEnd/>
          </a:ln>
        </p:spPr>
        <p:txBody>
          <a:bodyPr wrap="square">
            <a:spAutoFit/>
          </a:bodyPr>
          <a:lstStyle/>
          <a:p>
            <a:r>
              <a:rPr lang="cs-CZ" dirty="0" smtClean="0"/>
              <a:t>Z </a:t>
            </a:r>
            <a:r>
              <a:rPr lang="en-US" dirty="0" smtClean="0"/>
              <a:t>226 </a:t>
            </a:r>
            <a:r>
              <a:rPr lang="cs-CZ" dirty="0" smtClean="0"/>
              <a:t>jmen: </a:t>
            </a:r>
            <a:endParaRPr lang="el-GR" dirty="0"/>
          </a:p>
        </p:txBody>
      </p:sp>
    </p:spTree>
    <p:extLst>
      <p:ext uri="{BB962C8B-B14F-4D97-AF65-F5344CB8AC3E}">
        <p14:creationId xmlns:p14="http://schemas.microsoft.com/office/powerpoint/2010/main" val="13696959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457200" y="292100"/>
            <a:ext cx="8229600" cy="1384300"/>
          </a:xfrm>
          <a:prstGeom prst="rect">
            <a:avLst/>
          </a:prstGeom>
          <a:noFill/>
          <a:ln w="9525" cap="flat">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4000" b="1" dirty="0">
                <a:solidFill>
                  <a:srgbClr val="FFFF00"/>
                </a:solidFill>
                <a:effectLst>
                  <a:outerShdw blurRad="38100" dist="38100" dir="2700000" algn="tl">
                    <a:srgbClr val="000000"/>
                  </a:outerShdw>
                </a:effectLst>
              </a:rPr>
              <a:t>Ú</a:t>
            </a:r>
            <a:r>
              <a:rPr lang="cs-CZ" sz="4000" b="1" dirty="0" smtClean="0">
                <a:solidFill>
                  <a:srgbClr val="FFFF00"/>
                </a:solidFill>
                <a:effectLst>
                  <a:outerShdw blurRad="38100" dist="38100" dir="2700000" algn="tl">
                    <a:srgbClr val="000000"/>
                  </a:outerShdw>
                </a:effectLst>
              </a:rPr>
              <a:t>čast </a:t>
            </a:r>
            <a:r>
              <a:rPr lang="cs-CZ" sz="4000" b="1" dirty="0" err="1" smtClean="0">
                <a:solidFill>
                  <a:srgbClr val="FFFF00"/>
                </a:solidFill>
                <a:effectLst>
                  <a:outerShdw blurRad="38100" dist="38100" dir="2700000" algn="tl">
                    <a:srgbClr val="000000"/>
                  </a:outerShdw>
                </a:effectLst>
              </a:rPr>
              <a:t>Hellénů</a:t>
            </a:r>
            <a:r>
              <a:rPr lang="cs-CZ" sz="4000" b="1" dirty="0" smtClean="0">
                <a:solidFill>
                  <a:srgbClr val="FFFF00"/>
                </a:solidFill>
                <a:effectLst>
                  <a:outerShdw blurRad="38100" dist="38100" dir="2700000" algn="tl">
                    <a:srgbClr val="000000"/>
                  </a:outerShdw>
                </a:effectLst>
              </a:rPr>
              <a:t> a barbarů na atletických hrách</a:t>
            </a:r>
            <a:endParaRPr lang="en-US" sz="4000" b="1" dirty="0">
              <a:solidFill>
                <a:srgbClr val="FFFF00"/>
              </a:solidFill>
              <a:effectLst>
                <a:outerShdw blurRad="38100" dist="38100" dir="2700000" algn="tl">
                  <a:srgbClr val="000000"/>
                </a:outerShdw>
              </a:effectLst>
            </a:endParaRPr>
          </a:p>
        </p:txBody>
      </p:sp>
      <p:sp>
        <p:nvSpPr>
          <p:cNvPr id="43010" name="Text Box 2"/>
          <p:cNvSpPr txBox="1">
            <a:spLocks noChangeArrowheads="1"/>
          </p:cNvSpPr>
          <p:nvPr/>
        </p:nvSpPr>
        <p:spPr bwMode="auto">
          <a:xfrm>
            <a:off x="179512" y="2276872"/>
            <a:ext cx="8784976" cy="3742928"/>
          </a:xfrm>
          <a:prstGeom prst="rect">
            <a:avLst/>
          </a:prstGeom>
          <a:noFill/>
          <a:ln w="9525" cap="flat">
            <a:noFill/>
            <a:round/>
            <a:headEnd/>
            <a:tailEnd/>
          </a:ln>
          <a:effectLst/>
        </p:spPr>
        <p:txBody>
          <a:bodyPr/>
          <a:lstStyle/>
          <a:p>
            <a:pPr marL="341313" indent="-341313" algn="just">
              <a:spcBef>
                <a:spcPts val="700"/>
              </a:spcBef>
              <a:buClr>
                <a:srgbClr val="FFCC00"/>
              </a:buClr>
              <a:buSzPct val="120000"/>
              <a:buFont typeface="Tahoma"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800" b="1" dirty="0" err="1">
                <a:solidFill>
                  <a:srgbClr val="FF9900"/>
                </a:solidFill>
                <a:effectLst>
                  <a:outerShdw blurRad="38100" dist="38100" dir="2700000" algn="tl">
                    <a:srgbClr val="000000"/>
                  </a:outerShdw>
                </a:effectLst>
              </a:rPr>
              <a:t>Isthmia</a:t>
            </a:r>
            <a:r>
              <a:rPr lang="en-US" sz="2800" b="1" dirty="0">
                <a:solidFill>
                  <a:srgbClr val="FF9900"/>
                </a:solidFill>
                <a:effectLst>
                  <a:outerShdw blurRad="38100" dist="38100" dir="2700000" algn="tl">
                    <a:srgbClr val="000000"/>
                  </a:outerShdw>
                </a:effectLst>
              </a:rPr>
              <a:t>:</a:t>
            </a:r>
            <a:r>
              <a:rPr lang="en-US" sz="2800" dirty="0">
                <a:solidFill>
                  <a:srgbClr val="FF9900"/>
                </a:solidFill>
                <a:effectLst>
                  <a:outerShdw blurRad="38100" dist="38100" dir="2700000" algn="tl">
                    <a:srgbClr val="000000"/>
                  </a:outerShdw>
                </a:effectLst>
              </a:rPr>
              <a:t> </a:t>
            </a:r>
            <a:r>
              <a:rPr lang="cs-CZ" sz="2800" dirty="0" smtClean="0">
                <a:solidFill>
                  <a:srgbClr val="FFFFFF"/>
                </a:solidFill>
                <a:effectLst>
                  <a:outerShdw blurRad="38100" dist="38100" dir="2700000" algn="tl">
                    <a:srgbClr val="000000"/>
                  </a:outerShdw>
                </a:effectLst>
              </a:rPr>
              <a:t>Korinťané dovolili účast Římanům na </a:t>
            </a:r>
            <a:r>
              <a:rPr lang="en-US" sz="2800" dirty="0" err="1" smtClean="0">
                <a:solidFill>
                  <a:schemeClr val="bg1"/>
                </a:solidFill>
                <a:effectLst>
                  <a:outerShdw blurRad="38100" dist="38100" dir="2700000" algn="tl">
                    <a:srgbClr val="000000"/>
                  </a:outerShdw>
                </a:effectLst>
              </a:rPr>
              <a:t>Isthmia</a:t>
            </a:r>
            <a:r>
              <a:rPr lang="en-US" sz="2800" dirty="0" smtClean="0">
                <a:solidFill>
                  <a:schemeClr val="bg1"/>
                </a:solidFill>
                <a:effectLst>
                  <a:outerShdw blurRad="38100" dist="38100" dir="2700000" algn="tl">
                    <a:srgbClr val="000000"/>
                  </a:outerShdw>
                </a:effectLst>
              </a:rPr>
              <a:t> </a:t>
            </a:r>
            <a:r>
              <a:rPr lang="cs-CZ" sz="2800" dirty="0" err="1" smtClean="0">
                <a:solidFill>
                  <a:srgbClr val="FFFFFF"/>
                </a:solidFill>
                <a:effectLst>
                  <a:outerShdw blurRad="38100" dist="38100" dir="2700000" algn="tl">
                    <a:srgbClr val="000000"/>
                  </a:outerShdw>
                </a:effectLst>
              </a:rPr>
              <a:t>Games</a:t>
            </a:r>
            <a:r>
              <a:rPr lang="cs-CZ" sz="2800" dirty="0" smtClean="0">
                <a:solidFill>
                  <a:srgbClr val="FFFFFF"/>
                </a:solidFill>
                <a:effectLst>
                  <a:outerShdw blurRad="38100" dist="38100" dir="2700000" algn="tl">
                    <a:srgbClr val="000000"/>
                  </a:outerShdw>
                </a:effectLst>
              </a:rPr>
              <a:t> od roku </a:t>
            </a:r>
            <a:r>
              <a:rPr lang="en-US" sz="2800" dirty="0" smtClean="0">
                <a:solidFill>
                  <a:srgbClr val="FFFFFF"/>
                </a:solidFill>
                <a:effectLst>
                  <a:outerShdw blurRad="38100" dist="38100" dir="2700000" algn="tl">
                    <a:srgbClr val="000000"/>
                  </a:outerShdw>
                </a:effectLst>
              </a:rPr>
              <a:t>228 </a:t>
            </a:r>
            <a:r>
              <a:rPr lang="en-US" sz="2800" dirty="0">
                <a:solidFill>
                  <a:srgbClr val="FFFFFF"/>
                </a:solidFill>
                <a:effectLst>
                  <a:outerShdw blurRad="38100" dist="38100" dir="2700000" algn="tl">
                    <a:srgbClr val="000000"/>
                  </a:outerShdw>
                </a:effectLst>
              </a:rPr>
              <a:t>BC.</a:t>
            </a:r>
          </a:p>
          <a:p>
            <a:pPr marL="341313" indent="-341313" algn="just">
              <a:spcBef>
                <a:spcPts val="700"/>
              </a:spcBef>
              <a:buClr>
                <a:srgbClr val="FFCC00"/>
              </a:buClr>
              <a:buSzPct val="120000"/>
              <a:buFont typeface="Tahoma" pitchFamily="32"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800" dirty="0">
              <a:solidFill>
                <a:srgbClr val="FFFFFF"/>
              </a:solidFill>
              <a:effectLst>
                <a:outerShdw blurRad="38100" dist="38100" dir="2700000" algn="tl">
                  <a:srgbClr val="000000"/>
                </a:outerShdw>
              </a:effectLst>
            </a:endParaRPr>
          </a:p>
          <a:p>
            <a:pPr marL="341313" indent="-341313" algn="just">
              <a:spcBef>
                <a:spcPts val="700"/>
              </a:spcBef>
              <a:buClr>
                <a:srgbClr val="FFCC00"/>
              </a:buClr>
              <a:buSzPct val="120000"/>
              <a:buFont typeface="Tahoma"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800" b="1" dirty="0">
                <a:solidFill>
                  <a:srgbClr val="FFC000"/>
                </a:solidFill>
                <a:effectLst>
                  <a:outerShdw blurRad="38100" dist="38100" dir="2700000" algn="tl">
                    <a:srgbClr val="000000"/>
                  </a:outerShdw>
                </a:effectLst>
              </a:rPr>
              <a:t>Olympic Games: </a:t>
            </a:r>
            <a:r>
              <a:rPr lang="cs-CZ" sz="2800" dirty="0" smtClean="0">
                <a:solidFill>
                  <a:srgbClr val="F8F8F8"/>
                </a:solidFill>
                <a:effectLst>
                  <a:outerShdw blurRad="38100" dist="38100" dir="2700000" algn="tl">
                    <a:srgbClr val="000000"/>
                  </a:outerShdw>
                </a:effectLst>
              </a:rPr>
              <a:t>po římské nadvládě se Římané mohli účastnit i</a:t>
            </a:r>
            <a:r>
              <a:rPr lang="cs-CZ" sz="2800" dirty="0">
                <a:solidFill>
                  <a:srgbClr val="F8F8F8"/>
                </a:solidFill>
                <a:effectLst>
                  <a:outerShdw blurRad="38100" dist="38100" dir="2700000" algn="tl">
                    <a:srgbClr val="000000"/>
                  </a:outerShdw>
                </a:effectLst>
              </a:rPr>
              <a:t> </a:t>
            </a:r>
            <a:r>
              <a:rPr lang="en-US" sz="2800" dirty="0" smtClean="0">
                <a:solidFill>
                  <a:srgbClr val="F8F8F8"/>
                </a:solidFill>
                <a:effectLst>
                  <a:outerShdw blurRad="38100" dist="38100" dir="2700000" algn="tl">
                    <a:srgbClr val="000000"/>
                  </a:outerShdw>
                </a:effectLst>
              </a:rPr>
              <a:t>Olympic </a:t>
            </a:r>
            <a:r>
              <a:rPr lang="en-US" sz="2800" dirty="0">
                <a:solidFill>
                  <a:srgbClr val="F8F8F8"/>
                </a:solidFill>
                <a:effectLst>
                  <a:outerShdw blurRad="38100" dist="38100" dir="2700000" algn="tl">
                    <a:srgbClr val="000000"/>
                  </a:outerShdw>
                </a:effectLst>
              </a:rPr>
              <a:t>Games</a:t>
            </a:r>
          </a:p>
          <a:p>
            <a:pPr marL="341313" indent="-341313">
              <a:spcBef>
                <a:spcPts val="700"/>
              </a:spcBef>
              <a:buClr>
                <a:srgbClr val="FFCC00"/>
              </a:buClr>
              <a:buSzPct val="120000"/>
              <a:buFont typeface="Tahoma" pitchFamily="32"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l-GR" sz="2800" dirty="0">
              <a:solidFill>
                <a:srgbClr val="F8F8F8"/>
              </a:solidFill>
              <a:effectLst>
                <a:outerShdw blurRad="38100" dist="38100" dir="2700000" algn="tl">
                  <a:srgbClr val="000000"/>
                </a:outerShdw>
              </a:effectLst>
            </a:endParaRPr>
          </a:p>
        </p:txBody>
      </p:sp>
    </p:spTree>
    <p:extLst>
      <p:ext uri="{BB962C8B-B14F-4D97-AF65-F5344CB8AC3E}">
        <p14:creationId xmlns:p14="http://schemas.microsoft.com/office/powerpoint/2010/main" val="2555649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0" y="292100"/>
            <a:ext cx="9144000" cy="1612900"/>
          </a:xfrm>
          <a:prstGeom prst="rect">
            <a:avLst/>
          </a:prstGeom>
          <a:noFill/>
          <a:ln w="9525" cap="flat">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4400" b="1" dirty="0" smtClean="0">
                <a:effectLst>
                  <a:outerShdw blurRad="38100" dist="38100" dir="2700000" algn="tl">
                    <a:srgbClr val="000000"/>
                  </a:outerShdw>
                </a:effectLst>
              </a:rPr>
              <a:t>Jména olympijských vítězů s národním významem </a:t>
            </a:r>
            <a:endParaRPr lang="en-US" sz="4400" b="1" dirty="0">
              <a:effectLst>
                <a:outerShdw blurRad="38100" dist="38100" dir="2700000" algn="tl">
                  <a:srgbClr val="000000"/>
                </a:outerShdw>
              </a:effectLst>
            </a:endParaRPr>
          </a:p>
        </p:txBody>
      </p:sp>
      <p:sp>
        <p:nvSpPr>
          <p:cNvPr id="44034" name="Text Box 2"/>
          <p:cNvSpPr txBox="1">
            <a:spLocks noChangeArrowheads="1"/>
          </p:cNvSpPr>
          <p:nvPr/>
        </p:nvSpPr>
        <p:spPr bwMode="auto">
          <a:xfrm>
            <a:off x="457200" y="2636912"/>
            <a:ext cx="8229600" cy="3382888"/>
          </a:xfrm>
          <a:prstGeom prst="rect">
            <a:avLst/>
          </a:prstGeom>
          <a:noFill/>
          <a:ln w="9525" cap="flat">
            <a:noFill/>
            <a:round/>
            <a:headEnd/>
            <a:tailEnd/>
          </a:ln>
          <a:effectLst/>
        </p:spPr>
        <p:txBody>
          <a:bodyPr/>
          <a:lstStyle/>
          <a:p>
            <a:pPr marL="341313" indent="-341313">
              <a:spcBef>
                <a:spcPts val="800"/>
              </a:spcBef>
              <a:buClr>
                <a:srgbClr val="FFCC00"/>
              </a:buClr>
              <a:buSzPct val="120000"/>
              <a:buFont typeface="Tahoma"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dirty="0" err="1">
                <a:effectLst>
                  <a:outerShdw blurRad="38100" dist="38100" dir="2700000" algn="tl">
                    <a:srgbClr val="000000"/>
                  </a:outerShdw>
                </a:effectLst>
              </a:rPr>
              <a:t>Anouvion</a:t>
            </a:r>
            <a:r>
              <a:rPr lang="en-US" sz="3200" dirty="0">
                <a:effectLst>
                  <a:outerShdw blurRad="38100" dist="38100" dir="2700000" algn="tl">
                    <a:srgbClr val="000000"/>
                  </a:outerShdw>
                </a:effectLst>
              </a:rPr>
              <a:t> Egyptian</a:t>
            </a:r>
          </a:p>
          <a:p>
            <a:pPr marL="341313" indent="-341313">
              <a:spcBef>
                <a:spcPts val="800"/>
              </a:spcBef>
              <a:buClr>
                <a:srgbClr val="FFCC00"/>
              </a:buClr>
              <a:buSzPct val="120000"/>
              <a:buFont typeface="Tahoma"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dirty="0" err="1">
                <a:effectLst>
                  <a:outerShdw blurRad="38100" dist="38100" dir="2700000" algn="tl">
                    <a:srgbClr val="000000"/>
                  </a:outerShdw>
                </a:effectLst>
              </a:rPr>
              <a:t>Avrelios</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Phoevamon</a:t>
            </a:r>
            <a:r>
              <a:rPr lang="en-US" sz="3200" dirty="0">
                <a:effectLst>
                  <a:outerShdw blurRad="38100" dist="38100" dir="2700000" algn="tl">
                    <a:srgbClr val="000000"/>
                  </a:outerShdw>
                </a:effectLst>
              </a:rPr>
              <a:t> Egyptian</a:t>
            </a:r>
          </a:p>
          <a:p>
            <a:pPr marL="341313" indent="-341313">
              <a:spcBef>
                <a:spcPts val="800"/>
              </a:spcBef>
              <a:buClr>
                <a:srgbClr val="FFCC00"/>
              </a:buClr>
              <a:buSzPct val="120000"/>
              <a:buFont typeface="Tahoma"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dirty="0" err="1">
                <a:effectLst>
                  <a:outerShdw blurRad="38100" dist="38100" dir="2700000" algn="tl">
                    <a:srgbClr val="000000"/>
                  </a:outerShdw>
                </a:effectLst>
              </a:rPr>
              <a:t>Avrelios</a:t>
            </a:r>
            <a:r>
              <a:rPr lang="en-US" sz="3200" dirty="0">
                <a:effectLst>
                  <a:outerShdw blurRad="38100" dist="38100" dir="2700000" algn="tl">
                    <a:srgbClr val="000000"/>
                  </a:outerShdw>
                </a:effectLst>
              </a:rPr>
              <a:t> Helix Phoenix</a:t>
            </a:r>
          </a:p>
          <a:p>
            <a:pPr marL="341313" indent="-341313">
              <a:spcBef>
                <a:spcPts val="800"/>
              </a:spcBef>
              <a:buClr>
                <a:srgbClr val="FFCC00"/>
              </a:buClr>
              <a:buSzPct val="120000"/>
              <a:buFont typeface="Tahoma"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dirty="0" err="1">
                <a:effectLst>
                  <a:outerShdw blurRad="38100" dist="38100" dir="2700000" algn="tl">
                    <a:srgbClr val="000000"/>
                  </a:outerShdw>
                </a:effectLst>
              </a:rPr>
              <a:t>Magnos</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Libys</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Kyrenaios</a:t>
            </a:r>
            <a:endParaRPr lang="en-US" sz="3200" dirty="0">
              <a:effectLst>
                <a:outerShdw blurRad="38100" dist="38100" dir="2700000" algn="tl">
                  <a:srgbClr val="000000"/>
                </a:outerShdw>
              </a:effectLst>
            </a:endParaRPr>
          </a:p>
        </p:txBody>
      </p:sp>
    </p:spTree>
    <p:extLst>
      <p:ext uri="{BB962C8B-B14F-4D97-AF65-F5344CB8AC3E}">
        <p14:creationId xmlns:p14="http://schemas.microsoft.com/office/powerpoint/2010/main" val="1397930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457200" y="292100"/>
            <a:ext cx="8229600" cy="1384300"/>
          </a:xfrm>
          <a:prstGeom prst="rect">
            <a:avLst/>
          </a:prstGeom>
          <a:noFill/>
          <a:ln w="9525" cap="flat">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4400" b="1" dirty="0" smtClean="0">
                <a:effectLst>
                  <a:outerShdw blurRad="38100" dist="38100" dir="2700000" algn="tl">
                    <a:srgbClr val="000000"/>
                  </a:outerShdw>
                </a:effectLst>
              </a:rPr>
              <a:t>Účast arménských králů na olympijských hrách</a:t>
            </a:r>
            <a:endParaRPr lang="en-US" sz="4400" b="1" dirty="0">
              <a:effectLst>
                <a:outerShdw blurRad="38100" dist="38100" dir="2700000" algn="tl">
                  <a:srgbClr val="000000"/>
                </a:outerShdw>
              </a:effectLst>
            </a:endParaRPr>
          </a:p>
        </p:txBody>
      </p:sp>
      <p:sp>
        <p:nvSpPr>
          <p:cNvPr id="46082" name="Text Box 2"/>
          <p:cNvSpPr txBox="1">
            <a:spLocks noChangeArrowheads="1"/>
          </p:cNvSpPr>
          <p:nvPr/>
        </p:nvSpPr>
        <p:spPr bwMode="auto">
          <a:xfrm>
            <a:off x="457200" y="2420888"/>
            <a:ext cx="8229600" cy="3598912"/>
          </a:xfrm>
          <a:prstGeom prst="rect">
            <a:avLst/>
          </a:prstGeom>
          <a:noFill/>
          <a:ln w="9525" cap="flat">
            <a:noFill/>
            <a:round/>
            <a:headEnd/>
            <a:tailEnd/>
          </a:ln>
          <a:effectLst/>
        </p:spPr>
        <p:txBody>
          <a:bodyPr/>
          <a:lstStyle/>
          <a:p>
            <a:pPr marL="341313" indent="-341313" algn="just">
              <a:spcBef>
                <a:spcPts val="800"/>
              </a:spcBef>
              <a:buClr>
                <a:srgbClr val="FFCC00"/>
              </a:buClr>
              <a:buSzPct val="120000"/>
              <a:buFont typeface="Tahoma"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dirty="0" smtClean="0"/>
              <a:t>“</a:t>
            </a:r>
            <a:r>
              <a:rPr lang="cs-CZ" sz="3200" dirty="0" smtClean="0"/>
              <a:t>ekumenický</a:t>
            </a:r>
            <a:r>
              <a:rPr lang="en-US" sz="3200" dirty="0" smtClean="0"/>
              <a:t>” (?)  </a:t>
            </a:r>
            <a:r>
              <a:rPr lang="cs-CZ" sz="3200" dirty="0" smtClean="0"/>
              <a:t>charakter OH byl určen</a:t>
            </a:r>
            <a:r>
              <a:rPr lang="en-US" sz="3200" dirty="0" smtClean="0"/>
              <a:t> </a:t>
            </a:r>
            <a:r>
              <a:rPr lang="cs-CZ" sz="3200" dirty="0" smtClean="0"/>
              <a:t>přítomností arménského prince </a:t>
            </a:r>
            <a:r>
              <a:rPr lang="en-US" sz="3200" dirty="0" err="1" smtClean="0">
                <a:effectLst>
                  <a:outerShdw blurRad="38100" dist="38100" dir="2700000" algn="tl">
                    <a:srgbClr val="000000">
                      <a:alpha val="43137"/>
                    </a:srgbClr>
                  </a:outerShdw>
                </a:effectLst>
              </a:rPr>
              <a:t>Varazdat</a:t>
            </a:r>
            <a:r>
              <a:rPr lang="cs-CZ" sz="3200" dirty="0" smtClean="0">
                <a:effectLst>
                  <a:outerShdw blurRad="38100" dist="38100" dir="2700000" algn="tl">
                    <a:srgbClr val="000000">
                      <a:alpha val="43137"/>
                    </a:srgbClr>
                  </a:outerShdw>
                </a:effectLst>
              </a:rPr>
              <a:t>a</a:t>
            </a:r>
            <a:r>
              <a:rPr lang="en-US" sz="3200" dirty="0" smtClean="0"/>
              <a:t> </a:t>
            </a:r>
            <a:r>
              <a:rPr lang="cs-CZ" sz="3200" dirty="0" smtClean="0"/>
              <a:t>vítěze boxu v roce </a:t>
            </a:r>
            <a:r>
              <a:rPr lang="en-US" sz="3200" dirty="0" smtClean="0"/>
              <a:t>369 </a:t>
            </a:r>
            <a:r>
              <a:rPr lang="cs-CZ" sz="3200" dirty="0" smtClean="0"/>
              <a:t>či </a:t>
            </a:r>
            <a:r>
              <a:rPr lang="en-US" sz="3200" dirty="0" smtClean="0"/>
              <a:t>385 </a:t>
            </a:r>
            <a:r>
              <a:rPr lang="en-US" sz="3200" dirty="0"/>
              <a:t>AD.</a:t>
            </a:r>
          </a:p>
          <a:p>
            <a:pPr marL="341313" indent="-341313" algn="just">
              <a:spcBef>
                <a:spcPts val="800"/>
              </a:spcBef>
              <a:buClr>
                <a:srgbClr val="FFCC00"/>
              </a:buClr>
              <a:buSzPct val="120000"/>
              <a:buFont typeface="Tahoma"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3200" dirty="0" smtClean="0"/>
              <a:t>Arménští vědci věří také, že </a:t>
            </a:r>
            <a:r>
              <a:rPr lang="en-US" sz="3200" dirty="0" err="1" smtClean="0">
                <a:effectLst>
                  <a:outerShdw blurRad="38100" dist="38100" dir="2700000" algn="tl">
                    <a:srgbClr val="000000">
                      <a:alpha val="43137"/>
                    </a:srgbClr>
                  </a:outerShdw>
                </a:effectLst>
              </a:rPr>
              <a:t>Trdat</a:t>
            </a:r>
            <a:r>
              <a:rPr lang="en-US" sz="3200" dirty="0" smtClean="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III Arsacid</a:t>
            </a:r>
            <a:r>
              <a:rPr lang="en-US" sz="3200" dirty="0"/>
              <a:t> </a:t>
            </a:r>
            <a:r>
              <a:rPr lang="cs-CZ" sz="3200" dirty="0" smtClean="0"/>
              <a:t>zvítězil v zápase v roce</a:t>
            </a:r>
            <a:r>
              <a:rPr lang="en-US" sz="3200" dirty="0" smtClean="0"/>
              <a:t> </a:t>
            </a:r>
            <a:r>
              <a:rPr lang="en-US" sz="3200" dirty="0"/>
              <a:t>281 A.D</a:t>
            </a:r>
            <a:r>
              <a:rPr lang="en-US" sz="3200" dirty="0" smtClean="0"/>
              <a:t>.</a:t>
            </a:r>
            <a:r>
              <a:rPr lang="cs-CZ" sz="3200" dirty="0" smtClean="0"/>
              <a:t>,</a:t>
            </a:r>
            <a:r>
              <a:rPr lang="en-US" sz="3200" dirty="0" smtClean="0"/>
              <a:t> </a:t>
            </a:r>
            <a:r>
              <a:rPr lang="cs-CZ" sz="3200" dirty="0" smtClean="0"/>
              <a:t>ale to ještě není potvrzené</a:t>
            </a:r>
            <a:r>
              <a:rPr lang="en-US" sz="3200" dirty="0" smtClean="0"/>
              <a:t>.</a:t>
            </a:r>
            <a:endParaRPr lang="en-US" sz="3200" dirty="0"/>
          </a:p>
          <a:p>
            <a:pPr marL="341313" indent="-341313">
              <a:spcBef>
                <a:spcPts val="800"/>
              </a:spcBef>
              <a:buClr>
                <a:srgbClr val="FFCC00"/>
              </a:buClr>
              <a:buSzPct val="120000"/>
              <a:buFont typeface="Tahoma" pitchFamily="32"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320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9928122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642194"/>
          </a:xfrm>
        </p:spPr>
        <p:txBody>
          <a:bodyPr>
            <a:normAutofit fontScale="90000"/>
          </a:bodyPr>
          <a:lstStyle/>
          <a:p>
            <a:r>
              <a:rPr lang="cs-CZ" b="1" dirty="0" smtClean="0"/>
              <a:t>3) šíření atletických her</a:t>
            </a:r>
            <a:r>
              <a:rPr lang="en-US" dirty="0" smtClean="0"/>
              <a:t/>
            </a:r>
            <a:br>
              <a:rPr lang="en-US" dirty="0" smtClean="0"/>
            </a:br>
            <a:r>
              <a:rPr lang="cs-CZ" dirty="0" smtClean="0"/>
              <a:t/>
            </a:r>
            <a:br>
              <a:rPr lang="cs-CZ" dirty="0" smtClean="0"/>
            </a:br>
            <a:r>
              <a:rPr lang="cs-CZ" sz="3100" dirty="0" smtClean="0"/>
              <a:t>A) </a:t>
            </a:r>
            <a:r>
              <a:rPr lang="cs-CZ" sz="3100" dirty="0" smtClean="0">
                <a:effectLst>
                  <a:outerShdw blurRad="38100" dist="38100" dir="2700000" algn="tl">
                    <a:srgbClr val="000000">
                      <a:alpha val="43137"/>
                    </a:srgbClr>
                  </a:outerShdw>
                </a:effectLst>
              </a:rPr>
              <a:t>Hry pořádané </a:t>
            </a:r>
            <a:r>
              <a:rPr lang="en-US" sz="3100" dirty="0" err="1" smtClean="0">
                <a:effectLst>
                  <a:outerShdw blurRad="38100" dist="38100" dir="2700000" algn="tl">
                    <a:srgbClr val="000000">
                      <a:alpha val="43137"/>
                    </a:srgbClr>
                  </a:outerShdw>
                </a:effectLst>
              </a:rPr>
              <a:t>Alexandr</a:t>
            </a:r>
            <a:r>
              <a:rPr lang="cs-CZ" sz="3100" dirty="0" err="1" smtClean="0">
                <a:effectLst>
                  <a:outerShdw blurRad="38100" dist="38100" dir="2700000" algn="tl">
                    <a:srgbClr val="000000">
                      <a:alpha val="43137"/>
                    </a:srgbClr>
                  </a:outerShdw>
                </a:effectLst>
              </a:rPr>
              <a:t>em</a:t>
            </a:r>
            <a:r>
              <a:rPr lang="cs-CZ" sz="3100" dirty="0" smtClean="0">
                <a:effectLst>
                  <a:outerShdw blurRad="38100" dist="38100" dir="2700000" algn="tl">
                    <a:srgbClr val="000000">
                      <a:alpha val="43137"/>
                    </a:srgbClr>
                  </a:outerShdw>
                </a:effectLst>
              </a:rPr>
              <a:t> Velikým</a:t>
            </a:r>
            <a:endParaRPr lang="el-GR" sz="3100" dirty="0">
              <a:effectLst>
                <a:outerShdw blurRad="38100" dist="38100" dir="2700000" algn="tl">
                  <a:srgbClr val="000000">
                    <a:alpha val="43137"/>
                  </a:srgbClr>
                </a:outerShdw>
              </a:effectLst>
            </a:endParaRPr>
          </a:p>
        </p:txBody>
      </p:sp>
      <p:sp>
        <p:nvSpPr>
          <p:cNvPr id="4" name="3 - Θέση περιεχομένου"/>
          <p:cNvSpPr>
            <a:spLocks noGrp="1"/>
          </p:cNvSpPr>
          <p:nvPr>
            <p:ph sz="half" idx="1"/>
          </p:nvPr>
        </p:nvSpPr>
        <p:spPr>
          <a:xfrm>
            <a:off x="467544" y="2332037"/>
            <a:ext cx="4038600" cy="4525963"/>
          </a:xfrm>
        </p:spPr>
        <p:txBody>
          <a:bodyPr/>
          <a:lstStyle/>
          <a:p>
            <a:r>
              <a:rPr lang="en-US" dirty="0" smtClean="0"/>
              <a:t>Soli (Cilicia)</a:t>
            </a:r>
          </a:p>
          <a:p>
            <a:r>
              <a:rPr lang="en-US" dirty="0" smtClean="0"/>
              <a:t>Memphis (Egypt)</a:t>
            </a:r>
          </a:p>
          <a:p>
            <a:r>
              <a:rPr lang="en-US" dirty="0" err="1" smtClean="0"/>
              <a:t>Tyre</a:t>
            </a:r>
            <a:r>
              <a:rPr lang="en-US" dirty="0" smtClean="0"/>
              <a:t> (Lebanon)</a:t>
            </a:r>
          </a:p>
          <a:p>
            <a:r>
              <a:rPr lang="en-US" dirty="0" smtClean="0"/>
              <a:t>Susa (Iran)</a:t>
            </a:r>
          </a:p>
          <a:p>
            <a:r>
              <a:rPr lang="en-US" dirty="0" err="1" smtClean="0"/>
              <a:t>Zadrakarta</a:t>
            </a:r>
            <a:r>
              <a:rPr lang="en-US" dirty="0" smtClean="0"/>
              <a:t> (Iran)</a:t>
            </a:r>
          </a:p>
          <a:p>
            <a:r>
              <a:rPr lang="en-US" dirty="0" smtClean="0"/>
              <a:t>Alexandria </a:t>
            </a:r>
            <a:r>
              <a:rPr lang="en-US" dirty="0" err="1" smtClean="0"/>
              <a:t>Ultima</a:t>
            </a:r>
            <a:r>
              <a:rPr lang="en-US" dirty="0" smtClean="0"/>
              <a:t> </a:t>
            </a:r>
            <a:r>
              <a:rPr lang="cs-CZ" dirty="0" smtClean="0"/>
              <a:t>(</a:t>
            </a:r>
            <a:r>
              <a:rPr lang="en-US" dirty="0" smtClean="0"/>
              <a:t>Uzbekistan)</a:t>
            </a:r>
            <a:endParaRPr lang="el-GR" dirty="0"/>
          </a:p>
        </p:txBody>
      </p:sp>
      <p:sp>
        <p:nvSpPr>
          <p:cNvPr id="5" name="4 - Θέση περιεχομένου"/>
          <p:cNvSpPr>
            <a:spLocks noGrp="1"/>
          </p:cNvSpPr>
          <p:nvPr>
            <p:ph sz="half" idx="2"/>
          </p:nvPr>
        </p:nvSpPr>
        <p:spPr>
          <a:xfrm>
            <a:off x="4644008" y="2332037"/>
            <a:ext cx="4038600" cy="4525963"/>
          </a:xfrm>
        </p:spPr>
        <p:txBody>
          <a:bodyPr/>
          <a:lstStyle/>
          <a:p>
            <a:r>
              <a:rPr lang="en-US" dirty="0" err="1" smtClean="0"/>
              <a:t>Taxilia</a:t>
            </a:r>
            <a:r>
              <a:rPr lang="en-US" dirty="0" smtClean="0"/>
              <a:t> (India)</a:t>
            </a:r>
          </a:p>
          <a:p>
            <a:r>
              <a:rPr lang="en-US" dirty="0" err="1" smtClean="0"/>
              <a:t>Hydaspes</a:t>
            </a:r>
            <a:r>
              <a:rPr lang="en-US" dirty="0" smtClean="0"/>
              <a:t> river (India)</a:t>
            </a:r>
          </a:p>
          <a:p>
            <a:r>
              <a:rPr lang="en-US" dirty="0" err="1" smtClean="0"/>
              <a:t>Hyphasis</a:t>
            </a:r>
            <a:r>
              <a:rPr lang="en-US" dirty="0" smtClean="0"/>
              <a:t> river (India)</a:t>
            </a:r>
          </a:p>
          <a:p>
            <a:r>
              <a:rPr lang="en-US" dirty="0" err="1" smtClean="0"/>
              <a:t>Karmania</a:t>
            </a:r>
            <a:r>
              <a:rPr lang="en-US" dirty="0" smtClean="0"/>
              <a:t> (Pakistan)</a:t>
            </a:r>
          </a:p>
          <a:p>
            <a:r>
              <a:rPr lang="en-US" dirty="0" err="1" smtClean="0"/>
              <a:t>Ekbatana</a:t>
            </a:r>
            <a:r>
              <a:rPr lang="en-US" dirty="0" smtClean="0"/>
              <a:t> (Iran)</a:t>
            </a:r>
          </a:p>
          <a:p>
            <a:r>
              <a:rPr lang="en-US" dirty="0" smtClean="0"/>
              <a:t>Babylon (Iraq)</a:t>
            </a:r>
            <a:endParaRPr lang="el-GR" dirty="0"/>
          </a:p>
        </p:txBody>
      </p:sp>
    </p:spTree>
    <p:extLst>
      <p:ext uri="{BB962C8B-B14F-4D97-AF65-F5344CB8AC3E}">
        <p14:creationId xmlns:p14="http://schemas.microsoft.com/office/powerpoint/2010/main" val="174312348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cs-CZ" sz="4000" dirty="0" smtClean="0">
                <a:effectLst>
                  <a:outerShdw blurRad="38100" dist="38100" dir="2700000" algn="tl">
                    <a:srgbClr val="000000">
                      <a:alpha val="43137"/>
                    </a:srgbClr>
                  </a:outerShdw>
                </a:effectLst>
              </a:rPr>
              <a:t>B) Helénistická perioda</a:t>
            </a:r>
            <a:endParaRPr lang="el-GR" sz="4000" b="1" dirty="0">
              <a:solidFill>
                <a:srgbClr val="FFFF00"/>
              </a:solidFill>
              <a:effectLst>
                <a:outerShdw blurRad="38100" dist="38100" dir="2700000" algn="tl">
                  <a:srgbClr val="000000">
                    <a:alpha val="43137"/>
                  </a:srgbClr>
                </a:outerShdw>
              </a:effectLst>
            </a:endParaRPr>
          </a:p>
        </p:txBody>
      </p:sp>
      <p:sp>
        <p:nvSpPr>
          <p:cNvPr id="5" name="4 - Θέση περιεχομένου"/>
          <p:cNvSpPr>
            <a:spLocks noGrp="1"/>
          </p:cNvSpPr>
          <p:nvPr>
            <p:ph idx="1"/>
          </p:nvPr>
        </p:nvSpPr>
        <p:spPr>
          <a:xfrm>
            <a:off x="0" y="1500174"/>
            <a:ext cx="9144000" cy="5143536"/>
          </a:xfrm>
        </p:spPr>
        <p:txBody>
          <a:bodyPr>
            <a:normAutofit/>
          </a:bodyPr>
          <a:lstStyle/>
          <a:p>
            <a:pPr algn="just"/>
            <a:r>
              <a:rPr lang="cs-CZ" dirty="0" smtClean="0"/>
              <a:t>K šíření přispěly nové ekonomické, politické a sociální podmínky a skvělá reputace</a:t>
            </a:r>
            <a:r>
              <a:rPr lang="en-US" dirty="0" smtClean="0"/>
              <a:t> </a:t>
            </a:r>
            <a:r>
              <a:rPr lang="cs-CZ" dirty="0" smtClean="0"/>
              <a:t>panhelénských her</a:t>
            </a:r>
            <a:r>
              <a:rPr lang="en-US" dirty="0" smtClean="0"/>
              <a:t>, </a:t>
            </a:r>
            <a:r>
              <a:rPr lang="cs-CZ" dirty="0" smtClean="0"/>
              <a:t>a </a:t>
            </a:r>
            <a:r>
              <a:rPr lang="cs-CZ" dirty="0" smtClean="0">
                <a:solidFill>
                  <a:srgbClr val="FFC000"/>
                </a:solidFill>
              </a:rPr>
              <a:t>ambice vládců helénistických států spojit svá jména s impozantními skutky</a:t>
            </a:r>
            <a:r>
              <a:rPr lang="en-US" dirty="0" smtClean="0">
                <a:solidFill>
                  <a:srgbClr val="FFC000"/>
                </a:solidFill>
              </a:rPr>
              <a:t>.</a:t>
            </a:r>
            <a:r>
              <a:rPr lang="cs-CZ" dirty="0" smtClean="0">
                <a:solidFill>
                  <a:srgbClr val="FFC000"/>
                </a:solidFill>
              </a:rPr>
              <a:t> </a:t>
            </a:r>
            <a:endParaRPr lang="en-US" dirty="0" smtClean="0">
              <a:solidFill>
                <a:srgbClr val="FFC000"/>
              </a:solidFill>
            </a:endParaRPr>
          </a:p>
          <a:p>
            <a:pPr algn="just"/>
            <a:r>
              <a:rPr lang="cs-CZ" dirty="0" smtClean="0"/>
              <a:t>Kdekoliv byly Řeky vytvořeny nové hry, tak také proklamovali jejich celonárodní uznání</a:t>
            </a:r>
            <a:r>
              <a:rPr lang="en-US" dirty="0" smtClean="0"/>
              <a:t>. </a:t>
            </a:r>
            <a:r>
              <a:rPr lang="cs-CZ" dirty="0" smtClean="0"/>
              <a:t>Byly uznány jako </a:t>
            </a:r>
            <a:r>
              <a:rPr lang="en-US" i="1" dirty="0" err="1" smtClean="0"/>
              <a:t>isopythia</a:t>
            </a:r>
            <a:r>
              <a:rPr lang="en-US" dirty="0" smtClean="0"/>
              <a:t> </a:t>
            </a:r>
            <a:r>
              <a:rPr lang="cs-CZ" dirty="0" smtClean="0"/>
              <a:t>nebo </a:t>
            </a:r>
            <a:r>
              <a:rPr lang="en-US" i="1" dirty="0" err="1" smtClean="0"/>
              <a:t>isolympia</a:t>
            </a:r>
            <a:r>
              <a:rPr lang="en-US" dirty="0" smtClean="0"/>
              <a:t> </a:t>
            </a:r>
            <a:r>
              <a:rPr lang="cs-CZ" dirty="0" smtClean="0"/>
              <a:t>hry</a:t>
            </a:r>
            <a:endParaRPr lang="en-US" dirty="0" smtClean="0"/>
          </a:p>
          <a:p>
            <a:pPr algn="just"/>
            <a:r>
              <a:rPr lang="cs-CZ" dirty="0" smtClean="0"/>
              <a:t>Tyto hry byly charakteristické luxusem a snahou zabezpečit největší možný komfort pro diváky</a:t>
            </a:r>
            <a:r>
              <a:rPr lang="cs-CZ" dirty="0"/>
              <a:t> </a:t>
            </a:r>
            <a:endParaRPr lang="en-US" dirty="0" smtClean="0"/>
          </a:p>
        </p:txBody>
      </p:sp>
    </p:spTree>
    <p:extLst>
      <p:ext uri="{BB962C8B-B14F-4D97-AF65-F5344CB8AC3E}">
        <p14:creationId xmlns:p14="http://schemas.microsoft.com/office/powerpoint/2010/main" val="317583927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de-AT" sz="3200" b="1" dirty="0" smtClean="0"/>
              <a:t/>
            </a:r>
            <a:br>
              <a:rPr lang="de-AT" sz="3200" b="1" dirty="0" smtClean="0"/>
            </a:br>
            <a:r>
              <a:rPr lang="de-AT" sz="3200" b="1" dirty="0"/>
              <a:t/>
            </a:r>
            <a:br>
              <a:rPr lang="de-AT" sz="3200" b="1" dirty="0"/>
            </a:br>
            <a:r>
              <a:rPr lang="cs-CZ" sz="3200" b="1" dirty="0" smtClean="0"/>
              <a:t/>
            </a:r>
            <a:br>
              <a:rPr lang="cs-CZ" sz="3200" b="1" dirty="0" smtClean="0"/>
            </a:br>
            <a:r>
              <a:rPr lang="de-AT" sz="3200" b="1" u="sng" dirty="0" err="1" smtClean="0"/>
              <a:t>Periodos</a:t>
            </a:r>
            <a:r>
              <a:rPr lang="de-AT" sz="3200" b="1" u="sng" dirty="0" smtClean="0"/>
              <a:t> </a:t>
            </a:r>
            <a:r>
              <a:rPr lang="cs-CZ" sz="3200" b="1" u="sng" dirty="0" smtClean="0"/>
              <a:t>v římských časech</a:t>
            </a:r>
            <a:endParaRPr lang="de-AT" sz="3200" b="1" u="sng" dirty="0"/>
          </a:p>
        </p:txBody>
      </p:sp>
      <p:sp>
        <p:nvSpPr>
          <p:cNvPr id="3" name="Inhaltsplatzhalter 2"/>
          <p:cNvSpPr>
            <a:spLocks noGrp="1"/>
          </p:cNvSpPr>
          <p:nvPr>
            <p:ph idx="1"/>
          </p:nvPr>
        </p:nvSpPr>
        <p:spPr>
          <a:xfrm>
            <a:off x="500034" y="1916832"/>
            <a:ext cx="8229600" cy="4466495"/>
          </a:xfrm>
        </p:spPr>
        <p:txBody>
          <a:bodyPr>
            <a:normAutofit fontScale="92500" lnSpcReduction="20000"/>
          </a:bodyPr>
          <a:lstStyle/>
          <a:p>
            <a:pPr lvl="1"/>
            <a:r>
              <a:rPr lang="de-AT" dirty="0" err="1" smtClean="0"/>
              <a:t>Olympic</a:t>
            </a:r>
            <a:r>
              <a:rPr lang="de-AT" dirty="0" smtClean="0"/>
              <a:t> Games – Olympia </a:t>
            </a:r>
          </a:p>
          <a:p>
            <a:pPr lvl="1"/>
            <a:r>
              <a:rPr lang="de-AT" dirty="0" err="1" smtClean="0"/>
              <a:t>Pythian</a:t>
            </a:r>
            <a:r>
              <a:rPr lang="de-AT" dirty="0" smtClean="0"/>
              <a:t> Games – Delphi</a:t>
            </a:r>
          </a:p>
          <a:p>
            <a:pPr lvl="1"/>
            <a:r>
              <a:rPr lang="de-AT" dirty="0" err="1" smtClean="0"/>
              <a:t>Nemean</a:t>
            </a:r>
            <a:r>
              <a:rPr lang="de-AT" dirty="0" smtClean="0"/>
              <a:t> Games – </a:t>
            </a:r>
            <a:r>
              <a:rPr lang="de-AT" dirty="0" err="1" smtClean="0"/>
              <a:t>Nemea</a:t>
            </a:r>
            <a:r>
              <a:rPr lang="de-AT" dirty="0" smtClean="0"/>
              <a:t> </a:t>
            </a:r>
          </a:p>
          <a:p>
            <a:pPr lvl="1"/>
            <a:r>
              <a:rPr lang="de-AT" dirty="0" err="1" smtClean="0"/>
              <a:t>Isthmian</a:t>
            </a:r>
            <a:r>
              <a:rPr lang="de-AT" dirty="0" smtClean="0"/>
              <a:t> Games – Korinth</a:t>
            </a:r>
          </a:p>
          <a:p>
            <a:pPr lvl="1"/>
            <a:endParaRPr lang="de-AT" dirty="0" smtClean="0"/>
          </a:p>
          <a:p>
            <a:pPr lvl="1">
              <a:buNone/>
            </a:pPr>
            <a:r>
              <a:rPr lang="de-AT" dirty="0" smtClean="0"/>
              <a:t>+</a:t>
            </a:r>
          </a:p>
          <a:p>
            <a:pPr lvl="1">
              <a:buNone/>
            </a:pPr>
            <a:r>
              <a:rPr lang="de-AT" dirty="0" smtClean="0"/>
              <a:t> </a:t>
            </a:r>
          </a:p>
          <a:p>
            <a:pPr lvl="1"/>
            <a:r>
              <a:rPr lang="en-US" dirty="0" err="1" smtClean="0"/>
              <a:t>Heraia</a:t>
            </a:r>
            <a:r>
              <a:rPr lang="en-US" dirty="0" smtClean="0"/>
              <a:t>-Argos</a:t>
            </a:r>
          </a:p>
          <a:p>
            <a:pPr lvl="1"/>
            <a:r>
              <a:rPr lang="en-US" dirty="0" err="1" smtClean="0"/>
              <a:t>Actia</a:t>
            </a:r>
            <a:r>
              <a:rPr lang="en-US" dirty="0" smtClean="0"/>
              <a:t> – </a:t>
            </a:r>
            <a:r>
              <a:rPr lang="en-US" dirty="0" err="1" smtClean="0"/>
              <a:t>Nikopolis</a:t>
            </a:r>
            <a:endParaRPr lang="de-AT" dirty="0" smtClean="0"/>
          </a:p>
          <a:p>
            <a:pPr lvl="1"/>
            <a:r>
              <a:rPr lang="en-US" dirty="0" err="1" smtClean="0"/>
              <a:t>Sebasta</a:t>
            </a:r>
            <a:r>
              <a:rPr lang="en-US" dirty="0" smtClean="0"/>
              <a:t> – Naples </a:t>
            </a:r>
            <a:endParaRPr lang="de-AT" dirty="0" smtClean="0"/>
          </a:p>
          <a:p>
            <a:pPr lvl="1"/>
            <a:r>
              <a:rPr lang="en-US" dirty="0" err="1" smtClean="0"/>
              <a:t>Capitolia</a:t>
            </a:r>
            <a:r>
              <a:rPr lang="en-US" dirty="0" smtClean="0"/>
              <a:t> – Rome </a:t>
            </a:r>
            <a:endParaRPr lang="de-AT" dirty="0" smtClean="0"/>
          </a:p>
          <a:p>
            <a:pPr lvl="1"/>
            <a:endParaRPr lang="de-AT" dirty="0" smtClean="0"/>
          </a:p>
          <a:p>
            <a:pPr lvl="1">
              <a:buNone/>
            </a:pPr>
            <a:endParaRPr lang="de-AT" dirty="0" smtClean="0"/>
          </a:p>
        </p:txBody>
      </p:sp>
      <p:sp>
        <p:nvSpPr>
          <p:cNvPr id="4" name="3 - Ορθογώνιο"/>
          <p:cNvSpPr/>
          <p:nvPr/>
        </p:nvSpPr>
        <p:spPr>
          <a:xfrm>
            <a:off x="428596" y="214291"/>
            <a:ext cx="8072494" cy="769441"/>
          </a:xfrm>
          <a:prstGeom prst="rect">
            <a:avLst/>
          </a:prstGeom>
        </p:spPr>
        <p:txBody>
          <a:bodyPr wrap="square">
            <a:spAutoFit/>
          </a:bodyPr>
          <a:lstStyle/>
          <a:p>
            <a:pPr algn="ctr"/>
            <a:r>
              <a:rPr lang="cs-CZ" sz="4400" dirty="0" smtClean="0">
                <a:effectLst>
                  <a:outerShdw blurRad="38100" dist="38100" dir="2700000" algn="tl">
                    <a:srgbClr val="000000">
                      <a:alpha val="43137"/>
                    </a:srgbClr>
                  </a:outerShdw>
                </a:effectLst>
              </a:rPr>
              <a:t>C) císařství </a:t>
            </a:r>
            <a:endParaRPr lang="en-US" sz="44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23581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548680"/>
            <a:ext cx="8229600" cy="5577483"/>
          </a:xfrm>
        </p:spPr>
        <p:txBody>
          <a:bodyPr>
            <a:normAutofit/>
          </a:bodyPr>
          <a:lstStyle/>
          <a:p>
            <a:r>
              <a:rPr lang="cs-CZ" dirty="0" smtClean="0">
                <a:latin typeface="+mj-lt"/>
              </a:rPr>
              <a:t>během císařství byly hry znásobeny</a:t>
            </a:r>
            <a:r>
              <a:rPr lang="el-GR" dirty="0" smtClean="0">
                <a:latin typeface="+mj-lt"/>
              </a:rPr>
              <a:t>. </a:t>
            </a:r>
            <a:r>
              <a:rPr lang="cs-CZ" dirty="0" smtClean="0">
                <a:latin typeface="+mj-lt"/>
              </a:rPr>
              <a:t>Mnoho jich bylo pojmenováno po panhelénských hrách</a:t>
            </a:r>
            <a:r>
              <a:rPr lang="cs-CZ" dirty="0">
                <a:latin typeface="+mj-lt"/>
              </a:rPr>
              <a:t> </a:t>
            </a:r>
            <a:r>
              <a:rPr lang="en-US" dirty="0" smtClean="0">
                <a:solidFill>
                  <a:srgbClr val="FFC000"/>
                </a:solidFill>
                <a:latin typeface="+mj-lt"/>
              </a:rPr>
              <a:t>(Olympia, Pythia…)</a:t>
            </a:r>
            <a:endParaRPr lang="cs-CZ" dirty="0" smtClean="0">
              <a:solidFill>
                <a:srgbClr val="FFC000"/>
              </a:solidFill>
              <a:latin typeface="+mj-lt"/>
            </a:endParaRPr>
          </a:p>
          <a:p>
            <a:pPr marL="0" indent="0">
              <a:buNone/>
            </a:pPr>
            <a:endParaRPr lang="en-US" dirty="0" smtClean="0">
              <a:solidFill>
                <a:srgbClr val="FFC000"/>
              </a:solidFill>
              <a:latin typeface="+mj-lt"/>
            </a:endParaRPr>
          </a:p>
          <a:p>
            <a:r>
              <a:rPr lang="cs-CZ" dirty="0" smtClean="0">
                <a:latin typeface="+mj-lt"/>
              </a:rPr>
              <a:t>města začala lichotit římským císařům a hry pojmenovávalo po jejich jménech jako např. </a:t>
            </a:r>
            <a:r>
              <a:rPr lang="en-US" dirty="0" err="1" smtClean="0">
                <a:solidFill>
                  <a:srgbClr val="FFC000"/>
                </a:solidFill>
                <a:latin typeface="+mj-lt"/>
              </a:rPr>
              <a:t>Augusteia</a:t>
            </a:r>
            <a:r>
              <a:rPr lang="en-US" dirty="0" smtClean="0">
                <a:solidFill>
                  <a:srgbClr val="FFC000"/>
                </a:solidFill>
                <a:latin typeface="+mj-lt"/>
              </a:rPr>
              <a:t>, </a:t>
            </a:r>
            <a:r>
              <a:rPr lang="en-US" dirty="0" err="1" smtClean="0">
                <a:solidFill>
                  <a:srgbClr val="FFC000"/>
                </a:solidFill>
                <a:latin typeface="+mj-lt"/>
              </a:rPr>
              <a:t>Hadriania</a:t>
            </a:r>
            <a:r>
              <a:rPr lang="en-US" dirty="0" smtClean="0">
                <a:solidFill>
                  <a:srgbClr val="FFC000"/>
                </a:solidFill>
                <a:latin typeface="+mj-lt"/>
              </a:rPr>
              <a:t>, </a:t>
            </a:r>
            <a:r>
              <a:rPr lang="en-US" dirty="0" err="1" smtClean="0">
                <a:solidFill>
                  <a:srgbClr val="FFC000"/>
                </a:solidFill>
                <a:latin typeface="+mj-lt"/>
              </a:rPr>
              <a:t>Severeia</a:t>
            </a:r>
            <a:r>
              <a:rPr lang="en-US" dirty="0" smtClean="0">
                <a:solidFill>
                  <a:srgbClr val="FFC000"/>
                </a:solidFill>
                <a:latin typeface="+mj-lt"/>
              </a:rPr>
              <a:t> </a:t>
            </a:r>
            <a:r>
              <a:rPr lang="cs-CZ" dirty="0" smtClean="0">
                <a:latin typeface="+mj-lt"/>
              </a:rPr>
              <a:t>ad</a:t>
            </a:r>
            <a:r>
              <a:rPr lang="en-US" dirty="0" smtClean="0">
                <a:latin typeface="+mj-lt"/>
              </a:rPr>
              <a:t>. </a:t>
            </a:r>
            <a:endParaRPr lang="cs-CZ" dirty="0" smtClean="0">
              <a:latin typeface="+mj-lt"/>
            </a:endParaRPr>
          </a:p>
          <a:p>
            <a:pPr marL="0" indent="0">
              <a:buNone/>
            </a:pPr>
            <a:endParaRPr lang="en-US" dirty="0" smtClean="0">
              <a:latin typeface="+mj-lt"/>
            </a:endParaRPr>
          </a:p>
          <a:p>
            <a:r>
              <a:rPr lang="cs-CZ" dirty="0" smtClean="0">
                <a:latin typeface="+mj-lt"/>
              </a:rPr>
              <a:t>pochlebování dosahovala města více privilegií </a:t>
            </a:r>
            <a:endParaRPr lang="en-US" dirty="0" smtClean="0">
              <a:latin typeface="+mj-lt"/>
            </a:endParaRPr>
          </a:p>
          <a:p>
            <a:endParaRPr lang="el-GR" dirty="0"/>
          </a:p>
        </p:txBody>
      </p:sp>
    </p:spTree>
    <p:extLst>
      <p:ext uri="{BB962C8B-B14F-4D97-AF65-F5344CB8AC3E}">
        <p14:creationId xmlns:p14="http://schemas.microsoft.com/office/powerpoint/2010/main" val="11269875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iří\Desktop\Drawing of a later Imperial Roman relief showing a boxer wearing on his right hand a caestus, armed with metal projections; Lateran Collection, Vatican Museum (Gardiner, fig. 177).jpg"/>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6395"/>
            <a:ext cx="9144000" cy="687388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18077" y="692696"/>
            <a:ext cx="8668723" cy="5904656"/>
          </a:xfrm>
        </p:spPr>
        <p:txBody>
          <a:bodyPr/>
          <a:lstStyle/>
          <a:p>
            <a:r>
              <a:rPr lang="cs-CZ" b="1" dirty="0" smtClean="0"/>
              <a:t>hry </a:t>
            </a:r>
            <a:r>
              <a:rPr lang="cs-CZ" b="1" dirty="0"/>
              <a:t>pro zdraví Caesara</a:t>
            </a:r>
          </a:p>
          <a:p>
            <a:r>
              <a:rPr lang="cs-CZ" b="1" dirty="0" smtClean="0"/>
              <a:t>ludi </a:t>
            </a:r>
            <a:r>
              <a:rPr lang="cs-CZ" b="1" dirty="0" err="1" smtClean="0"/>
              <a:t>Acitiaei</a:t>
            </a:r>
            <a:r>
              <a:rPr lang="cs-CZ" b="1" dirty="0" smtClean="0"/>
              <a:t> </a:t>
            </a:r>
            <a:r>
              <a:rPr lang="cs-CZ" sz="2400" dirty="0" smtClean="0"/>
              <a:t>– od r. 28 do 4. století </a:t>
            </a:r>
          </a:p>
          <a:p>
            <a:pPr lvl="1"/>
            <a:r>
              <a:rPr lang="cs-CZ" sz="2000" dirty="0" err="1" smtClean="0"/>
              <a:t>Apolón</a:t>
            </a:r>
            <a:endParaRPr lang="cs-CZ" sz="2000" dirty="0" smtClean="0"/>
          </a:p>
          <a:p>
            <a:pPr marL="0" indent="0">
              <a:buNone/>
            </a:pPr>
            <a:endParaRPr lang="cs-CZ" dirty="0"/>
          </a:p>
          <a:p>
            <a:endParaRPr lang="cs-CZ" dirty="0"/>
          </a:p>
        </p:txBody>
      </p:sp>
      <p:pic>
        <p:nvPicPr>
          <p:cNvPr id="1026" name="Picture 2" descr="C:\Users\Jiří\Desktop\Battle_of_Actium-en.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77" y="2492896"/>
            <a:ext cx="5850199" cy="43554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Jiří\Desktop\Actiu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18971"/>
            <a:ext cx="3419872" cy="36587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4463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0" y="274638"/>
            <a:ext cx="9144000" cy="1143000"/>
          </a:xfrm>
        </p:spPr>
        <p:txBody>
          <a:bodyPr>
            <a:normAutofit fontScale="90000"/>
          </a:bodyPr>
          <a:lstStyle/>
          <a:p>
            <a:pPr eaLnBrk="1" hangingPunct="1">
              <a:defRPr/>
            </a:pPr>
            <a:r>
              <a:rPr lang="cs-CZ" sz="4000" b="1" dirty="0" smtClean="0">
                <a:latin typeface="Book Antiqua" pitchFamily="18" charset="0"/>
              </a:rPr>
              <a:t>Atletické hry v Thrákii během císařství</a:t>
            </a:r>
            <a:endParaRPr lang="el-GR" sz="4000" b="1" dirty="0" smtClean="0">
              <a:latin typeface="Book Antiqua" pitchFamily="18" charset="0"/>
            </a:endParaRPr>
          </a:p>
        </p:txBody>
      </p:sp>
      <p:sp>
        <p:nvSpPr>
          <p:cNvPr id="49155" name="Rectangle 3"/>
          <p:cNvSpPr>
            <a:spLocks noGrp="1" noChangeArrowheads="1"/>
          </p:cNvSpPr>
          <p:nvPr>
            <p:ph type="body" idx="1"/>
          </p:nvPr>
        </p:nvSpPr>
        <p:spPr>
          <a:xfrm>
            <a:off x="0" y="1844675"/>
            <a:ext cx="9144000" cy="4281488"/>
          </a:xfrm>
        </p:spPr>
        <p:txBody>
          <a:bodyPr>
            <a:normAutofit/>
          </a:bodyPr>
          <a:lstStyle/>
          <a:p>
            <a:pPr eaLnBrk="1" hangingPunct="1">
              <a:lnSpc>
                <a:spcPct val="125000"/>
              </a:lnSpc>
              <a:defRPr/>
            </a:pPr>
            <a:r>
              <a:rPr lang="cs-CZ" dirty="0" smtClean="0">
                <a:latin typeface="Book Antiqua" pitchFamily="18" charset="0"/>
              </a:rPr>
              <a:t>hry k poctě řeckých bohů </a:t>
            </a:r>
            <a:endParaRPr lang="cs-CZ" b="1" dirty="0" smtClean="0">
              <a:solidFill>
                <a:srgbClr val="FF9900"/>
              </a:solidFill>
              <a:latin typeface="Book Antiqua" pitchFamily="18" charset="0"/>
            </a:endParaRPr>
          </a:p>
          <a:p>
            <a:pPr lvl="1">
              <a:lnSpc>
                <a:spcPct val="125000"/>
              </a:lnSpc>
              <a:defRPr/>
            </a:pPr>
            <a:r>
              <a:rPr lang="en-US" b="1" dirty="0" err="1" smtClean="0">
                <a:solidFill>
                  <a:srgbClr val="FF9900"/>
                </a:solidFill>
                <a:latin typeface="Book Antiqua" pitchFamily="18" charset="0"/>
              </a:rPr>
              <a:t>Appolon</a:t>
            </a:r>
            <a:r>
              <a:rPr lang="en-US" b="1" dirty="0" smtClean="0">
                <a:solidFill>
                  <a:srgbClr val="FF9900"/>
                </a:solidFill>
                <a:latin typeface="Book Antiqua" pitchFamily="18" charset="0"/>
              </a:rPr>
              <a:t> – Pythia</a:t>
            </a:r>
            <a:r>
              <a:rPr lang="cs-CZ" b="1" dirty="0">
                <a:solidFill>
                  <a:srgbClr val="FF9900"/>
                </a:solidFill>
                <a:latin typeface="Book Antiqua" pitchFamily="18" charset="0"/>
              </a:rPr>
              <a:t> </a:t>
            </a:r>
            <a:endParaRPr lang="el-GR" b="1" dirty="0" smtClean="0">
              <a:solidFill>
                <a:srgbClr val="FF9900"/>
              </a:solidFill>
              <a:latin typeface="Book Antiqua" pitchFamily="18" charset="0"/>
            </a:endParaRPr>
          </a:p>
          <a:p>
            <a:pPr eaLnBrk="1" hangingPunct="1">
              <a:lnSpc>
                <a:spcPct val="125000"/>
              </a:lnSpc>
              <a:defRPr/>
            </a:pPr>
            <a:r>
              <a:rPr lang="cs-CZ" dirty="0" smtClean="0">
                <a:latin typeface="Book Antiqua" pitchFamily="18" charset="0"/>
              </a:rPr>
              <a:t>hry k poctě polo-bohů a thráckých bohů</a:t>
            </a:r>
          </a:p>
          <a:p>
            <a:pPr lvl="1">
              <a:lnSpc>
                <a:spcPct val="125000"/>
              </a:lnSpc>
              <a:defRPr/>
            </a:pPr>
            <a:r>
              <a:rPr lang="en-US" b="1" dirty="0" err="1" smtClean="0">
                <a:solidFill>
                  <a:srgbClr val="FF9900"/>
                </a:solidFill>
                <a:latin typeface="Book Antiqua" pitchFamily="18" charset="0"/>
              </a:rPr>
              <a:t>Nymphes</a:t>
            </a:r>
            <a:r>
              <a:rPr lang="el-GR" b="1" dirty="0" smtClean="0">
                <a:solidFill>
                  <a:srgbClr val="FF9900"/>
                </a:solidFill>
                <a:latin typeface="Book Antiqua" pitchFamily="18" charset="0"/>
              </a:rPr>
              <a:t>, </a:t>
            </a:r>
            <a:r>
              <a:rPr lang="en-US" b="1" dirty="0" err="1" smtClean="0">
                <a:solidFill>
                  <a:srgbClr val="FF9900"/>
                </a:solidFill>
                <a:latin typeface="Book Antiqua" pitchFamily="18" charset="0"/>
              </a:rPr>
              <a:t>Asklepeus</a:t>
            </a:r>
            <a:r>
              <a:rPr lang="el-GR" b="1" dirty="0" smtClean="0">
                <a:solidFill>
                  <a:srgbClr val="FF9900"/>
                </a:solidFill>
                <a:latin typeface="Book Antiqua" pitchFamily="18" charset="0"/>
              </a:rPr>
              <a:t>, </a:t>
            </a:r>
            <a:r>
              <a:rPr lang="en-US" b="1" dirty="0" err="1" smtClean="0">
                <a:solidFill>
                  <a:srgbClr val="FF9900"/>
                </a:solidFill>
                <a:latin typeface="Book Antiqua" pitchFamily="18" charset="0"/>
              </a:rPr>
              <a:t>Darzalas</a:t>
            </a:r>
            <a:r>
              <a:rPr lang="el-GR" b="1" dirty="0" smtClean="0">
                <a:solidFill>
                  <a:srgbClr val="FF9900"/>
                </a:solidFill>
                <a:latin typeface="Book Antiqua" pitchFamily="18" charset="0"/>
              </a:rPr>
              <a:t>, </a:t>
            </a:r>
            <a:r>
              <a:rPr lang="en-US" b="1" dirty="0" err="1" smtClean="0">
                <a:solidFill>
                  <a:srgbClr val="FF9900"/>
                </a:solidFill>
                <a:latin typeface="Book Antiqua" pitchFamily="18" charset="0"/>
              </a:rPr>
              <a:t>Kendrisus</a:t>
            </a:r>
            <a:r>
              <a:rPr lang="cs-CZ" b="1" dirty="0">
                <a:solidFill>
                  <a:srgbClr val="FF9900"/>
                </a:solidFill>
                <a:latin typeface="Book Antiqua" pitchFamily="18" charset="0"/>
              </a:rPr>
              <a:t> </a:t>
            </a:r>
            <a:endParaRPr lang="el-GR" b="1" dirty="0" smtClean="0">
              <a:solidFill>
                <a:srgbClr val="FF9900"/>
              </a:solidFill>
              <a:latin typeface="Book Antiqua" pitchFamily="18" charset="0"/>
            </a:endParaRPr>
          </a:p>
          <a:p>
            <a:pPr eaLnBrk="1" hangingPunct="1">
              <a:lnSpc>
                <a:spcPct val="125000"/>
              </a:lnSpc>
              <a:defRPr/>
            </a:pPr>
            <a:r>
              <a:rPr lang="cs-CZ" dirty="0" smtClean="0">
                <a:latin typeface="Book Antiqua" pitchFamily="18" charset="0"/>
              </a:rPr>
              <a:t>hry k poctě římských císařů </a:t>
            </a:r>
            <a:endParaRPr lang="cs-CZ" b="1" dirty="0">
              <a:solidFill>
                <a:srgbClr val="FF9900"/>
              </a:solidFill>
              <a:latin typeface="Book Antiqua" pitchFamily="18" charset="0"/>
            </a:endParaRPr>
          </a:p>
          <a:p>
            <a:pPr lvl="1">
              <a:lnSpc>
                <a:spcPct val="125000"/>
              </a:lnSpc>
              <a:defRPr/>
            </a:pPr>
            <a:r>
              <a:rPr lang="en-US" b="1" dirty="0" err="1" smtClean="0">
                <a:solidFill>
                  <a:srgbClr val="FF9900"/>
                </a:solidFill>
                <a:latin typeface="Book Antiqua" pitchFamily="18" charset="0"/>
              </a:rPr>
              <a:t>Septimius</a:t>
            </a:r>
            <a:r>
              <a:rPr lang="en-US" b="1" dirty="0" smtClean="0">
                <a:solidFill>
                  <a:srgbClr val="FF9900"/>
                </a:solidFill>
                <a:latin typeface="Book Antiqua" pitchFamily="18" charset="0"/>
              </a:rPr>
              <a:t> </a:t>
            </a:r>
            <a:r>
              <a:rPr lang="en-US" b="1" dirty="0" err="1" smtClean="0">
                <a:solidFill>
                  <a:srgbClr val="FF9900"/>
                </a:solidFill>
                <a:latin typeface="Book Antiqua" pitchFamily="18" charset="0"/>
              </a:rPr>
              <a:t>Sevirus</a:t>
            </a:r>
            <a:r>
              <a:rPr lang="en-US" b="1" dirty="0" smtClean="0">
                <a:solidFill>
                  <a:srgbClr val="FF9900"/>
                </a:solidFill>
                <a:latin typeface="Book Antiqua" pitchFamily="18" charset="0"/>
              </a:rPr>
              <a:t>, </a:t>
            </a:r>
            <a:r>
              <a:rPr lang="en-US" b="1" dirty="0" err="1" smtClean="0">
                <a:solidFill>
                  <a:srgbClr val="FF9900"/>
                </a:solidFill>
                <a:latin typeface="Book Antiqua" pitchFamily="18" charset="0"/>
              </a:rPr>
              <a:t>Caracallas</a:t>
            </a:r>
            <a:r>
              <a:rPr lang="en-US" b="1" dirty="0" smtClean="0">
                <a:solidFill>
                  <a:srgbClr val="FF9900"/>
                </a:solidFill>
                <a:latin typeface="Book Antiqua" pitchFamily="18" charset="0"/>
              </a:rPr>
              <a:t>, </a:t>
            </a:r>
            <a:r>
              <a:rPr lang="en-US" b="1" dirty="0" err="1" smtClean="0">
                <a:solidFill>
                  <a:srgbClr val="FF9900"/>
                </a:solidFill>
                <a:latin typeface="Book Antiqua" pitchFamily="18" charset="0"/>
              </a:rPr>
              <a:t>Heliogavallus</a:t>
            </a:r>
            <a:endParaRPr lang="el-GR" b="1" dirty="0" smtClean="0">
              <a:solidFill>
                <a:srgbClr val="FF9900"/>
              </a:solidFill>
              <a:latin typeface="Book Antiqua" pitchFamily="18" charset="0"/>
            </a:endParaRPr>
          </a:p>
        </p:txBody>
      </p:sp>
    </p:spTree>
    <p:extLst>
      <p:ext uri="{BB962C8B-B14F-4D97-AF65-F5344CB8AC3E}">
        <p14:creationId xmlns:p14="http://schemas.microsoft.com/office/powerpoint/2010/main" val="37670866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p:txBody>
          <a:bodyPr/>
          <a:lstStyle/>
          <a:p>
            <a:pPr eaLnBrk="1" hangingPunct="1">
              <a:defRPr/>
            </a:pPr>
            <a:r>
              <a:rPr lang="cs-CZ" b="1" dirty="0" smtClean="0">
                <a:latin typeface="Book Antiqua" pitchFamily="18" charset="0"/>
              </a:rPr>
              <a:t>F</a:t>
            </a:r>
            <a:r>
              <a:rPr lang="en-US" b="1" dirty="0" err="1" smtClean="0">
                <a:latin typeface="Book Antiqua" pitchFamily="18" charset="0"/>
              </a:rPr>
              <a:t>ilippopoli</a:t>
            </a:r>
            <a:r>
              <a:rPr lang="cs-CZ" b="1" dirty="0" err="1" smtClean="0">
                <a:latin typeface="Book Antiqua" pitchFamily="18" charset="0"/>
              </a:rPr>
              <a:t>ské</a:t>
            </a:r>
            <a:r>
              <a:rPr lang="cs-CZ" b="1" dirty="0" smtClean="0">
                <a:latin typeface="Book Antiqua" pitchFamily="18" charset="0"/>
              </a:rPr>
              <a:t> atletické hry</a:t>
            </a:r>
            <a:endParaRPr lang="el-GR" b="1" dirty="0" smtClean="0">
              <a:latin typeface="Book Antiqua" pitchFamily="18" charset="0"/>
            </a:endParaRPr>
          </a:p>
        </p:txBody>
      </p:sp>
      <p:sp>
        <p:nvSpPr>
          <p:cNvPr id="70659" name="Rectangle 3"/>
          <p:cNvSpPr>
            <a:spLocks noGrp="1" noChangeArrowheads="1"/>
          </p:cNvSpPr>
          <p:nvPr>
            <p:ph type="body" idx="1"/>
          </p:nvPr>
        </p:nvSpPr>
        <p:spPr>
          <a:xfrm>
            <a:off x="395537" y="1600200"/>
            <a:ext cx="8291264" cy="4525963"/>
          </a:xfrm>
        </p:spPr>
        <p:txBody>
          <a:bodyPr/>
          <a:lstStyle/>
          <a:p>
            <a:pPr eaLnBrk="1" hangingPunct="1">
              <a:lnSpc>
                <a:spcPct val="150000"/>
              </a:lnSpc>
              <a:defRPr/>
            </a:pPr>
            <a:r>
              <a:rPr lang="en-US" sz="3600" dirty="0" err="1" smtClean="0">
                <a:latin typeface="Book Antiqua" pitchFamily="18" charset="0"/>
              </a:rPr>
              <a:t>Pythia</a:t>
            </a:r>
            <a:endParaRPr lang="el-GR" sz="3600" dirty="0" smtClean="0">
              <a:latin typeface="Book Antiqua" pitchFamily="18" charset="0"/>
            </a:endParaRPr>
          </a:p>
          <a:p>
            <a:pPr eaLnBrk="1" hangingPunct="1">
              <a:lnSpc>
                <a:spcPct val="150000"/>
              </a:lnSpc>
              <a:defRPr/>
            </a:pPr>
            <a:r>
              <a:rPr lang="en-US" sz="3600" dirty="0" smtClean="0">
                <a:latin typeface="Book Antiqua" pitchFamily="18" charset="0"/>
              </a:rPr>
              <a:t>Alexandria Pythia </a:t>
            </a:r>
            <a:r>
              <a:rPr lang="cs-CZ" sz="3600" dirty="0" smtClean="0">
                <a:latin typeface="Book Antiqua" pitchFamily="18" charset="0"/>
              </a:rPr>
              <a:t>nebo </a:t>
            </a:r>
            <a:r>
              <a:rPr lang="en-US" sz="3600" dirty="0" err="1" smtClean="0">
                <a:latin typeface="Book Antiqua" pitchFamily="18" charset="0"/>
              </a:rPr>
              <a:t>Alexandreia</a:t>
            </a:r>
            <a:endParaRPr lang="el-GR" sz="3600" dirty="0" smtClean="0">
              <a:latin typeface="Book Antiqua" pitchFamily="18" charset="0"/>
            </a:endParaRPr>
          </a:p>
          <a:p>
            <a:pPr eaLnBrk="1" hangingPunct="1">
              <a:lnSpc>
                <a:spcPct val="150000"/>
              </a:lnSpc>
              <a:defRPr/>
            </a:pPr>
            <a:r>
              <a:rPr lang="en-US" sz="3600" dirty="0" err="1" smtClean="0">
                <a:latin typeface="Book Antiqua" pitchFamily="18" charset="0"/>
              </a:rPr>
              <a:t>Kendreisia</a:t>
            </a:r>
            <a:r>
              <a:rPr lang="en-US" sz="3600" dirty="0" smtClean="0">
                <a:latin typeface="Book Antiqua" pitchFamily="18" charset="0"/>
              </a:rPr>
              <a:t> Pythia </a:t>
            </a:r>
            <a:r>
              <a:rPr lang="cs-CZ" sz="3600" dirty="0" smtClean="0">
                <a:latin typeface="Book Antiqua" pitchFamily="18" charset="0"/>
              </a:rPr>
              <a:t>nebo </a:t>
            </a:r>
            <a:r>
              <a:rPr lang="en-US" sz="3600" dirty="0" err="1" smtClean="0">
                <a:latin typeface="Book Antiqua" pitchFamily="18" charset="0"/>
              </a:rPr>
              <a:t>Kendreisia</a:t>
            </a:r>
            <a:endParaRPr lang="el-GR" sz="3600" dirty="0" smtClean="0">
              <a:latin typeface="Book Antiqua" pitchFamily="18" charset="0"/>
            </a:endParaRPr>
          </a:p>
        </p:txBody>
      </p:sp>
    </p:spTree>
    <p:extLst>
      <p:ext uri="{BB962C8B-B14F-4D97-AF65-F5344CB8AC3E}">
        <p14:creationId xmlns:p14="http://schemas.microsoft.com/office/powerpoint/2010/main" val="39513967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sz="quarter" idx="4294967295"/>
          </p:nvPr>
        </p:nvSpPr>
        <p:spPr>
          <a:xfrm>
            <a:off x="0" y="274638"/>
            <a:ext cx="9144000" cy="1143000"/>
          </a:xfrm>
        </p:spPr>
        <p:txBody>
          <a:bodyPr/>
          <a:lstStyle/>
          <a:p>
            <a:pPr eaLnBrk="1" hangingPunct="1">
              <a:defRPr/>
            </a:pPr>
            <a:r>
              <a:rPr lang="cs-CZ" b="1" dirty="0">
                <a:latin typeface="Book Antiqua" pitchFamily="18" charset="0"/>
              </a:rPr>
              <a:t>F</a:t>
            </a:r>
            <a:r>
              <a:rPr lang="en-US" b="1" dirty="0" err="1" smtClean="0">
                <a:latin typeface="Book Antiqua" pitchFamily="18" charset="0"/>
              </a:rPr>
              <a:t>ilippopolis</a:t>
            </a:r>
            <a:r>
              <a:rPr lang="cs-CZ" b="1" dirty="0" err="1" smtClean="0">
                <a:latin typeface="Book Antiqua" pitchFamily="18" charset="0"/>
              </a:rPr>
              <a:t>ské</a:t>
            </a:r>
            <a:r>
              <a:rPr lang="cs-CZ" b="1" dirty="0" smtClean="0">
                <a:latin typeface="Book Antiqua" pitchFamily="18" charset="0"/>
              </a:rPr>
              <a:t> mince</a:t>
            </a:r>
            <a:endParaRPr lang="el-GR" b="1" dirty="0" smtClean="0">
              <a:latin typeface="Book Antiqua" pitchFamily="18" charset="0"/>
            </a:endParaRPr>
          </a:p>
        </p:txBody>
      </p:sp>
      <p:pic>
        <p:nvPicPr>
          <p:cNvPr id="23555" name="Picture 4" descr="Filipoupolis6"/>
          <p:cNvPicPr>
            <a:picLocks noChangeAspect="1" noChangeArrowheads="1"/>
          </p:cNvPicPr>
          <p:nvPr/>
        </p:nvPicPr>
        <p:blipFill>
          <a:blip r:embed="rId2" cstate="print"/>
          <a:srcRect/>
          <a:stretch>
            <a:fillRect/>
          </a:stretch>
        </p:blipFill>
        <p:spPr bwMode="auto">
          <a:xfrm>
            <a:off x="17658" y="2205038"/>
            <a:ext cx="4482333" cy="4623309"/>
          </a:xfrm>
          <a:prstGeom prst="rect">
            <a:avLst/>
          </a:prstGeom>
          <a:ln>
            <a:noFill/>
          </a:ln>
          <a:effectLst>
            <a:softEdge rad="112500"/>
          </a:effectLst>
        </p:spPr>
      </p:pic>
      <p:pic>
        <p:nvPicPr>
          <p:cNvPr id="23556" name="Picture 5" descr="Filipoupolis5"/>
          <p:cNvPicPr>
            <a:picLocks noChangeAspect="1" noChangeArrowheads="1"/>
          </p:cNvPicPr>
          <p:nvPr/>
        </p:nvPicPr>
        <p:blipFill>
          <a:blip r:embed="rId3" cstate="print"/>
          <a:srcRect/>
          <a:stretch>
            <a:fillRect/>
          </a:stretch>
        </p:blipFill>
        <p:spPr bwMode="auto">
          <a:xfrm>
            <a:off x="4499990" y="2783292"/>
            <a:ext cx="4644009" cy="3466799"/>
          </a:xfrm>
          <a:prstGeom prst="rect">
            <a:avLst/>
          </a:prstGeom>
          <a:ln>
            <a:noFill/>
          </a:ln>
          <a:effectLst>
            <a:softEdge rad="112500"/>
          </a:effectLst>
        </p:spPr>
      </p:pic>
    </p:spTree>
    <p:extLst>
      <p:ext uri="{BB962C8B-B14F-4D97-AF65-F5344CB8AC3E}">
        <p14:creationId xmlns:p14="http://schemas.microsoft.com/office/powerpoint/2010/main" val="281308732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5" descr="Νόμισμα Φιλιππουπόλεως με ακοντιστή"/>
          <p:cNvPicPr>
            <a:picLocks noChangeAspect="1" noChangeArrowheads="1"/>
          </p:cNvPicPr>
          <p:nvPr/>
        </p:nvPicPr>
        <p:blipFill>
          <a:blip r:embed="rId2" cstate="print"/>
          <a:srcRect/>
          <a:stretch>
            <a:fillRect/>
          </a:stretch>
        </p:blipFill>
        <p:spPr bwMode="auto">
          <a:xfrm>
            <a:off x="-1" y="1232514"/>
            <a:ext cx="4967313" cy="4115773"/>
          </a:xfrm>
          <a:prstGeom prst="rect">
            <a:avLst/>
          </a:prstGeom>
          <a:noFill/>
          <a:ln w="9525">
            <a:noFill/>
            <a:miter lim="800000"/>
            <a:headEnd/>
            <a:tailEnd/>
          </a:ln>
        </p:spPr>
      </p:pic>
      <p:pic>
        <p:nvPicPr>
          <p:cNvPr id="24580" name="Picture 6" descr="Νόμισμα Φιλιππουπόλεως με έπαθλα σε αγωνιστικό τραπέζι"/>
          <p:cNvPicPr>
            <a:picLocks noChangeAspect="1" noChangeArrowheads="1"/>
          </p:cNvPicPr>
          <p:nvPr/>
        </p:nvPicPr>
        <p:blipFill>
          <a:blip r:embed="rId3" cstate="print"/>
          <a:srcRect/>
          <a:stretch>
            <a:fillRect/>
          </a:stretch>
        </p:blipFill>
        <p:spPr bwMode="auto">
          <a:xfrm>
            <a:off x="4860032" y="1232514"/>
            <a:ext cx="4198502" cy="4115773"/>
          </a:xfrm>
          <a:prstGeom prst="rect">
            <a:avLst/>
          </a:prstGeom>
          <a:ln>
            <a:noFill/>
          </a:ln>
          <a:effectLst>
            <a:softEdge rad="112500"/>
          </a:effectLst>
        </p:spPr>
      </p:pic>
    </p:spTree>
    <p:extLst>
      <p:ext uri="{BB962C8B-B14F-4D97-AF65-F5344CB8AC3E}">
        <p14:creationId xmlns:p14="http://schemas.microsoft.com/office/powerpoint/2010/main" val="24562572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5" descr="Νόμισμα Φιλιππουπόλεως με κλήρωση αθλητών"/>
          <p:cNvPicPr>
            <a:picLocks noChangeAspect="1" noChangeArrowheads="1"/>
          </p:cNvPicPr>
          <p:nvPr/>
        </p:nvPicPr>
        <p:blipFill>
          <a:blip r:embed="rId2" cstate="print"/>
          <a:srcRect/>
          <a:stretch>
            <a:fillRect/>
          </a:stretch>
        </p:blipFill>
        <p:spPr bwMode="auto">
          <a:xfrm>
            <a:off x="48816" y="1196752"/>
            <a:ext cx="4402322" cy="4684713"/>
          </a:xfrm>
          <a:prstGeom prst="rect">
            <a:avLst/>
          </a:prstGeom>
          <a:ln>
            <a:noFill/>
          </a:ln>
          <a:effectLst>
            <a:softEdge rad="112500"/>
          </a:effectLst>
        </p:spPr>
      </p:pic>
      <p:pic>
        <p:nvPicPr>
          <p:cNvPr id="25604" name="Picture 6" descr="Νόμισμα Φιλιππουπόλεως με παλαιστές"/>
          <p:cNvPicPr>
            <a:picLocks noChangeAspect="1" noChangeArrowheads="1"/>
          </p:cNvPicPr>
          <p:nvPr/>
        </p:nvPicPr>
        <p:blipFill>
          <a:blip r:embed="rId3" cstate="print"/>
          <a:srcRect/>
          <a:stretch>
            <a:fillRect/>
          </a:stretch>
        </p:blipFill>
        <p:spPr bwMode="auto">
          <a:xfrm>
            <a:off x="4067945" y="1628800"/>
            <a:ext cx="5076056" cy="3907331"/>
          </a:xfrm>
          <a:prstGeom prst="rect">
            <a:avLst/>
          </a:prstGeom>
          <a:ln>
            <a:noFill/>
          </a:ln>
          <a:effectLst>
            <a:softEdge rad="112500"/>
          </a:effectLst>
        </p:spPr>
      </p:pic>
    </p:spTree>
    <p:extLst>
      <p:ext uri="{BB962C8B-B14F-4D97-AF65-F5344CB8AC3E}">
        <p14:creationId xmlns:p14="http://schemas.microsoft.com/office/powerpoint/2010/main" val="289867843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Grp="1" noRot="1" noChangeArrowheads="1"/>
          </p:cNvSpPr>
          <p:nvPr>
            <p:ph type="title"/>
          </p:nvPr>
        </p:nvSpPr>
        <p:spPr/>
        <p:txBody>
          <a:bodyPr/>
          <a:lstStyle/>
          <a:p>
            <a:pPr eaLnBrk="1" hangingPunct="1">
              <a:defRPr/>
            </a:pPr>
            <a:r>
              <a:rPr lang="cs-CZ" b="1" dirty="0" smtClean="0">
                <a:latin typeface="Book Antiqua" pitchFamily="18" charset="0"/>
              </a:rPr>
              <a:t>F</a:t>
            </a:r>
            <a:r>
              <a:rPr lang="en-US" b="1" dirty="0" err="1" smtClean="0">
                <a:latin typeface="Book Antiqua" pitchFamily="18" charset="0"/>
              </a:rPr>
              <a:t>ilippopolis</a:t>
            </a:r>
            <a:r>
              <a:rPr lang="cs-CZ" b="1" dirty="0" err="1" smtClean="0">
                <a:latin typeface="Book Antiqua" pitchFamily="18" charset="0"/>
              </a:rPr>
              <a:t>ský</a:t>
            </a:r>
            <a:r>
              <a:rPr lang="en-US" b="1" dirty="0" smtClean="0">
                <a:latin typeface="Book Antiqua" pitchFamily="18" charset="0"/>
              </a:rPr>
              <a:t> </a:t>
            </a:r>
            <a:r>
              <a:rPr lang="cs-CZ" b="1" dirty="0" smtClean="0">
                <a:latin typeface="Book Antiqua" pitchFamily="18" charset="0"/>
              </a:rPr>
              <a:t>stadion</a:t>
            </a:r>
            <a:endParaRPr lang="el-GR" b="1" dirty="0" smtClean="0">
              <a:latin typeface="Book Antiqua" pitchFamily="18" charset="0"/>
            </a:endParaRPr>
          </a:p>
        </p:txBody>
      </p:sp>
      <p:pic>
        <p:nvPicPr>
          <p:cNvPr id="26627" name="Picture 5" descr="Filipoupolis7"/>
          <p:cNvPicPr>
            <a:picLocks noChangeAspect="1" noChangeArrowheads="1"/>
          </p:cNvPicPr>
          <p:nvPr/>
        </p:nvPicPr>
        <p:blipFill>
          <a:blip r:embed="rId2" cstate="print"/>
          <a:srcRect/>
          <a:stretch>
            <a:fillRect/>
          </a:stretch>
        </p:blipFill>
        <p:spPr bwMode="auto">
          <a:xfrm>
            <a:off x="468313" y="1433513"/>
            <a:ext cx="7991475" cy="5267325"/>
          </a:xfrm>
          <a:prstGeom prst="rect">
            <a:avLst/>
          </a:prstGeom>
          <a:ln>
            <a:noFill/>
          </a:ln>
          <a:effectLst>
            <a:softEdge rad="112500"/>
          </a:effectLst>
        </p:spPr>
      </p:pic>
    </p:spTree>
    <p:extLst>
      <p:ext uri="{BB962C8B-B14F-4D97-AF65-F5344CB8AC3E}">
        <p14:creationId xmlns:p14="http://schemas.microsoft.com/office/powerpoint/2010/main" val="95730681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Rot="1" noChangeArrowheads="1"/>
          </p:cNvSpPr>
          <p:nvPr>
            <p:ph type="title"/>
          </p:nvPr>
        </p:nvSpPr>
        <p:spPr/>
        <p:txBody>
          <a:bodyPr/>
          <a:lstStyle/>
          <a:p>
            <a:pPr eaLnBrk="1" hangingPunct="1">
              <a:defRPr/>
            </a:pPr>
            <a:r>
              <a:rPr lang="cs-CZ" b="1" dirty="0" smtClean="0">
                <a:latin typeface="Book Antiqua" pitchFamily="18" charset="0"/>
              </a:rPr>
              <a:t>stadion</a:t>
            </a:r>
            <a:endParaRPr lang="el-GR" b="1" dirty="0" smtClean="0">
              <a:latin typeface="Book Antiqua" pitchFamily="18" charset="0"/>
            </a:endParaRPr>
          </a:p>
        </p:txBody>
      </p:sp>
      <p:pic>
        <p:nvPicPr>
          <p:cNvPr id="27651" name="Picture 5" descr="Filipoupolis4"/>
          <p:cNvPicPr>
            <a:picLocks noChangeAspect="1" noChangeArrowheads="1"/>
          </p:cNvPicPr>
          <p:nvPr/>
        </p:nvPicPr>
        <p:blipFill>
          <a:blip r:embed="rId2" cstate="print"/>
          <a:srcRect/>
          <a:stretch>
            <a:fillRect/>
          </a:stretch>
        </p:blipFill>
        <p:spPr bwMode="auto">
          <a:xfrm>
            <a:off x="0" y="1589088"/>
            <a:ext cx="9144000" cy="5080392"/>
          </a:xfrm>
          <a:prstGeom prst="rect">
            <a:avLst/>
          </a:prstGeom>
          <a:noFill/>
          <a:ln w="9525">
            <a:noFill/>
            <a:miter lim="800000"/>
            <a:headEnd/>
            <a:tailEnd/>
          </a:ln>
        </p:spPr>
      </p:pic>
    </p:spTree>
    <p:extLst>
      <p:ext uri="{BB962C8B-B14F-4D97-AF65-F5344CB8AC3E}">
        <p14:creationId xmlns:p14="http://schemas.microsoft.com/office/powerpoint/2010/main" val="16875150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pPr eaLnBrk="1" hangingPunct="1">
              <a:defRPr/>
            </a:pPr>
            <a:r>
              <a:rPr lang="en-US" dirty="0" err="1" smtClean="0">
                <a:solidFill>
                  <a:srgbClr val="FF9900"/>
                </a:solidFill>
                <a:latin typeface="Book Antiqua" pitchFamily="18" charset="0"/>
              </a:rPr>
              <a:t>Perinthu</a:t>
            </a:r>
            <a:r>
              <a:rPr lang="cs-CZ" dirty="0" err="1" smtClean="0">
                <a:solidFill>
                  <a:srgbClr val="FF9900"/>
                </a:solidFill>
                <a:latin typeface="Book Antiqua" pitchFamily="18" charset="0"/>
              </a:rPr>
              <a:t>ské</a:t>
            </a:r>
            <a:r>
              <a:rPr lang="en-US" dirty="0" smtClean="0">
                <a:solidFill>
                  <a:srgbClr val="FF9900"/>
                </a:solidFill>
                <a:latin typeface="Book Antiqua" pitchFamily="18" charset="0"/>
              </a:rPr>
              <a:t> </a:t>
            </a:r>
            <a:r>
              <a:rPr lang="cs-CZ" dirty="0" smtClean="0">
                <a:solidFill>
                  <a:srgbClr val="FF9900"/>
                </a:solidFill>
                <a:latin typeface="Book Antiqua" pitchFamily="18" charset="0"/>
              </a:rPr>
              <a:t>atletické hry</a:t>
            </a:r>
            <a:endParaRPr lang="el-GR" dirty="0" smtClean="0">
              <a:solidFill>
                <a:srgbClr val="FF9900"/>
              </a:solidFill>
              <a:latin typeface="Book Antiqua" pitchFamily="18" charset="0"/>
            </a:endParaRPr>
          </a:p>
        </p:txBody>
      </p:sp>
      <p:sp>
        <p:nvSpPr>
          <p:cNvPr id="52227" name="Rectangle 3"/>
          <p:cNvSpPr>
            <a:spLocks noGrp="1" noChangeArrowheads="1"/>
          </p:cNvSpPr>
          <p:nvPr>
            <p:ph type="body" idx="1"/>
          </p:nvPr>
        </p:nvSpPr>
        <p:spPr/>
        <p:txBody>
          <a:bodyPr/>
          <a:lstStyle/>
          <a:p>
            <a:pPr algn="ctr" eaLnBrk="1" hangingPunct="1">
              <a:defRPr/>
            </a:pPr>
            <a:r>
              <a:rPr lang="en-US" dirty="0" err="1" smtClean="0">
                <a:latin typeface="Book Antiqua" pitchFamily="18" charset="0"/>
              </a:rPr>
              <a:t>Pythia</a:t>
            </a:r>
            <a:endParaRPr lang="el-GR" dirty="0" smtClean="0">
              <a:latin typeface="Book Antiqua" pitchFamily="18" charset="0"/>
            </a:endParaRPr>
          </a:p>
          <a:p>
            <a:pPr algn="ctr" eaLnBrk="1" hangingPunct="1">
              <a:defRPr/>
            </a:pPr>
            <a:r>
              <a:rPr lang="en-US" dirty="0" err="1" smtClean="0">
                <a:latin typeface="Book Antiqua" pitchFamily="18" charset="0"/>
              </a:rPr>
              <a:t>Actia</a:t>
            </a:r>
            <a:endParaRPr lang="el-GR" dirty="0" smtClean="0">
              <a:latin typeface="Book Antiqua" pitchFamily="18" charset="0"/>
            </a:endParaRPr>
          </a:p>
          <a:p>
            <a:pPr algn="ctr" eaLnBrk="1" hangingPunct="1">
              <a:defRPr/>
            </a:pPr>
            <a:r>
              <a:rPr lang="en-US" dirty="0" err="1" smtClean="0">
                <a:latin typeface="Book Antiqua" pitchFamily="18" charset="0"/>
              </a:rPr>
              <a:t>Actia</a:t>
            </a:r>
            <a:r>
              <a:rPr lang="en-US" dirty="0" smtClean="0">
                <a:latin typeface="Book Antiqua" pitchFamily="18" charset="0"/>
              </a:rPr>
              <a:t> </a:t>
            </a:r>
            <a:r>
              <a:rPr lang="en-US" dirty="0" err="1" smtClean="0">
                <a:latin typeface="Book Antiqua" pitchFamily="18" charset="0"/>
              </a:rPr>
              <a:t>Pythia</a:t>
            </a:r>
            <a:r>
              <a:rPr lang="en-US" dirty="0" smtClean="0">
                <a:latin typeface="Book Antiqua" pitchFamily="18" charset="0"/>
              </a:rPr>
              <a:t> </a:t>
            </a:r>
            <a:endParaRPr lang="el-GR" dirty="0" smtClean="0">
              <a:latin typeface="Book Antiqua" pitchFamily="18" charset="0"/>
            </a:endParaRPr>
          </a:p>
          <a:p>
            <a:pPr algn="ctr" eaLnBrk="1" hangingPunct="1">
              <a:defRPr/>
            </a:pPr>
            <a:r>
              <a:rPr lang="en-US" dirty="0" err="1" smtClean="0">
                <a:latin typeface="Book Antiqua" pitchFamily="18" charset="0"/>
              </a:rPr>
              <a:t>Heracleia</a:t>
            </a:r>
            <a:r>
              <a:rPr lang="en-US" dirty="0" smtClean="0">
                <a:latin typeface="Book Antiqua" pitchFamily="18" charset="0"/>
              </a:rPr>
              <a:t> </a:t>
            </a:r>
            <a:r>
              <a:rPr lang="en-US" dirty="0" err="1" smtClean="0">
                <a:latin typeface="Book Antiqua" pitchFamily="18" charset="0"/>
              </a:rPr>
              <a:t>Pythia</a:t>
            </a:r>
            <a:endParaRPr lang="el-GR" dirty="0" smtClean="0">
              <a:latin typeface="Book Antiqua" pitchFamily="18" charset="0"/>
            </a:endParaRPr>
          </a:p>
          <a:p>
            <a:pPr algn="ctr" eaLnBrk="1" hangingPunct="1">
              <a:defRPr/>
            </a:pPr>
            <a:r>
              <a:rPr lang="en-US" dirty="0" err="1" smtClean="0">
                <a:latin typeface="Book Antiqua" pitchFamily="18" charset="0"/>
              </a:rPr>
              <a:t>Severeia</a:t>
            </a:r>
            <a:r>
              <a:rPr lang="en-US" dirty="0" smtClean="0">
                <a:latin typeface="Book Antiqua" pitchFamily="18" charset="0"/>
              </a:rPr>
              <a:t> </a:t>
            </a:r>
            <a:r>
              <a:rPr lang="en-US" dirty="0" err="1" smtClean="0">
                <a:latin typeface="Book Antiqua" pitchFamily="18" charset="0"/>
              </a:rPr>
              <a:t>Theia</a:t>
            </a:r>
            <a:endParaRPr lang="el-GR" dirty="0" smtClean="0">
              <a:latin typeface="Book Antiqua" pitchFamily="18" charset="0"/>
            </a:endParaRPr>
          </a:p>
          <a:p>
            <a:pPr algn="ctr" eaLnBrk="1" hangingPunct="1">
              <a:defRPr/>
            </a:pPr>
            <a:r>
              <a:rPr lang="en-US" dirty="0" err="1" smtClean="0">
                <a:latin typeface="Book Antiqua" pitchFamily="18" charset="0"/>
              </a:rPr>
              <a:t>Hepidemia</a:t>
            </a:r>
            <a:r>
              <a:rPr lang="en-US" dirty="0" smtClean="0">
                <a:latin typeface="Book Antiqua" pitchFamily="18" charset="0"/>
              </a:rPr>
              <a:t> </a:t>
            </a:r>
            <a:r>
              <a:rPr lang="en-US" dirty="0" err="1" smtClean="0">
                <a:latin typeface="Book Antiqua" pitchFamily="18" charset="0"/>
              </a:rPr>
              <a:t>Sevirus</a:t>
            </a:r>
            <a:r>
              <a:rPr lang="en-US" dirty="0" smtClean="0">
                <a:latin typeface="Book Antiqua" pitchFamily="18" charset="0"/>
              </a:rPr>
              <a:t> II</a:t>
            </a:r>
            <a:endParaRPr lang="el-GR" dirty="0" smtClean="0">
              <a:latin typeface="Book Antiqua" pitchFamily="18" charset="0"/>
            </a:endParaRPr>
          </a:p>
          <a:p>
            <a:pPr algn="ctr" eaLnBrk="1" hangingPunct="1">
              <a:defRPr/>
            </a:pPr>
            <a:r>
              <a:rPr lang="en-US" dirty="0" err="1" smtClean="0">
                <a:latin typeface="Book Antiqua" pitchFamily="18" charset="0"/>
              </a:rPr>
              <a:t>Philladelphia</a:t>
            </a:r>
            <a:endParaRPr lang="el-GR" dirty="0" smtClean="0">
              <a:latin typeface="Book Antiqua" pitchFamily="18" charset="0"/>
            </a:endParaRPr>
          </a:p>
        </p:txBody>
      </p:sp>
    </p:spTree>
    <p:extLst>
      <p:ext uri="{BB962C8B-B14F-4D97-AF65-F5344CB8AC3E}">
        <p14:creationId xmlns:p14="http://schemas.microsoft.com/office/powerpoint/2010/main" val="179307425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Rot="1" noChangeArrowheads="1"/>
          </p:cNvSpPr>
          <p:nvPr>
            <p:ph type="title"/>
          </p:nvPr>
        </p:nvSpPr>
        <p:spPr/>
        <p:txBody>
          <a:bodyPr/>
          <a:lstStyle/>
          <a:p>
            <a:pPr eaLnBrk="1" hangingPunct="1">
              <a:defRPr/>
            </a:pPr>
            <a:r>
              <a:rPr lang="en-US" b="1" dirty="0" err="1" smtClean="0">
                <a:latin typeface="Book Antiqua" pitchFamily="18" charset="0"/>
              </a:rPr>
              <a:t>Perinthus</a:t>
            </a:r>
            <a:r>
              <a:rPr lang="cs-CZ" b="1" dirty="0" err="1" smtClean="0">
                <a:latin typeface="Book Antiqua" pitchFamily="18" charset="0"/>
              </a:rPr>
              <a:t>ké</a:t>
            </a:r>
            <a:r>
              <a:rPr lang="cs-CZ" b="1" dirty="0" smtClean="0">
                <a:latin typeface="Book Antiqua" pitchFamily="18" charset="0"/>
              </a:rPr>
              <a:t> mince</a:t>
            </a:r>
            <a:endParaRPr lang="el-GR" b="1" dirty="0" smtClean="0">
              <a:latin typeface="Book Antiqua" pitchFamily="18" charset="0"/>
            </a:endParaRPr>
          </a:p>
        </p:txBody>
      </p:sp>
      <p:pic>
        <p:nvPicPr>
          <p:cNvPr id="29699" name="Picture 5" descr="Perinthos2"/>
          <p:cNvPicPr>
            <a:picLocks noChangeAspect="1" noChangeArrowheads="1"/>
          </p:cNvPicPr>
          <p:nvPr/>
        </p:nvPicPr>
        <p:blipFill>
          <a:blip r:embed="rId2" cstate="print"/>
          <a:srcRect/>
          <a:stretch>
            <a:fillRect/>
          </a:stretch>
        </p:blipFill>
        <p:spPr bwMode="auto">
          <a:xfrm>
            <a:off x="0" y="1916113"/>
            <a:ext cx="4216400" cy="4249737"/>
          </a:xfrm>
          <a:prstGeom prst="rect">
            <a:avLst/>
          </a:prstGeom>
          <a:ln>
            <a:noFill/>
          </a:ln>
          <a:effectLst>
            <a:softEdge rad="112500"/>
          </a:effectLst>
        </p:spPr>
      </p:pic>
      <p:pic>
        <p:nvPicPr>
          <p:cNvPr id="29700" name="Picture 6" descr="Perinthos"/>
          <p:cNvPicPr>
            <a:picLocks noChangeAspect="1" noChangeArrowheads="1"/>
          </p:cNvPicPr>
          <p:nvPr/>
        </p:nvPicPr>
        <p:blipFill>
          <a:blip r:embed="rId3" cstate="print"/>
          <a:srcRect/>
          <a:stretch>
            <a:fillRect/>
          </a:stretch>
        </p:blipFill>
        <p:spPr bwMode="auto">
          <a:xfrm>
            <a:off x="4377256" y="1916112"/>
            <a:ext cx="4795941" cy="4249737"/>
          </a:xfrm>
          <a:prstGeom prst="rect">
            <a:avLst/>
          </a:prstGeom>
          <a:ln>
            <a:noFill/>
          </a:ln>
          <a:effectLst>
            <a:softEdge rad="112500"/>
          </a:effectLst>
        </p:spPr>
      </p:pic>
    </p:spTree>
    <p:extLst>
      <p:ext uri="{BB962C8B-B14F-4D97-AF65-F5344CB8AC3E}">
        <p14:creationId xmlns:p14="http://schemas.microsoft.com/office/powerpoint/2010/main" val="78711260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5" descr="Νόμισμα Περίνθου με τα Άκτια Πύθια Φιλαδέλφεια"/>
          <p:cNvPicPr>
            <a:picLocks noChangeAspect="1" noChangeArrowheads="1"/>
          </p:cNvPicPr>
          <p:nvPr/>
        </p:nvPicPr>
        <p:blipFill>
          <a:blip r:embed="rId2" cstate="print"/>
          <a:srcRect/>
          <a:stretch>
            <a:fillRect/>
          </a:stretch>
        </p:blipFill>
        <p:spPr bwMode="auto">
          <a:xfrm>
            <a:off x="4788024" y="1556792"/>
            <a:ext cx="4327376" cy="4138325"/>
          </a:xfrm>
          <a:prstGeom prst="rect">
            <a:avLst/>
          </a:prstGeom>
          <a:ln>
            <a:noFill/>
          </a:ln>
          <a:effectLst>
            <a:softEdge rad="112500"/>
          </a:effectLst>
        </p:spPr>
      </p:pic>
      <p:pic>
        <p:nvPicPr>
          <p:cNvPr id="30724" name="Picture 6" descr="Νόμισμα Περίνθου με αθλητή και τα έπαθλά του (Φοίνικας, κορώνα, αγγείο)"/>
          <p:cNvPicPr>
            <a:picLocks noChangeAspect="1" noChangeArrowheads="1"/>
          </p:cNvPicPr>
          <p:nvPr/>
        </p:nvPicPr>
        <p:blipFill>
          <a:blip r:embed="rId3" cstate="print"/>
          <a:srcRect/>
          <a:stretch>
            <a:fillRect/>
          </a:stretch>
        </p:blipFill>
        <p:spPr bwMode="auto">
          <a:xfrm>
            <a:off x="-1" y="1556792"/>
            <a:ext cx="4579883" cy="4138325"/>
          </a:xfrm>
          <a:prstGeom prst="rect">
            <a:avLst/>
          </a:prstGeom>
          <a:ln>
            <a:noFill/>
          </a:ln>
          <a:effectLst>
            <a:softEdge rad="112500"/>
          </a:effectLst>
        </p:spPr>
      </p:pic>
    </p:spTree>
    <p:extLst>
      <p:ext uri="{BB962C8B-B14F-4D97-AF65-F5344CB8AC3E}">
        <p14:creationId xmlns:p14="http://schemas.microsoft.com/office/powerpoint/2010/main" val="337105789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1103</TotalTime>
  <Words>3017</Words>
  <Application>Microsoft Office PowerPoint</Application>
  <PresentationFormat>Předvádění na obrazovce (4:3)</PresentationFormat>
  <Paragraphs>582</Paragraphs>
  <Slides>125</Slides>
  <Notes>9</Notes>
  <HiddenSlides>0</HiddenSlides>
  <MMClips>0</MMClips>
  <ScaleCrop>false</ScaleCrop>
  <HeadingPairs>
    <vt:vector size="6" baseType="variant">
      <vt:variant>
        <vt:lpstr>Motiv</vt:lpstr>
      </vt:variant>
      <vt:variant>
        <vt:i4>1</vt:i4>
      </vt:variant>
      <vt:variant>
        <vt:lpstr>Vložené servery OLE</vt:lpstr>
      </vt:variant>
      <vt:variant>
        <vt:i4>2</vt:i4>
      </vt:variant>
      <vt:variant>
        <vt:lpstr>Nadpisy snímků</vt:lpstr>
      </vt:variant>
      <vt:variant>
        <vt:i4>125</vt:i4>
      </vt:variant>
    </vt:vector>
  </HeadingPairs>
  <TitlesOfParts>
    <vt:vector size="128" baseType="lpstr">
      <vt:lpstr>Motiv sady Office</vt:lpstr>
      <vt:lpstr>Document</vt:lpstr>
      <vt:lpstr>Γράφημα</vt:lpstr>
      <vt:lpstr>Prezentace aplikace PowerPoint</vt:lpstr>
      <vt:lpstr>Prezentace aplikace PowerPoint</vt:lpstr>
      <vt:lpstr>Prezentace aplikace PowerPoint</vt:lpstr>
      <vt:lpstr>Prezentace aplikace PowerPoint</vt:lpstr>
      <vt:lpstr>Helénismus </vt:lpstr>
      <vt:lpstr>Nové hry</vt:lpstr>
      <vt:lpstr>Ptolemaie</vt:lpstr>
      <vt:lpstr>Římská říše</vt:lpstr>
      <vt:lpstr>Prezentace aplikace PowerPoint</vt:lpstr>
      <vt:lpstr>Prezentace aplikace PowerPoint</vt:lpstr>
      <vt:lpstr>Prezentace aplikace PowerPoint</vt:lpstr>
      <vt:lpstr>2. století</vt:lpstr>
      <vt:lpstr>Prezentace aplikace PowerPoint</vt:lpstr>
      <vt:lpstr>Místní olympijské hry</vt:lpstr>
      <vt:lpstr>Prezentace aplikace PowerPoint</vt:lpstr>
      <vt:lpstr>Prezentace aplikace PowerPoint</vt:lpstr>
      <vt:lpstr>Prezentace aplikace PowerPoint</vt:lpstr>
      <vt:lpstr>Data lokálních OH</vt:lpstr>
      <vt:lpstr>Mapa stadionů (Pausanias)</vt:lpstr>
      <vt:lpstr>Stadiony v MA</vt:lpstr>
      <vt:lpstr>Program lokálních OH</vt:lpstr>
      <vt:lpstr>Soutěže na lokálních OH</vt:lpstr>
      <vt:lpstr>Nejstarší lokální OH</vt:lpstr>
      <vt:lpstr>Antiochie v Sýrii</vt:lpstr>
      <vt:lpstr>Antiochské olympijské hry</vt:lpstr>
      <vt:lpstr>Prezentace aplikace PowerPoint</vt:lpstr>
      <vt:lpstr>Ženské isoolympijské hry?</vt:lpstr>
      <vt:lpstr>Koexistence olympijských a pýthijských her</vt:lpstr>
      <vt:lpstr>Efezské olympijské hry</vt:lpstr>
      <vt:lpstr>Prezentace aplikace PowerPoint</vt:lpstr>
      <vt:lpstr>Pergamské olympijské hry</vt:lpstr>
      <vt:lpstr>Makedonské olympijské hry</vt:lpstr>
      <vt:lpstr>Makedonští králové jako olympijští vítězové</vt:lpstr>
      <vt:lpstr>Olympijská vítězství krále Filipa II.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Makedonské OH</vt:lpstr>
      <vt:lpstr>Politika krále Archeláa</vt:lpstr>
      <vt:lpstr>MOH vs. OH – rozdíly </vt:lpstr>
      <vt:lpstr>Aigai či Dion? Kontradikce</vt:lpstr>
      <vt:lpstr>Prezentace aplikace PowerPoint</vt:lpstr>
      <vt:lpstr>Prezentace aplikace PowerPoint</vt:lpstr>
      <vt:lpstr>Prezentace aplikace PowerPoint</vt:lpstr>
      <vt:lpstr>Prezentace aplikace PowerPoint</vt:lpstr>
      <vt:lpstr>Stadion v Dionu</vt:lpstr>
      <vt:lpstr>Prezentace aplikace PowerPoint</vt:lpstr>
      <vt:lpstr>Olympijské hry v Beroea</vt:lpstr>
      <vt:lpstr>Beroea-atletické centrum</vt:lpstr>
      <vt:lpstr>Hry v makedonském Koenon</vt:lpstr>
      <vt:lpstr>  Olympijské-Alexandrejské hry  </vt:lpstr>
      <vt:lpstr>Zlatá medaile z Alexandreia-Olympia</vt:lpstr>
      <vt:lpstr>Prezentace aplikace PowerPoint</vt:lpstr>
      <vt:lpstr>Shrnutí k MOH</vt:lpstr>
      <vt:lpstr>Hlavní charakteristika atletiky v helénistické a císařské periodě</vt:lpstr>
      <vt:lpstr>1) šíření atletických staveb</vt:lpstr>
      <vt:lpstr>Gymnasium Ai Khanoum v Afganistanu</vt:lpstr>
      <vt:lpstr>Prezentace aplikace PowerPoint</vt:lpstr>
      <vt:lpstr>Prezentace aplikace PowerPoint</vt:lpstr>
      <vt:lpstr>Prezentace aplikace PowerPoint</vt:lpstr>
      <vt:lpstr>Obsah a cíl instituce efébie</vt:lpstr>
      <vt:lpstr>Gymnasiarch</vt:lpstr>
      <vt:lpstr>Efébský zákon Amphipolis</vt:lpstr>
      <vt:lpstr>Helénistická a římská perioda</vt:lpstr>
      <vt:lpstr>Prezentace aplikace PowerPoint</vt:lpstr>
      <vt:lpstr>Účast v athénské efébii</vt:lpstr>
      <vt:lpstr>Prezentace aplikace PowerPoint</vt:lpstr>
      <vt:lpstr>DÉLOS</vt:lpstr>
      <vt:lpstr>Malá Asie</vt:lpstr>
      <vt:lpstr>Makedonie</vt:lpstr>
      <vt:lpstr>EGYPT</vt:lpstr>
      <vt:lpstr>Prezentace aplikace PowerPoint</vt:lpstr>
      <vt:lpstr>Prezentace aplikace PowerPoint</vt:lpstr>
      <vt:lpstr>Města povolující «barbary» v instituci efébia</vt:lpstr>
      <vt:lpstr>Proč vstupovali «barbaři» do řeckého gymnasia</vt:lpstr>
      <vt:lpstr>Helénská gymnasia «barbarů»</vt:lpstr>
      <vt:lpstr>Prezentace aplikace PowerPoint</vt:lpstr>
      <vt:lpstr>Prezentace aplikace PowerPoint</vt:lpstr>
      <vt:lpstr>Prezentace aplikace PowerPoint</vt:lpstr>
      <vt:lpstr>Prezentace aplikace PowerPoint</vt:lpstr>
      <vt:lpstr>3) šíření atletických her  A) Hry pořádané Alexandrem Velikým</vt:lpstr>
      <vt:lpstr>B) Helénistická perioda</vt:lpstr>
      <vt:lpstr>   Periodos v římských časech</vt:lpstr>
      <vt:lpstr>Prezentace aplikace PowerPoint</vt:lpstr>
      <vt:lpstr>Atletické hry v Thrákii během císařství</vt:lpstr>
      <vt:lpstr>Filippopoliské atletické hry</vt:lpstr>
      <vt:lpstr>Filippopolisské mince</vt:lpstr>
      <vt:lpstr>Prezentace aplikace PowerPoint</vt:lpstr>
      <vt:lpstr>Prezentace aplikace PowerPoint</vt:lpstr>
      <vt:lpstr>Filippopolisský stadion</vt:lpstr>
      <vt:lpstr>stadion</vt:lpstr>
      <vt:lpstr>Perinthuské atletické hry</vt:lpstr>
      <vt:lpstr>Perinthuské mince</vt:lpstr>
      <vt:lpstr>Prezentace aplikace PowerPoint</vt:lpstr>
      <vt:lpstr>Prezentace aplikace PowerPoint</vt:lpstr>
      <vt:lpstr>Perinthuský stadion</vt:lpstr>
      <vt:lpstr>Prezentace aplikace PowerPoint</vt:lpstr>
      <vt:lpstr>Atletické hry v Byzanci</vt:lpstr>
      <vt:lpstr>Byzantská mince</vt:lpstr>
      <vt:lpstr>Anchialuské hry</vt:lpstr>
      <vt:lpstr>Odesské hry</vt:lpstr>
      <vt:lpstr>Mozaika, Batten Zammour, severní Afrika, 4. století AD</vt:lpstr>
      <vt:lpstr>Prezentace aplikace PowerPoint</vt:lpstr>
      <vt:lpstr>profesionální ἀθληταί </vt:lpstr>
      <vt:lpstr>Papyrus z Hierapolis </vt:lpstr>
      <vt:lpstr>Sochy vítězů</vt:lpstr>
      <vt:lpstr>Prezentace aplikace PowerPoint</vt:lpstr>
      <vt:lpstr>Prezentace aplikace PowerPoint</vt:lpstr>
      <vt:lpstr>Prezentace aplikace PowerPoint</vt:lpstr>
      <vt:lpstr>Privilegia atletů</vt:lpstr>
      <vt:lpstr>Cechy/ synody</vt:lpstr>
      <vt:lpstr>Úředníci v atletických gildách</vt:lpstr>
      <vt:lpstr>Atletické cechy</vt:lpstr>
      <vt:lpstr>Řím</vt:lpstr>
      <vt:lpstr>5) zdokonalení tréninkových metod; specializace atletů </vt:lpstr>
      <vt:lpstr>trenéři</vt:lpstr>
      <vt:lpstr>Specializace atletů</vt:lpstr>
      <vt:lpstr>Úpadek atletiky v době císařství?</vt:lpstr>
      <vt:lpstr>Proč řecká atletika nezakořenila v římském světě?</vt:lpstr>
      <vt:lpstr>6) sportovní ideál a římské sportovní diváctví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hodina</dc:title>
  <dc:creator>Jiří Kouřil</dc:creator>
  <cp:lastModifiedBy>Jiří Kouřil</cp:lastModifiedBy>
  <cp:revision>56</cp:revision>
  <dcterms:created xsi:type="dcterms:W3CDTF">2016-03-08T06:39:21Z</dcterms:created>
  <dcterms:modified xsi:type="dcterms:W3CDTF">2017-04-02T21:14:27Z</dcterms:modified>
</cp:coreProperties>
</file>