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8" r:id="rId3"/>
    <p:sldId id="260" r:id="rId4"/>
    <p:sldId id="259" r:id="rId5"/>
    <p:sldId id="261" r:id="rId6"/>
    <p:sldId id="262" r:id="rId7"/>
    <p:sldId id="275" r:id="rId8"/>
    <p:sldId id="263" r:id="rId9"/>
    <p:sldId id="264" r:id="rId10"/>
    <p:sldId id="271" r:id="rId11"/>
    <p:sldId id="272" r:id="rId12"/>
    <p:sldId id="265" r:id="rId13"/>
    <p:sldId id="273" r:id="rId14"/>
    <p:sldId id="274" r:id="rId15"/>
    <p:sldId id="270" r:id="rId16"/>
    <p:sldId id="266" r:id="rId17"/>
    <p:sldId id="269" r:id="rId18"/>
    <p:sldId id="267" r:id="rId19"/>
    <p:sldId id="268" r:id="rId20"/>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808" autoAdjust="0"/>
  </p:normalViewPr>
  <p:slideViewPr>
    <p:cSldViewPr>
      <p:cViewPr varScale="1">
        <p:scale>
          <a:sx n="61" d="100"/>
          <a:sy n="61" d="100"/>
        </p:scale>
        <p:origin x="-161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D4C780-0B12-4492-8068-425A925B946F}" type="datetimeFigureOut">
              <a:rPr lang="cs-CZ" smtClean="0"/>
              <a:t>2. 4. 2017</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49E573-0B54-4A54-8529-56804F9DD2DA}" type="slidenum">
              <a:rPr lang="cs-CZ" smtClean="0"/>
              <a:t>‹#›</a:t>
            </a:fld>
            <a:endParaRPr lang="cs-CZ"/>
          </a:p>
        </p:txBody>
      </p:sp>
    </p:spTree>
    <p:extLst>
      <p:ext uri="{BB962C8B-B14F-4D97-AF65-F5344CB8AC3E}">
        <p14:creationId xmlns:p14="http://schemas.microsoft.com/office/powerpoint/2010/main" val="3928027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r>
              <a:rPr lang="cs-CZ" dirty="0" smtClean="0"/>
              <a:t>Lučištník na lyžích </a:t>
            </a:r>
            <a:r>
              <a:rPr lang="cs-CZ" dirty="0" err="1" smtClean="0"/>
              <a:t>Uppland</a:t>
            </a:r>
            <a:r>
              <a:rPr lang="cs-CZ" dirty="0" smtClean="0"/>
              <a:t>, Švédsko</a:t>
            </a:r>
          </a:p>
          <a:p>
            <a:pPr marL="171450" indent="-171450">
              <a:buFontTx/>
              <a:buChar char="-"/>
            </a:pPr>
            <a:r>
              <a:rPr lang="cs-CZ" dirty="0" smtClean="0"/>
              <a:t>Souboj hřebců </a:t>
            </a:r>
            <a:r>
              <a:rPr lang="cs-CZ" dirty="0" err="1" smtClean="0"/>
              <a:t>Uppland</a:t>
            </a:r>
            <a:r>
              <a:rPr lang="cs-CZ" dirty="0" smtClean="0"/>
              <a:t>, Švédsko</a:t>
            </a:r>
            <a:endParaRPr lang="cs-CZ" dirty="0"/>
          </a:p>
        </p:txBody>
      </p:sp>
      <p:sp>
        <p:nvSpPr>
          <p:cNvPr id="4" name="Zástupný symbol pro číslo snímku 3"/>
          <p:cNvSpPr>
            <a:spLocks noGrp="1"/>
          </p:cNvSpPr>
          <p:nvPr>
            <p:ph type="sldNum" sz="quarter" idx="10"/>
          </p:nvPr>
        </p:nvSpPr>
        <p:spPr/>
        <p:txBody>
          <a:bodyPr/>
          <a:lstStyle/>
          <a:p>
            <a:fld id="{F649E573-0B54-4A54-8529-56804F9DD2DA}" type="slidenum">
              <a:rPr lang="cs-CZ" smtClean="0"/>
              <a:t>7</a:t>
            </a:fld>
            <a:endParaRPr lang="cs-CZ"/>
          </a:p>
        </p:txBody>
      </p:sp>
    </p:spTree>
    <p:extLst>
      <p:ext uri="{BB962C8B-B14F-4D97-AF65-F5344CB8AC3E}">
        <p14:creationId xmlns:p14="http://schemas.microsoft.com/office/powerpoint/2010/main" val="2941339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 šachovnice, kostka a hrací tyčinka ze severogermánské</a:t>
            </a:r>
            <a:r>
              <a:rPr lang="cs-CZ" baseline="0" dirty="0" smtClean="0"/>
              <a:t> oblasti </a:t>
            </a:r>
            <a:endParaRPr lang="cs-CZ" dirty="0"/>
          </a:p>
        </p:txBody>
      </p:sp>
      <p:sp>
        <p:nvSpPr>
          <p:cNvPr id="4" name="Zástupný symbol pro číslo snímku 3"/>
          <p:cNvSpPr>
            <a:spLocks noGrp="1"/>
          </p:cNvSpPr>
          <p:nvPr>
            <p:ph type="sldNum" sz="quarter" idx="10"/>
          </p:nvPr>
        </p:nvSpPr>
        <p:spPr/>
        <p:txBody>
          <a:bodyPr/>
          <a:lstStyle/>
          <a:p>
            <a:fld id="{F649E573-0B54-4A54-8529-56804F9DD2DA}" type="slidenum">
              <a:rPr lang="cs-CZ" smtClean="0"/>
              <a:t>10</a:t>
            </a:fld>
            <a:endParaRPr lang="cs-CZ"/>
          </a:p>
        </p:txBody>
      </p:sp>
    </p:spTree>
    <p:extLst>
      <p:ext uri="{BB962C8B-B14F-4D97-AF65-F5344CB8AC3E}">
        <p14:creationId xmlns:p14="http://schemas.microsoft.com/office/powerpoint/2010/main" val="1331561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 hrací kmeny z hrobu v Německu, průměr 1,7-3</a:t>
            </a:r>
            <a:r>
              <a:rPr lang="cs-CZ" baseline="0" dirty="0" smtClean="0"/>
              <a:t> cm</a:t>
            </a:r>
            <a:endParaRPr lang="cs-CZ" dirty="0"/>
          </a:p>
        </p:txBody>
      </p:sp>
      <p:sp>
        <p:nvSpPr>
          <p:cNvPr id="4" name="Zástupný symbol pro číslo snímku 3"/>
          <p:cNvSpPr>
            <a:spLocks noGrp="1"/>
          </p:cNvSpPr>
          <p:nvPr>
            <p:ph type="sldNum" sz="quarter" idx="10"/>
          </p:nvPr>
        </p:nvSpPr>
        <p:spPr/>
        <p:txBody>
          <a:bodyPr/>
          <a:lstStyle/>
          <a:p>
            <a:fld id="{F649E573-0B54-4A54-8529-56804F9DD2DA}" type="slidenum">
              <a:rPr lang="cs-CZ" smtClean="0"/>
              <a:t>11</a:t>
            </a:fld>
            <a:endParaRPr lang="cs-CZ"/>
          </a:p>
        </p:txBody>
      </p:sp>
    </p:spTree>
    <p:extLst>
      <p:ext uri="{BB962C8B-B14F-4D97-AF65-F5344CB8AC3E}">
        <p14:creationId xmlns:p14="http://schemas.microsoft.com/office/powerpoint/2010/main" val="1542424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 plachetnice, lodě</a:t>
            </a:r>
            <a:r>
              <a:rPr lang="cs-CZ" baseline="0" dirty="0" smtClean="0"/>
              <a:t> a člun z </a:t>
            </a:r>
            <a:r>
              <a:rPr lang="cs-CZ" baseline="0" dirty="0" err="1" smtClean="0"/>
              <a:t>Gotlandu</a:t>
            </a:r>
            <a:r>
              <a:rPr lang="cs-CZ" baseline="0" dirty="0" smtClean="0"/>
              <a:t>, Švédska a Dánska</a:t>
            </a:r>
            <a:endParaRPr lang="cs-CZ" dirty="0"/>
          </a:p>
        </p:txBody>
      </p:sp>
      <p:sp>
        <p:nvSpPr>
          <p:cNvPr id="4" name="Zástupný symbol pro číslo snímku 3"/>
          <p:cNvSpPr>
            <a:spLocks noGrp="1"/>
          </p:cNvSpPr>
          <p:nvPr>
            <p:ph type="sldNum" sz="quarter" idx="10"/>
          </p:nvPr>
        </p:nvSpPr>
        <p:spPr/>
        <p:txBody>
          <a:bodyPr/>
          <a:lstStyle/>
          <a:p>
            <a:fld id="{F649E573-0B54-4A54-8529-56804F9DD2DA}" type="slidenum">
              <a:rPr lang="cs-CZ" smtClean="0"/>
              <a:t>13</a:t>
            </a:fld>
            <a:endParaRPr lang="cs-CZ"/>
          </a:p>
        </p:txBody>
      </p:sp>
    </p:spTree>
    <p:extLst>
      <p:ext uri="{BB962C8B-B14F-4D97-AF65-F5344CB8AC3E}">
        <p14:creationId xmlns:p14="http://schemas.microsoft.com/office/powerpoint/2010/main" val="3395654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r>
              <a:rPr lang="cs-CZ" dirty="0" smtClean="0"/>
              <a:t>Akrobaté – skalní kresby, Švédsko</a:t>
            </a:r>
          </a:p>
          <a:p>
            <a:pPr marL="171450" indent="-171450">
              <a:buFontTx/>
              <a:buChar char="-"/>
            </a:pPr>
            <a:r>
              <a:rPr lang="cs-CZ" dirty="0" smtClean="0"/>
              <a:t>Dvou- a čtyřkolový</a:t>
            </a:r>
            <a:r>
              <a:rPr lang="cs-CZ" baseline="0" dirty="0" smtClean="0"/>
              <a:t> vůz, Švédsko</a:t>
            </a:r>
            <a:endParaRPr lang="cs-CZ" dirty="0"/>
          </a:p>
        </p:txBody>
      </p:sp>
      <p:sp>
        <p:nvSpPr>
          <p:cNvPr id="4" name="Zástupný symbol pro číslo snímku 3"/>
          <p:cNvSpPr>
            <a:spLocks noGrp="1"/>
          </p:cNvSpPr>
          <p:nvPr>
            <p:ph type="sldNum" sz="quarter" idx="10"/>
          </p:nvPr>
        </p:nvSpPr>
        <p:spPr/>
        <p:txBody>
          <a:bodyPr/>
          <a:lstStyle/>
          <a:p>
            <a:fld id="{F649E573-0B54-4A54-8529-56804F9DD2DA}" type="slidenum">
              <a:rPr lang="cs-CZ" smtClean="0"/>
              <a:t>14</a:t>
            </a:fld>
            <a:endParaRPr lang="cs-CZ"/>
          </a:p>
        </p:txBody>
      </p:sp>
    </p:spTree>
    <p:extLst>
      <p:ext uri="{BB962C8B-B14F-4D97-AF65-F5344CB8AC3E}">
        <p14:creationId xmlns:p14="http://schemas.microsoft.com/office/powerpoint/2010/main" val="713931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Tx/>
              <a:buNone/>
            </a:pPr>
            <a:endParaRPr lang="cs-CZ" dirty="0"/>
          </a:p>
        </p:txBody>
      </p:sp>
      <p:sp>
        <p:nvSpPr>
          <p:cNvPr id="4" name="Zástupný symbol pro číslo snímku 3"/>
          <p:cNvSpPr>
            <a:spLocks noGrp="1"/>
          </p:cNvSpPr>
          <p:nvPr>
            <p:ph type="sldNum" sz="quarter" idx="10"/>
          </p:nvPr>
        </p:nvSpPr>
        <p:spPr/>
        <p:txBody>
          <a:bodyPr/>
          <a:lstStyle/>
          <a:p>
            <a:fld id="{F649E573-0B54-4A54-8529-56804F9DD2DA}" type="slidenum">
              <a:rPr lang="cs-CZ" smtClean="0"/>
              <a:t>15</a:t>
            </a:fld>
            <a:endParaRPr lang="cs-CZ"/>
          </a:p>
        </p:txBody>
      </p:sp>
    </p:spTree>
    <p:extLst>
      <p:ext uri="{BB962C8B-B14F-4D97-AF65-F5344CB8AC3E}">
        <p14:creationId xmlns:p14="http://schemas.microsoft.com/office/powerpoint/2010/main" val="363015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t>2. 4. 2017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t>2. 4. 2017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t>2. 4. 2017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t>2. 4. 2017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95EC1D4A-A796-47C3-A63E-CE236FB377E2}" type="datetimeFigureOut">
              <a:rPr lang="cs-CZ" smtClean="0"/>
              <a:t>2. 4. 2017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95EC1D4A-A796-47C3-A63E-CE236FB377E2}" type="datetimeFigureOut">
              <a:rPr lang="cs-CZ" smtClean="0"/>
              <a:t>2. 4. 2017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95EC1D4A-A796-47C3-A63E-CE236FB377E2}" type="datetimeFigureOut">
              <a:rPr lang="cs-CZ" smtClean="0"/>
              <a:t>2. 4. 2017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95EC1D4A-A796-47C3-A63E-CE236FB377E2}" type="datetimeFigureOut">
              <a:rPr lang="cs-CZ" smtClean="0"/>
              <a:t>2. 4. 2017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5EC1D4A-A796-47C3-A63E-CE236FB377E2}" type="datetimeFigureOut">
              <a:rPr lang="cs-CZ" smtClean="0"/>
              <a:t>2. 4. 2017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95EC1D4A-A796-47C3-A63E-CE236FB377E2}" type="datetimeFigureOut">
              <a:rPr lang="cs-CZ" smtClean="0"/>
              <a:t>2. 4. 2017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95EC1D4A-A796-47C3-A63E-CE236FB377E2}" type="datetimeFigureOut">
              <a:rPr lang="cs-CZ" smtClean="0"/>
              <a:t>2. 4. 2017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C1D4A-A796-47C3-A63E-CE236FB377E2}" type="datetimeFigureOut">
              <a:rPr lang="cs-CZ" smtClean="0"/>
              <a:t>2. 4. 2017</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7A5DF-1266-40EA-9282-1E66B9DE06C0}"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KELTOVÉ</a:t>
            </a:r>
            <a:endParaRPr lang="cs-CZ" b="1" dirty="0"/>
          </a:p>
        </p:txBody>
      </p:sp>
      <p:sp>
        <p:nvSpPr>
          <p:cNvPr id="3" name="Zástupný symbol pro obsah 2"/>
          <p:cNvSpPr>
            <a:spLocks noGrp="1"/>
          </p:cNvSpPr>
          <p:nvPr>
            <p:ph idx="1"/>
          </p:nvPr>
        </p:nvSpPr>
        <p:spPr>
          <a:xfrm>
            <a:off x="251520" y="1600200"/>
            <a:ext cx="8435280" cy="4525963"/>
          </a:xfrm>
        </p:spPr>
        <p:txBody>
          <a:bodyPr/>
          <a:lstStyle/>
          <a:p>
            <a:r>
              <a:rPr lang="cs-CZ" dirty="0" smtClean="0"/>
              <a:t>rituální </a:t>
            </a:r>
            <a:r>
              <a:rPr lang="cs-CZ" b="1" dirty="0" smtClean="0"/>
              <a:t>zápas s kancem </a:t>
            </a:r>
          </a:p>
          <a:p>
            <a:pPr lvl="1"/>
            <a:r>
              <a:rPr lang="cs-CZ" dirty="0" smtClean="0"/>
              <a:t>posvátné zvíře</a:t>
            </a:r>
          </a:p>
          <a:p>
            <a:pPr lvl="1"/>
            <a:r>
              <a:rPr lang="cs-CZ" dirty="0" smtClean="0"/>
              <a:t>symbol odvahy a smělosti </a:t>
            </a:r>
          </a:p>
          <a:p>
            <a:r>
              <a:rPr lang="cs-CZ" dirty="0" smtClean="0"/>
              <a:t>lov</a:t>
            </a:r>
          </a:p>
          <a:p>
            <a:r>
              <a:rPr lang="cs-CZ" dirty="0" smtClean="0"/>
              <a:t>lov na hlavy/ lov lebek </a:t>
            </a:r>
          </a:p>
          <a:p>
            <a:pPr lvl="1"/>
            <a:r>
              <a:rPr lang="cs-CZ" dirty="0" smtClean="0"/>
              <a:t>zkouška pro mladíky</a:t>
            </a:r>
          </a:p>
          <a:p>
            <a:pPr lvl="1"/>
            <a:r>
              <a:rPr lang="cs-CZ" dirty="0" smtClean="0"/>
              <a:t>přijetí mezi válečníky</a:t>
            </a:r>
          </a:p>
          <a:p>
            <a:pPr lvl="1"/>
            <a:r>
              <a:rPr lang="cs-CZ" dirty="0" smtClean="0"/>
              <a:t>doklad odvahy</a:t>
            </a:r>
            <a:endParaRPr lang="cs-CZ" dirty="0"/>
          </a:p>
        </p:txBody>
      </p:sp>
    </p:spTree>
    <p:extLst>
      <p:ext uri="{BB962C8B-B14F-4D97-AF65-F5344CB8AC3E}">
        <p14:creationId xmlns:p14="http://schemas.microsoft.com/office/powerpoint/2010/main" val="40196829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Jiří\Desktop\voz\sachovnice hraci tycinka severogermanska obla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55460"/>
            <a:ext cx="9049853" cy="60212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186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iří\Desktop\voz\hraccí kameny z hrobu v nemecku 1,7-3c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0648"/>
            <a:ext cx="9144000" cy="62955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138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266"/>
            <a:ext cx="8229600" cy="1185486"/>
          </a:xfrm>
        </p:spPr>
        <p:txBody>
          <a:bodyPr>
            <a:normAutofit/>
          </a:bodyPr>
          <a:lstStyle/>
          <a:p>
            <a:r>
              <a:rPr lang="cs-CZ" b="1" dirty="0" smtClean="0"/>
              <a:t>Vikingové</a:t>
            </a:r>
            <a:endParaRPr lang="cs-CZ" b="1" dirty="0"/>
          </a:p>
        </p:txBody>
      </p:sp>
      <p:sp>
        <p:nvSpPr>
          <p:cNvPr id="3" name="Zástupný symbol pro obsah 2"/>
          <p:cNvSpPr>
            <a:spLocks noGrp="1"/>
          </p:cNvSpPr>
          <p:nvPr>
            <p:ph idx="1"/>
          </p:nvPr>
        </p:nvSpPr>
        <p:spPr>
          <a:xfrm>
            <a:off x="0" y="1484784"/>
            <a:ext cx="9144000" cy="5373216"/>
          </a:xfrm>
        </p:spPr>
        <p:txBody>
          <a:bodyPr>
            <a:normAutofit/>
          </a:bodyPr>
          <a:lstStyle/>
          <a:p>
            <a:r>
              <a:rPr lang="cs-CZ" dirty="0" smtClean="0"/>
              <a:t>severní větev Germánů</a:t>
            </a:r>
          </a:p>
          <a:p>
            <a:r>
              <a:rPr lang="cs-CZ" dirty="0" smtClean="0"/>
              <a:t>předchozí</a:t>
            </a:r>
          </a:p>
          <a:p>
            <a:r>
              <a:rPr lang="cs-CZ" b="1" dirty="0" smtClean="0"/>
              <a:t>parní lázeň</a:t>
            </a:r>
          </a:p>
          <a:p>
            <a:pPr lvl="1"/>
            <a:r>
              <a:rPr lang="cs-CZ" dirty="0" smtClean="0"/>
              <a:t>symbolický význam pro snoubence</a:t>
            </a:r>
          </a:p>
        </p:txBody>
      </p:sp>
    </p:spTree>
    <p:extLst>
      <p:ext uri="{BB962C8B-B14F-4D97-AF65-F5344CB8AC3E}">
        <p14:creationId xmlns:p14="http://schemas.microsoft.com/office/powerpoint/2010/main" val="3616061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Jiří\Desktop\voz\vikingská plachetnice otrov gotla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5"/>
            <a:ext cx="4675700" cy="46112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C:\Users\Jiří\Desktop\voz\člun z Hjortspringu dánsko 13,3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16" y="5157192"/>
            <a:ext cx="9168517" cy="16593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8" name="Picture 6" descr="C:\Users\Jiří\Desktop\voz\lodě skalní kresby svedsk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5001" y="0"/>
            <a:ext cx="4379000" cy="42941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015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iří\Desktop\voz\akrobate na skal kresbach svedsk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4109" cy="29249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5" descr="C:\Users\Jiří\Desktop\voz\dvou a čtyřkolový vůz svedsk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14" y="3501008"/>
            <a:ext cx="9122598" cy="33572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659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504" y="0"/>
            <a:ext cx="9163503" cy="692696"/>
          </a:xfrm>
        </p:spPr>
        <p:txBody>
          <a:bodyPr>
            <a:normAutofit fontScale="90000"/>
          </a:bodyPr>
          <a:lstStyle/>
          <a:p>
            <a:r>
              <a:rPr lang="cs-CZ" b="1" dirty="0" err="1" smtClean="0"/>
              <a:t>Glíma</a:t>
            </a:r>
            <a:r>
              <a:rPr lang="cs-CZ" b="1" dirty="0" smtClean="0"/>
              <a:t> </a:t>
            </a:r>
            <a:endParaRPr lang="cs-CZ" dirty="0"/>
          </a:p>
        </p:txBody>
      </p:sp>
      <p:sp>
        <p:nvSpPr>
          <p:cNvPr id="3" name="Zástupný symbol pro obsah 2"/>
          <p:cNvSpPr>
            <a:spLocks noGrp="1"/>
          </p:cNvSpPr>
          <p:nvPr>
            <p:ph idx="1"/>
          </p:nvPr>
        </p:nvSpPr>
        <p:spPr>
          <a:xfrm>
            <a:off x="6540" y="764704"/>
            <a:ext cx="9137460" cy="6093296"/>
          </a:xfrm>
        </p:spPr>
        <p:txBody>
          <a:bodyPr>
            <a:normAutofit fontScale="92500" lnSpcReduction="20000"/>
          </a:bodyPr>
          <a:lstStyle/>
          <a:p>
            <a:r>
              <a:rPr lang="cs-CZ" dirty="0" smtClean="0"/>
              <a:t>skandinávské </a:t>
            </a:r>
            <a:r>
              <a:rPr lang="cs-CZ" dirty="0"/>
              <a:t>bojové umění</a:t>
            </a:r>
          </a:p>
          <a:p>
            <a:r>
              <a:rPr lang="cs-CZ" dirty="0"/>
              <a:t>nor. pohled, </a:t>
            </a:r>
            <a:r>
              <a:rPr lang="cs-CZ" b="1" dirty="0"/>
              <a:t>blesk </a:t>
            </a:r>
          </a:p>
          <a:p>
            <a:r>
              <a:rPr lang="cs-CZ" dirty="0"/>
              <a:t>790 AD, Island</a:t>
            </a:r>
          </a:p>
          <a:p>
            <a:r>
              <a:rPr lang="cs-CZ" b="1" dirty="0"/>
              <a:t>základem</a:t>
            </a:r>
            <a:r>
              <a:rPr lang="cs-CZ" dirty="0"/>
              <a:t> výcviku vikingského </a:t>
            </a:r>
            <a:r>
              <a:rPr lang="cs-CZ" b="1" dirty="0"/>
              <a:t>bojovníka</a:t>
            </a:r>
          </a:p>
          <a:p>
            <a:r>
              <a:rPr lang="cs-CZ" dirty="0"/>
              <a:t>muži, ženy, děti (od 6/7 let) </a:t>
            </a:r>
          </a:p>
          <a:p>
            <a:r>
              <a:rPr lang="cs-CZ" b="1" dirty="0"/>
              <a:t>Stockholm</a:t>
            </a:r>
            <a:r>
              <a:rPr lang="cs-CZ" dirty="0"/>
              <a:t> (1912)</a:t>
            </a:r>
          </a:p>
          <a:p>
            <a:r>
              <a:rPr lang="cs-CZ" b="1" dirty="0" err="1"/>
              <a:t>Thor</a:t>
            </a:r>
            <a:r>
              <a:rPr lang="cs-CZ" dirty="0"/>
              <a:t> – bůh zápasu, poražen </a:t>
            </a:r>
            <a:r>
              <a:rPr lang="cs-CZ" dirty="0" err="1"/>
              <a:t>Elli</a:t>
            </a:r>
            <a:endParaRPr lang="cs-CZ" dirty="0"/>
          </a:p>
          <a:p>
            <a:r>
              <a:rPr lang="cs-CZ" dirty="0"/>
              <a:t>z</a:t>
            </a:r>
            <a:r>
              <a:rPr lang="cs-CZ" dirty="0" smtClean="0"/>
              <a:t>akázány kopy a údery</a:t>
            </a:r>
          </a:p>
          <a:p>
            <a:r>
              <a:rPr lang="cs-CZ" dirty="0" smtClean="0"/>
              <a:t>cílem dostat soupeře na zem</a:t>
            </a:r>
          </a:p>
          <a:p>
            <a:r>
              <a:rPr lang="cs-CZ" b="1" dirty="0" smtClean="0"/>
              <a:t>varianty:</a:t>
            </a:r>
          </a:p>
          <a:p>
            <a:pPr lvl="1"/>
            <a:r>
              <a:rPr lang="cs-CZ" dirty="0" smtClean="0"/>
              <a:t>zápas </a:t>
            </a:r>
            <a:r>
              <a:rPr lang="cs-CZ" dirty="0" err="1" smtClean="0"/>
              <a:t>glima</a:t>
            </a:r>
            <a:endParaRPr lang="cs-CZ" dirty="0" smtClean="0"/>
          </a:p>
          <a:p>
            <a:pPr lvl="1"/>
            <a:r>
              <a:rPr lang="en-US" dirty="0" err="1"/>
              <a:t>Råbryting</a:t>
            </a:r>
            <a:r>
              <a:rPr lang="en-US" dirty="0"/>
              <a:t> (Raw </a:t>
            </a:r>
            <a:r>
              <a:rPr lang="cs-CZ" dirty="0" smtClean="0"/>
              <a:t>zápas</a:t>
            </a:r>
            <a:r>
              <a:rPr lang="en-US" dirty="0" smtClean="0"/>
              <a:t>) </a:t>
            </a:r>
            <a:endParaRPr lang="cs-CZ" dirty="0"/>
          </a:p>
          <a:p>
            <a:pPr lvl="1"/>
            <a:r>
              <a:rPr lang="cs-CZ" dirty="0" smtClean="0"/>
              <a:t>vodní zápas</a:t>
            </a:r>
            <a:endParaRPr lang="cs-CZ" dirty="0"/>
          </a:p>
        </p:txBody>
      </p:sp>
    </p:spTree>
    <p:extLst>
      <p:ext uri="{BB962C8B-B14F-4D97-AF65-F5344CB8AC3E}">
        <p14:creationId xmlns:p14="http://schemas.microsoft.com/office/powerpoint/2010/main" val="1800285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716016" y="0"/>
            <a:ext cx="4405033" cy="6858000"/>
          </a:xfrm>
        </p:spPr>
        <p:txBody>
          <a:bodyPr>
            <a:normAutofit/>
          </a:bodyPr>
          <a:lstStyle/>
          <a:p>
            <a:r>
              <a:rPr lang="cs-CZ" sz="2800" dirty="0" err="1" smtClean="0"/>
              <a:t>Elli</a:t>
            </a:r>
            <a:r>
              <a:rPr lang="cs-CZ" sz="2800" dirty="0" smtClean="0"/>
              <a:t> poráží </a:t>
            </a:r>
            <a:r>
              <a:rPr lang="cs-CZ" sz="2800" dirty="0" err="1" smtClean="0"/>
              <a:t>Thora</a:t>
            </a:r>
            <a:endParaRPr lang="cs-CZ" sz="2800" dirty="0" smtClean="0"/>
          </a:p>
          <a:p>
            <a:r>
              <a:rPr lang="cs-CZ" sz="2800" dirty="0" smtClean="0"/>
              <a:t>personifikace starého věku</a:t>
            </a:r>
          </a:p>
          <a:p>
            <a:endParaRPr lang="cs-CZ" sz="2800" dirty="0"/>
          </a:p>
          <a:p>
            <a:endParaRPr lang="cs-CZ" sz="2800" dirty="0" smtClean="0"/>
          </a:p>
          <a:p>
            <a:endParaRPr lang="cs-CZ" sz="2800" dirty="0"/>
          </a:p>
          <a:p>
            <a:endParaRPr lang="cs-CZ" sz="2800" dirty="0" smtClean="0"/>
          </a:p>
          <a:p>
            <a:endParaRPr lang="cs-CZ" sz="2800" dirty="0"/>
          </a:p>
          <a:p>
            <a:endParaRPr lang="cs-CZ" sz="2800" dirty="0" smtClean="0"/>
          </a:p>
          <a:p>
            <a:endParaRPr lang="cs-CZ" sz="2800" dirty="0"/>
          </a:p>
          <a:p>
            <a:endParaRPr lang="cs-CZ" sz="2800" dirty="0" smtClean="0"/>
          </a:p>
          <a:p>
            <a:endParaRPr lang="cs-CZ" sz="2800" dirty="0"/>
          </a:p>
          <a:p>
            <a:endParaRPr lang="cs-CZ" sz="2800" dirty="0" smtClean="0"/>
          </a:p>
          <a:p>
            <a:endParaRPr lang="cs-CZ" sz="1800" dirty="0"/>
          </a:p>
          <a:p>
            <a:pPr marL="0" indent="0">
              <a:buNone/>
            </a:pPr>
            <a:r>
              <a:rPr lang="cs-CZ" sz="2000" dirty="0" smtClean="0"/>
              <a:t>Robert Engels (1919)</a:t>
            </a:r>
            <a:endParaRPr lang="cs-CZ" sz="2000" dirty="0"/>
          </a:p>
        </p:txBody>
      </p:sp>
      <p:pic>
        <p:nvPicPr>
          <p:cNvPr id="2050" name="Picture 2" descr="https://upload.wikimedia.org/wikipedia/commons/b/b4/Elli_and_Thor_by_Robert_Enge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90" y="0"/>
            <a:ext cx="4699426" cy="68091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obrázek: glima1ggx.jpg&#10;klikněte pro zobrazení velké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9077" y="1268760"/>
            <a:ext cx="4554923" cy="48965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008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Picture 8" descr="gli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9162"/>
            <a:ext cx="9144000" cy="60838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163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Výsledek obrázku pro gli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46" y="620688"/>
            <a:ext cx="3726160" cy="55892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8" name="Picture 6" descr="Výsledek obrázku pro gli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6745" y="1484784"/>
            <a:ext cx="5417840" cy="36082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095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ouvisející obráz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9720"/>
            <a:ext cx="6372200" cy="69202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801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0" y="7818"/>
            <a:ext cx="9144000" cy="6850182"/>
          </a:xfrm>
        </p:spPr>
        <p:txBody>
          <a:bodyPr>
            <a:normAutofit fontScale="92500" lnSpcReduction="10000"/>
          </a:bodyPr>
          <a:lstStyle/>
          <a:p>
            <a:pPr marL="0" indent="0" algn="ctr">
              <a:buNone/>
            </a:pPr>
            <a:r>
              <a:rPr lang="cs-CZ" sz="3500" b="1" dirty="0"/>
              <a:t>lov na hlavy/ lov lebek </a:t>
            </a:r>
            <a:r>
              <a:rPr lang="cs-CZ" sz="3500" b="1" dirty="0" smtClean="0"/>
              <a:t>- trofeje</a:t>
            </a:r>
            <a:endParaRPr lang="cs-CZ" b="1" dirty="0"/>
          </a:p>
          <a:p>
            <a:pPr algn="just"/>
            <a:r>
              <a:rPr lang="cs-CZ" dirty="0" smtClean="0"/>
              <a:t>trofeje </a:t>
            </a:r>
            <a:r>
              <a:rPr lang="cs-CZ" dirty="0"/>
              <a:t>dosvědčující sílu, odvahu a společenské </a:t>
            </a:r>
            <a:r>
              <a:rPr lang="cs-CZ" dirty="0" smtClean="0"/>
              <a:t>postavení</a:t>
            </a:r>
          </a:p>
          <a:p>
            <a:pPr algn="just"/>
            <a:r>
              <a:rPr lang="cs-CZ" dirty="0" smtClean="0"/>
              <a:t>použití jako poháry pro neředěné víno </a:t>
            </a:r>
          </a:p>
          <a:p>
            <a:pPr lvl="1" algn="just"/>
            <a:r>
              <a:rPr lang="cs-CZ" dirty="0" smtClean="0"/>
              <a:t>uvnitř vyčištěné x na povrchu vlasy</a:t>
            </a:r>
            <a:endParaRPr lang="cs-CZ" dirty="0"/>
          </a:p>
          <a:p>
            <a:pPr algn="just"/>
            <a:r>
              <a:rPr lang="cs-CZ" b="1" dirty="0" smtClean="0"/>
              <a:t>Ulster </a:t>
            </a:r>
          </a:p>
          <a:p>
            <a:pPr lvl="1" algn="just"/>
            <a:r>
              <a:rPr lang="cs-CZ" dirty="0" smtClean="0"/>
              <a:t>puberta – překročení hranic </a:t>
            </a:r>
            <a:r>
              <a:rPr lang="cs-CZ" dirty="0" err="1" smtClean="0"/>
              <a:t>Connachtu</a:t>
            </a:r>
            <a:r>
              <a:rPr lang="cs-CZ" dirty="0" smtClean="0"/>
              <a:t> – zabití nepřítele a přinesení jeho hlavy</a:t>
            </a:r>
          </a:p>
          <a:p>
            <a:pPr algn="just"/>
            <a:r>
              <a:rPr lang="cs-CZ" dirty="0" smtClean="0"/>
              <a:t>doklad v keltských svatyních: </a:t>
            </a:r>
          </a:p>
          <a:p>
            <a:pPr lvl="1" algn="just"/>
            <a:r>
              <a:rPr lang="cs-CZ" b="1" dirty="0" err="1" smtClean="0"/>
              <a:t>Entremont</a:t>
            </a:r>
            <a:r>
              <a:rPr lang="cs-CZ" dirty="0" smtClean="0"/>
              <a:t> (poblíž </a:t>
            </a:r>
            <a:r>
              <a:rPr lang="cs-CZ" dirty="0" err="1" smtClean="0"/>
              <a:t>Aix</a:t>
            </a:r>
            <a:r>
              <a:rPr lang="cs-CZ" dirty="0" smtClean="0"/>
              <a:t>-en-Provence)</a:t>
            </a:r>
          </a:p>
          <a:p>
            <a:pPr lvl="2" algn="just"/>
            <a:r>
              <a:rPr lang="cs-CZ" dirty="0" smtClean="0"/>
              <a:t>reliéfy znázorňující uťaté hlavy</a:t>
            </a:r>
          </a:p>
          <a:p>
            <a:pPr lvl="2" algn="just"/>
            <a:r>
              <a:rPr lang="cs-CZ" dirty="0" smtClean="0"/>
              <a:t>provrtané lebky (zavěšení na hřebík na trám či provlečení provazu) </a:t>
            </a:r>
          </a:p>
          <a:p>
            <a:pPr algn="just"/>
            <a:r>
              <a:rPr lang="cs-CZ" b="1" dirty="0" smtClean="0">
                <a:solidFill>
                  <a:srgbClr val="FF0000"/>
                </a:solidFill>
                <a:effectLst>
                  <a:outerShdw blurRad="38100" dist="38100" dir="2700000" algn="tl">
                    <a:srgbClr val="000000">
                      <a:alpha val="43137"/>
                    </a:srgbClr>
                  </a:outerShdw>
                </a:effectLst>
              </a:rPr>
              <a:t>X</a:t>
            </a:r>
            <a:r>
              <a:rPr lang="cs-CZ" dirty="0" smtClean="0"/>
              <a:t> Skytové </a:t>
            </a:r>
          </a:p>
          <a:p>
            <a:pPr algn="just"/>
            <a:r>
              <a:rPr lang="cs-CZ" b="1" dirty="0" smtClean="0">
                <a:solidFill>
                  <a:srgbClr val="FF0000"/>
                </a:solidFill>
                <a:effectLst>
                  <a:outerShdw blurRad="38100" dist="38100" dir="2700000" algn="tl">
                    <a:srgbClr val="000000">
                      <a:alpha val="43137"/>
                    </a:srgbClr>
                  </a:outerShdw>
                </a:effectLst>
              </a:rPr>
              <a:t>X</a:t>
            </a:r>
            <a:r>
              <a:rPr lang="cs-CZ" dirty="0" smtClean="0"/>
              <a:t> </a:t>
            </a:r>
            <a:r>
              <a:rPr lang="cs-CZ" dirty="0" err="1" smtClean="0"/>
              <a:t>krypteia</a:t>
            </a:r>
            <a:endParaRPr lang="cs-CZ" dirty="0"/>
          </a:p>
          <a:p>
            <a:endParaRPr lang="cs-CZ" dirty="0"/>
          </a:p>
        </p:txBody>
      </p:sp>
    </p:spTree>
    <p:extLst>
      <p:ext uri="{BB962C8B-B14F-4D97-AF65-F5344CB8AC3E}">
        <p14:creationId xmlns:p14="http://schemas.microsoft.com/office/powerpoint/2010/main" val="20842086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764704"/>
            <a:ext cx="8352928" cy="5256584"/>
          </a:xfrm>
        </p:spPr>
        <p:txBody>
          <a:bodyPr>
            <a:normAutofit fontScale="92500"/>
          </a:bodyPr>
          <a:lstStyle/>
          <a:p>
            <a:pPr marL="0" indent="0" algn="just">
              <a:buNone/>
            </a:pPr>
            <a:r>
              <a:rPr lang="cs-CZ" dirty="0" smtClean="0"/>
              <a:t>„</a:t>
            </a:r>
            <a:r>
              <a:rPr lang="cs-CZ" i="1" dirty="0" smtClean="0"/>
              <a:t>Jakmile nějaký nepřítel padne, utnou mu hlavu a připevní ji svému koni na krk nebo tuto zkrvavenou kořist předají sluhovi a okamžitě zanotují hymnu vítězství. Rozvěšují hlavy na zdech svých domů coby symbol kořisti, podobně jako jiní mají ve zvyku činit se zvířaty, která skolili na lovu. Někdy balzamují hlavy cedrovým olejem, pečlivě je uchovávají v truhle a ukazují je cizincům. Chlubí se, že žádný jejich předek, ani otcové, ani oni sami nesouhlasili s prodejem těchto úlovků, byť se jim nabízela částka sebevětší</a:t>
            </a:r>
            <a:r>
              <a:rPr lang="cs-CZ" dirty="0" smtClean="0"/>
              <a:t>“ (</a:t>
            </a:r>
            <a:r>
              <a:rPr lang="cs-CZ" dirty="0" err="1" smtClean="0"/>
              <a:t>Diodóros</a:t>
            </a:r>
            <a:r>
              <a:rPr lang="cs-CZ" dirty="0" smtClean="0"/>
              <a:t> Sicilský). </a:t>
            </a:r>
            <a:endParaRPr lang="cs-CZ" dirty="0"/>
          </a:p>
        </p:txBody>
      </p:sp>
    </p:spTree>
    <p:extLst>
      <p:ext uri="{BB962C8B-B14F-4D97-AF65-F5344CB8AC3E}">
        <p14:creationId xmlns:p14="http://schemas.microsoft.com/office/powerpoint/2010/main" val="14534307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iří\Desktop\hlavy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476672"/>
            <a:ext cx="9144000" cy="59055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140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908720"/>
          </a:xfrm>
        </p:spPr>
        <p:txBody>
          <a:bodyPr/>
          <a:lstStyle/>
          <a:p>
            <a:r>
              <a:rPr lang="cs-CZ" b="1" dirty="0" smtClean="0"/>
              <a:t>GERMÁNI</a:t>
            </a:r>
            <a:endParaRPr lang="cs-CZ" b="1" dirty="0"/>
          </a:p>
        </p:txBody>
      </p:sp>
      <p:sp>
        <p:nvSpPr>
          <p:cNvPr id="3" name="Zástupný symbol pro obsah 2"/>
          <p:cNvSpPr>
            <a:spLocks noGrp="1"/>
          </p:cNvSpPr>
          <p:nvPr>
            <p:ph idx="1"/>
          </p:nvPr>
        </p:nvSpPr>
        <p:spPr>
          <a:xfrm>
            <a:off x="0" y="764704"/>
            <a:ext cx="9144000" cy="6093296"/>
          </a:xfrm>
        </p:spPr>
        <p:txBody>
          <a:bodyPr>
            <a:normAutofit/>
          </a:bodyPr>
          <a:lstStyle/>
          <a:p>
            <a:pPr algn="just"/>
            <a:r>
              <a:rPr lang="cs-CZ" b="1" dirty="0" smtClean="0"/>
              <a:t>otužování </a:t>
            </a:r>
          </a:p>
          <a:p>
            <a:pPr lvl="1" algn="just"/>
            <a:r>
              <a:rPr lang="cs-CZ" dirty="0" err="1" smtClean="0"/>
              <a:t>Kimbrové</a:t>
            </a:r>
            <a:r>
              <a:rPr lang="cs-CZ" dirty="0" smtClean="0"/>
              <a:t> (Alpy) – sníh na nahá těla</a:t>
            </a:r>
          </a:p>
          <a:p>
            <a:pPr algn="just"/>
            <a:r>
              <a:rPr lang="cs-CZ" b="1" dirty="0" smtClean="0"/>
              <a:t>lov </a:t>
            </a:r>
          </a:p>
          <a:p>
            <a:pPr lvl="1" algn="just"/>
            <a:r>
              <a:rPr lang="cs-CZ" dirty="0" smtClean="0"/>
              <a:t>trénink odvahy a obratnosti a ukrácení kratochvíle </a:t>
            </a:r>
            <a:r>
              <a:rPr lang="cs-CZ" b="1" dirty="0" smtClean="0">
                <a:solidFill>
                  <a:srgbClr val="FF0000"/>
                </a:solidFill>
                <a:effectLst>
                  <a:outerShdw blurRad="38100" dist="38100" dir="2700000" algn="tl">
                    <a:srgbClr val="000000">
                      <a:alpha val="43137"/>
                    </a:srgbClr>
                  </a:outerShdw>
                </a:effectLst>
              </a:rPr>
              <a:t>x</a:t>
            </a:r>
            <a:r>
              <a:rPr lang="cs-CZ" dirty="0" smtClean="0"/>
              <a:t> rozšíření jídelníčku</a:t>
            </a:r>
          </a:p>
          <a:p>
            <a:pPr lvl="1" algn="just"/>
            <a:r>
              <a:rPr lang="cs-CZ" dirty="0" smtClean="0"/>
              <a:t>medvěd a kanec – kopí </a:t>
            </a:r>
            <a:r>
              <a:rPr lang="cs-CZ" b="1" dirty="0" smtClean="0">
                <a:solidFill>
                  <a:srgbClr val="FF0000"/>
                </a:solidFill>
                <a:effectLst>
                  <a:outerShdw blurRad="38100" dist="38100" dir="2700000" algn="tl">
                    <a:srgbClr val="000000">
                      <a:alpha val="43137"/>
                    </a:srgbClr>
                  </a:outerShdw>
                </a:effectLst>
              </a:rPr>
              <a:t>x</a:t>
            </a:r>
            <a:r>
              <a:rPr lang="cs-CZ" dirty="0" smtClean="0"/>
              <a:t> ptáci a býložravci – luk </a:t>
            </a:r>
          </a:p>
          <a:p>
            <a:pPr lvl="1" algn="just"/>
            <a:r>
              <a:rPr lang="cs-CZ" dirty="0" smtClean="0"/>
              <a:t>od pol. 1. tis. po Kr. lov pomocí </a:t>
            </a:r>
            <a:r>
              <a:rPr lang="cs-CZ" b="1" dirty="0" smtClean="0"/>
              <a:t>vycvičených ptáků </a:t>
            </a:r>
            <a:r>
              <a:rPr lang="cs-CZ" dirty="0" smtClean="0"/>
              <a:t>(sokolů, jestřábů) </a:t>
            </a:r>
          </a:p>
          <a:p>
            <a:pPr lvl="1" algn="just"/>
            <a:r>
              <a:rPr lang="cs-CZ" dirty="0" smtClean="0"/>
              <a:t>oboje, pohlavní zdrženlivost v mládí a celkový způsob života údajně vedly k velikosti a </a:t>
            </a:r>
            <a:r>
              <a:rPr lang="cs-CZ" b="1" dirty="0" smtClean="0"/>
              <a:t>velké tělesné síle </a:t>
            </a:r>
            <a:r>
              <a:rPr lang="cs-CZ" dirty="0" smtClean="0"/>
              <a:t>Germánů</a:t>
            </a:r>
          </a:p>
        </p:txBody>
      </p:sp>
    </p:spTree>
    <p:extLst>
      <p:ext uri="{BB962C8B-B14F-4D97-AF65-F5344CB8AC3E}">
        <p14:creationId xmlns:p14="http://schemas.microsoft.com/office/powerpoint/2010/main" val="37664746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0" y="0"/>
            <a:ext cx="9144000" cy="6858000"/>
          </a:xfrm>
        </p:spPr>
        <p:txBody>
          <a:bodyPr>
            <a:normAutofit fontScale="70000" lnSpcReduction="20000"/>
          </a:bodyPr>
          <a:lstStyle/>
          <a:p>
            <a:pPr algn="just"/>
            <a:r>
              <a:rPr lang="cs-CZ" b="1" dirty="0"/>
              <a:t>sjíždění </a:t>
            </a:r>
            <a:r>
              <a:rPr lang="cs-CZ" dirty="0"/>
              <a:t>zasněžených </a:t>
            </a:r>
            <a:r>
              <a:rPr lang="cs-CZ" b="1" dirty="0"/>
              <a:t>horských svahů </a:t>
            </a:r>
            <a:r>
              <a:rPr lang="cs-CZ" dirty="0"/>
              <a:t>na </a:t>
            </a:r>
            <a:r>
              <a:rPr lang="cs-CZ" dirty="0" smtClean="0"/>
              <a:t>štítech</a:t>
            </a:r>
          </a:p>
          <a:p>
            <a:pPr algn="just"/>
            <a:r>
              <a:rPr lang="cs-CZ" b="1" dirty="0" smtClean="0"/>
              <a:t>brusle</a:t>
            </a:r>
          </a:p>
          <a:p>
            <a:pPr lvl="1" algn="just"/>
            <a:r>
              <a:rPr lang="cs-CZ" dirty="0" smtClean="0"/>
              <a:t>kosti ze zvířecích končetin s vyhlazenou spodní částí; řemínky se přivazovaly k noze</a:t>
            </a:r>
            <a:endParaRPr lang="cs-CZ" dirty="0"/>
          </a:p>
          <a:p>
            <a:pPr algn="just"/>
            <a:r>
              <a:rPr lang="cs-CZ" b="1" dirty="0" smtClean="0"/>
              <a:t>sněžnice </a:t>
            </a:r>
          </a:p>
          <a:p>
            <a:pPr lvl="1" algn="just"/>
            <a:r>
              <a:rPr lang="cs-CZ" dirty="0" smtClean="0"/>
              <a:t>běh, sjezd </a:t>
            </a:r>
          </a:p>
          <a:p>
            <a:pPr algn="just"/>
            <a:r>
              <a:rPr lang="cs-CZ" b="1" dirty="0" smtClean="0"/>
              <a:t>lyže </a:t>
            </a:r>
          </a:p>
          <a:p>
            <a:pPr lvl="1" algn="just"/>
            <a:r>
              <a:rPr lang="cs-CZ" dirty="0" smtClean="0"/>
              <a:t>kresba lukostřelce na lyžích</a:t>
            </a:r>
          </a:p>
          <a:p>
            <a:pPr algn="just"/>
            <a:r>
              <a:rPr lang="cs-CZ" b="1" dirty="0" smtClean="0"/>
              <a:t>veslování</a:t>
            </a:r>
            <a:endParaRPr lang="cs-CZ" b="1" dirty="0"/>
          </a:p>
          <a:p>
            <a:pPr algn="just"/>
            <a:r>
              <a:rPr lang="cs-CZ" b="1" dirty="0"/>
              <a:t>tělesná cvičení </a:t>
            </a:r>
            <a:r>
              <a:rPr lang="cs-CZ" dirty="0"/>
              <a:t>různého druhu – zvláště u družiníků </a:t>
            </a:r>
          </a:p>
          <a:p>
            <a:pPr lvl="1" algn="just"/>
            <a:r>
              <a:rPr lang="cs-CZ" dirty="0"/>
              <a:t>nutnost pro vznik odvahy, vytrvalosti, bojového ducha a ochoty zúčastnit se náročných akcí</a:t>
            </a:r>
          </a:p>
          <a:p>
            <a:pPr lvl="1" algn="just"/>
            <a:r>
              <a:rPr lang="cs-CZ" dirty="0"/>
              <a:t>později výsadou germánské nobility a feudální </a:t>
            </a:r>
            <a:r>
              <a:rPr lang="cs-CZ" dirty="0" smtClean="0"/>
              <a:t>třídy</a:t>
            </a:r>
          </a:p>
          <a:p>
            <a:pPr algn="just"/>
            <a:r>
              <a:rPr lang="cs-CZ" b="1" dirty="0" smtClean="0"/>
              <a:t>tanec</a:t>
            </a:r>
            <a:r>
              <a:rPr lang="cs-CZ" dirty="0" smtClean="0"/>
              <a:t> </a:t>
            </a:r>
            <a:r>
              <a:rPr lang="cs-CZ" dirty="0"/>
              <a:t>nahých chlapců mezi meči a kopími</a:t>
            </a:r>
          </a:p>
          <a:p>
            <a:pPr lvl="1" algn="just"/>
            <a:r>
              <a:rPr lang="cs-CZ" b="1" dirty="0">
                <a:solidFill>
                  <a:srgbClr val="FF0000"/>
                </a:solidFill>
                <a:effectLst>
                  <a:outerShdw blurRad="38100" dist="38100" dir="2700000" algn="tl">
                    <a:srgbClr val="000000">
                      <a:alpha val="43137"/>
                    </a:srgbClr>
                  </a:outerShdw>
                </a:effectLst>
              </a:rPr>
              <a:t>X</a:t>
            </a:r>
            <a:r>
              <a:rPr lang="cs-CZ" dirty="0"/>
              <a:t> pyrrhické tance, </a:t>
            </a:r>
            <a:r>
              <a:rPr lang="cs-CZ" dirty="0" err="1"/>
              <a:t>gymnopaidai</a:t>
            </a:r>
            <a:r>
              <a:rPr lang="cs-CZ" dirty="0"/>
              <a:t> </a:t>
            </a:r>
            <a:endParaRPr lang="cs-CZ" dirty="0" smtClean="0"/>
          </a:p>
          <a:p>
            <a:pPr algn="just"/>
            <a:r>
              <a:rPr lang="cs-CZ" b="1" dirty="0" smtClean="0"/>
              <a:t>míčové hry</a:t>
            </a:r>
          </a:p>
          <a:p>
            <a:pPr lvl="1" algn="just"/>
            <a:r>
              <a:rPr lang="cs-CZ" dirty="0" smtClean="0"/>
              <a:t>obdoba vybíjené </a:t>
            </a:r>
          </a:p>
          <a:p>
            <a:pPr lvl="2" algn="just"/>
            <a:r>
              <a:rPr lang="cs-CZ" dirty="0" smtClean="0"/>
              <a:t>volné prostranství, led</a:t>
            </a:r>
          </a:p>
          <a:p>
            <a:pPr algn="just"/>
            <a:r>
              <a:rPr lang="cs-CZ" b="1" dirty="0" smtClean="0"/>
              <a:t>zápasy hřebců </a:t>
            </a:r>
          </a:p>
          <a:p>
            <a:pPr lvl="1" algn="just"/>
            <a:r>
              <a:rPr lang="cs-CZ" dirty="0" smtClean="0"/>
              <a:t>vítězný kůň zvedal </a:t>
            </a:r>
            <a:r>
              <a:rPr lang="cs-CZ" dirty="0" smtClean="0">
                <a:effectLst>
                  <a:outerShdw blurRad="38100" dist="38100" dir="2700000" algn="tl">
                    <a:srgbClr val="000000">
                      <a:alpha val="43137"/>
                    </a:srgbClr>
                  </a:outerShdw>
                </a:effectLst>
              </a:rPr>
              <a:t>prestiž</a:t>
            </a:r>
            <a:r>
              <a:rPr lang="cs-CZ" dirty="0" smtClean="0"/>
              <a:t> jeho majitele a naopak ostudu poraženému </a:t>
            </a:r>
          </a:p>
          <a:p>
            <a:pPr lvl="1" algn="just"/>
            <a:r>
              <a:rPr lang="cs-CZ" dirty="0" smtClean="0"/>
              <a:t>nahánění hřebců holemi proti sobě v blízkosti kobyl</a:t>
            </a:r>
          </a:p>
          <a:p>
            <a:pPr lvl="1" algn="just"/>
            <a:r>
              <a:rPr lang="cs-CZ" dirty="0" smtClean="0"/>
              <a:t>na </a:t>
            </a:r>
            <a:r>
              <a:rPr lang="cs-CZ" dirty="0" smtClean="0">
                <a:effectLst>
                  <a:outerShdw blurRad="38100" dist="38100" dir="2700000" algn="tl">
                    <a:srgbClr val="000000">
                      <a:alpha val="43137"/>
                    </a:srgbClr>
                  </a:outerShdw>
                </a:effectLst>
              </a:rPr>
              <a:t>Islandu</a:t>
            </a:r>
            <a:r>
              <a:rPr lang="cs-CZ" dirty="0" smtClean="0"/>
              <a:t> až do 17. století, v </a:t>
            </a:r>
            <a:r>
              <a:rPr lang="cs-CZ" dirty="0" smtClean="0">
                <a:effectLst>
                  <a:outerShdw blurRad="38100" dist="38100" dir="2700000" algn="tl">
                    <a:srgbClr val="000000">
                      <a:alpha val="43137"/>
                    </a:srgbClr>
                  </a:outerShdw>
                </a:effectLst>
              </a:rPr>
              <a:t>Norsku</a:t>
            </a:r>
            <a:r>
              <a:rPr lang="cs-CZ" dirty="0" smtClean="0"/>
              <a:t> do 19. století </a:t>
            </a:r>
            <a:endParaRPr lang="cs-CZ" dirty="0"/>
          </a:p>
        </p:txBody>
      </p:sp>
    </p:spTree>
    <p:extLst>
      <p:ext uri="{BB962C8B-B14F-4D97-AF65-F5344CB8AC3E}">
        <p14:creationId xmlns:p14="http://schemas.microsoft.com/office/powerpoint/2010/main" val="10796777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C:\Users\Jiří\Desktop\voz\lučištník na lyzich uppland svedsk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87" y="0"/>
            <a:ext cx="3532201" cy="42507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8" descr="C:\Users\Jiří\Desktop\voz\souboj hrebcu uppland svedsk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291" y="4005064"/>
            <a:ext cx="5984779" cy="28529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606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0" y="7818"/>
            <a:ext cx="9144000" cy="6850182"/>
          </a:xfrm>
        </p:spPr>
        <p:txBody>
          <a:bodyPr/>
          <a:lstStyle/>
          <a:p>
            <a:pPr algn="just"/>
            <a:r>
              <a:rPr lang="cs-CZ" b="1" dirty="0"/>
              <a:t>lov a tělesná cvičení </a:t>
            </a:r>
            <a:r>
              <a:rPr lang="cs-CZ" dirty="0"/>
              <a:t>především u S Germánů (</a:t>
            </a:r>
            <a:r>
              <a:rPr lang="cs-CZ" i="1" dirty="0"/>
              <a:t>Edda</a:t>
            </a:r>
            <a:r>
              <a:rPr lang="cs-CZ" dirty="0"/>
              <a:t> a staroislandské ságy) </a:t>
            </a:r>
          </a:p>
          <a:p>
            <a:pPr algn="just"/>
            <a:r>
              <a:rPr lang="cs-CZ" b="1" dirty="0"/>
              <a:t>závody </a:t>
            </a:r>
            <a:r>
              <a:rPr lang="cs-CZ" dirty="0"/>
              <a:t>– dny i týdny </a:t>
            </a:r>
          </a:p>
          <a:p>
            <a:pPr lvl="1" algn="just"/>
            <a:r>
              <a:rPr lang="cs-CZ" dirty="0"/>
              <a:t>běh, </a:t>
            </a:r>
            <a:endParaRPr lang="cs-CZ" dirty="0" smtClean="0"/>
          </a:p>
          <a:p>
            <a:pPr lvl="1" algn="just"/>
            <a:r>
              <a:rPr lang="cs-CZ" dirty="0" smtClean="0"/>
              <a:t>skok </a:t>
            </a:r>
            <a:r>
              <a:rPr lang="cs-CZ" dirty="0"/>
              <a:t>do dálky, </a:t>
            </a:r>
            <a:endParaRPr lang="cs-CZ" dirty="0" smtClean="0"/>
          </a:p>
          <a:p>
            <a:pPr lvl="1" algn="just"/>
            <a:r>
              <a:rPr lang="cs-CZ" dirty="0" smtClean="0"/>
              <a:t>skok </a:t>
            </a:r>
            <a:r>
              <a:rPr lang="cs-CZ" dirty="0"/>
              <a:t>o tyči, </a:t>
            </a:r>
            <a:endParaRPr lang="cs-CZ" dirty="0" smtClean="0"/>
          </a:p>
          <a:p>
            <a:pPr lvl="1" algn="just"/>
            <a:r>
              <a:rPr lang="cs-CZ" dirty="0" smtClean="0"/>
              <a:t>kombinace </a:t>
            </a:r>
            <a:r>
              <a:rPr lang="cs-CZ" dirty="0"/>
              <a:t>skoku do dálky a výšky, </a:t>
            </a:r>
            <a:endParaRPr lang="cs-CZ" dirty="0" smtClean="0"/>
          </a:p>
          <a:p>
            <a:pPr lvl="1" algn="just"/>
            <a:r>
              <a:rPr lang="cs-CZ" u="sng" dirty="0" smtClean="0"/>
              <a:t>plavání</a:t>
            </a:r>
            <a:r>
              <a:rPr lang="cs-CZ" dirty="0"/>
              <a:t>, </a:t>
            </a:r>
            <a:endParaRPr lang="cs-CZ" dirty="0" smtClean="0"/>
          </a:p>
          <a:p>
            <a:pPr lvl="1" algn="just"/>
            <a:r>
              <a:rPr lang="cs-CZ" dirty="0" smtClean="0"/>
              <a:t>potápění</a:t>
            </a:r>
            <a:r>
              <a:rPr lang="cs-CZ" dirty="0"/>
              <a:t>, </a:t>
            </a:r>
            <a:endParaRPr lang="cs-CZ" dirty="0" smtClean="0"/>
          </a:p>
          <a:p>
            <a:pPr lvl="1" algn="just"/>
            <a:r>
              <a:rPr lang="cs-CZ" dirty="0" smtClean="0"/>
              <a:t>hod </a:t>
            </a:r>
            <a:r>
              <a:rPr lang="cs-CZ" dirty="0"/>
              <a:t>oštěpem, </a:t>
            </a:r>
            <a:endParaRPr lang="cs-CZ" dirty="0" smtClean="0"/>
          </a:p>
          <a:p>
            <a:pPr lvl="1" algn="just"/>
            <a:r>
              <a:rPr lang="cs-CZ" dirty="0" smtClean="0"/>
              <a:t>lukostřelba</a:t>
            </a:r>
            <a:r>
              <a:rPr lang="cs-CZ" dirty="0"/>
              <a:t>, </a:t>
            </a:r>
            <a:endParaRPr lang="cs-CZ" dirty="0" smtClean="0"/>
          </a:p>
          <a:p>
            <a:pPr lvl="1" algn="just"/>
            <a:r>
              <a:rPr lang="cs-CZ" dirty="0" smtClean="0"/>
              <a:t>zápas</a:t>
            </a:r>
            <a:r>
              <a:rPr lang="cs-CZ" dirty="0"/>
              <a:t>, </a:t>
            </a:r>
            <a:endParaRPr lang="cs-CZ" dirty="0" smtClean="0"/>
          </a:p>
          <a:p>
            <a:pPr lvl="1" algn="just"/>
            <a:r>
              <a:rPr lang="cs-CZ" u="sng" dirty="0" smtClean="0"/>
              <a:t>jízda </a:t>
            </a:r>
            <a:r>
              <a:rPr lang="cs-CZ" u="sng" dirty="0"/>
              <a:t>na koni </a:t>
            </a:r>
          </a:p>
          <a:p>
            <a:endParaRPr lang="cs-CZ" dirty="0"/>
          </a:p>
        </p:txBody>
      </p:sp>
    </p:spTree>
    <p:extLst>
      <p:ext uri="{BB962C8B-B14F-4D97-AF65-F5344CB8AC3E}">
        <p14:creationId xmlns:p14="http://schemas.microsoft.com/office/powerpoint/2010/main" val="2350730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908720"/>
          </a:xfrm>
        </p:spPr>
        <p:txBody>
          <a:bodyPr/>
          <a:lstStyle/>
          <a:p>
            <a:r>
              <a:rPr lang="cs-CZ" b="1" dirty="0" smtClean="0"/>
              <a:t>Stolní hry</a:t>
            </a:r>
            <a:endParaRPr lang="cs-CZ" b="1" dirty="0"/>
          </a:p>
        </p:txBody>
      </p:sp>
      <p:sp>
        <p:nvSpPr>
          <p:cNvPr id="3" name="Zástupný symbol pro obsah 2"/>
          <p:cNvSpPr>
            <a:spLocks noGrp="1"/>
          </p:cNvSpPr>
          <p:nvPr>
            <p:ph idx="1"/>
          </p:nvPr>
        </p:nvSpPr>
        <p:spPr>
          <a:xfrm>
            <a:off x="457200" y="908720"/>
            <a:ext cx="8229600" cy="5688632"/>
          </a:xfrm>
        </p:spPr>
        <p:txBody>
          <a:bodyPr/>
          <a:lstStyle/>
          <a:p>
            <a:r>
              <a:rPr lang="cs-CZ" dirty="0" smtClean="0"/>
              <a:t>oblíbené vedle zpěvu a pití </a:t>
            </a:r>
          </a:p>
          <a:p>
            <a:r>
              <a:rPr lang="cs-CZ" b="1" dirty="0" smtClean="0"/>
              <a:t>hra v kostky</a:t>
            </a:r>
          </a:p>
          <a:p>
            <a:pPr lvl="1"/>
            <a:r>
              <a:rPr lang="cs-CZ" dirty="0" smtClean="0"/>
              <a:t>krychlové, protáhlé i zaoblené</a:t>
            </a:r>
          </a:p>
          <a:p>
            <a:pPr lvl="1"/>
            <a:r>
              <a:rPr lang="cs-CZ" dirty="0" smtClean="0"/>
              <a:t>prohra života i svobody (</a:t>
            </a:r>
            <a:r>
              <a:rPr lang="cs-CZ" dirty="0" err="1" smtClean="0"/>
              <a:t>Tac</a:t>
            </a:r>
            <a:r>
              <a:rPr lang="cs-CZ" dirty="0" smtClean="0"/>
              <a:t>., </a:t>
            </a:r>
            <a:r>
              <a:rPr lang="cs-CZ" i="1" dirty="0" err="1" smtClean="0"/>
              <a:t>Germ</a:t>
            </a:r>
            <a:r>
              <a:rPr lang="cs-CZ" dirty="0" smtClean="0"/>
              <a:t>. 24)</a:t>
            </a:r>
          </a:p>
          <a:p>
            <a:r>
              <a:rPr lang="cs-CZ" b="1" dirty="0" smtClean="0"/>
              <a:t>hra na šachovnici </a:t>
            </a:r>
            <a:r>
              <a:rPr lang="cs-CZ" dirty="0" smtClean="0"/>
              <a:t>obdobná k naší dámě</a:t>
            </a:r>
          </a:p>
          <a:p>
            <a:pPr lvl="1"/>
            <a:r>
              <a:rPr lang="cs-CZ" dirty="0"/>
              <a:t>p</a:t>
            </a:r>
            <a:r>
              <a:rPr lang="cs-CZ" dirty="0" smtClean="0"/>
              <a:t>loché kotouče ze skla, kostí, kamene, jantaru</a:t>
            </a:r>
          </a:p>
          <a:p>
            <a:pPr lvl="1"/>
            <a:r>
              <a:rPr lang="cs-CZ" dirty="0" smtClean="0"/>
              <a:t>15, 20 i 30 kotoučů </a:t>
            </a:r>
          </a:p>
          <a:p>
            <a:pPr lvl="1"/>
            <a:r>
              <a:rPr lang="cs-CZ" dirty="0" smtClean="0"/>
              <a:t>čtverec o straně 40 cm, 13x 13 polí</a:t>
            </a:r>
            <a:endParaRPr lang="cs-CZ" dirty="0"/>
          </a:p>
        </p:txBody>
      </p:sp>
    </p:spTree>
    <p:extLst>
      <p:ext uri="{BB962C8B-B14F-4D97-AF65-F5344CB8AC3E}">
        <p14:creationId xmlns:p14="http://schemas.microsoft.com/office/powerpoint/2010/main" val="2322834962"/>
      </p:ext>
    </p:extLst>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613</TotalTime>
  <Words>633</Words>
  <Application>Microsoft Office PowerPoint</Application>
  <PresentationFormat>Předvádění na obrazovce (4:3)</PresentationFormat>
  <Paragraphs>117</Paragraphs>
  <Slides>19</Slides>
  <Notes>6</Notes>
  <HiddenSlides>0</HiddenSlides>
  <MMClips>0</MMClips>
  <ScaleCrop>false</ScaleCrop>
  <HeadingPairs>
    <vt:vector size="4" baseType="variant">
      <vt:variant>
        <vt:lpstr>Motiv</vt:lpstr>
      </vt:variant>
      <vt:variant>
        <vt:i4>1</vt:i4>
      </vt:variant>
      <vt:variant>
        <vt:lpstr>Nadpisy snímků</vt:lpstr>
      </vt:variant>
      <vt:variant>
        <vt:i4>19</vt:i4>
      </vt:variant>
    </vt:vector>
  </HeadingPairs>
  <TitlesOfParts>
    <vt:vector size="20" baseType="lpstr">
      <vt:lpstr>Motiv sady Office</vt:lpstr>
      <vt:lpstr>KELTOVÉ</vt:lpstr>
      <vt:lpstr>Prezentace aplikace PowerPoint</vt:lpstr>
      <vt:lpstr>Prezentace aplikace PowerPoint</vt:lpstr>
      <vt:lpstr>Prezentace aplikace PowerPoint</vt:lpstr>
      <vt:lpstr>GERMÁNI</vt:lpstr>
      <vt:lpstr>Prezentace aplikace PowerPoint</vt:lpstr>
      <vt:lpstr>Prezentace aplikace PowerPoint</vt:lpstr>
      <vt:lpstr>Prezentace aplikace PowerPoint</vt:lpstr>
      <vt:lpstr>Stolní hry</vt:lpstr>
      <vt:lpstr>Prezentace aplikace PowerPoint</vt:lpstr>
      <vt:lpstr>Prezentace aplikace PowerPoint</vt:lpstr>
      <vt:lpstr>Vikingové</vt:lpstr>
      <vt:lpstr>Prezentace aplikace PowerPoint</vt:lpstr>
      <vt:lpstr>Prezentace aplikace PowerPoint</vt:lpstr>
      <vt:lpstr>Glíma </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KELTOVÉ</dc:title>
  <dc:creator>Jiří Kouřil</dc:creator>
  <cp:lastModifiedBy>Jiří Kouřil</cp:lastModifiedBy>
  <cp:revision>26</cp:revision>
  <dcterms:created xsi:type="dcterms:W3CDTF">2017-03-26T09:35:41Z</dcterms:created>
  <dcterms:modified xsi:type="dcterms:W3CDTF">2017-04-02T21:15:42Z</dcterms:modified>
</cp:coreProperties>
</file>