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63" r:id="rId4"/>
    <p:sldId id="264" r:id="rId5"/>
    <p:sldId id="278" r:id="rId6"/>
    <p:sldId id="267" r:id="rId7"/>
    <p:sldId id="276" r:id="rId8"/>
    <p:sldId id="257" r:id="rId9"/>
    <p:sldId id="258" r:id="rId10"/>
    <p:sldId id="260" r:id="rId11"/>
    <p:sldId id="261" r:id="rId12"/>
    <p:sldId id="265" r:id="rId13"/>
    <p:sldId id="266" r:id="rId14"/>
    <p:sldId id="293" r:id="rId15"/>
    <p:sldId id="269" r:id="rId16"/>
    <p:sldId id="271" r:id="rId17"/>
    <p:sldId id="272" r:id="rId18"/>
    <p:sldId id="273" r:id="rId19"/>
    <p:sldId id="275" r:id="rId20"/>
    <p:sldId id="274" r:id="rId21"/>
    <p:sldId id="277" r:id="rId22"/>
    <p:sldId id="285" r:id="rId23"/>
    <p:sldId id="259" r:id="rId24"/>
    <p:sldId id="270" r:id="rId25"/>
    <p:sldId id="279" r:id="rId26"/>
    <p:sldId id="280" r:id="rId27"/>
    <p:sldId id="287" r:id="rId28"/>
    <p:sldId id="281" r:id="rId29"/>
    <p:sldId id="291" r:id="rId30"/>
    <p:sldId id="289" r:id="rId31"/>
    <p:sldId id="292" r:id="rId32"/>
    <p:sldId id="286" r:id="rId33"/>
    <p:sldId id="282" r:id="rId34"/>
    <p:sldId id="283" r:id="rId35"/>
    <p:sldId id="290" r:id="rId36"/>
    <p:sldId id="288" r:id="rId37"/>
    <p:sldId id="268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67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D373-21F3-4F35-B78C-DB16071EF1DD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ED75C-0AFF-4BF1-AA8A-B138E4531B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21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D75C-0AFF-4BF1-AA8A-B138E4531BC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75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D75C-0AFF-4BF1-AA8A-B138E4531BC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4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D75C-0AFF-4BF1-AA8A-B138E4531BC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9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D75C-0AFF-4BF1-AA8A-B138E4531BC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48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D75C-0AFF-4BF1-AA8A-B138E4531BC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7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D75C-0AFF-4BF1-AA8A-B138E4531BC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95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Vybraní sportovci období helénismu a Říma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Athlétai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Gladiatores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Agitatores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61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Chairón</a:t>
            </a:r>
            <a:r>
              <a:rPr lang="cs-CZ" b="1" dirty="0"/>
              <a:t> z </a:t>
            </a:r>
            <a:r>
              <a:rPr lang="cs-CZ" b="1" dirty="0" err="1"/>
              <a:t>Pellény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π</a:t>
            </a:r>
            <a:r>
              <a:rPr lang="cs-CZ" i="1" dirty="0" err="1" smtClean="0"/>
              <a:t>άλη</a:t>
            </a:r>
            <a:endParaRPr lang="cs-CZ" dirty="0"/>
          </a:p>
          <a:p>
            <a:r>
              <a:rPr lang="cs-CZ" dirty="0"/>
              <a:t>356 př. Kr./ 106. </a:t>
            </a:r>
            <a:r>
              <a:rPr lang="cs-CZ" dirty="0" smtClean="0"/>
              <a:t>OH</a:t>
            </a:r>
            <a:r>
              <a:rPr lang="cs-CZ" dirty="0"/>
              <a:t>, poté zvítězil ještě </a:t>
            </a:r>
            <a:r>
              <a:rPr lang="cs-CZ" dirty="0" smtClean="0"/>
              <a:t>3x</a:t>
            </a:r>
          </a:p>
          <a:p>
            <a:pPr lvl="1"/>
            <a:r>
              <a:rPr lang="cs-CZ" dirty="0" smtClean="0"/>
              <a:t>4x --- Milón, H+H</a:t>
            </a:r>
            <a:endParaRPr lang="cs-CZ" dirty="0"/>
          </a:p>
          <a:p>
            <a:r>
              <a:rPr lang="cs-CZ" dirty="0" smtClean="0"/>
              <a:t>jeden z prvních </a:t>
            </a:r>
            <a:r>
              <a:rPr lang="cs-CZ" i="1" dirty="0" err="1" smtClean="0"/>
              <a:t>athlétai</a:t>
            </a:r>
            <a:r>
              <a:rPr lang="cs-CZ" dirty="0" err="1" smtClean="0"/>
              <a:t>-žoldneřů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AV</a:t>
            </a:r>
          </a:p>
          <a:p>
            <a:pPr lvl="1"/>
            <a:r>
              <a:rPr lang="cs-CZ" dirty="0" smtClean="0"/>
              <a:t>tyran v Pelléně (AV)</a:t>
            </a:r>
          </a:p>
          <a:p>
            <a:pPr lvl="1"/>
            <a:r>
              <a:rPr lang="cs-CZ" dirty="0" smtClean="0"/>
              <a:t>x Promachos vs. </a:t>
            </a:r>
            <a:r>
              <a:rPr lang="cs-CZ" dirty="0" err="1" smtClean="0"/>
              <a:t>Púlydámos</a:t>
            </a:r>
            <a:r>
              <a:rPr lang="cs-CZ" dirty="0" smtClean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30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cs-CZ" b="1" dirty="0" err="1" smtClean="0"/>
              <a:t>Polykratés</a:t>
            </a:r>
            <a:r>
              <a:rPr lang="cs-CZ" b="1" dirty="0" smtClean="0"/>
              <a:t> z Argu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cs-CZ" dirty="0" smtClean="0"/>
              <a:t>?, snad </a:t>
            </a:r>
            <a:r>
              <a:rPr lang="cs-CZ" i="1" dirty="0"/>
              <a:t>π</a:t>
            </a:r>
            <a:r>
              <a:rPr lang="cs-CZ" i="1" dirty="0" err="1"/>
              <a:t>υγμή</a:t>
            </a:r>
            <a:r>
              <a:rPr lang="cs-CZ" dirty="0"/>
              <a:t> či </a:t>
            </a:r>
            <a:r>
              <a:rPr lang="cs-CZ" i="1" dirty="0" smtClean="0"/>
              <a:t>π</a:t>
            </a:r>
            <a:r>
              <a:rPr lang="cs-CZ" i="1" dirty="0" err="1" smtClean="0"/>
              <a:t>άλη</a:t>
            </a:r>
            <a:endParaRPr lang="cs-CZ" dirty="0"/>
          </a:p>
          <a:p>
            <a:r>
              <a:rPr lang="cs-CZ" dirty="0" smtClean="0"/>
              <a:t>otec </a:t>
            </a:r>
            <a:r>
              <a:rPr lang="cs-CZ" dirty="0" err="1" smtClean="0"/>
              <a:t>Mnasidés</a:t>
            </a:r>
            <a:r>
              <a:rPr lang="cs-CZ" dirty="0" smtClean="0"/>
              <a:t> 256 </a:t>
            </a:r>
            <a:r>
              <a:rPr lang="cs-CZ" dirty="0"/>
              <a:t>př. Kr./ 131. </a:t>
            </a:r>
            <a:r>
              <a:rPr lang="cs-CZ" dirty="0" smtClean="0"/>
              <a:t>OH</a:t>
            </a:r>
          </a:p>
          <a:p>
            <a:r>
              <a:rPr lang="cs-CZ" b="1" dirty="0" smtClean="0"/>
              <a:t>Ptolemaios IV </a:t>
            </a:r>
            <a:r>
              <a:rPr lang="cs-CZ" b="1" dirty="0" err="1" smtClean="0"/>
              <a:t>Filopatór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142. OH </a:t>
            </a:r>
            <a:r>
              <a:rPr lang="cs-CZ" dirty="0" err="1" smtClean="0"/>
              <a:t>Aristoníkés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výcvik žoldnéřů </a:t>
            </a:r>
          </a:p>
          <a:p>
            <a:pPr lvl="1"/>
            <a:r>
              <a:rPr lang="cs-CZ" dirty="0" smtClean="0"/>
              <a:t>P. velitelem L křídla jízdy u Rafie 217 BC (x </a:t>
            </a:r>
            <a:r>
              <a:rPr lang="cs-CZ" dirty="0" err="1" smtClean="0"/>
              <a:t>Antiochos</a:t>
            </a:r>
            <a:r>
              <a:rPr lang="cs-CZ" dirty="0" smtClean="0"/>
              <a:t> III.)</a:t>
            </a:r>
          </a:p>
          <a:p>
            <a:r>
              <a:rPr lang="cs-CZ" b="1" dirty="0" smtClean="0"/>
              <a:t>Ptolemaios V. </a:t>
            </a:r>
            <a:r>
              <a:rPr lang="cs-CZ" b="1" dirty="0" err="1" smtClean="0"/>
              <a:t>Epifanés</a:t>
            </a:r>
            <a:endParaRPr lang="cs-CZ" b="1" dirty="0" smtClean="0"/>
          </a:p>
          <a:p>
            <a:pPr lvl="1"/>
            <a:r>
              <a:rPr lang="cs-CZ" dirty="0" smtClean="0"/>
              <a:t>P. 2. nejmocnější muž</a:t>
            </a:r>
          </a:p>
          <a:p>
            <a:pPr lvl="1"/>
            <a:r>
              <a:rPr lang="cs-CZ" dirty="0" smtClean="0"/>
              <a:t>krutost – kůl, vláčení za vozem</a:t>
            </a:r>
          </a:p>
          <a:p>
            <a:r>
              <a:rPr lang="cs-CZ" dirty="0" smtClean="0"/>
              <a:t>Rosettská deska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91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Aristoníkés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i="1" dirty="0"/>
              <a:t>π</a:t>
            </a:r>
            <a:r>
              <a:rPr lang="cs-CZ" i="1" dirty="0" err="1"/>
              <a:t>υγμή</a:t>
            </a:r>
            <a:r>
              <a:rPr lang="cs-CZ" dirty="0" smtClean="0"/>
              <a:t>, 142. OH (2.)</a:t>
            </a:r>
          </a:p>
          <a:p>
            <a:r>
              <a:rPr lang="cs-CZ" b="1" dirty="0" smtClean="0"/>
              <a:t>Ptolemaios </a:t>
            </a:r>
            <a:r>
              <a:rPr lang="cs-CZ" b="1" dirty="0"/>
              <a:t>IV </a:t>
            </a:r>
            <a:r>
              <a:rPr lang="cs-CZ" b="1" dirty="0" err="1"/>
              <a:t>Filopatór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142. OH </a:t>
            </a:r>
            <a:r>
              <a:rPr lang="cs-CZ" dirty="0" err="1"/>
              <a:t>Aristoníkés</a:t>
            </a:r>
            <a:r>
              <a:rPr lang="cs-CZ" dirty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Kleitomachos</a:t>
            </a:r>
            <a:r>
              <a:rPr lang="cs-CZ" dirty="0" smtClean="0"/>
              <a:t> z Théb</a:t>
            </a:r>
          </a:p>
          <a:p>
            <a:pPr lvl="1"/>
            <a:endParaRPr lang="cs-CZ" dirty="0"/>
          </a:p>
          <a:p>
            <a:r>
              <a:rPr lang="cs-CZ" b="1" dirty="0" smtClean="0"/>
              <a:t>Ptolemaios </a:t>
            </a:r>
            <a:r>
              <a:rPr lang="cs-CZ" b="1" dirty="0"/>
              <a:t>V. </a:t>
            </a:r>
            <a:r>
              <a:rPr lang="cs-CZ" b="1" dirty="0" err="1" smtClean="0"/>
              <a:t>Epifanés</a:t>
            </a:r>
            <a:endParaRPr lang="cs-CZ" b="1" dirty="0" smtClean="0"/>
          </a:p>
          <a:p>
            <a:pPr lvl="1"/>
            <a:r>
              <a:rPr lang="cs-CZ" dirty="0" smtClean="0"/>
              <a:t>eunuch</a:t>
            </a:r>
          </a:p>
          <a:p>
            <a:pPr lvl="1"/>
            <a:r>
              <a:rPr lang="cs-CZ" dirty="0" err="1" smtClean="0"/>
              <a:t>Polykratés</a:t>
            </a:r>
            <a:r>
              <a:rPr lang="cs-CZ" dirty="0" smtClean="0"/>
              <a:t> – moc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00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Kleitomachos</a:t>
            </a:r>
            <a:r>
              <a:rPr lang="cs-CZ" b="1" dirty="0" smtClean="0"/>
              <a:t> z Théb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o</a:t>
            </a:r>
            <a:r>
              <a:rPr lang="cs-CZ" dirty="0" smtClean="0"/>
              <a:t>d</a:t>
            </a:r>
            <a:r>
              <a:rPr lang="cs-CZ" i="1" dirty="0" smtClean="0"/>
              <a:t> </a:t>
            </a:r>
            <a:r>
              <a:rPr lang="cs-CZ" dirty="0"/>
              <a:t>216 př. Kr./ 141. OH</a:t>
            </a:r>
            <a:endParaRPr lang="cs-CZ" i="1" dirty="0" smtClean="0"/>
          </a:p>
          <a:p>
            <a:pPr algn="just"/>
            <a:r>
              <a:rPr lang="cs-CZ" i="1" dirty="0" smtClean="0"/>
              <a:t>πα</a:t>
            </a:r>
            <a:r>
              <a:rPr lang="cs-CZ" i="1" dirty="0" err="1" smtClean="0"/>
              <a:t>γκράτιον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poté </a:t>
            </a:r>
            <a:r>
              <a:rPr lang="cs-CZ" i="1" dirty="0" smtClean="0"/>
              <a:t>π</a:t>
            </a:r>
            <a:r>
              <a:rPr lang="cs-CZ" i="1" dirty="0" err="1" smtClean="0"/>
              <a:t>υγμή</a:t>
            </a:r>
            <a:r>
              <a:rPr lang="cs-CZ" dirty="0" smtClean="0"/>
              <a:t> a v</a:t>
            </a:r>
            <a:r>
              <a:rPr lang="cs-CZ" dirty="0"/>
              <a:t> </a:t>
            </a:r>
            <a:r>
              <a:rPr lang="cs-CZ" i="1" dirty="0"/>
              <a:t>πα</a:t>
            </a:r>
            <a:r>
              <a:rPr lang="cs-CZ" i="1" dirty="0" err="1"/>
              <a:t>γκράτιον</a:t>
            </a:r>
            <a:r>
              <a:rPr lang="cs-CZ" dirty="0"/>
              <a:t> </a:t>
            </a:r>
            <a:r>
              <a:rPr lang="cs-CZ" dirty="0" smtClean="0"/>
              <a:t>2. </a:t>
            </a:r>
          </a:p>
          <a:p>
            <a:pPr algn="just"/>
            <a:r>
              <a:rPr lang="cs-CZ" dirty="0"/>
              <a:t>v </a:t>
            </a:r>
            <a:r>
              <a:rPr lang="cs-CZ" i="1" dirty="0"/>
              <a:t>πα</a:t>
            </a:r>
            <a:r>
              <a:rPr lang="cs-CZ" i="1" dirty="0" err="1"/>
              <a:t>γκράτιον</a:t>
            </a:r>
            <a:r>
              <a:rPr lang="cs-CZ" dirty="0"/>
              <a:t> podlehl Kaprovi, poté finále v </a:t>
            </a:r>
            <a:r>
              <a:rPr lang="cs-CZ" i="1" dirty="0"/>
              <a:t>π</a:t>
            </a:r>
            <a:r>
              <a:rPr lang="cs-CZ" i="1" dirty="0" err="1"/>
              <a:t>υγμή</a:t>
            </a:r>
            <a:r>
              <a:rPr lang="cs-CZ" i="1" dirty="0"/>
              <a:t> </a:t>
            </a:r>
            <a:r>
              <a:rPr lang="cs-CZ" dirty="0"/>
              <a:t>s </a:t>
            </a:r>
            <a:r>
              <a:rPr lang="cs-CZ" dirty="0" err="1"/>
              <a:t>Aristoníkem</a:t>
            </a:r>
            <a:r>
              <a:rPr lang="cs-CZ" dirty="0"/>
              <a:t>: </a:t>
            </a:r>
          </a:p>
          <a:p>
            <a:pPr algn="just"/>
            <a:r>
              <a:rPr lang="cs-CZ" dirty="0" smtClean="0"/>
              <a:t>v </a:t>
            </a:r>
            <a:r>
              <a:rPr lang="cs-CZ" dirty="0"/>
              <a:t>Isthmu </a:t>
            </a:r>
            <a:r>
              <a:rPr lang="cs-CZ" i="1" dirty="0" smtClean="0"/>
              <a:t>π</a:t>
            </a:r>
            <a:r>
              <a:rPr lang="cs-CZ" i="1" dirty="0" err="1" smtClean="0"/>
              <a:t>υγμή</a:t>
            </a:r>
            <a:r>
              <a:rPr lang="cs-CZ" dirty="0"/>
              <a:t>, </a:t>
            </a:r>
            <a:r>
              <a:rPr lang="cs-CZ" i="1" dirty="0"/>
              <a:t>π</a:t>
            </a:r>
            <a:r>
              <a:rPr lang="cs-CZ" i="1" dirty="0" err="1"/>
              <a:t>άλη</a:t>
            </a:r>
            <a:r>
              <a:rPr lang="cs-CZ" dirty="0"/>
              <a:t> i </a:t>
            </a:r>
            <a:r>
              <a:rPr lang="cs-CZ" i="1" dirty="0" smtClean="0"/>
              <a:t>πα</a:t>
            </a:r>
            <a:r>
              <a:rPr lang="cs-CZ" i="1" dirty="0" err="1" smtClean="0"/>
              <a:t>γκράτιον</a:t>
            </a:r>
            <a:endParaRPr lang="cs-CZ" i="1" dirty="0" smtClean="0"/>
          </a:p>
          <a:p>
            <a:pPr algn="just"/>
            <a:r>
              <a:rPr lang="cs-CZ" dirty="0" smtClean="0"/>
              <a:t>snaha o titul „první po Héraklovi“ </a:t>
            </a:r>
          </a:p>
          <a:p>
            <a:pPr lvl="1" algn="just"/>
            <a:r>
              <a:rPr lang="cs-CZ" dirty="0" smtClean="0"/>
              <a:t>P před B ---- box krutější </a:t>
            </a:r>
          </a:p>
          <a:p>
            <a:pPr algn="just"/>
            <a:r>
              <a:rPr lang="cs-CZ" dirty="0" smtClean="0"/>
              <a:t>Delfy 3x </a:t>
            </a:r>
            <a:r>
              <a:rPr lang="cs-CZ" i="1" dirty="0"/>
              <a:t>πα</a:t>
            </a:r>
            <a:r>
              <a:rPr lang="cs-CZ" i="1" dirty="0" err="1"/>
              <a:t>γκράτιον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6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Báseň na </a:t>
            </a:r>
            <a:r>
              <a:rPr lang="cs-CZ" dirty="0" err="1" smtClean="0"/>
              <a:t>Kleitomacha</a:t>
            </a:r>
            <a:r>
              <a:rPr lang="cs-CZ" dirty="0" smtClean="0"/>
              <a:t> od </a:t>
            </a:r>
            <a:r>
              <a:rPr lang="cs-CZ" dirty="0" err="1" smtClean="0"/>
              <a:t>Alkaia</a:t>
            </a:r>
            <a:r>
              <a:rPr lang="cs-CZ" dirty="0" smtClean="0"/>
              <a:t> z </a:t>
            </a:r>
            <a:r>
              <a:rPr lang="cs-CZ" dirty="0" err="1" smtClean="0"/>
              <a:t>Messénie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 smtClean="0"/>
              <a:t>„</a:t>
            </a:r>
            <a:r>
              <a:rPr lang="cs-CZ" sz="2800" i="1" dirty="0" smtClean="0"/>
              <a:t>Tak jak zde, cizinče, zříš v kovu vtělenu snahu</a:t>
            </a:r>
          </a:p>
          <a:p>
            <a:pPr marL="0" indent="0" algn="ctr">
              <a:buNone/>
            </a:pPr>
            <a:r>
              <a:rPr lang="cs-CZ" sz="2800" i="1" dirty="0" err="1" smtClean="0"/>
              <a:t>Kleitomacha</a:t>
            </a:r>
            <a:r>
              <a:rPr lang="cs-CZ" sz="2800" i="1" dirty="0" smtClean="0"/>
              <a:t>, Helada vítala jeho sílu.</a:t>
            </a:r>
          </a:p>
          <a:p>
            <a:pPr marL="0" indent="0" algn="ctr">
              <a:buNone/>
            </a:pPr>
            <a:r>
              <a:rPr lang="cs-CZ" sz="2800" i="1" dirty="0" smtClean="0"/>
              <a:t>Neboť hned, jak si z pěstního boje uvolnil zkrvácenou</a:t>
            </a:r>
          </a:p>
          <a:p>
            <a:pPr marL="0" indent="0" algn="ctr">
              <a:buNone/>
            </a:pPr>
            <a:r>
              <a:rPr lang="cs-CZ" sz="2800" i="1" dirty="0" smtClean="0"/>
              <a:t>ochranu rukou, nastoupil k hroznému utkání v pankratiu, </a:t>
            </a:r>
          </a:p>
          <a:p>
            <a:pPr marL="0" indent="0" algn="ctr">
              <a:buNone/>
            </a:pPr>
            <a:r>
              <a:rPr lang="cs-CZ" sz="2800" i="1" dirty="0" smtClean="0"/>
              <a:t>a třikrát pak, aniž klesl a prachem si potřísnil rámě,</a:t>
            </a:r>
          </a:p>
          <a:p>
            <a:pPr marL="0" indent="0" algn="ctr">
              <a:buNone/>
            </a:pPr>
            <a:r>
              <a:rPr lang="cs-CZ" sz="2800" i="1" dirty="0" smtClean="0"/>
              <a:t>v zápase vyhrál a na Isthmu tři převzal ceny. </a:t>
            </a:r>
          </a:p>
          <a:p>
            <a:pPr marL="0" indent="0" algn="ctr">
              <a:buNone/>
            </a:pPr>
            <a:r>
              <a:rPr lang="cs-CZ" sz="2800" i="1" dirty="0" smtClean="0"/>
              <a:t>Jen jemu z Helénů toto se zdařilo. Věnci však </a:t>
            </a:r>
          </a:p>
          <a:p>
            <a:pPr marL="0" indent="0" algn="ctr">
              <a:buNone/>
            </a:pPr>
            <a:r>
              <a:rPr lang="cs-CZ" sz="2800" i="1" dirty="0" smtClean="0"/>
              <a:t>i Théby oslavil a tebe též, otče </a:t>
            </a:r>
            <a:r>
              <a:rPr lang="cs-CZ" sz="2800" i="1" dirty="0" err="1" smtClean="0"/>
              <a:t>Hermokrate</a:t>
            </a:r>
            <a:r>
              <a:rPr lang="cs-CZ" sz="2800" i="1" dirty="0" smtClean="0"/>
              <a:t>.</a:t>
            </a:r>
            <a:r>
              <a:rPr lang="cs-CZ" sz="2800" dirty="0" smtClean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87296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18"/>
            <a:ext cx="9144000" cy="685018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i="1" dirty="0"/>
              <a:t>Když přišel do Řecka </a:t>
            </a:r>
            <a:r>
              <a:rPr lang="cs-CZ" dirty="0" smtClean="0"/>
              <a:t>(</a:t>
            </a:r>
            <a:r>
              <a:rPr lang="cs-CZ" dirty="0" err="1" smtClean="0"/>
              <a:t>Aristoníkos</a:t>
            </a:r>
            <a:r>
              <a:rPr lang="cs-CZ" dirty="0" smtClean="0"/>
              <a:t>) </a:t>
            </a:r>
            <a:r>
              <a:rPr lang="cs-CZ" i="1" dirty="0" smtClean="0"/>
              <a:t>a </a:t>
            </a:r>
            <a:r>
              <a:rPr lang="cs-CZ" i="1" dirty="0"/>
              <a:t>postavil se na olympijských hrách proti </a:t>
            </a:r>
            <a:r>
              <a:rPr lang="cs-CZ" i="1" dirty="0" err="1"/>
              <a:t>Kleitomachovi</a:t>
            </a:r>
            <a:r>
              <a:rPr lang="cs-CZ" i="1" dirty="0"/>
              <a:t>, diváci se zřejmě hned přidali na jeho stranu a zdravili ho, protože byli potěšeni, že se jednou někdo odvážil postavit se proti </a:t>
            </a:r>
            <a:r>
              <a:rPr lang="cs-CZ" i="1" dirty="0" err="1"/>
              <a:t>Kleitomachovi</a:t>
            </a:r>
            <a:r>
              <a:rPr lang="cs-CZ" i="1" dirty="0"/>
              <a:t>. A když zápas pokračoval a </a:t>
            </a:r>
            <a:r>
              <a:rPr lang="cs-CZ" i="1" dirty="0" err="1"/>
              <a:t>Aristoníkos</a:t>
            </a:r>
            <a:r>
              <a:rPr lang="cs-CZ" i="1" dirty="0"/>
              <a:t>, jak se zdálo, získával převahu a zasadil soupeři nějaký nebezpečný úder, diváci mu za to tleskali a bouřlivě ho povzbuzovali. Tehdy </a:t>
            </a:r>
            <a:r>
              <a:rPr lang="cs-CZ" i="1" dirty="0" err="1"/>
              <a:t>Kleitomachos</a:t>
            </a:r>
            <a:r>
              <a:rPr lang="cs-CZ" i="1" dirty="0"/>
              <a:t> ustoupil, aby si krátce oddechl, a obrátil se na diváky s otázkou, co sledují tím, že povzbuzují </a:t>
            </a:r>
            <a:r>
              <a:rPr lang="cs-CZ" i="1" dirty="0" err="1"/>
              <a:t>Aristoníka</a:t>
            </a:r>
            <a:r>
              <a:rPr lang="cs-CZ" i="1" dirty="0"/>
              <a:t> a ze všech sil ho podporují. Domnívají se snad, že on neboxuje poctivě, a neuvědomují si, že on nyní bojuje za slávu Řecka a </a:t>
            </a:r>
            <a:r>
              <a:rPr lang="cs-CZ" i="1" dirty="0" err="1"/>
              <a:t>Aristoníkos</a:t>
            </a:r>
            <a:r>
              <a:rPr lang="cs-CZ" i="1" dirty="0"/>
              <a:t> za krále Ptolemaia? Chtějí, aby olympijský věnec získal Egypťan, nebo chtějí slyšet, jak hlasatel oznamuje, že v boxu mužů zvítězil občan Théb a Boiótie? Po těchto </a:t>
            </a:r>
            <a:r>
              <a:rPr lang="cs-CZ" i="1" dirty="0" err="1"/>
              <a:t>Kleitomachových</a:t>
            </a:r>
            <a:r>
              <a:rPr lang="cs-CZ" i="1" dirty="0"/>
              <a:t> slovech prý diváci zcela změnili svůj postoj a </a:t>
            </a:r>
            <a:r>
              <a:rPr lang="cs-CZ" i="1" dirty="0" err="1"/>
              <a:t>Aristoníka</a:t>
            </a:r>
            <a:r>
              <a:rPr lang="cs-CZ" i="1" dirty="0"/>
              <a:t> nakonec porazili spíše oni než </a:t>
            </a:r>
            <a:r>
              <a:rPr lang="cs-CZ" i="1" dirty="0" err="1"/>
              <a:t>Kleitomachos</a:t>
            </a:r>
            <a:r>
              <a:rPr lang="cs-CZ" dirty="0"/>
              <a:t>“</a:t>
            </a:r>
            <a:r>
              <a:rPr lang="cs-CZ" sz="2600" dirty="0"/>
              <a:t> (</a:t>
            </a:r>
            <a:r>
              <a:rPr lang="cs-CZ" sz="2600" dirty="0" err="1"/>
              <a:t>Plb</a:t>
            </a:r>
            <a:r>
              <a:rPr lang="cs-CZ" sz="2600" dirty="0"/>
              <a:t>. 27.9.7–13).</a:t>
            </a:r>
          </a:p>
        </p:txBody>
      </p:sp>
    </p:spTree>
    <p:extLst>
      <p:ext uri="{BB962C8B-B14F-4D97-AF65-F5344CB8AC3E}">
        <p14:creationId xmlns:p14="http://schemas.microsoft.com/office/powerpoint/2010/main" val="95077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Kapros</a:t>
            </a:r>
            <a:r>
              <a:rPr lang="cs-CZ" b="1" dirty="0" smtClean="0"/>
              <a:t> z Élidy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cs-CZ" dirty="0"/>
              <a:t>212 př. Kr./ 142. OH </a:t>
            </a:r>
            <a:endParaRPr lang="cs-CZ" dirty="0" smtClean="0"/>
          </a:p>
          <a:p>
            <a:r>
              <a:rPr lang="cs-CZ" i="1" dirty="0" smtClean="0"/>
              <a:t>π</a:t>
            </a:r>
            <a:r>
              <a:rPr lang="cs-CZ" i="1" dirty="0" err="1" smtClean="0"/>
              <a:t>άλη</a:t>
            </a:r>
            <a:r>
              <a:rPr lang="cs-CZ" dirty="0" smtClean="0"/>
              <a:t> – </a:t>
            </a:r>
            <a:r>
              <a:rPr lang="cs-CZ" b="1" dirty="0" err="1" smtClean="0"/>
              <a:t>Paiánios</a:t>
            </a:r>
            <a:r>
              <a:rPr lang="cs-CZ" b="1" dirty="0" smtClean="0"/>
              <a:t> z Élidy </a:t>
            </a:r>
            <a:r>
              <a:rPr lang="cs-CZ" dirty="0" smtClean="0"/>
              <a:t>(141. OH) </a:t>
            </a:r>
          </a:p>
          <a:p>
            <a:r>
              <a:rPr lang="cs-CZ" i="1" dirty="0" smtClean="0"/>
              <a:t>πα</a:t>
            </a:r>
            <a:r>
              <a:rPr lang="cs-CZ" i="1" dirty="0" err="1" smtClean="0"/>
              <a:t>γκράτιον</a:t>
            </a:r>
            <a:r>
              <a:rPr lang="cs-CZ" dirty="0" smtClean="0"/>
              <a:t> – </a:t>
            </a:r>
            <a:r>
              <a:rPr lang="cs-CZ" b="1" dirty="0" err="1" smtClean="0"/>
              <a:t>Kleitomachos</a:t>
            </a:r>
            <a:r>
              <a:rPr lang="cs-CZ" b="1" dirty="0" smtClean="0"/>
              <a:t> z Théb </a:t>
            </a:r>
            <a:r>
              <a:rPr lang="cs-CZ" dirty="0"/>
              <a:t>(141. OH) </a:t>
            </a:r>
            <a:endParaRPr lang="cs-CZ" b="1" dirty="0" smtClean="0"/>
          </a:p>
          <a:p>
            <a:r>
              <a:rPr lang="cs-CZ" dirty="0" smtClean="0"/>
              <a:t>1. </a:t>
            </a:r>
            <a:r>
              <a:rPr lang="cs-CZ" i="1" dirty="0" smtClean="0"/>
              <a:t>πα</a:t>
            </a:r>
            <a:r>
              <a:rPr lang="cs-CZ" i="1" dirty="0" err="1" smtClean="0"/>
              <a:t>ράδοξονῑκης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60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err="1" smtClean="0"/>
              <a:t>Stratón</a:t>
            </a:r>
            <a:r>
              <a:rPr lang="cs-CZ" b="1" dirty="0" smtClean="0"/>
              <a:t> z Alexandrie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</a:t>
            </a:r>
            <a:r>
              <a:rPr lang="cs-CZ" dirty="0" smtClean="0"/>
              <a:t>d</a:t>
            </a:r>
            <a:r>
              <a:rPr lang="cs-CZ" i="1" dirty="0" smtClean="0"/>
              <a:t> </a:t>
            </a:r>
            <a:r>
              <a:rPr lang="cs-CZ" dirty="0"/>
              <a:t>68 př. Kr./ 178. OH</a:t>
            </a:r>
            <a:endParaRPr lang="cs-CZ" i="1" dirty="0" smtClean="0"/>
          </a:p>
          <a:p>
            <a:pPr algn="just"/>
            <a:r>
              <a:rPr lang="cs-CZ" i="1" dirty="0" smtClean="0"/>
              <a:t>π</a:t>
            </a:r>
            <a:r>
              <a:rPr lang="cs-CZ" i="1" dirty="0" err="1" smtClean="0"/>
              <a:t>άλη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 smtClean="0"/>
              <a:t>πα</a:t>
            </a:r>
            <a:r>
              <a:rPr lang="cs-CZ" i="1" dirty="0" err="1" smtClean="0"/>
              <a:t>γκράτιον</a:t>
            </a:r>
            <a:endParaRPr lang="cs-CZ" dirty="0"/>
          </a:p>
          <a:p>
            <a:pPr lvl="1" algn="just"/>
            <a:r>
              <a:rPr lang="cs-CZ" i="1" dirty="0"/>
              <a:t>π</a:t>
            </a:r>
            <a:r>
              <a:rPr lang="cs-CZ" i="1" dirty="0" err="1"/>
              <a:t>άλη</a:t>
            </a:r>
            <a:r>
              <a:rPr lang="cs-CZ" dirty="0"/>
              <a:t> </a:t>
            </a:r>
            <a:r>
              <a:rPr lang="cs-CZ" dirty="0" smtClean="0"/>
              <a:t>po </a:t>
            </a:r>
            <a:r>
              <a:rPr lang="cs-CZ" dirty="0"/>
              <a:t>vyškrtnutí dvou jeho soupeřů </a:t>
            </a:r>
            <a:r>
              <a:rPr lang="cs-CZ" dirty="0" smtClean="0"/>
              <a:t>za uplácení </a:t>
            </a:r>
          </a:p>
          <a:p>
            <a:pPr lvl="2" algn="just"/>
            <a:r>
              <a:rPr lang="cs-CZ" dirty="0" err="1" smtClean="0"/>
              <a:t>Eudelos</a:t>
            </a:r>
            <a:r>
              <a:rPr lang="cs-CZ" dirty="0" smtClean="0"/>
              <a:t> – </a:t>
            </a:r>
            <a:r>
              <a:rPr lang="cs-CZ" dirty="0" err="1" smtClean="0"/>
              <a:t>Filostratos</a:t>
            </a:r>
            <a:r>
              <a:rPr lang="cs-CZ" dirty="0" smtClean="0"/>
              <a:t> z Rhodu</a:t>
            </a:r>
            <a:endParaRPr lang="cs-CZ" dirty="0"/>
          </a:p>
          <a:p>
            <a:pPr algn="just"/>
            <a:r>
              <a:rPr lang="cs-CZ" dirty="0" smtClean="0"/>
              <a:t>poté </a:t>
            </a:r>
            <a:r>
              <a:rPr lang="cs-CZ" dirty="0"/>
              <a:t>zvítězil v jedné či obou </a:t>
            </a:r>
            <a:r>
              <a:rPr lang="cs-CZ" dirty="0" smtClean="0"/>
              <a:t>disciplínách </a:t>
            </a:r>
            <a:r>
              <a:rPr lang="cs-CZ" dirty="0"/>
              <a:t>ještě </a:t>
            </a:r>
            <a:r>
              <a:rPr lang="cs-CZ" dirty="0" smtClean="0"/>
              <a:t>1x</a:t>
            </a:r>
          </a:p>
          <a:p>
            <a:pPr algn="just"/>
            <a:r>
              <a:rPr lang="cs-CZ" dirty="0" smtClean="0"/>
              <a:t>titul </a:t>
            </a:r>
            <a:r>
              <a:rPr lang="cs-CZ" i="1" dirty="0"/>
              <a:t>πα</a:t>
            </a:r>
            <a:r>
              <a:rPr lang="cs-CZ" i="1" dirty="0" err="1"/>
              <a:t>ράδοξονῑκης</a:t>
            </a:r>
            <a:r>
              <a:rPr lang="cs-CZ" dirty="0"/>
              <a:t> „čtvrtý </a:t>
            </a:r>
            <a:r>
              <a:rPr lang="cs-CZ" i="1" dirty="0" err="1"/>
              <a:t>ἀφ</a:t>
            </a:r>
            <a:r>
              <a:rPr lang="cs-CZ" i="1" dirty="0"/>
              <a:t>᾽ </a:t>
            </a:r>
            <a:r>
              <a:rPr lang="cs-CZ" i="1" dirty="0" err="1" smtClean="0"/>
              <a:t>Ἡρ</a:t>
            </a:r>
            <a:r>
              <a:rPr lang="cs-CZ" i="1" dirty="0" smtClean="0"/>
              <a:t>ακλέους</a:t>
            </a:r>
            <a:r>
              <a:rPr lang="cs-CZ" dirty="0" smtClean="0"/>
              <a:t>“</a:t>
            </a:r>
          </a:p>
          <a:p>
            <a:pPr algn="just"/>
            <a:r>
              <a:rPr lang="cs-CZ" b="1" dirty="0" smtClean="0"/>
              <a:t>Nemea</a:t>
            </a:r>
            <a:r>
              <a:rPr lang="cs-CZ" dirty="0" smtClean="0"/>
              <a:t> </a:t>
            </a:r>
            <a:r>
              <a:rPr lang="cs-CZ" i="1" dirty="0" smtClean="0"/>
              <a:t>dromos</a:t>
            </a:r>
            <a:r>
              <a:rPr lang="cs-CZ" dirty="0" smtClean="0"/>
              <a:t>, </a:t>
            </a:r>
            <a:r>
              <a:rPr lang="cs-CZ" i="1" dirty="0" smtClean="0"/>
              <a:t>palé</a:t>
            </a:r>
            <a:r>
              <a:rPr lang="cs-CZ" dirty="0" smtClean="0"/>
              <a:t>, </a:t>
            </a:r>
            <a:r>
              <a:rPr lang="cs-CZ" i="1" dirty="0" smtClean="0"/>
              <a:t>pygmé</a:t>
            </a:r>
            <a:r>
              <a:rPr lang="cs-CZ" dirty="0" smtClean="0"/>
              <a:t>, </a:t>
            </a:r>
            <a:r>
              <a:rPr lang="cs-CZ" i="1" dirty="0" smtClean="0"/>
              <a:t>pankration</a:t>
            </a:r>
            <a:r>
              <a:rPr lang="cs-CZ" dirty="0" smtClean="0"/>
              <a:t> dorost.</a:t>
            </a:r>
            <a:endParaRPr lang="cs-CZ" dirty="0"/>
          </a:p>
          <a:p>
            <a:pPr algn="just"/>
            <a:r>
              <a:rPr lang="cs-CZ" b="1" dirty="0" smtClean="0"/>
              <a:t>slezina </a:t>
            </a:r>
          </a:p>
          <a:p>
            <a:pPr lvl="1" algn="just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/>
              <a:t> pětibojař </a:t>
            </a:r>
            <a:r>
              <a:rPr lang="cs-CZ" dirty="0" err="1" smtClean="0"/>
              <a:t>Hysmónés</a:t>
            </a:r>
            <a:r>
              <a:rPr lang="cs-CZ" dirty="0" smtClean="0"/>
              <a:t> z Eleje, R. Heydrich</a:t>
            </a:r>
          </a:p>
          <a:p>
            <a:pPr algn="just"/>
            <a:r>
              <a:rPr lang="cs-CZ" dirty="0" smtClean="0"/>
              <a:t>do </a:t>
            </a:r>
            <a:r>
              <a:rPr lang="cs-CZ" dirty="0" err="1" smtClean="0"/>
              <a:t>Aigiónu</a:t>
            </a:r>
            <a:r>
              <a:rPr lang="cs-CZ" dirty="0" smtClean="0"/>
              <a:t> – soukromá tělocvična a socha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33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Níkostratos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π</a:t>
            </a:r>
            <a:r>
              <a:rPr lang="cs-CZ" i="1" dirty="0" err="1"/>
              <a:t>άλη</a:t>
            </a:r>
            <a:r>
              <a:rPr lang="cs-CZ" dirty="0"/>
              <a:t> a </a:t>
            </a:r>
            <a:r>
              <a:rPr lang="cs-CZ" i="1" dirty="0"/>
              <a:t>πα</a:t>
            </a:r>
            <a:r>
              <a:rPr lang="cs-CZ" i="1" dirty="0" err="1"/>
              <a:t>γκράτιον</a:t>
            </a:r>
            <a:endParaRPr lang="cs-CZ" dirty="0"/>
          </a:p>
          <a:p>
            <a:r>
              <a:rPr lang="cs-CZ" dirty="0" smtClean="0"/>
              <a:t>207. OH</a:t>
            </a:r>
          </a:p>
          <a:p>
            <a:r>
              <a:rPr lang="cs-CZ" dirty="0" smtClean="0"/>
              <a:t>loupežníci – prodej do </a:t>
            </a:r>
            <a:r>
              <a:rPr lang="cs-CZ" dirty="0" err="1" smtClean="0"/>
              <a:t>Aigů</a:t>
            </a:r>
            <a:r>
              <a:rPr lang="cs-CZ" dirty="0" smtClean="0"/>
              <a:t> – sen – cvičení – 7. po Héraklovi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06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Gerénos</a:t>
            </a:r>
            <a:r>
              <a:rPr lang="cs-CZ" b="1" dirty="0" smtClean="0"/>
              <a:t> z </a:t>
            </a:r>
            <a:r>
              <a:rPr lang="cs-CZ" b="1" dirty="0" err="1" smtClean="0"/>
              <a:t>Naukratidy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π</a:t>
            </a:r>
            <a:r>
              <a:rPr lang="cs-CZ" i="1" dirty="0" err="1" smtClean="0"/>
              <a:t>άλη</a:t>
            </a:r>
            <a:endParaRPr lang="cs-CZ" i="1" dirty="0" smtClean="0"/>
          </a:p>
          <a:p>
            <a:r>
              <a:rPr lang="cs-CZ" dirty="0" smtClean="0"/>
              <a:t>247. OH, </a:t>
            </a:r>
            <a:r>
              <a:rPr lang="cs-CZ" dirty="0"/>
              <a:t>209 po </a:t>
            </a:r>
            <a:r>
              <a:rPr lang="cs-CZ" dirty="0" smtClean="0"/>
              <a:t>Kr.</a:t>
            </a:r>
          </a:p>
          <a:p>
            <a:r>
              <a:rPr lang="cs-CZ" dirty="0" err="1"/>
              <a:t>Philostr</a:t>
            </a:r>
            <a:r>
              <a:rPr lang="cs-CZ" dirty="0"/>
              <a:t>., </a:t>
            </a:r>
            <a:r>
              <a:rPr lang="cs-CZ" i="1" dirty="0" err="1"/>
              <a:t>Gym</a:t>
            </a:r>
            <a:r>
              <a:rPr lang="cs-CZ" dirty="0"/>
              <a:t>. 54</a:t>
            </a:r>
          </a:p>
          <a:p>
            <a:pPr lvl="1"/>
            <a:r>
              <a:rPr lang="cs-CZ" dirty="0" smtClean="0"/>
              <a:t>oslava</a:t>
            </a:r>
          </a:p>
          <a:p>
            <a:pPr lvl="1"/>
            <a:r>
              <a:rPr lang="cs-CZ" i="1" dirty="0" err="1"/>
              <a:t>τετράδ</a:t>
            </a:r>
            <a:r>
              <a:rPr lang="cs-CZ" i="1" dirty="0"/>
              <a:t>α</a:t>
            </a:r>
            <a:endParaRPr lang="cs-CZ" dirty="0"/>
          </a:p>
          <a:p>
            <a:pPr lvl="1"/>
            <a:r>
              <a:rPr lang="cs-CZ" dirty="0" smtClean="0"/>
              <a:t>přepětí </a:t>
            </a:r>
            <a:r>
              <a:rPr lang="cs-CZ" dirty="0"/>
              <a:t>během </a:t>
            </a:r>
            <a:r>
              <a:rPr lang="cs-CZ" dirty="0" smtClean="0"/>
              <a:t>tréninku</a:t>
            </a:r>
          </a:p>
        </p:txBody>
      </p:sp>
    </p:spTree>
    <p:extLst>
      <p:ext uri="{BB962C8B-B14F-4D97-AF65-F5344CB8AC3E}">
        <p14:creationId xmlns:p14="http://schemas.microsoft.com/office/powerpoint/2010/main" val="77687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43000"/>
          </a:xfrm>
        </p:spPr>
        <p:txBody>
          <a:bodyPr/>
          <a:lstStyle/>
          <a:p>
            <a:r>
              <a:rPr lang="cs-CZ" b="1" dirty="0" smtClean="0"/>
              <a:t>„lehkoatletické“ disciplíny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smtClean="0"/>
              <a:t>Athlétai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66692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130"/>
          </a:xfrm>
        </p:spPr>
        <p:txBody>
          <a:bodyPr/>
          <a:lstStyle/>
          <a:p>
            <a:r>
              <a:rPr lang="cs-CZ" b="1" dirty="0" smtClean="0"/>
              <a:t>Další kočovní </a:t>
            </a:r>
            <a:r>
              <a:rPr lang="cs-CZ" b="1" i="1" dirty="0" err="1" smtClean="0"/>
              <a:t>athlétai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T. </a:t>
            </a:r>
            <a:r>
              <a:rPr lang="cs-CZ" b="1" dirty="0" err="1" smtClean="0"/>
              <a:t>Flavios</a:t>
            </a:r>
            <a:r>
              <a:rPr lang="cs-CZ" b="1" dirty="0" smtClean="0"/>
              <a:t> </a:t>
            </a:r>
            <a:r>
              <a:rPr lang="cs-CZ" b="1" dirty="0" err="1" smtClean="0"/>
              <a:t>Artemidóros</a:t>
            </a:r>
            <a:r>
              <a:rPr lang="cs-CZ" b="1" dirty="0" smtClean="0"/>
              <a:t> </a:t>
            </a:r>
            <a:r>
              <a:rPr lang="cs-CZ" dirty="0" smtClean="0"/>
              <a:t>– 215. OH, různé hry</a:t>
            </a:r>
          </a:p>
          <a:p>
            <a:pPr marL="0" indent="0" algn="just">
              <a:buNone/>
            </a:pPr>
            <a:endParaRPr lang="cs-CZ" sz="1200" dirty="0" smtClean="0"/>
          </a:p>
          <a:p>
            <a:pPr algn="just"/>
            <a:r>
              <a:rPr lang="cs-CZ" b="1" dirty="0" err="1" smtClean="0"/>
              <a:t>Ménodotos</a:t>
            </a:r>
            <a:r>
              <a:rPr lang="cs-CZ" b="1" dirty="0" smtClean="0"/>
              <a:t> z </a:t>
            </a:r>
            <a:r>
              <a:rPr lang="cs-CZ" b="1" dirty="0" err="1" smtClean="0"/>
              <a:t>Tyru</a:t>
            </a:r>
            <a:r>
              <a:rPr lang="cs-CZ" b="1" dirty="0" smtClean="0"/>
              <a:t> </a:t>
            </a:r>
            <a:r>
              <a:rPr lang="cs-CZ" dirty="0" smtClean="0"/>
              <a:t>– 2x Olympie, 36 vítězství</a:t>
            </a:r>
          </a:p>
          <a:p>
            <a:pPr marL="0" indent="0" algn="just">
              <a:buNone/>
            </a:pPr>
            <a:endParaRPr lang="cs-CZ" sz="1200" dirty="0" smtClean="0"/>
          </a:p>
          <a:p>
            <a:pPr algn="just"/>
            <a:r>
              <a:rPr lang="cs-CZ" b="1" dirty="0" err="1" smtClean="0"/>
              <a:t>Apollónios</a:t>
            </a:r>
            <a:r>
              <a:rPr lang="cs-CZ" b="1" dirty="0" smtClean="0"/>
              <a:t> </a:t>
            </a:r>
            <a:r>
              <a:rPr lang="cs-CZ" b="1" dirty="0" err="1" smtClean="0"/>
              <a:t>Rhantés</a:t>
            </a:r>
            <a:r>
              <a:rPr lang="cs-CZ" b="1" dirty="0" smtClean="0"/>
              <a:t> z Alexandrie</a:t>
            </a:r>
            <a:r>
              <a:rPr lang="cs-CZ" dirty="0" smtClean="0"/>
              <a:t> – výmluva x </a:t>
            </a:r>
            <a:r>
              <a:rPr lang="cs-CZ" b="1" dirty="0" err="1" smtClean="0"/>
              <a:t>Hérakleidés</a:t>
            </a:r>
            <a:r>
              <a:rPr lang="cs-CZ" b="1" dirty="0" smtClean="0"/>
              <a:t> z A. </a:t>
            </a:r>
            <a:r>
              <a:rPr lang="cs-CZ" dirty="0" smtClean="0"/>
              <a:t>– udání, </a:t>
            </a:r>
            <a:r>
              <a:rPr lang="cs-CZ" dirty="0" err="1" smtClean="0"/>
              <a:t>pronásl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cs-CZ" sz="1200" dirty="0" smtClean="0"/>
          </a:p>
          <a:p>
            <a:pPr algn="just"/>
            <a:r>
              <a:rPr lang="cs-CZ" b="1" dirty="0" err="1" smtClean="0"/>
              <a:t>Didás</a:t>
            </a:r>
            <a:r>
              <a:rPr lang="cs-CZ" b="1" dirty="0" smtClean="0"/>
              <a:t> z </a:t>
            </a:r>
            <a:r>
              <a:rPr lang="cs-CZ" b="1" dirty="0" err="1" smtClean="0"/>
              <a:t>Arsinoe</a:t>
            </a:r>
            <a:r>
              <a:rPr lang="cs-CZ" b="1" dirty="0" smtClean="0"/>
              <a:t> </a:t>
            </a:r>
            <a:r>
              <a:rPr lang="cs-CZ" dirty="0" smtClean="0"/>
              <a:t>(Eg.) – 226. OH x </a:t>
            </a:r>
            <a:r>
              <a:rPr lang="cs-CZ" b="1" dirty="0" err="1" smtClean="0"/>
              <a:t>Harapammon</a:t>
            </a:r>
            <a:r>
              <a:rPr lang="cs-CZ" dirty="0" smtClean="0"/>
              <a:t> – dohoda – předstírání agónu – 2x </a:t>
            </a:r>
            <a:r>
              <a:rPr lang="cs-CZ" dirty="0" err="1" smtClean="0"/>
              <a:t>Zánes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endParaRPr lang="cs-CZ" sz="1200" dirty="0" smtClean="0"/>
          </a:p>
          <a:p>
            <a:pPr algn="just"/>
            <a:r>
              <a:rPr lang="cs-CZ" b="1" dirty="0" err="1" smtClean="0"/>
              <a:t>Melankomas</a:t>
            </a:r>
            <a:r>
              <a:rPr lang="cs-CZ" dirty="0" smtClean="0"/>
              <a:t> – zemřel ve 20 letech v Neapoli při </a:t>
            </a:r>
            <a:r>
              <a:rPr lang="cs-CZ" dirty="0" err="1" smtClean="0"/>
              <a:t>sebasteiích</a:t>
            </a:r>
            <a:r>
              <a:rPr lang="cs-CZ" dirty="0" smtClean="0"/>
              <a:t>, oblíbenec Tita, smuteční řeč </a:t>
            </a:r>
            <a:r>
              <a:rPr lang="cs-CZ" dirty="0" err="1" smtClean="0"/>
              <a:t>Dión</a:t>
            </a:r>
            <a:r>
              <a:rPr lang="cs-CZ" dirty="0" smtClean="0"/>
              <a:t> </a:t>
            </a:r>
            <a:r>
              <a:rPr lang="cs-CZ" dirty="0" err="1" smtClean="0"/>
              <a:t>Chrýsostomos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6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Varaztad</a:t>
            </a:r>
            <a:r>
              <a:rPr lang="cs-CZ" b="1" dirty="0" smtClean="0"/>
              <a:t>/ </a:t>
            </a:r>
            <a:r>
              <a:rPr lang="cs-CZ" b="1" dirty="0" err="1" smtClean="0"/>
              <a:t>Varazdates</a:t>
            </a:r>
            <a:r>
              <a:rPr lang="cs-CZ" b="1" dirty="0"/>
              <a:t> z </a:t>
            </a:r>
            <a:r>
              <a:rPr lang="cs-CZ" b="1" dirty="0" err="1"/>
              <a:t>Artaxaly</a:t>
            </a:r>
            <a:r>
              <a:rPr lang="cs-CZ" b="1" dirty="0"/>
              <a:t> v Arménii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i="1" dirty="0" smtClean="0"/>
              <a:t>π</a:t>
            </a:r>
            <a:r>
              <a:rPr lang="cs-CZ" i="1" dirty="0" err="1" smtClean="0"/>
              <a:t>υγμή</a:t>
            </a:r>
            <a:endParaRPr lang="cs-CZ" i="1" dirty="0" smtClean="0"/>
          </a:p>
          <a:p>
            <a:pPr algn="just"/>
            <a:r>
              <a:rPr lang="cs-CZ" dirty="0" smtClean="0"/>
              <a:t>287. či 288. OH</a:t>
            </a:r>
          </a:p>
          <a:p>
            <a:pPr algn="just"/>
            <a:r>
              <a:rPr lang="cs-CZ" dirty="0" smtClean="0"/>
              <a:t>král do 379</a:t>
            </a:r>
          </a:p>
          <a:p>
            <a:pPr algn="just"/>
            <a:r>
              <a:rPr lang="cs-CZ" dirty="0" smtClean="0"/>
              <a:t>poražen, vyhnán, Konstantinopol</a:t>
            </a:r>
          </a:p>
          <a:p>
            <a:pPr algn="just"/>
            <a:r>
              <a:rPr lang="cs-CZ" b="1" dirty="0" smtClean="0"/>
              <a:t>x</a:t>
            </a:r>
          </a:p>
          <a:p>
            <a:pPr algn="just"/>
            <a:r>
              <a:rPr lang="cs-CZ" dirty="0" smtClean="0"/>
              <a:t>požádal o ruku dceru perského krále </a:t>
            </a:r>
            <a:r>
              <a:rPr lang="cs-CZ" dirty="0" err="1" smtClean="0"/>
              <a:t>Šapora</a:t>
            </a:r>
            <a:r>
              <a:rPr lang="cs-CZ" dirty="0" smtClean="0"/>
              <a:t> II. --- Římany vyhnán na ostrov </a:t>
            </a:r>
            <a:r>
              <a:rPr lang="cs-CZ" dirty="0" err="1" smtClean="0"/>
              <a:t>Thule</a:t>
            </a:r>
            <a:r>
              <a:rPr lang="cs-CZ" dirty="0" smtClean="0"/>
              <a:t> (snad u Islandu) – nejsevernější známá končina světa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597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!Aktuální\01 Moje výuka a texty, materiály\01 Moje přípravy, výuka a materiály\01 antický sport\01 DSS I\Dějiny starověkého sportu I\8. hodina\IMG_20161105_16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!Aktuální\01 Moje výuka a texty, materiály\01 Moje přípravy, výuka a materiály\01 antický sport\01 DSS I\Dějiny starověkého sportu I\8. hodina\IMG_20161105_160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17" y="3645024"/>
            <a:ext cx="5306837" cy="2985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!Aktuální\01 Moje výuka a texty, materiály\01 Moje přípravy, výuka a materiály\01 antický sport\01 DSS I\Dějiny starověkého sportu I\8. hodina\IMG_20161105_16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14" y="260648"/>
            <a:ext cx="5347940" cy="300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5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143000"/>
          </a:xfrm>
        </p:spPr>
        <p:txBody>
          <a:bodyPr/>
          <a:lstStyle/>
          <a:p>
            <a:r>
              <a:rPr lang="cs-CZ" b="1" dirty="0" smtClean="0"/>
              <a:t>ostatní</a:t>
            </a:r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16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trubači: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Hérodóros</a:t>
            </a:r>
            <a:r>
              <a:rPr lang="cs-CZ" b="1" dirty="0" smtClean="0"/>
              <a:t> z </a:t>
            </a:r>
            <a:r>
              <a:rPr lang="cs-CZ" b="1" dirty="0" err="1" smtClean="0"/>
              <a:t>Megary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113.-129. OH</a:t>
            </a:r>
          </a:p>
          <a:p>
            <a:r>
              <a:rPr lang="cs-CZ" dirty="0" smtClean="0"/>
              <a:t>10x či 17x + 17x </a:t>
            </a:r>
            <a:r>
              <a:rPr lang="cs-CZ" i="1" dirty="0" smtClean="0"/>
              <a:t>periodoníkés</a:t>
            </a:r>
          </a:p>
          <a:p>
            <a:r>
              <a:rPr lang="cs-CZ" dirty="0" smtClean="0"/>
              <a:t>obrovský vzrůst, nápodoba Hérakla</a:t>
            </a:r>
          </a:p>
          <a:p>
            <a:r>
              <a:rPr lang="cs-CZ" dirty="0" smtClean="0"/>
              <a:t>2 polnice</a:t>
            </a:r>
          </a:p>
          <a:p>
            <a:r>
              <a:rPr lang="cs-CZ" dirty="0" smtClean="0"/>
              <a:t>jedlík</a:t>
            </a:r>
          </a:p>
          <a:p>
            <a:r>
              <a:rPr lang="cs-CZ" dirty="0" smtClean="0"/>
              <a:t>kůže z medvěda, lví kůže</a:t>
            </a:r>
          </a:p>
          <a:p>
            <a:r>
              <a:rPr lang="cs-CZ" dirty="0" smtClean="0"/>
              <a:t>dále:</a:t>
            </a:r>
          </a:p>
          <a:p>
            <a:pPr lvl="1"/>
            <a:r>
              <a:rPr lang="cs-CZ" b="1" dirty="0" err="1" smtClean="0"/>
              <a:t>Diogenés</a:t>
            </a:r>
            <a:r>
              <a:rPr lang="cs-CZ" b="1" dirty="0" smtClean="0"/>
              <a:t> z </a:t>
            </a:r>
            <a:r>
              <a:rPr lang="cs-CZ" b="1" dirty="0" err="1" smtClean="0"/>
              <a:t>Efesu</a:t>
            </a:r>
            <a:r>
              <a:rPr lang="cs-CZ" dirty="0" smtClean="0"/>
              <a:t> 5x OH</a:t>
            </a:r>
          </a:p>
          <a:p>
            <a:pPr lvl="1"/>
            <a:r>
              <a:rPr lang="cs-CZ" b="1" dirty="0" err="1" smtClean="0"/>
              <a:t>Démosthenés</a:t>
            </a:r>
            <a:r>
              <a:rPr lang="cs-CZ" b="1" dirty="0" smtClean="0"/>
              <a:t> z </a:t>
            </a:r>
            <a:r>
              <a:rPr lang="cs-CZ" b="1" dirty="0" err="1" smtClean="0"/>
              <a:t>Milétu</a:t>
            </a:r>
            <a:r>
              <a:rPr lang="cs-CZ" b="1" dirty="0" smtClean="0"/>
              <a:t> </a:t>
            </a:r>
            <a:r>
              <a:rPr lang="cs-CZ" dirty="0" smtClean="0"/>
              <a:t>(3x OH)</a:t>
            </a:r>
          </a:p>
          <a:p>
            <a:pPr marL="457200" lvl="1" indent="0">
              <a:buNone/>
            </a:pPr>
            <a:endParaRPr lang="cs-CZ" sz="5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hlasatel</a:t>
            </a:r>
            <a:r>
              <a:rPr lang="cs-CZ" dirty="0" smtClean="0"/>
              <a:t>: </a:t>
            </a:r>
            <a:r>
              <a:rPr lang="cs-CZ" b="1" dirty="0" err="1" smtClean="0"/>
              <a:t>Valerios</a:t>
            </a:r>
            <a:r>
              <a:rPr lang="cs-CZ" b="1" dirty="0" smtClean="0"/>
              <a:t> </a:t>
            </a:r>
            <a:r>
              <a:rPr lang="cs-CZ" b="1" dirty="0" err="1" smtClean="0"/>
              <a:t>Eklektos</a:t>
            </a:r>
            <a:r>
              <a:rPr lang="cs-CZ" b="1" dirty="0" smtClean="0"/>
              <a:t> ze </a:t>
            </a:r>
            <a:r>
              <a:rPr lang="cs-CZ" b="1" dirty="0" err="1" smtClean="0"/>
              <a:t>Sinópy</a:t>
            </a:r>
            <a:endParaRPr lang="cs-CZ" b="1" dirty="0" smtClean="0"/>
          </a:p>
          <a:p>
            <a:pPr lvl="1"/>
            <a:r>
              <a:rPr lang="cs-CZ" dirty="0" smtClean="0"/>
              <a:t>256., 258. 259. a 260. OH, 3x </a:t>
            </a:r>
            <a:r>
              <a:rPr lang="cs-CZ" i="1" dirty="0" smtClean="0"/>
              <a:t>periodoníkés</a:t>
            </a:r>
          </a:p>
          <a:p>
            <a:pPr lvl="1"/>
            <a:r>
              <a:rPr lang="cs-CZ" dirty="0" smtClean="0"/>
              <a:t>248 AD – 1000 let Říma</a:t>
            </a:r>
          </a:p>
          <a:p>
            <a:pPr lvl="1"/>
            <a:r>
              <a:rPr lang="cs-CZ" dirty="0" smtClean="0"/>
              <a:t>80+ věnců 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31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cs-CZ" b="1" dirty="0" smtClean="0"/>
              <a:t>Agitatores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77475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err="1"/>
              <a:t>Gaius</a:t>
            </a:r>
            <a:r>
              <a:rPr lang="cs-CZ" b="1" dirty="0"/>
              <a:t> </a:t>
            </a:r>
            <a:r>
              <a:rPr lang="cs-CZ" b="1" dirty="0" err="1"/>
              <a:t>Appuleis</a:t>
            </a:r>
            <a:r>
              <a:rPr lang="cs-CZ" b="1" dirty="0"/>
              <a:t> </a:t>
            </a:r>
            <a:r>
              <a:rPr lang="cs-CZ" b="1" dirty="0" err="1"/>
              <a:t>Diocles</a:t>
            </a:r>
            <a:r>
              <a:rPr lang="cs-CZ" b="1" dirty="0"/>
              <a:t> z Hispánie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Španěl </a:t>
            </a:r>
          </a:p>
          <a:p>
            <a:pPr algn="just"/>
            <a:r>
              <a:rPr lang="cs-CZ" dirty="0" smtClean="0"/>
              <a:t>2</a:t>
            </a:r>
            <a:r>
              <a:rPr lang="cs-CZ" dirty="0"/>
              <a:t>. století po Kr. </a:t>
            </a:r>
            <a:endParaRPr lang="cs-CZ" dirty="0" smtClean="0"/>
          </a:p>
          <a:p>
            <a:pPr algn="just"/>
            <a:r>
              <a:rPr lang="cs-CZ" b="1" dirty="0"/>
              <a:t>24letá kariéru </a:t>
            </a:r>
            <a:r>
              <a:rPr lang="cs-CZ" dirty="0"/>
              <a:t>(od 17 do 42 let) </a:t>
            </a:r>
          </a:p>
          <a:p>
            <a:pPr algn="just"/>
            <a:r>
              <a:rPr lang="cs-CZ" b="1" i="1" dirty="0" err="1" smtClean="0"/>
              <a:t>miliarii</a:t>
            </a:r>
            <a:endParaRPr lang="cs-CZ" b="1" i="1" dirty="0" smtClean="0"/>
          </a:p>
          <a:p>
            <a:pPr algn="just"/>
            <a:r>
              <a:rPr lang="cs-CZ" b="1" dirty="0"/>
              <a:t>celkem učinil: </a:t>
            </a:r>
          </a:p>
          <a:p>
            <a:pPr lvl="1" algn="just"/>
            <a:r>
              <a:rPr lang="cs-CZ" dirty="0"/>
              <a:t>8 koní stonásobnými vítězi </a:t>
            </a:r>
          </a:p>
          <a:p>
            <a:pPr lvl="1" algn="just"/>
            <a:r>
              <a:rPr lang="cs-CZ" dirty="0"/>
              <a:t>1 koně dvousetnásobným vítězem</a:t>
            </a:r>
          </a:p>
          <a:p>
            <a:pPr algn="just"/>
            <a:r>
              <a:rPr lang="cs-CZ" dirty="0" smtClean="0"/>
              <a:t>absolvoval </a:t>
            </a:r>
            <a:r>
              <a:rPr lang="cs-CZ" b="1" dirty="0"/>
              <a:t>4257 </a:t>
            </a:r>
            <a:r>
              <a:rPr lang="cs-CZ" b="1" dirty="0" smtClean="0"/>
              <a:t>závodů</a:t>
            </a:r>
          </a:p>
          <a:p>
            <a:pPr algn="just"/>
            <a:r>
              <a:rPr lang="cs-CZ" b="1" dirty="0" smtClean="0"/>
              <a:t>zvítězil </a:t>
            </a:r>
            <a:r>
              <a:rPr lang="cs-CZ" b="1" dirty="0"/>
              <a:t>1462x</a:t>
            </a:r>
            <a:r>
              <a:rPr lang="cs-CZ" dirty="0"/>
              <a:t> (861x byl </a:t>
            </a:r>
            <a:r>
              <a:rPr lang="cs-CZ" dirty="0" smtClean="0"/>
              <a:t>druhý </a:t>
            </a:r>
            <a:r>
              <a:rPr lang="cs-CZ" dirty="0"/>
              <a:t>a 576x </a:t>
            </a:r>
            <a:r>
              <a:rPr lang="cs-CZ" dirty="0" smtClean="0"/>
              <a:t>třetí)</a:t>
            </a:r>
          </a:p>
        </p:txBody>
      </p:sp>
    </p:spTree>
    <p:extLst>
      <p:ext uri="{BB962C8B-B14F-4D97-AF65-F5344CB8AC3E}">
        <p14:creationId xmlns:p14="http://schemas.microsoft.com/office/powerpoint/2010/main" val="1748874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21"/>
            <a:ext cx="8229600" cy="881399"/>
          </a:xfrm>
        </p:spPr>
        <p:txBody>
          <a:bodyPr/>
          <a:lstStyle/>
          <a:p>
            <a:r>
              <a:rPr lang="cs-CZ" b="1" dirty="0" smtClean="0"/>
              <a:t>výdělek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92x </a:t>
            </a:r>
            <a:r>
              <a:rPr lang="cs-CZ" b="1" dirty="0" err="1" smtClean="0"/>
              <a:t>quadriga</a:t>
            </a:r>
            <a:endParaRPr lang="cs-CZ" b="1" dirty="0" smtClean="0"/>
          </a:p>
          <a:p>
            <a:pPr lvl="1"/>
            <a:r>
              <a:rPr lang="cs-CZ" dirty="0" smtClean="0"/>
              <a:t>32x 30 000 sesterciů</a:t>
            </a:r>
          </a:p>
          <a:p>
            <a:pPr lvl="1"/>
            <a:r>
              <a:rPr lang="cs-CZ" dirty="0" smtClean="0"/>
              <a:t>28x 40 000 sesterciů</a:t>
            </a:r>
          </a:p>
          <a:p>
            <a:pPr lvl="1"/>
            <a:r>
              <a:rPr lang="cs-CZ" dirty="0" smtClean="0"/>
              <a:t>29x 50 000 sesterciů</a:t>
            </a:r>
          </a:p>
          <a:p>
            <a:pPr lvl="1"/>
            <a:r>
              <a:rPr lang="cs-CZ" dirty="0" smtClean="0"/>
              <a:t>3x 60 000 sesterciů</a:t>
            </a:r>
          </a:p>
          <a:p>
            <a:r>
              <a:rPr lang="cs-CZ" b="1" dirty="0" err="1" smtClean="0"/>
              <a:t>trigae</a:t>
            </a:r>
            <a:endParaRPr lang="cs-CZ" b="1" dirty="0" smtClean="0"/>
          </a:p>
          <a:p>
            <a:pPr lvl="1"/>
            <a:r>
              <a:rPr lang="cs-CZ" dirty="0" smtClean="0"/>
              <a:t>60 000 sesterciů</a:t>
            </a:r>
          </a:p>
          <a:p>
            <a:r>
              <a:rPr lang="cs-CZ" dirty="0" smtClean="0"/>
              <a:t>= </a:t>
            </a:r>
            <a:r>
              <a:rPr lang="cs-CZ" b="1" dirty="0" smtClean="0"/>
              <a:t>3 770 000 sesterciů</a:t>
            </a:r>
          </a:p>
          <a:p>
            <a:pPr algn="just"/>
            <a:r>
              <a:rPr lang="cs-CZ" dirty="0"/>
              <a:t>svým stájím vydělal </a:t>
            </a:r>
            <a:r>
              <a:rPr lang="cs-CZ" b="1" dirty="0"/>
              <a:t>35 863 120 sesterciů</a:t>
            </a:r>
          </a:p>
          <a:p>
            <a:pPr lvl="1" algn="just"/>
            <a:r>
              <a:rPr lang="cs-CZ" dirty="0" err="1"/>
              <a:t>Buchanan</a:t>
            </a:r>
            <a:r>
              <a:rPr lang="cs-CZ" dirty="0"/>
              <a:t> (1989) udával v přepočtu přibližnou částku </a:t>
            </a:r>
            <a:r>
              <a:rPr lang="cs-CZ" b="1" dirty="0"/>
              <a:t>3 ½ milionů liber </a:t>
            </a:r>
          </a:p>
          <a:p>
            <a:pPr lvl="2" algn="just"/>
            <a:r>
              <a:rPr lang="cs-CZ" dirty="0"/>
              <a:t>jeden z nejlépe placených „sportovců“ všech dob</a:t>
            </a:r>
          </a:p>
          <a:p>
            <a:pPr lvl="1" algn="just"/>
            <a:r>
              <a:rPr lang="cs-CZ" dirty="0" smtClean="0"/>
              <a:t>tedy </a:t>
            </a:r>
            <a:r>
              <a:rPr lang="cs-CZ" dirty="0"/>
              <a:t>příjem průměrně </a:t>
            </a:r>
            <a:r>
              <a:rPr lang="cs-CZ" b="1" dirty="0"/>
              <a:t>8 425 sesterciů na </a:t>
            </a:r>
            <a:r>
              <a:rPr lang="cs-CZ" b="1" dirty="0" smtClean="0">
                <a:solidFill>
                  <a:srgbClr val="FF0000"/>
                </a:solidFill>
              </a:rPr>
              <a:t>závod </a:t>
            </a:r>
          </a:p>
          <a:p>
            <a:pPr lvl="2" algn="just"/>
            <a:r>
              <a:rPr lang="cs-CZ" b="1" dirty="0" smtClean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8x průměrný roční plat vojáka za rok</a:t>
            </a:r>
            <a:endParaRPr lang="cs-CZ" b="1" dirty="0">
              <a:solidFill>
                <a:srgbClr val="FF0000"/>
              </a:solidFill>
            </a:endParaRPr>
          </a:p>
          <a:p>
            <a:pPr lvl="1" algn="just"/>
            <a:r>
              <a:rPr lang="cs-CZ" b="1" dirty="0"/>
              <a:t>500 sesterciů </a:t>
            </a:r>
            <a:r>
              <a:rPr lang="cs-CZ" dirty="0"/>
              <a:t>by uživilo jednu rolnickou rodinu po celý </a:t>
            </a:r>
            <a:r>
              <a:rPr lang="cs-CZ" dirty="0" smtClean="0"/>
              <a:t>rok</a:t>
            </a:r>
          </a:p>
          <a:p>
            <a:pPr lvl="1" algn="just"/>
            <a:r>
              <a:rPr lang="cs-CZ" dirty="0" smtClean="0"/>
              <a:t>voják </a:t>
            </a:r>
            <a:r>
              <a:rPr lang="cs-CZ" b="1" dirty="0" smtClean="0"/>
              <a:t>900 – 1 200 sesterciů </a:t>
            </a:r>
            <a:r>
              <a:rPr lang="cs-CZ" dirty="0" smtClean="0"/>
              <a:t>ročně </a:t>
            </a:r>
          </a:p>
          <a:p>
            <a:pPr lvl="1" algn="just"/>
            <a:r>
              <a:rPr lang="cs-CZ" dirty="0" smtClean="0"/>
              <a:t>řemeslník </a:t>
            </a:r>
            <a:r>
              <a:rPr lang="cs-CZ" b="1" dirty="0" smtClean="0"/>
              <a:t>700 – 2 300 sesterciů </a:t>
            </a:r>
            <a:r>
              <a:rPr lang="cs-CZ" dirty="0" smtClean="0"/>
              <a:t>ročně </a:t>
            </a:r>
          </a:p>
          <a:p>
            <a:pPr lvl="1" algn="just"/>
            <a:r>
              <a:rPr lang="cs-CZ" b="1" dirty="0" smtClean="0"/>
              <a:t>70 000–480 000 s. </a:t>
            </a:r>
            <a:r>
              <a:rPr lang="cs-CZ" dirty="0" smtClean="0"/>
              <a:t>z majetku nižšího senátora, průměrný s. </a:t>
            </a:r>
            <a:r>
              <a:rPr lang="cs-CZ" b="1" dirty="0" smtClean="0"/>
              <a:t>1 mil. s.</a:t>
            </a:r>
            <a:r>
              <a:rPr lang="cs-CZ" dirty="0" smtClean="0"/>
              <a:t>/rok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48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Publius </a:t>
            </a:r>
            <a:r>
              <a:rPr lang="cs-CZ" b="1" dirty="0" err="1"/>
              <a:t>Aelius</a:t>
            </a:r>
            <a:r>
              <a:rPr lang="cs-CZ" b="1" dirty="0"/>
              <a:t> </a:t>
            </a:r>
            <a:r>
              <a:rPr lang="cs-CZ" b="1" dirty="0" err="1"/>
              <a:t>Gutta</a:t>
            </a:r>
            <a:r>
              <a:rPr lang="cs-CZ" b="1" dirty="0"/>
              <a:t> </a:t>
            </a:r>
            <a:r>
              <a:rPr lang="cs-CZ" b="1" dirty="0" err="1" smtClean="0"/>
              <a:t>Calurnianus</a:t>
            </a:r>
            <a:endParaRPr lang="cs-CZ" b="1" dirty="0" smtClean="0"/>
          </a:p>
          <a:p>
            <a:pPr lvl="1"/>
            <a:r>
              <a:rPr lang="cs-CZ" dirty="0" smtClean="0"/>
              <a:t>prošel si všemi </a:t>
            </a:r>
            <a:r>
              <a:rPr lang="cs-CZ" dirty="0"/>
              <a:t>stájemi </a:t>
            </a:r>
            <a:endParaRPr lang="cs-CZ" dirty="0" smtClean="0"/>
          </a:p>
          <a:p>
            <a:pPr lvl="1"/>
            <a:r>
              <a:rPr lang="cs-CZ" dirty="0" smtClean="0"/>
              <a:t>zvítězil </a:t>
            </a:r>
            <a:r>
              <a:rPr lang="cs-CZ" dirty="0"/>
              <a:t>celkem </a:t>
            </a:r>
            <a:r>
              <a:rPr lang="cs-CZ" dirty="0" smtClean="0"/>
              <a:t>1127x</a:t>
            </a:r>
          </a:p>
          <a:p>
            <a:pPr lvl="1"/>
            <a:r>
              <a:rPr lang="cs-CZ" dirty="0" smtClean="0"/>
              <a:t>1 230 000 sesterciů za první místa + i více za 2. a 3. místa </a:t>
            </a:r>
          </a:p>
          <a:p>
            <a:r>
              <a:rPr lang="cs-CZ" b="1" dirty="0" err="1" smtClean="0"/>
              <a:t>Crescens</a:t>
            </a:r>
            <a:r>
              <a:rPr lang="cs-CZ" b="1" dirty="0" smtClean="0"/>
              <a:t> </a:t>
            </a:r>
            <a:r>
              <a:rPr lang="cs-CZ" b="1" dirty="0"/>
              <a:t>z </a:t>
            </a:r>
            <a:r>
              <a:rPr lang="cs-CZ" b="1" dirty="0" smtClean="0"/>
              <a:t>Mauretánie</a:t>
            </a:r>
          </a:p>
          <a:p>
            <a:pPr lvl="1"/>
            <a:r>
              <a:rPr lang="cs-CZ" dirty="0" smtClean="0"/>
              <a:t>závodil </a:t>
            </a:r>
            <a:r>
              <a:rPr lang="cs-CZ" dirty="0"/>
              <a:t>už od svých 13 </a:t>
            </a:r>
            <a:r>
              <a:rPr lang="cs-CZ" dirty="0" smtClean="0"/>
              <a:t>let</a:t>
            </a:r>
          </a:p>
          <a:p>
            <a:pPr lvl="1"/>
            <a:r>
              <a:rPr lang="cs-CZ" dirty="0" smtClean="0"/>
              <a:t>brzy v </a:t>
            </a:r>
            <a:r>
              <a:rPr lang="cs-CZ" dirty="0"/>
              <a:t>cirku </a:t>
            </a:r>
            <a:r>
              <a:rPr lang="cs-CZ" dirty="0" smtClean="0"/>
              <a:t>zemřel (22 let)</a:t>
            </a:r>
          </a:p>
          <a:p>
            <a:pPr lvl="1"/>
            <a:r>
              <a:rPr lang="cs-CZ" dirty="0" smtClean="0"/>
              <a:t>47 </a:t>
            </a:r>
            <a:r>
              <a:rPr lang="cs-CZ" dirty="0"/>
              <a:t>vítězství a 1 558 346 </a:t>
            </a:r>
            <a:r>
              <a:rPr lang="cs-CZ" dirty="0" smtClean="0"/>
              <a:t>sesterciů</a:t>
            </a:r>
          </a:p>
          <a:p>
            <a:r>
              <a:rPr lang="cs-CZ" b="1" dirty="0" err="1" smtClean="0"/>
              <a:t>Scorpus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doba </a:t>
            </a:r>
            <a:r>
              <a:rPr lang="cs-CZ" dirty="0"/>
              <a:t>císaře </a:t>
            </a:r>
            <a:r>
              <a:rPr lang="cs-CZ" dirty="0" err="1"/>
              <a:t>Domitiana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2048 vítězství</a:t>
            </a:r>
          </a:p>
          <a:p>
            <a:pPr lvl="1"/>
            <a:r>
              <a:rPr lang="cs-CZ" dirty="0" smtClean="0"/>
              <a:t>zlatý nos – „všude se třpytil“ (</a:t>
            </a:r>
            <a:r>
              <a:rPr lang="cs-CZ" dirty="0" err="1" smtClean="0"/>
              <a:t>Martialis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Pompeius </a:t>
            </a:r>
            <a:r>
              <a:rPr lang="cs-CZ" b="1" dirty="0" err="1"/>
              <a:t>Musclosus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3559 vítězství</a:t>
            </a:r>
          </a:p>
          <a:p>
            <a:pPr lvl="1"/>
            <a:r>
              <a:rPr lang="cs-CZ" dirty="0" smtClean="0"/>
              <a:t>přes 10 000 startů</a:t>
            </a:r>
          </a:p>
          <a:p>
            <a:r>
              <a:rPr lang="cs-CZ" b="1" dirty="0" smtClean="0"/>
              <a:t>Marcus </a:t>
            </a:r>
            <a:r>
              <a:rPr lang="cs-CZ" b="1" dirty="0"/>
              <a:t>Aurelius </a:t>
            </a:r>
            <a:r>
              <a:rPr lang="cs-CZ" b="1" dirty="0" err="1"/>
              <a:t>Polyneices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739 vítězství</a:t>
            </a:r>
          </a:p>
          <a:p>
            <a:r>
              <a:rPr lang="cs-CZ" b="1" dirty="0" smtClean="0"/>
              <a:t>Brzká smrt:</a:t>
            </a:r>
          </a:p>
          <a:p>
            <a:pPr lvl="1"/>
            <a:r>
              <a:rPr lang="cs-CZ" dirty="0" err="1" smtClean="0"/>
              <a:t>Fuscus</a:t>
            </a:r>
            <a:r>
              <a:rPr lang="cs-CZ" dirty="0" smtClean="0"/>
              <a:t> </a:t>
            </a:r>
            <a:r>
              <a:rPr lang="cs-CZ" dirty="0"/>
              <a:t>ve 24 </a:t>
            </a:r>
            <a:r>
              <a:rPr lang="cs-CZ" dirty="0" smtClean="0"/>
              <a:t>letech po 57 vítězstvích</a:t>
            </a:r>
          </a:p>
          <a:p>
            <a:pPr lvl="1"/>
            <a:r>
              <a:rPr lang="cs-CZ" dirty="0" smtClean="0"/>
              <a:t>Marcus </a:t>
            </a:r>
            <a:r>
              <a:rPr lang="cs-CZ" dirty="0"/>
              <a:t>Aurelius </a:t>
            </a:r>
            <a:r>
              <a:rPr lang="cs-CZ" dirty="0" err="1"/>
              <a:t>Mollicius</a:t>
            </a:r>
            <a:r>
              <a:rPr lang="cs-CZ" dirty="0"/>
              <a:t> </a:t>
            </a:r>
            <a:r>
              <a:rPr lang="cs-CZ" dirty="0" err="1"/>
              <a:t>Tatianus</a:t>
            </a:r>
            <a:r>
              <a:rPr lang="cs-CZ" dirty="0"/>
              <a:t> ve 20 letech </a:t>
            </a:r>
            <a:r>
              <a:rPr lang="cs-CZ" dirty="0" smtClean="0"/>
              <a:t>(125 vítězství)</a:t>
            </a:r>
          </a:p>
          <a:p>
            <a:pPr lvl="1"/>
            <a:r>
              <a:rPr lang="cs-CZ" dirty="0" err="1" smtClean="0"/>
              <a:t>Crescens</a:t>
            </a:r>
            <a:r>
              <a:rPr lang="cs-CZ" dirty="0" smtClean="0"/>
              <a:t> 22 let</a:t>
            </a:r>
          </a:p>
        </p:txBody>
      </p:sp>
    </p:spTree>
    <p:extLst>
      <p:ext uri="{BB962C8B-B14F-4D97-AF65-F5344CB8AC3E}">
        <p14:creationId xmlns:p14="http://schemas.microsoft.com/office/powerpoint/2010/main" val="2808363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Epafroditus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186 </a:t>
            </a:r>
            <a:r>
              <a:rPr lang="cs-CZ" dirty="0"/>
              <a:t>vítězství</a:t>
            </a:r>
          </a:p>
          <a:p>
            <a:r>
              <a:rPr lang="cs-CZ" dirty="0" smtClean="0"/>
              <a:t>epitaf</a:t>
            </a:r>
            <a:r>
              <a:rPr lang="cs-CZ" dirty="0"/>
              <a:t>: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„</a:t>
            </a:r>
            <a:r>
              <a:rPr lang="cs-CZ" i="1" dirty="0" smtClean="0"/>
              <a:t>K zemřelému duchu </a:t>
            </a:r>
            <a:r>
              <a:rPr lang="cs-CZ" i="1" dirty="0" err="1" smtClean="0"/>
              <a:t>Epafrodita</a:t>
            </a:r>
            <a:r>
              <a:rPr lang="cs-CZ" i="1" dirty="0" smtClean="0"/>
              <a:t>,</a:t>
            </a:r>
          </a:p>
          <a:p>
            <a:pPr marL="0" indent="0" algn="ctr">
              <a:buNone/>
            </a:pPr>
            <a:r>
              <a:rPr lang="cs-CZ" i="1" dirty="0" smtClean="0"/>
              <a:t>vozataje Červených. </a:t>
            </a:r>
          </a:p>
          <a:p>
            <a:pPr marL="0" indent="0" algn="ctr">
              <a:buNone/>
            </a:pPr>
            <a:r>
              <a:rPr lang="cs-CZ" i="1" dirty="0" smtClean="0"/>
              <a:t>Vyhrál 178 cen s Červenými.</a:t>
            </a:r>
          </a:p>
          <a:p>
            <a:pPr marL="0" indent="0" algn="ctr">
              <a:buNone/>
            </a:pPr>
            <a:r>
              <a:rPr lang="cs-CZ" i="1" dirty="0" smtClean="0"/>
              <a:t>Vyhrál 8 cen s Fialovými. </a:t>
            </a:r>
          </a:p>
          <a:p>
            <a:pPr marL="0" indent="0" algn="ctr">
              <a:buNone/>
            </a:pPr>
            <a:r>
              <a:rPr lang="cs-CZ" i="1" dirty="0" smtClean="0"/>
              <a:t>Jeho žena, </a:t>
            </a:r>
            <a:r>
              <a:rPr lang="cs-CZ" i="1" dirty="0" err="1" smtClean="0"/>
              <a:t>Beia</a:t>
            </a:r>
            <a:r>
              <a:rPr lang="cs-CZ" i="1" dirty="0" smtClean="0"/>
              <a:t> </a:t>
            </a:r>
            <a:r>
              <a:rPr lang="cs-CZ" i="1" dirty="0" err="1" smtClean="0"/>
              <a:t>Feicula</a:t>
            </a:r>
            <a:r>
              <a:rPr lang="cs-CZ" i="1" dirty="0" smtClean="0"/>
              <a:t>, vztyčila tento pomník</a:t>
            </a:r>
          </a:p>
          <a:p>
            <a:pPr marL="0" indent="0" algn="ctr">
              <a:buNone/>
            </a:pPr>
            <a:r>
              <a:rPr lang="cs-CZ" i="1" dirty="0" smtClean="0"/>
              <a:t>v jeho památce, ochotně, jelikož si to zasloužil.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07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Filínos</a:t>
            </a:r>
            <a:r>
              <a:rPr lang="cs-CZ" b="1" dirty="0" smtClean="0"/>
              <a:t> z </a:t>
            </a:r>
            <a:r>
              <a:rPr lang="cs-CZ" b="1" dirty="0" err="1" smtClean="0"/>
              <a:t>Kóu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680520"/>
          </a:xfrm>
        </p:spPr>
        <p:txBody>
          <a:bodyPr/>
          <a:lstStyle/>
          <a:p>
            <a:pPr algn="just"/>
            <a:r>
              <a:rPr lang="cs-CZ" dirty="0" smtClean="0"/>
              <a:t>128, 129, 130. OH – 5 vítězství (asi </a:t>
            </a:r>
            <a:r>
              <a:rPr lang="cs-CZ" i="1" dirty="0" err="1"/>
              <a:t>δρόμος</a:t>
            </a:r>
            <a:r>
              <a:rPr lang="cs-CZ" dirty="0"/>
              <a:t> a </a:t>
            </a:r>
            <a:r>
              <a:rPr lang="cs-CZ" i="1" dirty="0" err="1" smtClean="0"/>
              <a:t>δί</a:t>
            </a:r>
            <a:r>
              <a:rPr lang="cs-CZ" i="1" dirty="0" smtClean="0"/>
              <a:t>αυλος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268-260 </a:t>
            </a:r>
            <a:r>
              <a:rPr lang="cs-CZ" dirty="0"/>
              <a:t>př. Kr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4x </a:t>
            </a:r>
            <a:r>
              <a:rPr lang="cs-CZ" dirty="0"/>
              <a:t>titul </a:t>
            </a:r>
            <a:r>
              <a:rPr lang="cs-CZ" i="1" dirty="0" smtClean="0"/>
              <a:t>π</a:t>
            </a:r>
            <a:r>
              <a:rPr lang="cs-CZ" i="1" dirty="0" err="1" smtClean="0"/>
              <a:t>εριοδονῑκης</a:t>
            </a:r>
            <a:endParaRPr lang="cs-CZ" i="1" dirty="0" smtClean="0"/>
          </a:p>
          <a:p>
            <a:pPr algn="just"/>
            <a:r>
              <a:rPr lang="cs-CZ" dirty="0" smtClean="0"/>
              <a:t>4x Delfy a Nemea a 11x Isthmos</a:t>
            </a:r>
          </a:p>
          <a:p>
            <a:pPr lvl="1" algn="just"/>
            <a:r>
              <a:rPr lang="cs-CZ" b="1" dirty="0" smtClean="0"/>
              <a:t>24 věnců </a:t>
            </a:r>
            <a:endParaRPr lang="cs-CZ" b="1" dirty="0"/>
          </a:p>
          <a:p>
            <a:pPr algn="just"/>
            <a:r>
              <a:rPr lang="cs-CZ" dirty="0" smtClean="0"/>
              <a:t>2 sochy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302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863"/>
            <a:ext cx="8229600" cy="849624"/>
          </a:xfrm>
        </p:spPr>
        <p:txBody>
          <a:bodyPr/>
          <a:lstStyle/>
          <a:p>
            <a:r>
              <a:rPr lang="cs-CZ" b="1" dirty="0" smtClean="0"/>
              <a:t>Porfyrius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byzantský vozataj</a:t>
            </a:r>
          </a:p>
          <a:p>
            <a:pPr algn="just"/>
            <a:r>
              <a:rPr lang="cs-CZ" b="1" dirty="0" err="1" smtClean="0"/>
              <a:t>Calliopas</a:t>
            </a:r>
            <a:endParaRPr lang="cs-CZ" b="1" dirty="0" smtClean="0"/>
          </a:p>
          <a:p>
            <a:pPr algn="just"/>
            <a:r>
              <a:rPr lang="cs-CZ" b="1" dirty="0" smtClean="0"/>
              <a:t>S Afrika</a:t>
            </a:r>
            <a:r>
              <a:rPr lang="cs-CZ" dirty="0" smtClean="0"/>
              <a:t> (Libye) kol. 480 AD</a:t>
            </a:r>
          </a:p>
          <a:p>
            <a:pPr algn="just"/>
            <a:r>
              <a:rPr lang="cs-CZ" dirty="0" smtClean="0"/>
              <a:t>500 – 540 (</a:t>
            </a:r>
            <a:r>
              <a:rPr lang="cs-CZ" dirty="0" err="1" smtClean="0"/>
              <a:t>Anastasius</a:t>
            </a:r>
            <a:r>
              <a:rPr lang="cs-CZ" dirty="0" smtClean="0"/>
              <a:t>, Justin I., </a:t>
            </a:r>
            <a:r>
              <a:rPr lang="cs-CZ" dirty="0" err="1" smtClean="0"/>
              <a:t>Justinian</a:t>
            </a:r>
            <a:r>
              <a:rPr lang="cs-CZ" dirty="0" smtClean="0"/>
              <a:t>) </a:t>
            </a:r>
          </a:p>
          <a:p>
            <a:pPr algn="just"/>
            <a:r>
              <a:rPr lang="cs-CZ" dirty="0" smtClean="0"/>
              <a:t>v </a:t>
            </a:r>
            <a:r>
              <a:rPr lang="cs-CZ" dirty="0" err="1" smtClean="0"/>
              <a:t>Konst</a:t>
            </a:r>
            <a:r>
              <a:rPr lang="cs-CZ" dirty="0" smtClean="0"/>
              <a:t>. – </a:t>
            </a:r>
            <a:r>
              <a:rPr lang="cs-CZ" b="1" dirty="0" smtClean="0"/>
              <a:t>Modří </a:t>
            </a:r>
          </a:p>
          <a:p>
            <a:pPr algn="just"/>
            <a:r>
              <a:rPr lang="cs-CZ" dirty="0" smtClean="0"/>
              <a:t>kariéra přerušena vojenskou službou</a:t>
            </a:r>
          </a:p>
          <a:p>
            <a:pPr algn="just"/>
            <a:r>
              <a:rPr lang="cs-CZ" dirty="0" smtClean="0"/>
              <a:t>poté </a:t>
            </a:r>
            <a:r>
              <a:rPr lang="cs-CZ" b="1" dirty="0" smtClean="0"/>
              <a:t>Zelení</a:t>
            </a:r>
            <a:r>
              <a:rPr lang="cs-CZ" dirty="0" smtClean="0"/>
              <a:t> (peníze, Justinián)</a:t>
            </a:r>
          </a:p>
          <a:p>
            <a:pPr lvl="1" algn="just"/>
            <a:r>
              <a:rPr lang="cs-CZ" dirty="0" smtClean="0"/>
              <a:t>hippodrom – obrovský politický význam</a:t>
            </a:r>
          </a:p>
          <a:p>
            <a:pPr algn="just"/>
            <a:r>
              <a:rPr lang="cs-CZ" dirty="0" smtClean="0"/>
              <a:t>konec kariéry jako </a:t>
            </a:r>
            <a:r>
              <a:rPr lang="cs-CZ" b="1" dirty="0" smtClean="0"/>
              <a:t>Modrý</a:t>
            </a:r>
            <a:r>
              <a:rPr lang="cs-CZ" dirty="0" smtClean="0"/>
              <a:t> (transfer jako u fotbal. rivalů dnes)</a:t>
            </a:r>
          </a:p>
          <a:p>
            <a:pPr algn="just"/>
            <a:r>
              <a:rPr lang="cs-CZ" dirty="0" smtClean="0"/>
              <a:t>7 soch – bronz, </a:t>
            </a:r>
            <a:r>
              <a:rPr lang="cs-CZ" dirty="0" err="1" smtClean="0"/>
              <a:t>Ag</a:t>
            </a:r>
            <a:r>
              <a:rPr lang="cs-CZ" dirty="0" smtClean="0"/>
              <a:t>, Au</a:t>
            </a:r>
          </a:p>
          <a:p>
            <a:pPr algn="just"/>
            <a:r>
              <a:rPr lang="cs-CZ" b="1" dirty="0" smtClean="0"/>
              <a:t>oblíbený </a:t>
            </a:r>
            <a:r>
              <a:rPr lang="cs-CZ" dirty="0" smtClean="0"/>
              <a:t>(</a:t>
            </a:r>
            <a:r>
              <a:rPr lang="cs-CZ" dirty="0" err="1" smtClean="0"/>
              <a:t>star</a:t>
            </a:r>
            <a:r>
              <a:rPr lang="cs-CZ" dirty="0" smtClean="0"/>
              <a:t>)</a:t>
            </a:r>
          </a:p>
          <a:p>
            <a:pPr lvl="1" algn="just"/>
            <a:r>
              <a:rPr lang="cs-CZ" dirty="0" smtClean="0"/>
              <a:t>počet vítězství, zručnost, styl, výdrž (50 závodů za den)</a:t>
            </a:r>
          </a:p>
          <a:p>
            <a:pPr lvl="1" algn="just"/>
            <a:r>
              <a:rPr lang="cs-CZ" dirty="0" smtClean="0"/>
              <a:t>obyčejný lid i císařové</a:t>
            </a:r>
          </a:p>
          <a:p>
            <a:pPr lvl="1" algn="just"/>
            <a:r>
              <a:rPr lang="cs-CZ" b="1" dirty="0" err="1" smtClean="0"/>
              <a:t>diversium</a:t>
            </a:r>
            <a:r>
              <a:rPr lang="cs-CZ" dirty="0" smtClean="0"/>
              <a:t> – výměna koní s poraženým rivalem</a:t>
            </a:r>
          </a:p>
          <a:p>
            <a:pPr lvl="1" algn="just"/>
            <a:r>
              <a:rPr lang="cs-CZ" dirty="0" smtClean="0"/>
              <a:t>věnovaná socha na </a:t>
            </a:r>
            <a:r>
              <a:rPr lang="cs-CZ" i="1" dirty="0" smtClean="0"/>
              <a:t>spina </a:t>
            </a:r>
          </a:p>
          <a:p>
            <a:pPr algn="just"/>
            <a:r>
              <a:rPr lang="cs-CZ" dirty="0" smtClean="0"/>
              <a:t>soutěžil i v </a:t>
            </a:r>
            <a:r>
              <a:rPr lang="cs-CZ" b="1" dirty="0" smtClean="0"/>
              <a:t>60 letech… </a:t>
            </a:r>
          </a:p>
        </p:txBody>
      </p:sp>
    </p:spTree>
    <p:extLst>
      <p:ext uri="{BB962C8B-B14F-4D97-AF65-F5344CB8AC3E}">
        <p14:creationId xmlns:p14="http://schemas.microsoft.com/office/powerpoint/2010/main" val="176145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cs-CZ" dirty="0"/>
              <a:t>vysoký sociální status úspěšných vozatajů </a:t>
            </a:r>
          </a:p>
          <a:p>
            <a:pPr lvl="1" algn="just"/>
            <a:r>
              <a:rPr lang="cs-CZ" dirty="0"/>
              <a:t>Justinián – </a:t>
            </a:r>
            <a:r>
              <a:rPr lang="cs-CZ" b="1" dirty="0"/>
              <a:t>Theodora</a:t>
            </a:r>
            <a:r>
              <a:rPr lang="cs-CZ" dirty="0"/>
              <a:t> (dcera úředníka Zelených</a:t>
            </a:r>
            <a:r>
              <a:rPr lang="cs-CZ" dirty="0" smtClean="0"/>
              <a:t>)</a:t>
            </a:r>
          </a:p>
          <a:p>
            <a:pPr marL="457200" lvl="1" indent="0" algn="just">
              <a:buNone/>
            </a:pPr>
            <a:endParaRPr lang="cs-CZ" dirty="0"/>
          </a:p>
          <a:p>
            <a:r>
              <a:rPr lang="cs-CZ" b="1" dirty="0" err="1" smtClean="0"/>
              <a:t>Julianus</a:t>
            </a:r>
            <a:endParaRPr lang="cs-CZ" b="1" dirty="0" smtClean="0"/>
          </a:p>
          <a:p>
            <a:r>
              <a:rPr lang="cs-CZ" b="1" dirty="0" err="1" smtClean="0"/>
              <a:t>Constantius</a:t>
            </a:r>
            <a:endParaRPr lang="cs-CZ" b="1" dirty="0" smtClean="0"/>
          </a:p>
          <a:p>
            <a:pPr lvl="1"/>
            <a:r>
              <a:rPr lang="cs-CZ" i="1" dirty="0" err="1" smtClean="0"/>
              <a:t>diversium</a:t>
            </a:r>
            <a:r>
              <a:rPr lang="cs-CZ" dirty="0" smtClean="0"/>
              <a:t> (25 vs. 25) v jednom dni </a:t>
            </a:r>
          </a:p>
          <a:p>
            <a:r>
              <a:rPr lang="cs-CZ" b="1" dirty="0" err="1" smtClean="0"/>
              <a:t>Uranius</a:t>
            </a:r>
            <a:endParaRPr lang="cs-CZ" b="1" dirty="0" smtClean="0"/>
          </a:p>
          <a:p>
            <a:r>
              <a:rPr lang="cs-CZ" b="1" dirty="0" err="1" smtClean="0"/>
              <a:t>Faustinus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8201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cs-CZ" b="1" dirty="0" smtClean="0"/>
              <a:t>koně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5" y="764704"/>
            <a:ext cx="9137995" cy="60932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fanoušek zelených císař Lucius </a:t>
            </a:r>
            <a:r>
              <a:rPr lang="cs-CZ" dirty="0" err="1"/>
              <a:t>Verus</a:t>
            </a:r>
            <a:r>
              <a:rPr lang="cs-CZ" dirty="0"/>
              <a:t> si oblíbil hřebce jménem </a:t>
            </a:r>
            <a:r>
              <a:rPr lang="cs-CZ" b="1" dirty="0" err="1" smtClean="0"/>
              <a:t>Volucer</a:t>
            </a:r>
            <a:endParaRPr lang="cs-CZ" dirty="0"/>
          </a:p>
          <a:p>
            <a:pPr lvl="1" algn="just"/>
            <a:r>
              <a:rPr lang="cs-CZ" dirty="0" smtClean="0"/>
              <a:t>jeho </a:t>
            </a:r>
            <a:r>
              <a:rPr lang="cs-CZ" dirty="0"/>
              <a:t>sošku nosil neustále při </a:t>
            </a:r>
            <a:r>
              <a:rPr lang="cs-CZ" dirty="0" smtClean="0"/>
              <a:t>sobě</a:t>
            </a:r>
          </a:p>
          <a:p>
            <a:pPr lvl="1" algn="just"/>
            <a:r>
              <a:rPr lang="cs-CZ" dirty="0" smtClean="0"/>
              <a:t>místo </a:t>
            </a:r>
            <a:r>
              <a:rPr lang="cs-CZ" dirty="0"/>
              <a:t>ječmene ho nechal žrát ořechy a hrozny </a:t>
            </a:r>
            <a:endParaRPr lang="cs-CZ" dirty="0" smtClean="0"/>
          </a:p>
          <a:p>
            <a:pPr lvl="1" algn="just"/>
            <a:r>
              <a:rPr lang="cs-CZ" dirty="0" smtClean="0"/>
              <a:t>po </a:t>
            </a:r>
            <a:r>
              <a:rPr lang="cs-CZ" dirty="0"/>
              <a:t>smrti mu nařídil postavit pomník na Vatikánském pahorku (SHA,</a:t>
            </a:r>
            <a:r>
              <a:rPr lang="cs-CZ" i="1" dirty="0"/>
              <a:t> </a:t>
            </a:r>
            <a:r>
              <a:rPr lang="cs-CZ" i="1" dirty="0" err="1"/>
              <a:t>Verus</a:t>
            </a:r>
            <a:r>
              <a:rPr lang="cs-CZ" dirty="0"/>
              <a:t> 6.3–6; Hošek &amp; Marek, </a:t>
            </a:r>
            <a:r>
              <a:rPr lang="cs-CZ" dirty="0" smtClean="0"/>
              <a:t>1990)</a:t>
            </a:r>
          </a:p>
          <a:p>
            <a:pPr lvl="1" algn="just"/>
            <a:r>
              <a:rPr lang="cs-CZ" dirty="0" smtClean="0"/>
              <a:t>velký křišťálový pohár</a:t>
            </a:r>
            <a:r>
              <a:rPr lang="cs-CZ" dirty="0"/>
              <a:t> </a:t>
            </a:r>
            <a:r>
              <a:rPr lang="cs-CZ" dirty="0" smtClean="0"/>
              <a:t>(SHA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Verus</a:t>
            </a:r>
            <a:r>
              <a:rPr lang="cs-CZ" dirty="0"/>
              <a:t> 10.9). </a:t>
            </a:r>
          </a:p>
          <a:p>
            <a:pPr algn="just"/>
            <a:r>
              <a:rPr lang="cs-CZ" b="1" dirty="0" err="1" smtClean="0"/>
              <a:t>Incitatus</a:t>
            </a:r>
            <a:r>
              <a:rPr lang="cs-CZ" dirty="0"/>
              <a:t> </a:t>
            </a:r>
            <a:r>
              <a:rPr lang="cs-CZ" dirty="0" smtClean="0"/>
              <a:t>(rychlý, pohotový) byl </a:t>
            </a:r>
            <a:r>
              <a:rPr lang="cs-CZ" dirty="0"/>
              <a:t>oblíbencem císaře </a:t>
            </a:r>
            <a:r>
              <a:rPr lang="cs-CZ" dirty="0" err="1"/>
              <a:t>Caliguly</a:t>
            </a:r>
            <a:r>
              <a:rPr lang="cs-CZ" dirty="0"/>
              <a:t> </a:t>
            </a:r>
            <a:endParaRPr lang="cs-CZ" dirty="0" smtClean="0"/>
          </a:p>
          <a:p>
            <a:pPr lvl="1" algn="just"/>
            <a:r>
              <a:rPr lang="cs-CZ" dirty="0" smtClean="0"/>
              <a:t>mramorová stáj</a:t>
            </a:r>
          </a:p>
          <a:p>
            <a:pPr lvl="1" algn="just"/>
            <a:r>
              <a:rPr lang="cs-CZ" dirty="0" smtClean="0"/>
              <a:t>slonovinový kotec</a:t>
            </a:r>
          </a:p>
          <a:p>
            <a:pPr lvl="1" algn="just"/>
            <a:r>
              <a:rPr lang="cs-CZ" dirty="0" smtClean="0"/>
              <a:t>purpurové pokrývky</a:t>
            </a:r>
          </a:p>
          <a:p>
            <a:pPr lvl="1" algn="just"/>
            <a:r>
              <a:rPr lang="cs-CZ" dirty="0" smtClean="0"/>
              <a:t>drahokamový postroj</a:t>
            </a:r>
          </a:p>
          <a:p>
            <a:pPr lvl="1" algn="just"/>
            <a:r>
              <a:rPr lang="cs-CZ" dirty="0" smtClean="0"/>
              <a:t>dům, nábytek, otroky</a:t>
            </a:r>
          </a:p>
          <a:p>
            <a:pPr lvl="1" algn="just"/>
            <a:r>
              <a:rPr lang="cs-CZ" dirty="0" smtClean="0"/>
              <a:t>konzul </a:t>
            </a:r>
            <a:endParaRPr lang="cs-CZ" dirty="0"/>
          </a:p>
          <a:p>
            <a:pPr algn="just"/>
            <a:r>
              <a:rPr lang="cs-CZ" b="1" dirty="0" err="1" smtClean="0"/>
              <a:t>Pertinax</a:t>
            </a:r>
            <a:r>
              <a:rPr lang="cs-CZ" dirty="0" smtClean="0"/>
              <a:t> císaře </a:t>
            </a:r>
            <a:r>
              <a:rPr lang="cs-CZ" dirty="0" err="1" smtClean="0"/>
              <a:t>Commoda</a:t>
            </a:r>
            <a:endParaRPr lang="cs-CZ" dirty="0" smtClean="0"/>
          </a:p>
          <a:p>
            <a:pPr algn="just"/>
            <a:r>
              <a:rPr lang="cs-CZ" b="1" dirty="0" err="1" smtClean="0"/>
              <a:t>Andraemon</a:t>
            </a:r>
            <a:endParaRPr lang="cs-CZ" b="1" dirty="0" smtClean="0"/>
          </a:p>
          <a:p>
            <a:pPr algn="just"/>
            <a:r>
              <a:rPr lang="cs-CZ" b="1" dirty="0" err="1" smtClean="0"/>
              <a:t>Polydoxus</a:t>
            </a:r>
            <a:r>
              <a:rPr lang="cs-CZ" dirty="0" smtClean="0"/>
              <a:t> – „</a:t>
            </a:r>
            <a:r>
              <a:rPr lang="cs-CZ" i="1" dirty="0" smtClean="0"/>
              <a:t>Vyhraješ nebo prohraješ, my tě milujeme, </a:t>
            </a:r>
            <a:r>
              <a:rPr lang="cs-CZ" i="1" dirty="0" err="1" smtClean="0"/>
              <a:t>Polydoxe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81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Gladiatores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623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174"/>
            <a:ext cx="9144000" cy="684982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Spartacus</a:t>
            </a:r>
            <a:r>
              <a:rPr lang="cs-CZ" b="1" dirty="0" smtClean="0"/>
              <a:t>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Crixus</a:t>
            </a:r>
            <a:endParaRPr lang="cs-CZ" b="1" dirty="0" smtClean="0"/>
          </a:p>
          <a:p>
            <a:pPr lvl="1"/>
            <a:r>
              <a:rPr lang="cs-CZ" dirty="0" err="1" smtClean="0"/>
              <a:t>Cn</a:t>
            </a:r>
            <a:r>
              <a:rPr lang="cs-CZ" dirty="0" smtClean="0"/>
              <a:t>. </a:t>
            </a:r>
            <a:r>
              <a:rPr lang="cs-CZ" dirty="0" err="1" smtClean="0"/>
              <a:t>Lentulus</a:t>
            </a:r>
            <a:r>
              <a:rPr lang="cs-CZ" dirty="0" smtClean="0"/>
              <a:t> </a:t>
            </a:r>
            <a:r>
              <a:rPr lang="cs-CZ" dirty="0" err="1" smtClean="0"/>
              <a:t>Batiatus</a:t>
            </a:r>
            <a:r>
              <a:rPr lang="cs-CZ" dirty="0" smtClean="0"/>
              <a:t> v </a:t>
            </a:r>
            <a:r>
              <a:rPr lang="cs-CZ" dirty="0" err="1" smtClean="0"/>
              <a:t>Capui</a:t>
            </a:r>
            <a:endParaRPr lang="cs-CZ" dirty="0" smtClean="0"/>
          </a:p>
          <a:p>
            <a:pPr lvl="1"/>
            <a:r>
              <a:rPr lang="cs-CZ" dirty="0" smtClean="0"/>
              <a:t>73 – 71 BC </a:t>
            </a:r>
          </a:p>
          <a:p>
            <a:pPr lvl="1"/>
            <a:r>
              <a:rPr lang="cs-CZ" dirty="0" smtClean="0"/>
              <a:t>120 000 </a:t>
            </a:r>
          </a:p>
          <a:p>
            <a:pPr lvl="1"/>
            <a:r>
              <a:rPr lang="cs-CZ" dirty="0" smtClean="0"/>
              <a:t>M. Licinius </a:t>
            </a:r>
            <a:r>
              <a:rPr lang="cs-CZ" dirty="0" err="1" smtClean="0"/>
              <a:t>Crassus</a:t>
            </a:r>
            <a:endParaRPr lang="cs-CZ" dirty="0" smtClean="0"/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b="1" dirty="0" err="1" smtClean="0"/>
              <a:t>Celadus</a:t>
            </a:r>
            <a:endParaRPr lang="cs-CZ" b="1" dirty="0"/>
          </a:p>
          <a:p>
            <a:pPr lvl="1"/>
            <a:r>
              <a:rPr lang="cs-CZ" dirty="0" smtClean="0"/>
              <a:t>Thrák </a:t>
            </a:r>
          </a:p>
          <a:p>
            <a:pPr lvl="1"/>
            <a:r>
              <a:rPr lang="cs-CZ" dirty="0" smtClean="0"/>
              <a:t>„ten</a:t>
            </a:r>
            <a:r>
              <a:rPr lang="cs-CZ" dirty="0"/>
              <a:t>, který dokázal rozbušit dívčí </a:t>
            </a:r>
            <a:r>
              <a:rPr lang="cs-CZ" dirty="0" smtClean="0"/>
              <a:t>srdce“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err="1" smtClean="0"/>
              <a:t>Mansuetus</a:t>
            </a:r>
            <a:endParaRPr lang="cs-CZ" b="1" dirty="0"/>
          </a:p>
          <a:p>
            <a:pPr lvl="1"/>
            <a:r>
              <a:rPr lang="cs-CZ" dirty="0" smtClean="0"/>
              <a:t>„něžný gladiátor“ </a:t>
            </a:r>
          </a:p>
          <a:p>
            <a:pPr lvl="1"/>
            <a:r>
              <a:rPr lang="cs-CZ" dirty="0" smtClean="0"/>
              <a:t>přísahal, že za vítězství daruje bohyni Venuši svůj štít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b="1" dirty="0" err="1" smtClean="0"/>
              <a:t>Crescens</a:t>
            </a:r>
            <a:endParaRPr lang="cs-CZ" b="1" dirty="0" smtClean="0"/>
          </a:p>
          <a:p>
            <a:pPr lvl="1"/>
            <a:r>
              <a:rPr lang="cs-CZ" dirty="0" smtClean="0"/>
              <a:t>„ten</a:t>
            </a:r>
            <a:r>
              <a:rPr lang="cs-CZ" dirty="0"/>
              <a:t>, který dokázal chytit mladé dívky do svých nočních sítí“ </a:t>
            </a:r>
            <a:endParaRPr lang="cs-CZ" dirty="0" smtClean="0"/>
          </a:p>
          <a:p>
            <a:pPr lvl="1"/>
            <a:r>
              <a:rPr lang="cs-CZ" i="1" dirty="0" err="1" smtClean="0"/>
              <a:t>retiarius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28434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Hermes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052736"/>
            <a:ext cx="9144001" cy="58052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„</a:t>
            </a:r>
            <a:r>
              <a:rPr lang="en-US" i="1" dirty="0" smtClean="0"/>
              <a:t>Hermes</a:t>
            </a:r>
            <a:r>
              <a:rPr lang="en-US" i="1" dirty="0"/>
              <a:t>, </a:t>
            </a:r>
            <a:r>
              <a:rPr lang="cs-CZ" i="1" dirty="0" smtClean="0"/>
              <a:t>drahoušek století</a:t>
            </a:r>
            <a:r>
              <a:rPr lang="en-US" i="1" dirty="0" smtClean="0"/>
              <a:t>, </a:t>
            </a:r>
            <a:r>
              <a:rPr lang="cs-CZ" i="1" dirty="0" smtClean="0"/>
              <a:t>bojovník </a:t>
            </a:r>
            <a:r>
              <a:rPr lang="en-US" i="1" dirty="0" smtClean="0"/>
              <a:t>Mars</a:t>
            </a:r>
            <a:r>
              <a:rPr lang="cs-CZ" i="1" dirty="0" smtClean="0"/>
              <a:t>e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kvalifikovaný ve všech zbraních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gladiátor a trenér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en-US" i="1" dirty="0" smtClean="0"/>
              <a:t>“</a:t>
            </a:r>
            <a:r>
              <a:rPr lang="cs-CZ" i="1" dirty="0" smtClean="0"/>
              <a:t>vír</a:t>
            </a:r>
            <a:r>
              <a:rPr lang="en-US" i="1" dirty="0" smtClean="0"/>
              <a:t>” a “</a:t>
            </a:r>
            <a:r>
              <a:rPr lang="cs-CZ" i="1" dirty="0" smtClean="0"/>
              <a:t>zemětřesení</a:t>
            </a:r>
            <a:r>
              <a:rPr lang="en-US" i="1" dirty="0" smtClean="0"/>
              <a:t>” </a:t>
            </a:r>
            <a:r>
              <a:rPr lang="cs-CZ" i="1" dirty="0" smtClean="0"/>
              <a:t>jeho školy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jehož sám </a:t>
            </a:r>
            <a:r>
              <a:rPr lang="en-US" i="1" dirty="0" err="1" smtClean="0"/>
              <a:t>Helius</a:t>
            </a:r>
            <a:r>
              <a:rPr lang="en-US" i="1" dirty="0" smtClean="0"/>
              <a:t> </a:t>
            </a:r>
            <a:r>
              <a:rPr lang="cs-CZ" i="1" dirty="0" smtClean="0"/>
              <a:t>se obává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pro něhož sám </a:t>
            </a:r>
            <a:r>
              <a:rPr lang="en-US" i="1" dirty="0" err="1" smtClean="0"/>
              <a:t>Advolans</a:t>
            </a:r>
            <a:r>
              <a:rPr lang="cs-CZ" i="1" dirty="0" smtClean="0"/>
              <a:t> padá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učil vítězit a nezranit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Hermes</a:t>
            </a:r>
            <a:r>
              <a:rPr lang="en-US" i="1" dirty="0"/>
              <a:t>, </a:t>
            </a:r>
            <a:r>
              <a:rPr lang="cs-CZ" i="1" dirty="0" smtClean="0"/>
              <a:t>nikdy dobytý a nahrazený jinými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který přinesl bohatství spekulantům s lístky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péče a utrpení žen</a:t>
            </a:r>
            <a:r>
              <a:rPr lang="en-US" i="1" dirty="0" smtClean="0"/>
              <a:t>, 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hrdý s válečným oštěpem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hrozivý s mořským trojzubcem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hrůzostrašný s helmou, která dělá ostatní bezmocné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sláva </a:t>
            </a:r>
            <a:r>
              <a:rPr lang="en-US" i="1" dirty="0" smtClean="0"/>
              <a:t>Mars</a:t>
            </a:r>
            <a:r>
              <a:rPr lang="cs-CZ" i="1" dirty="0" smtClean="0"/>
              <a:t>ova</a:t>
            </a:r>
            <a:r>
              <a:rPr lang="en-US" i="1" dirty="0" smtClean="0"/>
              <a:t>,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Hermes, </a:t>
            </a:r>
            <a:r>
              <a:rPr lang="cs-CZ" i="1" dirty="0" smtClean="0"/>
              <a:t>vše v jednom a třikrát jedinečný</a:t>
            </a:r>
            <a:r>
              <a:rPr lang="cs-CZ" dirty="0" smtClean="0"/>
              <a:t>“ </a:t>
            </a:r>
          </a:p>
          <a:p>
            <a:pPr marL="0" indent="0" algn="ctr">
              <a:buNone/>
            </a:pPr>
            <a:r>
              <a:rPr lang="cs-CZ" sz="2900" dirty="0" smtClean="0"/>
              <a:t>(volně přeloženo; </a:t>
            </a:r>
            <a:r>
              <a:rPr lang="cs-CZ" sz="2900" dirty="0" err="1" smtClean="0"/>
              <a:t>Martial</a:t>
            </a:r>
            <a:r>
              <a:rPr lang="cs-CZ" sz="2900" dirty="0" smtClean="0"/>
              <a:t> 5,24). </a:t>
            </a:r>
            <a:endParaRPr lang="cs-CZ" sz="2900" i="1" dirty="0"/>
          </a:p>
        </p:txBody>
      </p:sp>
    </p:spTree>
    <p:extLst>
      <p:ext uri="{BB962C8B-B14F-4D97-AF65-F5344CB8AC3E}">
        <p14:creationId xmlns:p14="http://schemas.microsoft.com/office/powerpoint/2010/main" val="2081513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Císařové a vysoká aristokracie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Tiberius</a:t>
            </a:r>
          </a:p>
          <a:p>
            <a:pPr lvl="1"/>
            <a:r>
              <a:rPr lang="cs-CZ" dirty="0"/>
              <a:t>194. OH</a:t>
            </a:r>
          </a:p>
          <a:p>
            <a:pPr lvl="1"/>
            <a:r>
              <a:rPr lang="el-GR" i="1" dirty="0"/>
              <a:t>τέθριππον</a:t>
            </a:r>
            <a:endParaRPr lang="cs-CZ" i="1" dirty="0"/>
          </a:p>
          <a:p>
            <a:pPr marL="457200" lvl="1" indent="0">
              <a:buNone/>
            </a:pPr>
            <a:endParaRPr lang="cs-CZ" i="1" dirty="0"/>
          </a:p>
          <a:p>
            <a:r>
              <a:rPr lang="cs-CZ" b="1" dirty="0" err="1"/>
              <a:t>Germanicus</a:t>
            </a:r>
            <a:endParaRPr lang="cs-CZ" b="1" dirty="0"/>
          </a:p>
          <a:p>
            <a:pPr lvl="1"/>
            <a:r>
              <a:rPr lang="cs-CZ" dirty="0"/>
              <a:t>17 AD</a:t>
            </a:r>
          </a:p>
          <a:p>
            <a:pPr lvl="1"/>
            <a:r>
              <a:rPr lang="el-GR" i="1" dirty="0"/>
              <a:t>τέθριππον</a:t>
            </a:r>
            <a:endParaRPr lang="cs-CZ" i="1" dirty="0"/>
          </a:p>
          <a:p>
            <a:pPr marL="457200" lvl="1" indent="0">
              <a:buNone/>
            </a:pPr>
            <a:endParaRPr lang="cs-CZ" i="1" dirty="0"/>
          </a:p>
          <a:p>
            <a:r>
              <a:rPr lang="cs-CZ" b="1" dirty="0"/>
              <a:t>Nero </a:t>
            </a:r>
          </a:p>
          <a:p>
            <a:pPr lvl="1"/>
            <a:r>
              <a:rPr lang="cs-CZ" dirty="0"/>
              <a:t>211. OH – o rok později (67 AD)</a:t>
            </a:r>
          </a:p>
          <a:p>
            <a:pPr lvl="1"/>
            <a:r>
              <a:rPr lang="cs-CZ" dirty="0"/>
              <a:t>úplatek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205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r>
              <a:rPr lang="cs-CZ" b="1" dirty="0" err="1" smtClean="0"/>
              <a:t>Caligula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Zelení</a:t>
            </a:r>
          </a:p>
          <a:p>
            <a:pPr lvl="1"/>
            <a:r>
              <a:rPr lang="cs-CZ" dirty="0" smtClean="0"/>
              <a:t>večeře na velitelství</a:t>
            </a:r>
          </a:p>
          <a:p>
            <a:r>
              <a:rPr lang="cs-CZ" b="1" dirty="0" err="1" smtClean="0"/>
              <a:t>Vitellius</a:t>
            </a:r>
            <a:endParaRPr lang="cs-CZ" b="1" dirty="0" smtClean="0"/>
          </a:p>
          <a:p>
            <a:pPr lvl="1"/>
            <a:r>
              <a:rPr lang="cs-CZ" dirty="0" smtClean="0"/>
              <a:t>Modří</a:t>
            </a:r>
          </a:p>
          <a:p>
            <a:pPr lvl="1"/>
            <a:r>
              <a:rPr lang="cs-CZ" dirty="0" smtClean="0"/>
              <a:t>„Pryč s Modrými!“ </a:t>
            </a:r>
          </a:p>
          <a:p>
            <a:r>
              <a:rPr lang="cs-CZ" b="1" dirty="0" err="1" smtClean="0"/>
              <a:t>Domitian</a:t>
            </a:r>
            <a:endParaRPr lang="cs-CZ" b="1" dirty="0" smtClean="0"/>
          </a:p>
          <a:p>
            <a:pPr lvl="1"/>
            <a:r>
              <a:rPr lang="cs-CZ" dirty="0" smtClean="0"/>
              <a:t>Fialoví a Zlatí </a:t>
            </a:r>
          </a:p>
          <a:p>
            <a:r>
              <a:rPr lang="cs-CZ" b="1" dirty="0" err="1" smtClean="0"/>
              <a:t>Commodus</a:t>
            </a:r>
            <a:endParaRPr lang="cs-CZ" b="1" dirty="0"/>
          </a:p>
          <a:p>
            <a:r>
              <a:rPr lang="cs-CZ" b="1" dirty="0" err="1" smtClean="0"/>
              <a:t>Caracalla</a:t>
            </a:r>
            <a:endParaRPr lang="cs-CZ" b="1" dirty="0"/>
          </a:p>
          <a:p>
            <a:endParaRPr lang="cs-CZ" dirty="0" smtClean="0"/>
          </a:p>
        </p:txBody>
      </p:sp>
      <p:pic>
        <p:nvPicPr>
          <p:cNvPr id="1026" name="Picture 2" descr="C:\Users\Jiří\Desktop\voz\commod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290"/>
            <a:ext cx="4427984" cy="685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Leónidas</a:t>
            </a:r>
            <a:r>
              <a:rPr lang="cs-CZ" b="1" dirty="0" smtClean="0"/>
              <a:t> z Rhodu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r>
              <a:rPr lang="cs-CZ" i="1" dirty="0" err="1" smtClean="0"/>
              <a:t>δρόμος</a:t>
            </a:r>
            <a:r>
              <a:rPr lang="cs-CZ" dirty="0"/>
              <a:t>,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i="1" baseline="30000" dirty="0"/>
              <a:t> </a:t>
            </a:r>
            <a:r>
              <a:rPr lang="cs-CZ" dirty="0"/>
              <a:t>a </a:t>
            </a:r>
            <a:r>
              <a:rPr lang="cs-CZ" i="1" dirty="0" smtClean="0"/>
              <a:t>ὁπλείτης</a:t>
            </a:r>
          </a:p>
          <a:p>
            <a:r>
              <a:rPr lang="cs-CZ" dirty="0" smtClean="0"/>
              <a:t>164-152 </a:t>
            </a:r>
            <a:r>
              <a:rPr lang="cs-CZ" dirty="0"/>
              <a:t>př. Kr./ 154</a:t>
            </a:r>
            <a:r>
              <a:rPr lang="cs-CZ" dirty="0" smtClean="0"/>
              <a:t>.-157. </a:t>
            </a:r>
            <a:r>
              <a:rPr lang="cs-CZ" dirty="0"/>
              <a:t>OH</a:t>
            </a:r>
          </a:p>
          <a:p>
            <a:r>
              <a:rPr lang="cs-CZ" dirty="0" smtClean="0"/>
              <a:t>zvítězil </a:t>
            </a:r>
            <a:r>
              <a:rPr lang="cs-CZ" dirty="0"/>
              <a:t>ve všech těchto disciplínách </a:t>
            </a:r>
            <a:r>
              <a:rPr lang="cs-CZ" dirty="0" smtClean="0"/>
              <a:t>poté ještě 3x</a:t>
            </a:r>
          </a:p>
          <a:p>
            <a:r>
              <a:rPr lang="cs-CZ" dirty="0" smtClean="0"/>
              <a:t>získal celkem </a:t>
            </a:r>
            <a:r>
              <a:rPr lang="cs-CZ" dirty="0"/>
              <a:t>4x titul </a:t>
            </a:r>
            <a:r>
              <a:rPr lang="cs-CZ" i="1" dirty="0" err="1" smtClean="0"/>
              <a:t>τρι</a:t>
            </a:r>
            <a:r>
              <a:rPr lang="cs-CZ" i="1" dirty="0" smtClean="0"/>
              <a:t>αστής 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 U. </a:t>
            </a:r>
            <a:r>
              <a:rPr lang="cs-CZ" dirty="0" err="1" smtClean="0"/>
              <a:t>Bolt</a:t>
            </a:r>
            <a:r>
              <a:rPr lang="cs-CZ" dirty="0" smtClean="0"/>
              <a:t> 3x 3 zlata)</a:t>
            </a:r>
          </a:p>
          <a:p>
            <a:r>
              <a:rPr lang="cs-CZ" dirty="0" smtClean="0"/>
              <a:t>největší </a:t>
            </a:r>
            <a:r>
              <a:rPr lang="cs-CZ" dirty="0"/>
              <a:t>počet vítězství v bězích</a:t>
            </a:r>
          </a:p>
          <a:p>
            <a:pPr lvl="1"/>
            <a:r>
              <a:rPr lang="cs-CZ" dirty="0" smtClean="0"/>
              <a:t>tedy </a:t>
            </a:r>
            <a:r>
              <a:rPr lang="cs-CZ" dirty="0"/>
              <a:t>12 olympijských věnců a 4 tituly </a:t>
            </a:r>
            <a:r>
              <a:rPr lang="cs-CZ" i="1" dirty="0" err="1" smtClean="0"/>
              <a:t>τρι</a:t>
            </a:r>
            <a:r>
              <a:rPr lang="cs-CZ" i="1" dirty="0" smtClean="0"/>
              <a:t>αστής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81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739583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Níkokleos</a:t>
            </a:r>
            <a:r>
              <a:rPr lang="cs-CZ" b="1" dirty="0"/>
              <a:t> z </a:t>
            </a:r>
            <a:r>
              <a:rPr lang="cs-CZ" b="1" dirty="0" err="1"/>
              <a:t>Akriónu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" y="692696"/>
            <a:ext cx="9118848" cy="13681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100 př. Kr./ 170. </a:t>
            </a:r>
            <a:r>
              <a:rPr lang="cs-CZ" dirty="0" smtClean="0"/>
              <a:t>OH </a:t>
            </a:r>
          </a:p>
          <a:p>
            <a:r>
              <a:rPr lang="cs-CZ" dirty="0" smtClean="0"/>
              <a:t>+ ještě 1x</a:t>
            </a:r>
          </a:p>
          <a:p>
            <a:r>
              <a:rPr lang="cs-CZ" i="1" dirty="0" err="1"/>
              <a:t>δρόμος</a:t>
            </a:r>
            <a:r>
              <a:rPr lang="cs-CZ" dirty="0"/>
              <a:t>,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dirty="0"/>
              <a:t>, </a:t>
            </a:r>
            <a:r>
              <a:rPr lang="cs-CZ" i="1" dirty="0" smtClean="0"/>
              <a:t>ὁπλείτης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i="1" dirty="0" smtClean="0"/>
              <a:t>δόλιχος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276872"/>
            <a:ext cx="91440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Hekaitomnés</a:t>
            </a:r>
            <a:r>
              <a:rPr lang="cs-CZ" b="1" dirty="0"/>
              <a:t> (</a:t>
            </a:r>
            <a:r>
              <a:rPr lang="cs-CZ" b="1" dirty="0" err="1"/>
              <a:t>Hékatomnos</a:t>
            </a:r>
            <a:r>
              <a:rPr lang="cs-CZ" b="1" dirty="0"/>
              <a:t>) z Élidy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873" y="3068960"/>
            <a:ext cx="9144000" cy="1503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72 př. Kr./ 177. OH </a:t>
            </a:r>
          </a:p>
          <a:p>
            <a:r>
              <a:rPr lang="cs-CZ" i="1" dirty="0" err="1" smtClean="0"/>
              <a:t>δρόμος</a:t>
            </a:r>
            <a:r>
              <a:rPr lang="cs-CZ" dirty="0"/>
              <a:t>,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dirty="0"/>
              <a:t>, </a:t>
            </a:r>
            <a:r>
              <a:rPr lang="cs-CZ" i="1" dirty="0" smtClean="0"/>
              <a:t>ὁπλείτης</a:t>
            </a:r>
            <a:endParaRPr lang="cs-CZ" dirty="0"/>
          </a:p>
          <a:p>
            <a:r>
              <a:rPr lang="cs-CZ" i="1" dirty="0" err="1" smtClean="0"/>
              <a:t>τρι</a:t>
            </a:r>
            <a:r>
              <a:rPr lang="cs-CZ" i="1" dirty="0" smtClean="0"/>
              <a:t>αστής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19923" y="4594163"/>
            <a:ext cx="9144000" cy="73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Polités</a:t>
            </a:r>
            <a:r>
              <a:rPr lang="cs-CZ" b="1" dirty="0"/>
              <a:t> z </a:t>
            </a:r>
            <a:r>
              <a:rPr lang="cs-CZ" b="1" dirty="0" err="1"/>
              <a:t>Keramu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-1666" y="5373215"/>
            <a:ext cx="9144000" cy="1487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69 po Kr./ 212. </a:t>
            </a:r>
            <a:r>
              <a:rPr lang="cs-CZ" dirty="0" smtClean="0"/>
              <a:t>OH</a:t>
            </a:r>
          </a:p>
          <a:p>
            <a:r>
              <a:rPr lang="cs-CZ" i="1" dirty="0" err="1" smtClean="0"/>
              <a:t>δρόμος</a:t>
            </a:r>
            <a:r>
              <a:rPr lang="cs-CZ" dirty="0"/>
              <a:t>,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i="1" baseline="30000" dirty="0"/>
              <a:t> </a:t>
            </a:r>
            <a:r>
              <a:rPr lang="cs-CZ" dirty="0"/>
              <a:t>a </a:t>
            </a:r>
            <a:r>
              <a:rPr lang="cs-CZ" i="1" dirty="0" smtClean="0"/>
              <a:t>δόλιχος</a:t>
            </a:r>
            <a:endParaRPr lang="cs-CZ" dirty="0"/>
          </a:p>
          <a:p>
            <a:r>
              <a:rPr lang="cs-CZ" dirty="0" smtClean="0"/>
              <a:t>Snad i </a:t>
            </a:r>
            <a:r>
              <a:rPr lang="cs-CZ" dirty="0"/>
              <a:t>držitel titulu </a:t>
            </a:r>
            <a:r>
              <a:rPr lang="cs-CZ" i="1" dirty="0" err="1" smtClean="0"/>
              <a:t>τρι</a:t>
            </a:r>
            <a:r>
              <a:rPr lang="cs-CZ" i="1" dirty="0" smtClean="0"/>
              <a:t>αστής</a:t>
            </a:r>
          </a:p>
          <a:p>
            <a:r>
              <a:rPr lang="cs-CZ" dirty="0" smtClean="0"/>
              <a:t>4 rozběh --- finále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4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Hermogenes</a:t>
            </a:r>
            <a:r>
              <a:rPr lang="cs-CZ" b="1" dirty="0"/>
              <a:t> z </a:t>
            </a:r>
            <a:r>
              <a:rPr lang="cs-CZ" b="1" dirty="0" err="1"/>
              <a:t>Xanthu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81-89 </a:t>
            </a:r>
            <a:r>
              <a:rPr lang="cs-CZ" dirty="0"/>
              <a:t>po Kr./ 215</a:t>
            </a:r>
            <a:r>
              <a:rPr lang="cs-CZ" dirty="0" smtClean="0"/>
              <a:t>.-217. </a:t>
            </a:r>
            <a:r>
              <a:rPr lang="cs-CZ" dirty="0"/>
              <a:t>OH</a:t>
            </a:r>
            <a:endParaRPr lang="cs-CZ" i="1" dirty="0" smtClean="0"/>
          </a:p>
          <a:p>
            <a:pPr algn="just"/>
            <a:r>
              <a:rPr lang="cs-CZ" i="1" dirty="0" err="1" smtClean="0"/>
              <a:t>δρόμος</a:t>
            </a:r>
            <a:r>
              <a:rPr lang="cs-CZ" dirty="0"/>
              <a:t>,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dirty="0"/>
              <a:t>, </a:t>
            </a:r>
            <a:r>
              <a:rPr lang="cs-CZ" i="1" dirty="0" smtClean="0"/>
              <a:t>ὁπλείτης</a:t>
            </a:r>
            <a:endParaRPr lang="cs-CZ" dirty="0"/>
          </a:p>
          <a:p>
            <a:pPr algn="just"/>
            <a:r>
              <a:rPr lang="cs-CZ" dirty="0" smtClean="0"/>
              <a:t>na </a:t>
            </a:r>
            <a:r>
              <a:rPr lang="cs-CZ" dirty="0"/>
              <a:t>dalších hrách totéž bez </a:t>
            </a:r>
            <a:r>
              <a:rPr lang="cs-CZ" i="1" dirty="0"/>
              <a:t>ὁπ</a:t>
            </a:r>
            <a:r>
              <a:rPr lang="cs-CZ" i="1" dirty="0" err="1"/>
              <a:t>λείτης</a:t>
            </a:r>
            <a:r>
              <a:rPr lang="cs-CZ" dirty="0"/>
              <a:t> </a:t>
            </a:r>
          </a:p>
          <a:p>
            <a:pPr algn="just"/>
            <a:r>
              <a:rPr lang="cs-CZ" dirty="0" smtClean="0"/>
              <a:t>na dalších hrách </a:t>
            </a:r>
            <a:r>
              <a:rPr lang="cs-CZ" dirty="0"/>
              <a:t>opět všechna 3 běžecká </a:t>
            </a:r>
            <a:r>
              <a:rPr lang="cs-CZ" dirty="0" smtClean="0"/>
              <a:t>vítězství</a:t>
            </a:r>
          </a:p>
          <a:p>
            <a:pPr algn="just"/>
            <a:r>
              <a:rPr lang="cs-CZ" dirty="0" smtClean="0"/>
              <a:t>2x </a:t>
            </a:r>
            <a:r>
              <a:rPr lang="cs-CZ" dirty="0"/>
              <a:t>nositelem titulu </a:t>
            </a:r>
            <a:r>
              <a:rPr lang="cs-CZ" i="1" dirty="0" err="1" smtClean="0"/>
              <a:t>τρι</a:t>
            </a:r>
            <a:r>
              <a:rPr lang="cs-CZ" i="1" dirty="0" smtClean="0"/>
              <a:t>αστής</a:t>
            </a:r>
            <a:endParaRPr lang="cs-CZ" dirty="0"/>
          </a:p>
          <a:p>
            <a:pPr algn="just"/>
            <a:r>
              <a:rPr lang="cs-CZ" dirty="0" smtClean="0"/>
              <a:t>Ἵππ</a:t>
            </a:r>
            <a:r>
              <a:rPr lang="cs-CZ" dirty="0" err="1" smtClean="0"/>
              <a:t>ος</a:t>
            </a:r>
            <a:r>
              <a:rPr lang="cs-CZ" dirty="0"/>
              <a:t>“, čili „Kůň“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8539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Mnésibúlos</a:t>
            </a:r>
            <a:r>
              <a:rPr lang="cs-CZ" b="1" dirty="0" smtClean="0"/>
              <a:t> z </a:t>
            </a:r>
            <a:r>
              <a:rPr lang="cs-CZ" b="1" dirty="0" err="1" smtClean="0"/>
              <a:t>Elateie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161 po Kr./ 235. OH</a:t>
            </a:r>
            <a:endParaRPr lang="cs-CZ" i="1" dirty="0" smtClean="0"/>
          </a:p>
          <a:p>
            <a:r>
              <a:rPr lang="cs-CZ" i="1" dirty="0" err="1" smtClean="0"/>
              <a:t>δρόμος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 smtClean="0"/>
              <a:t>ὁπ</a:t>
            </a:r>
            <a:r>
              <a:rPr lang="cs-CZ" i="1" dirty="0" err="1" smtClean="0"/>
              <a:t>λείτης</a:t>
            </a:r>
            <a:endParaRPr lang="cs-CZ" dirty="0"/>
          </a:p>
          <a:p>
            <a:r>
              <a:rPr lang="cs-CZ" dirty="0" smtClean="0"/>
              <a:t>poslední </a:t>
            </a:r>
            <a:r>
              <a:rPr lang="cs-CZ" dirty="0"/>
              <a:t>známý vítěz </a:t>
            </a:r>
            <a:r>
              <a:rPr lang="cs-CZ" i="1" dirty="0" smtClean="0"/>
              <a:t>ὁπ</a:t>
            </a:r>
            <a:r>
              <a:rPr lang="cs-CZ" i="1" dirty="0" err="1" smtClean="0"/>
              <a:t>λείτης</a:t>
            </a:r>
            <a:endParaRPr lang="cs-CZ" dirty="0"/>
          </a:p>
          <a:p>
            <a:r>
              <a:rPr lang="cs-CZ" i="1" dirty="0" smtClean="0"/>
              <a:t>π</a:t>
            </a:r>
            <a:r>
              <a:rPr lang="cs-CZ" i="1" dirty="0" err="1" smtClean="0"/>
              <a:t>εριοδονῑκης</a:t>
            </a:r>
            <a:r>
              <a:rPr lang="cs-CZ" dirty="0" smtClean="0"/>
              <a:t> </a:t>
            </a:r>
            <a:r>
              <a:rPr lang="cs-CZ" dirty="0"/>
              <a:t>v obou těchto </a:t>
            </a:r>
            <a:r>
              <a:rPr lang="cs-CZ" dirty="0" smtClean="0"/>
              <a:t>disciplínách</a:t>
            </a:r>
          </a:p>
          <a:p>
            <a:r>
              <a:rPr lang="cs-CZ" dirty="0" smtClean="0"/>
              <a:t>velel oddílu a padl </a:t>
            </a:r>
            <a:r>
              <a:rPr lang="cs-CZ" dirty="0"/>
              <a:t>při obraně vlasti v boji s </a:t>
            </a:r>
            <a:r>
              <a:rPr lang="cs-CZ" dirty="0" err="1" smtClean="0"/>
              <a:t>Kostoboky</a:t>
            </a:r>
            <a:endParaRPr lang="cs-CZ" dirty="0" smtClean="0"/>
          </a:p>
          <a:p>
            <a:pPr lvl="1"/>
            <a:r>
              <a:rPr lang="cs-CZ" dirty="0" smtClean="0"/>
              <a:t>socha a Ulice běžců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45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err="1" smtClean="0"/>
              <a:t>Athlétai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„těžkoatletické“ disciplíny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51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Cheilón</a:t>
            </a:r>
            <a:r>
              <a:rPr lang="cs-CZ" b="1" dirty="0"/>
              <a:t> z Pater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 smtClean="0"/>
              <a:t>π</a:t>
            </a:r>
            <a:r>
              <a:rPr lang="cs-CZ" i="1" dirty="0" err="1" smtClean="0"/>
              <a:t>υγμή</a:t>
            </a:r>
            <a:r>
              <a:rPr lang="cs-CZ" dirty="0" smtClean="0"/>
              <a:t> </a:t>
            </a:r>
            <a:r>
              <a:rPr lang="cs-CZ" dirty="0"/>
              <a:t>či </a:t>
            </a:r>
            <a:r>
              <a:rPr lang="cs-CZ" dirty="0" smtClean="0"/>
              <a:t>spíš </a:t>
            </a:r>
            <a:r>
              <a:rPr lang="cs-CZ" i="1" dirty="0" smtClean="0"/>
              <a:t>π</a:t>
            </a:r>
            <a:r>
              <a:rPr lang="cs-CZ" i="1" dirty="0" err="1" smtClean="0"/>
              <a:t>άλη</a:t>
            </a:r>
            <a:endParaRPr lang="cs-CZ" dirty="0"/>
          </a:p>
          <a:p>
            <a:r>
              <a:rPr lang="cs-CZ" dirty="0"/>
              <a:t>332 </a:t>
            </a:r>
            <a:r>
              <a:rPr lang="cs-CZ" dirty="0" smtClean="0"/>
              <a:t>a 328 př</a:t>
            </a:r>
            <a:r>
              <a:rPr lang="cs-CZ" dirty="0"/>
              <a:t>. Kr./ 112</a:t>
            </a:r>
            <a:r>
              <a:rPr lang="cs-CZ" dirty="0" smtClean="0"/>
              <a:t>. a 113 OH</a:t>
            </a:r>
          </a:p>
          <a:p>
            <a:r>
              <a:rPr lang="cs-CZ" dirty="0" smtClean="0"/>
              <a:t>poslední z héroů </a:t>
            </a:r>
            <a:r>
              <a:rPr lang="cs-CZ" i="1" dirty="0" err="1" smtClean="0"/>
              <a:t>athlétai</a:t>
            </a:r>
            <a:r>
              <a:rPr lang="cs-CZ" i="1" dirty="0" smtClean="0"/>
              <a:t> </a:t>
            </a:r>
            <a:r>
              <a:rPr lang="cs-CZ" i="1" dirty="0" err="1" smtClean="0"/>
              <a:t>promachoi</a:t>
            </a:r>
            <a:endParaRPr lang="cs-CZ" i="1" dirty="0" smtClean="0"/>
          </a:p>
          <a:p>
            <a:r>
              <a:rPr lang="cs-CZ" dirty="0" smtClean="0"/>
              <a:t>bojoval v </a:t>
            </a:r>
            <a:r>
              <a:rPr lang="cs-CZ" dirty="0" err="1" smtClean="0"/>
              <a:t>Lamijské</a:t>
            </a:r>
            <a:r>
              <a:rPr lang="cs-CZ" dirty="0" smtClean="0"/>
              <a:t> válce proti </a:t>
            </a:r>
            <a:r>
              <a:rPr lang="cs-CZ" dirty="0" err="1" smtClean="0"/>
              <a:t>Antipatrovi</a:t>
            </a:r>
            <a:r>
              <a:rPr lang="cs-CZ" dirty="0" smtClean="0"/>
              <a:t> s Athénami </a:t>
            </a:r>
          </a:p>
          <a:p>
            <a:pPr lvl="1"/>
            <a:r>
              <a:rPr lang="cs-CZ" dirty="0" smtClean="0"/>
              <a:t>v </a:t>
            </a:r>
            <a:r>
              <a:rPr lang="cs-CZ" dirty="0" err="1" smtClean="0"/>
              <a:t>Chaironei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u </a:t>
            </a:r>
            <a:r>
              <a:rPr lang="cs-CZ" dirty="0" err="1" smtClean="0"/>
              <a:t>Lamije</a:t>
            </a:r>
            <a:r>
              <a:rPr lang="cs-CZ" dirty="0" smtClean="0"/>
              <a:t> v </a:t>
            </a:r>
            <a:r>
              <a:rPr lang="cs-CZ" dirty="0" err="1" smtClean="0"/>
              <a:t>Théssalii</a:t>
            </a:r>
            <a:r>
              <a:rPr lang="cs-CZ" dirty="0" smtClean="0"/>
              <a:t> – jediný za </a:t>
            </a:r>
            <a:r>
              <a:rPr lang="cs-CZ" dirty="0" err="1" smtClean="0"/>
              <a:t>Achájce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zde padl </a:t>
            </a:r>
          </a:p>
          <a:p>
            <a:r>
              <a:rPr lang="cs-CZ" dirty="0" smtClean="0"/>
              <a:t>socha od </a:t>
            </a:r>
            <a:r>
              <a:rPr lang="cs-CZ" dirty="0" err="1" smtClean="0"/>
              <a:t>Lýssipa</a:t>
            </a:r>
            <a:r>
              <a:rPr lang="cs-CZ" dirty="0" smtClean="0"/>
              <a:t> (AV) s verši: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 algn="ctr">
              <a:buNone/>
            </a:pPr>
            <a:r>
              <a:rPr lang="cs-CZ" i="1" dirty="0" smtClean="0"/>
              <a:t>„Nezdolný v zápase zvítězil nad muži 2x v Olympii a </a:t>
            </a:r>
            <a:r>
              <a:rPr lang="cs-CZ" i="1" dirty="0" err="1" smtClean="0"/>
              <a:t>Pýthu</a:t>
            </a:r>
            <a:r>
              <a:rPr lang="cs-CZ" i="1" dirty="0" smtClean="0"/>
              <a:t>, v Nemeji 3x a 4x na březích Isthmu </a:t>
            </a:r>
            <a:r>
              <a:rPr lang="cs-CZ" i="1" dirty="0" err="1" smtClean="0"/>
              <a:t>Cheilón</a:t>
            </a:r>
            <a:r>
              <a:rPr lang="cs-CZ" i="1" dirty="0" smtClean="0"/>
              <a:t>, syn </a:t>
            </a:r>
            <a:r>
              <a:rPr lang="cs-CZ" i="1" dirty="0" err="1" smtClean="0"/>
              <a:t>Cheilónův</a:t>
            </a:r>
            <a:r>
              <a:rPr lang="cs-CZ" i="1" dirty="0" smtClean="0"/>
              <a:t>, z Pater. Achájů lid ve válce udatně padlého na svůj dal pochovat účet.“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63369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1557</Words>
  <Application>Microsoft Office PowerPoint</Application>
  <PresentationFormat>Předvádění na obrazovce (4:3)</PresentationFormat>
  <Paragraphs>329</Paragraphs>
  <Slides>37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Vybraní sportovci období helénismu a Říma</vt:lpstr>
      <vt:lpstr>„lehkoatletické“ disciplíny</vt:lpstr>
      <vt:lpstr>Filínos z Kóu</vt:lpstr>
      <vt:lpstr>Leónidas z Rhodu</vt:lpstr>
      <vt:lpstr>Níkokleos z Akriónu</vt:lpstr>
      <vt:lpstr>Hermogenes z Xanthu</vt:lpstr>
      <vt:lpstr>Mnésibúlos z Elateie</vt:lpstr>
      <vt:lpstr>Athlétai</vt:lpstr>
      <vt:lpstr>Cheilón z Pater </vt:lpstr>
      <vt:lpstr>Chairón z Pellény </vt:lpstr>
      <vt:lpstr>Polykratés z Argu</vt:lpstr>
      <vt:lpstr>Aristoníkés</vt:lpstr>
      <vt:lpstr>Kleitomachos z Théb</vt:lpstr>
      <vt:lpstr>Báseň na Kleitomacha od Alkaia z Messénie</vt:lpstr>
      <vt:lpstr>Prezentace aplikace PowerPoint</vt:lpstr>
      <vt:lpstr>Kapros z Élidy</vt:lpstr>
      <vt:lpstr>Stratón z Alexandrie</vt:lpstr>
      <vt:lpstr>Níkostratos</vt:lpstr>
      <vt:lpstr>Gerénos z Naukratidy</vt:lpstr>
      <vt:lpstr>Další kočovní athlétai</vt:lpstr>
      <vt:lpstr>Varaztad/ Varazdates z Artaxaly v Arménii </vt:lpstr>
      <vt:lpstr>Prezentace aplikace PowerPoint</vt:lpstr>
      <vt:lpstr>ostatní</vt:lpstr>
      <vt:lpstr>trubači: Hérodóros z Megary</vt:lpstr>
      <vt:lpstr>Agitatores</vt:lpstr>
      <vt:lpstr>Gaius Appuleis Diocles z Hispánie </vt:lpstr>
      <vt:lpstr>výdělek</vt:lpstr>
      <vt:lpstr>Prezentace aplikace PowerPoint</vt:lpstr>
      <vt:lpstr>Epafroditus</vt:lpstr>
      <vt:lpstr>Porfyrius</vt:lpstr>
      <vt:lpstr>Prezentace aplikace PowerPoint</vt:lpstr>
      <vt:lpstr>koně</vt:lpstr>
      <vt:lpstr>Gladiatores</vt:lpstr>
      <vt:lpstr>Prezentace aplikace PowerPoint</vt:lpstr>
      <vt:lpstr>Hermes</vt:lpstr>
      <vt:lpstr>Císařové a vysoká aristokracie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Vybraní sportovci období helénismu a Říma</dc:title>
  <dc:creator>Jiří Kouřil</dc:creator>
  <cp:lastModifiedBy>Jiří Kouřil</cp:lastModifiedBy>
  <cp:revision>54</cp:revision>
  <dcterms:created xsi:type="dcterms:W3CDTF">2016-05-05T09:03:29Z</dcterms:created>
  <dcterms:modified xsi:type="dcterms:W3CDTF">2017-04-02T21:17:39Z</dcterms:modified>
</cp:coreProperties>
</file>