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256" r:id="rId2"/>
    <p:sldId id="315" r:id="rId3"/>
    <p:sldId id="381" r:id="rId4"/>
    <p:sldId id="329" r:id="rId5"/>
    <p:sldId id="261" r:id="rId6"/>
    <p:sldId id="311" r:id="rId7"/>
    <p:sldId id="378" r:id="rId8"/>
    <p:sldId id="348" r:id="rId9"/>
    <p:sldId id="257" r:id="rId10"/>
    <p:sldId id="349" r:id="rId11"/>
    <p:sldId id="258" r:id="rId12"/>
    <p:sldId id="363" r:id="rId13"/>
    <p:sldId id="362" r:id="rId14"/>
    <p:sldId id="361" r:id="rId15"/>
    <p:sldId id="355" r:id="rId16"/>
    <p:sldId id="350" r:id="rId17"/>
    <p:sldId id="351" r:id="rId18"/>
    <p:sldId id="382" r:id="rId19"/>
    <p:sldId id="259" r:id="rId20"/>
    <p:sldId id="260" r:id="rId21"/>
    <p:sldId id="262" r:id="rId22"/>
    <p:sldId id="357" r:id="rId23"/>
    <p:sldId id="263" r:id="rId24"/>
    <p:sldId id="264" r:id="rId25"/>
    <p:sldId id="265" r:id="rId26"/>
    <p:sldId id="354" r:id="rId27"/>
    <p:sldId id="266" r:id="rId28"/>
    <p:sldId id="267" r:id="rId29"/>
    <p:sldId id="269" r:id="rId30"/>
    <p:sldId id="268" r:id="rId31"/>
    <p:sldId id="377" r:id="rId32"/>
    <p:sldId id="270" r:id="rId33"/>
    <p:sldId id="271" r:id="rId34"/>
    <p:sldId id="275" r:id="rId35"/>
    <p:sldId id="317" r:id="rId36"/>
    <p:sldId id="325" r:id="rId37"/>
    <p:sldId id="272" r:id="rId38"/>
    <p:sldId id="273" r:id="rId39"/>
    <p:sldId id="274" r:id="rId40"/>
    <p:sldId id="353" r:id="rId41"/>
    <p:sldId id="278" r:id="rId42"/>
    <p:sldId id="276" r:id="rId43"/>
    <p:sldId id="279" r:id="rId44"/>
    <p:sldId id="280" r:id="rId45"/>
    <p:sldId id="281" r:id="rId46"/>
    <p:sldId id="314" r:id="rId47"/>
    <p:sldId id="282" r:id="rId48"/>
    <p:sldId id="277" r:id="rId49"/>
    <p:sldId id="283" r:id="rId50"/>
    <p:sldId id="364" r:id="rId51"/>
    <p:sldId id="284" r:id="rId52"/>
    <p:sldId id="285" r:id="rId53"/>
    <p:sldId id="286" r:id="rId54"/>
    <p:sldId id="288" r:id="rId55"/>
    <p:sldId id="289" r:id="rId56"/>
    <p:sldId id="291" r:id="rId57"/>
    <p:sldId id="297" r:id="rId58"/>
    <p:sldId id="319" r:id="rId59"/>
    <p:sldId id="366" r:id="rId60"/>
    <p:sldId id="365" r:id="rId61"/>
    <p:sldId id="369" r:id="rId62"/>
    <p:sldId id="367" r:id="rId63"/>
    <p:sldId id="368" r:id="rId64"/>
    <p:sldId id="292" r:id="rId65"/>
    <p:sldId id="293" r:id="rId66"/>
    <p:sldId id="294" r:id="rId67"/>
    <p:sldId id="295" r:id="rId68"/>
    <p:sldId id="379" r:id="rId69"/>
    <p:sldId id="330" r:id="rId70"/>
    <p:sldId id="296" r:id="rId71"/>
    <p:sldId id="334" r:id="rId72"/>
    <p:sldId id="320" r:id="rId73"/>
    <p:sldId id="290" r:id="rId74"/>
    <p:sldId id="299" r:id="rId75"/>
    <p:sldId id="322" r:id="rId76"/>
    <p:sldId id="321" r:id="rId77"/>
    <p:sldId id="318" r:id="rId78"/>
    <p:sldId id="380" r:id="rId79"/>
    <p:sldId id="301" r:id="rId80"/>
    <p:sldId id="324" r:id="rId81"/>
    <p:sldId id="323" r:id="rId82"/>
    <p:sldId id="373" r:id="rId83"/>
    <p:sldId id="370" r:id="rId84"/>
    <p:sldId id="372" r:id="rId85"/>
    <p:sldId id="371" r:id="rId86"/>
    <p:sldId id="326" r:id="rId87"/>
    <p:sldId id="374" r:id="rId88"/>
    <p:sldId id="302" r:id="rId89"/>
    <p:sldId id="303" r:id="rId90"/>
    <p:sldId id="300" r:id="rId91"/>
    <p:sldId id="327" r:id="rId92"/>
    <p:sldId id="298" r:id="rId93"/>
    <p:sldId id="308" r:id="rId94"/>
    <p:sldId id="328" r:id="rId95"/>
    <p:sldId id="309" r:id="rId96"/>
    <p:sldId id="310" r:id="rId97"/>
    <p:sldId id="356" r:id="rId98"/>
    <p:sldId id="304" r:id="rId99"/>
    <p:sldId id="305" r:id="rId100"/>
    <p:sldId id="306" r:id="rId101"/>
    <p:sldId id="331" r:id="rId102"/>
    <p:sldId id="312" r:id="rId103"/>
    <p:sldId id="375" r:id="rId104"/>
    <p:sldId id="376" r:id="rId105"/>
    <p:sldId id="332" r:id="rId106"/>
    <p:sldId id="313" r:id="rId107"/>
    <p:sldId id="333" r:id="rId108"/>
    <p:sldId id="287" r:id="rId109"/>
    <p:sldId id="307" r:id="rId110"/>
    <p:sldId id="335" r:id="rId111"/>
    <p:sldId id="336" r:id="rId112"/>
    <p:sldId id="339" r:id="rId113"/>
    <p:sldId id="337" r:id="rId114"/>
    <p:sldId id="338" r:id="rId115"/>
    <p:sldId id="345" r:id="rId116"/>
    <p:sldId id="341" r:id="rId117"/>
    <p:sldId id="343" r:id="rId118"/>
    <p:sldId id="344" r:id="rId119"/>
    <p:sldId id="340" r:id="rId120"/>
    <p:sldId id="358" r:id="rId121"/>
    <p:sldId id="359" r:id="rId122"/>
    <p:sldId id="360" r:id="rId123"/>
    <p:sldId id="346" r:id="rId124"/>
    <p:sldId id="342" r:id="rId125"/>
    <p:sldId id="347" r:id="rId126"/>
    <p:sldId id="316" r:id="rId1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75267" autoAdjust="0"/>
  </p:normalViewPr>
  <p:slideViewPr>
    <p:cSldViewPr>
      <p:cViewPr varScale="1">
        <p:scale>
          <a:sx n="54" d="100"/>
          <a:sy n="54" d="100"/>
        </p:scale>
        <p:origin x="-1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97029-861E-4485-9C66-1C377D162BFE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E46B7-F7FC-4572-8E88-8848DC63C1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98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Pečeť Edvarda I. (Kovařík)</a:t>
            </a:r>
          </a:p>
          <a:p>
            <a:r>
              <a:rPr lang="cs-CZ" dirty="0" smtClean="0"/>
              <a:t>Pečeť Přemysla Otakara II. (Kovařík)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17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Křižácká mapa Jeruzaléma (</a:t>
            </a:r>
            <a:r>
              <a:rPr lang="cs-CZ" dirty="0" err="1" smtClean="0"/>
              <a:t>Duggan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17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Richard Lví srdce (</a:t>
            </a:r>
            <a:r>
              <a:rPr lang="cs-CZ" dirty="0" err="1" smtClean="0"/>
              <a:t>Cummins</a:t>
            </a:r>
            <a:r>
              <a:rPr lang="cs-CZ" dirty="0" smtClean="0"/>
              <a:t>) </a:t>
            </a:r>
          </a:p>
          <a:p>
            <a:r>
              <a:rPr lang="cs-CZ" dirty="0" smtClean="0"/>
              <a:t>Zajetí RLS při návratu z KV (Hrochovi)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983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Krak</a:t>
            </a:r>
            <a:r>
              <a:rPr lang="cs-CZ" dirty="0" smtClean="0"/>
              <a:t> des </a:t>
            </a:r>
            <a:r>
              <a:rPr lang="cs-CZ" dirty="0" err="1" smtClean="0"/>
              <a:t>Chevaliers</a:t>
            </a:r>
            <a:r>
              <a:rPr lang="cs-CZ" dirty="0" smtClean="0"/>
              <a:t> (Antony </a:t>
            </a:r>
            <a:r>
              <a:rPr lang="cs-CZ" dirty="0" err="1" smtClean="0"/>
              <a:t>Bridge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239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hrad </a:t>
            </a:r>
            <a:r>
              <a:rPr lang="cs-CZ" dirty="0" err="1" smtClean="0"/>
              <a:t>Masyaf</a:t>
            </a:r>
            <a:r>
              <a:rPr lang="cs-CZ" dirty="0" smtClean="0"/>
              <a:t>, pevnost </a:t>
            </a:r>
            <a:r>
              <a:rPr lang="cs-CZ" dirty="0" err="1" smtClean="0"/>
              <a:t>assasínu</a:t>
            </a:r>
            <a:r>
              <a:rPr lang="cs-CZ" baseline="0" dirty="0" smtClean="0"/>
              <a:t>, S</a:t>
            </a:r>
            <a:r>
              <a:rPr lang="cs-CZ" dirty="0" smtClean="0"/>
              <a:t>tařec z hor - </a:t>
            </a:r>
            <a:r>
              <a:rPr lang="cs-CZ" dirty="0" err="1" smtClean="0"/>
              <a:t>Rašid</a:t>
            </a:r>
            <a:r>
              <a:rPr lang="cs-CZ" dirty="0" smtClean="0"/>
              <a:t> ed-</a:t>
            </a:r>
            <a:r>
              <a:rPr lang="cs-CZ" dirty="0" err="1" smtClean="0"/>
              <a:t>Dín</a:t>
            </a:r>
            <a:r>
              <a:rPr lang="cs-CZ" dirty="0" smtClean="0"/>
              <a:t> </a:t>
            </a:r>
            <a:r>
              <a:rPr lang="cs-CZ" dirty="0" err="1" smtClean="0"/>
              <a:t>Sínan</a:t>
            </a:r>
            <a:r>
              <a:rPr lang="cs-CZ" dirty="0" smtClean="0"/>
              <a:t> (Antony </a:t>
            </a:r>
            <a:r>
              <a:rPr lang="cs-CZ" dirty="0" err="1" smtClean="0"/>
              <a:t>Bridge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767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Templáři vyjíždějí z hradu (Hrochovi) </a:t>
            </a:r>
          </a:p>
          <a:p>
            <a:r>
              <a:rPr lang="cs-CZ" dirty="0" smtClean="0"/>
              <a:t>Srážka rytířských vojsk (Hrochovi)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351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70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228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Smrt Rolanda (Flori) </a:t>
            </a:r>
          </a:p>
          <a:p>
            <a:r>
              <a:rPr lang="cs-CZ" dirty="0" smtClean="0"/>
              <a:t>- Tristan unáší Isoldu (Huizinga)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847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88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Kopí</a:t>
            </a:r>
            <a:r>
              <a:rPr lang="cs-CZ" baseline="0" dirty="0" smtClean="0"/>
              <a:t> – terč (</a:t>
            </a:r>
            <a:r>
              <a:rPr lang="cs-CZ" baseline="0" dirty="0" err="1" smtClean="0"/>
              <a:t>Nicolle</a:t>
            </a:r>
            <a:r>
              <a:rPr lang="cs-CZ" baseline="0" dirty="0" smtClean="0"/>
              <a:t>) </a:t>
            </a:r>
          </a:p>
          <a:p>
            <a:r>
              <a:rPr lang="cs-CZ" baseline="0" dirty="0" smtClean="0"/>
              <a:t>Dřevěný kůň – terč (kol.)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94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Vítězství pokory nad pýchou, meč – zakulacený hrot ještě (Kovařík</a:t>
            </a:r>
            <a:r>
              <a:rPr lang="cs-CZ" baseline="0" dirty="0" smtClean="0"/>
              <a:t> – </a:t>
            </a:r>
            <a:r>
              <a:rPr lang="cs-CZ" dirty="0" smtClean="0"/>
              <a:t>Křížek)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6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Pasování na bitevním poli (Kovařík – Křížek)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977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Pasování na rytíře (Flori, 2008)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965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Panovník pasuje rytíře na obraze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Alfonse de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Neuville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cs-CZ" b="0" u="none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364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519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Rozjezd 2 turnajových šiků (Kovařík)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258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(</a:t>
            </a:r>
            <a:r>
              <a:rPr lang="cs-CZ" dirty="0" err="1" smtClean="0"/>
              <a:t>Ohler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320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2 pěšáci se štíty (</a:t>
            </a:r>
            <a:r>
              <a:rPr lang="cs-CZ" dirty="0" err="1" smtClean="0"/>
              <a:t>Bridge</a:t>
            </a:r>
            <a:r>
              <a:rPr lang="cs-CZ" dirty="0" smtClean="0"/>
              <a:t>) </a:t>
            </a:r>
          </a:p>
          <a:p>
            <a:r>
              <a:rPr lang="pl-PL" dirty="0" smtClean="0"/>
              <a:t>14. století, nové – štítek na dřevci jako ochrana ruky (kol.)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458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Výcvik jízdy na koni (Grexa – Strachová)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391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šerm ze šermířského manuálu od Hanse </a:t>
            </a:r>
            <a:r>
              <a:rPr lang="cs-CZ" dirty="0" err="1" smtClean="0"/>
              <a:t>Talhoffera</a:t>
            </a:r>
            <a:r>
              <a:rPr lang="cs-CZ" dirty="0" smtClean="0"/>
              <a:t>,</a:t>
            </a:r>
            <a:r>
              <a:rPr lang="cs-CZ" baseline="0" dirty="0" smtClean="0"/>
              <a:t> </a:t>
            </a:r>
            <a:r>
              <a:rPr lang="cs-CZ" dirty="0" smtClean="0"/>
              <a:t>15. stol.</a:t>
            </a:r>
            <a:r>
              <a:rPr lang="cs-CZ" baseline="0" dirty="0" smtClean="0"/>
              <a:t> </a:t>
            </a:r>
            <a:r>
              <a:rPr lang="cs-CZ" dirty="0" smtClean="0"/>
              <a:t>(Kovařík-Křížek)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321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Rytíři hrají šachy (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Gravett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2001)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Šachová figurka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4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587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Veršování, básník spí, vstává,</a:t>
            </a:r>
            <a:r>
              <a:rPr lang="cs-CZ" baseline="0" dirty="0" smtClean="0"/>
              <a:t> </a:t>
            </a:r>
            <a:r>
              <a:rPr lang="cs-CZ" dirty="0" err="1" smtClean="0"/>
              <a:t>prochazí</a:t>
            </a:r>
            <a:r>
              <a:rPr lang="cs-CZ" dirty="0" smtClean="0"/>
              <a:t> se (Huizinga)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089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</a:t>
            </a:r>
            <a:r>
              <a:rPr lang="cs-CZ" i="1" dirty="0" err="1" smtClean="0"/>
              <a:t>miles</a:t>
            </a:r>
            <a:r>
              <a:rPr lang="cs-CZ" i="1" dirty="0" smtClean="0"/>
              <a:t> Christi</a:t>
            </a:r>
            <a:r>
              <a:rPr lang="cs-CZ" dirty="0" smtClean="0"/>
              <a:t> (voják Kristův)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363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Rytířská bitva (Kovařík)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244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Scéna z turnaje (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Gravett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2001)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790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Turnaje (Kovařík – Křížek) </a:t>
            </a:r>
          </a:p>
          <a:p>
            <a:r>
              <a:rPr lang="cs-CZ" dirty="0" smtClean="0"/>
              <a:t>Turnaj,</a:t>
            </a:r>
            <a:r>
              <a:rPr lang="cs-CZ" baseline="0" dirty="0" smtClean="0"/>
              <a:t> 16. století (</a:t>
            </a:r>
            <a:r>
              <a:rPr lang="cs-CZ" baseline="0" dirty="0" err="1" smtClean="0"/>
              <a:t>Gravett</a:t>
            </a:r>
            <a:r>
              <a:rPr lang="cs-CZ" baseline="0" dirty="0" smtClean="0"/>
              <a:t>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370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Turnaj v </a:t>
            </a:r>
            <a:r>
              <a:rPr lang="cs-CZ" dirty="0" err="1" smtClean="0"/>
              <a:t>Boreaux</a:t>
            </a:r>
            <a:r>
              <a:rPr lang="cs-CZ" dirty="0" smtClean="0"/>
              <a:t>,</a:t>
            </a:r>
            <a:r>
              <a:rPr lang="cs-CZ" baseline="0" dirty="0" smtClean="0"/>
              <a:t> 1387 (Kovařík – Křížek) </a:t>
            </a:r>
          </a:p>
          <a:p>
            <a:r>
              <a:rPr lang="cs-CZ" baseline="0" dirty="0" smtClean="0"/>
              <a:t>T</a:t>
            </a:r>
            <a:r>
              <a:rPr lang="nn-NO" baseline="0" dirty="0" smtClean="0"/>
              <a:t>urnaj v </a:t>
            </a:r>
            <a:r>
              <a:rPr lang="cs-CZ" baseline="0" dirty="0" smtClean="0"/>
              <a:t>S</a:t>
            </a:r>
            <a:r>
              <a:rPr lang="nn-NO" baseline="0" dirty="0" smtClean="0"/>
              <a:t>aint-</a:t>
            </a:r>
            <a:r>
              <a:rPr lang="cs-CZ" baseline="0" dirty="0" smtClean="0"/>
              <a:t>I</a:t>
            </a:r>
            <a:r>
              <a:rPr lang="nn-NO" baseline="0" dirty="0" smtClean="0"/>
              <a:t>ngelvert </a:t>
            </a:r>
            <a:r>
              <a:rPr lang="cs-CZ" baseline="0" dirty="0" smtClean="0"/>
              <a:t>F</a:t>
            </a:r>
            <a:r>
              <a:rPr lang="nn-NO" baseline="0" dirty="0" smtClean="0"/>
              <a:t>roissartova</a:t>
            </a:r>
            <a:r>
              <a:rPr lang="cs-CZ" baseline="0" dirty="0" smtClean="0"/>
              <a:t> </a:t>
            </a:r>
            <a:r>
              <a:rPr lang="nn-NO" baseline="0" dirty="0" smtClean="0"/>
              <a:t>kronika (</a:t>
            </a:r>
            <a:r>
              <a:rPr lang="cs-CZ" baseline="0" dirty="0" smtClean="0"/>
              <a:t>Kovařík – Křížek) </a:t>
            </a:r>
          </a:p>
          <a:p>
            <a:r>
              <a:rPr lang="cs-CZ" baseline="0" dirty="0" smtClean="0"/>
              <a:t>T</a:t>
            </a:r>
            <a:r>
              <a:rPr lang="nn-NO" baseline="0" dirty="0" smtClean="0"/>
              <a:t>urnaj v </a:t>
            </a:r>
            <a:r>
              <a:rPr lang="cs-CZ" baseline="0" dirty="0" smtClean="0"/>
              <a:t>S</a:t>
            </a:r>
            <a:r>
              <a:rPr lang="nn-NO" baseline="0" dirty="0" smtClean="0"/>
              <a:t>aint-</a:t>
            </a:r>
            <a:r>
              <a:rPr lang="cs-CZ" baseline="0" dirty="0" smtClean="0"/>
              <a:t>I</a:t>
            </a:r>
            <a:r>
              <a:rPr lang="nn-NO" baseline="0" dirty="0" smtClean="0"/>
              <a:t>ngelvert </a:t>
            </a:r>
            <a:r>
              <a:rPr lang="cs-CZ" baseline="0" dirty="0" smtClean="0"/>
              <a:t>F</a:t>
            </a:r>
            <a:r>
              <a:rPr lang="nn-NO" baseline="0" dirty="0" smtClean="0"/>
              <a:t>roissartova</a:t>
            </a:r>
            <a:r>
              <a:rPr lang="cs-CZ" baseline="0" dirty="0" smtClean="0"/>
              <a:t> </a:t>
            </a:r>
            <a:r>
              <a:rPr lang="nn-NO" baseline="0" dirty="0" smtClean="0"/>
              <a:t>kronika (</a:t>
            </a:r>
            <a:r>
              <a:rPr lang="cs-CZ" baseline="0" dirty="0" smtClean="0"/>
              <a:t>Kovařík – Křížek)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0553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Turnaj jako divadlo </a:t>
            </a:r>
            <a:r>
              <a:rPr lang="cs-CZ" dirty="0" err="1" smtClean="0"/>
              <a:t>dobýjení</a:t>
            </a:r>
            <a:r>
              <a:rPr lang="cs-CZ" dirty="0" smtClean="0"/>
              <a:t> hradu (kol.)</a:t>
            </a:r>
          </a:p>
          <a:p>
            <a:r>
              <a:rPr lang="cs-CZ" dirty="0" smtClean="0"/>
              <a:t>Turnaj v </a:t>
            </a:r>
            <a:r>
              <a:rPr lang="cs-CZ" dirty="0" err="1" smtClean="0"/>
              <a:t>Chastel</a:t>
            </a:r>
            <a:r>
              <a:rPr lang="cs-CZ" dirty="0" smtClean="0"/>
              <a:t> de la </a:t>
            </a:r>
            <a:r>
              <a:rPr lang="cs-CZ" dirty="0" err="1" smtClean="0"/>
              <a:t>Lande</a:t>
            </a:r>
            <a:r>
              <a:rPr lang="cs-CZ" dirty="0" smtClean="0"/>
              <a:t> 15. stol. (Kovařík – Křížek)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3075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Turnaj v 15. století (Kovařík - Křížek)</a:t>
            </a:r>
          </a:p>
          <a:p>
            <a:r>
              <a:rPr lang="cs-CZ" dirty="0" smtClean="0"/>
              <a:t>Turnaj, </a:t>
            </a:r>
            <a:r>
              <a:rPr lang="cs-CZ" dirty="0" err="1" smtClean="0"/>
              <a:t>Westminster</a:t>
            </a:r>
            <a:r>
              <a:rPr lang="cs-CZ" dirty="0" smtClean="0"/>
              <a:t> (</a:t>
            </a:r>
            <a:r>
              <a:rPr lang="cs-CZ" dirty="0" err="1" smtClean="0"/>
              <a:t>Gravett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8936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Středověký turnaj (Kovařík)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1067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23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Rytíři táhnou do boje, lze rozeznat sedlo, uzdu, třmeny, ostruhy (</a:t>
            </a:r>
            <a:r>
              <a:rPr lang="cs-CZ" dirty="0" err="1" smtClean="0"/>
              <a:t>Ohler</a:t>
            </a:r>
            <a:r>
              <a:rPr lang="cs-CZ" dirty="0" smtClean="0"/>
              <a:t>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90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Cena pro vítěze turnaje, fr. </a:t>
            </a:r>
            <a:r>
              <a:rPr lang="cs-CZ" dirty="0" err="1" smtClean="0"/>
              <a:t>Slonov</a:t>
            </a:r>
            <a:r>
              <a:rPr lang="cs-CZ" dirty="0" smtClean="0"/>
              <a:t>. řezba rámu zrcadla (Kovařík – Křížek)</a:t>
            </a:r>
            <a:r>
              <a:rPr lang="cs-CZ" baseline="0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5494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Vítěz turnaje je odměňován dámou (Flori, 2008)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442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Ošetřování zlomené nohy (kol.) </a:t>
            </a:r>
          </a:p>
          <a:p>
            <a:r>
              <a:rPr lang="cs-CZ" dirty="0" smtClean="0"/>
              <a:t>Rytíř jako nádoba</a:t>
            </a:r>
            <a:r>
              <a:rPr lang="cs-CZ" baseline="0" dirty="0" smtClean="0"/>
              <a:t> na mytí rukou (</a:t>
            </a:r>
            <a:r>
              <a:rPr lang="cs-CZ" baseline="0" dirty="0" err="1" smtClean="0"/>
              <a:t>Cartier</a:t>
            </a:r>
            <a:r>
              <a:rPr lang="cs-CZ" baseline="0" dirty="0" smtClean="0"/>
              <a:t>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9353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0904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Souboj Třiceti, 1480</a:t>
            </a:r>
            <a:r>
              <a:rPr lang="cs-CZ" baseline="0" dirty="0" smtClean="0"/>
              <a:t> (Kovařík – Křížek)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0160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Rytířské klání (</a:t>
            </a:r>
            <a:r>
              <a:rPr lang="cs-CZ" dirty="0" err="1" smtClean="0"/>
              <a:t>Nicolle</a:t>
            </a:r>
            <a:r>
              <a:rPr lang="cs-CZ" dirty="0" smtClean="0"/>
              <a:t>) </a:t>
            </a:r>
          </a:p>
          <a:p>
            <a:r>
              <a:rPr lang="cs-CZ" dirty="0" smtClean="0"/>
              <a:t>Rytíř na koni (</a:t>
            </a:r>
            <a:r>
              <a:rPr lang="cs-CZ" dirty="0" err="1" smtClean="0"/>
              <a:t>Bridge</a:t>
            </a:r>
            <a:r>
              <a:rPr lang="cs-CZ" dirty="0" smtClean="0"/>
              <a:t>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0755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Klání, 15. století (Kovařík – Křížek)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1497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Souboj rytířů</a:t>
            </a:r>
            <a:r>
              <a:rPr lang="cs-CZ" baseline="0" dirty="0" smtClean="0"/>
              <a:t> (</a:t>
            </a:r>
            <a:r>
              <a:rPr lang="cs-CZ" baseline="0" dirty="0" err="1" smtClean="0"/>
              <a:t>Nicolle</a:t>
            </a:r>
            <a:r>
              <a:rPr lang="cs-CZ" baseline="0" dirty="0" smtClean="0"/>
              <a:t>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9769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Tjost (Grexa – Strachová)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3648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Rytířský</a:t>
            </a:r>
            <a:r>
              <a:rPr lang="cs-CZ" baseline="0" dirty="0" smtClean="0"/>
              <a:t> turnaj (Kovařík)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07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8858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Artušovský rytíř (</a:t>
            </a:r>
            <a:r>
              <a:rPr lang="cs-CZ" dirty="0" err="1" smtClean="0"/>
              <a:t>Nicolle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7577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1489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Modlící se rytíř (Kovařík)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6804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E. B. </a:t>
            </a:r>
            <a:r>
              <a:rPr lang="cs-CZ" dirty="0" err="1" smtClean="0"/>
              <a:t>Leighton</a:t>
            </a:r>
            <a:r>
              <a:rPr lang="cs-CZ" dirty="0" smtClean="0"/>
              <a:t> (1900) – Bůh tě</a:t>
            </a:r>
            <a:r>
              <a:rPr lang="cs-CZ" baseline="0" dirty="0" smtClean="0"/>
              <a:t> </a:t>
            </a:r>
            <a:r>
              <a:rPr lang="cs-CZ" dirty="0" smtClean="0"/>
              <a:t>provázej, paní rytíře (Kovařík – Křížek)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0607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Rytíř a paní (Kovařík)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5843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Souboj Tomáše z Canterbury s Bertrandem </a:t>
            </a:r>
            <a:r>
              <a:rPr lang="cs-CZ" dirty="0" err="1" smtClean="0"/>
              <a:t>Duguesclin</a:t>
            </a:r>
            <a:r>
              <a:rPr lang="cs-CZ" dirty="0" smtClean="0"/>
              <a:t> (</a:t>
            </a:r>
            <a:r>
              <a:rPr lang="cs-CZ" smtClean="0"/>
              <a:t>Kovařík – Křížek)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2703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Mučení zajatých – W. </a:t>
            </a:r>
            <a:r>
              <a:rPr lang="cs-CZ" dirty="0" err="1" smtClean="0"/>
              <a:t>Maréchal</a:t>
            </a:r>
            <a:r>
              <a:rPr lang="cs-CZ" baseline="0" dirty="0" smtClean="0"/>
              <a:t> (</a:t>
            </a:r>
            <a:r>
              <a:rPr lang="cs-CZ" baseline="0" dirty="0" err="1" smtClean="0"/>
              <a:t>McGlynn</a:t>
            </a:r>
            <a:r>
              <a:rPr lang="cs-CZ" baseline="0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3369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Plenění města a zabíjení civilistů </a:t>
            </a:r>
            <a:r>
              <a:rPr lang="cs-CZ" baseline="0" dirty="0" smtClean="0"/>
              <a:t>(</a:t>
            </a:r>
            <a:r>
              <a:rPr lang="cs-CZ" baseline="0" dirty="0" err="1" smtClean="0"/>
              <a:t>McGlynn</a:t>
            </a:r>
            <a:r>
              <a:rPr lang="cs-CZ" baseline="0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1923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Masakr francouzských zajatců, bitva u </a:t>
            </a:r>
            <a:r>
              <a:rPr lang="cs-CZ" dirty="0" err="1" smtClean="0"/>
              <a:t>Azincourtu</a:t>
            </a:r>
            <a:r>
              <a:rPr lang="cs-CZ" dirty="0" smtClean="0"/>
              <a:t> 1415 – Jindřich V. (</a:t>
            </a:r>
            <a:r>
              <a:rPr lang="cs-CZ" dirty="0" err="1" smtClean="0"/>
              <a:t>McGlynn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166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Märtlová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5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84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Vůdcové I. KV (Kovařík)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650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Dobývání</a:t>
            </a:r>
            <a:r>
              <a:rPr lang="cs-CZ" baseline="0" dirty="0" smtClean="0"/>
              <a:t> Jeruzaléma, G. </a:t>
            </a:r>
            <a:r>
              <a:rPr lang="cs-CZ" baseline="0" dirty="0" err="1" smtClean="0"/>
              <a:t>Doré</a:t>
            </a:r>
            <a:r>
              <a:rPr lang="cs-CZ" baseline="0" dirty="0" smtClean="0"/>
              <a:t> (kovařík)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46B7-F7FC-4572-8E88-8848DC63C19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42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RYTÍŘSTVÍ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443711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/>
              <a:t> „</a:t>
            </a:r>
            <a:r>
              <a:rPr lang="cs-CZ" sz="3200" i="1" dirty="0" err="1"/>
              <a:t>milicie</a:t>
            </a:r>
            <a:r>
              <a:rPr lang="cs-CZ" sz="3200" i="1" dirty="0"/>
              <a:t> </a:t>
            </a:r>
            <a:r>
              <a:rPr lang="cs-CZ" sz="3200" i="1" dirty="0" err="1"/>
              <a:t>terrienne</a:t>
            </a:r>
            <a:r>
              <a:rPr lang="cs-CZ" sz="3200" i="1" dirty="0"/>
              <a:t> et </a:t>
            </a:r>
            <a:r>
              <a:rPr lang="cs-CZ" sz="3200" i="1" dirty="0" err="1"/>
              <a:t>chevalerie</a:t>
            </a:r>
            <a:r>
              <a:rPr lang="cs-CZ" sz="3200" i="1" dirty="0"/>
              <a:t> </a:t>
            </a:r>
            <a:r>
              <a:rPr lang="cs-CZ" sz="3200" i="1" dirty="0" err="1"/>
              <a:t>humaine</a:t>
            </a:r>
            <a:r>
              <a:rPr lang="cs-CZ" sz="3200" dirty="0"/>
              <a:t>“ </a:t>
            </a:r>
            <a:endParaRPr lang="cs-CZ" sz="3200" i="1" dirty="0" smtClean="0"/>
          </a:p>
          <a:p>
            <a:pPr algn="ctr"/>
            <a:r>
              <a:rPr lang="cs-CZ" sz="3200" dirty="0" smtClean="0"/>
              <a:t>„</a:t>
            </a:r>
            <a:r>
              <a:rPr lang="cs-CZ" sz="3200" i="1" dirty="0" smtClean="0"/>
              <a:t>pozemské vojsko </a:t>
            </a:r>
            <a:r>
              <a:rPr lang="cs-CZ" sz="3200" i="1" dirty="0"/>
              <a:t>a </a:t>
            </a:r>
            <a:r>
              <a:rPr lang="cs-CZ" sz="3200" i="1" dirty="0" smtClean="0"/>
              <a:t>lidské </a:t>
            </a:r>
            <a:r>
              <a:rPr lang="cs-CZ" sz="3200" i="1" dirty="0"/>
              <a:t>rytířství</a:t>
            </a:r>
            <a:r>
              <a:rPr lang="cs-CZ" sz="3200" dirty="0" smtClean="0"/>
              <a:t>“</a:t>
            </a:r>
            <a:r>
              <a:rPr lang="cs-CZ" sz="3200" i="1" dirty="0" smtClean="0"/>
              <a:t> </a:t>
            </a:r>
            <a:endParaRPr lang="cs-CZ" sz="3200" dirty="0"/>
          </a:p>
        </p:txBody>
      </p:sp>
      <p:pic>
        <p:nvPicPr>
          <p:cNvPr id="2051" name="Picture 3" descr="C:\Users\Jiří\Desktop\rytiri\pecet premysla otakara II. (kovaří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317" y="-28890"/>
            <a:ext cx="3119684" cy="308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iří\Desktop\rytiri\pecet edvarda I. (kovařík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" y="454"/>
            <a:ext cx="3071813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9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iří\Desktop\rytiri\Karel Veliky od A. Durera (martlova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136"/>
            <a:ext cx="3600400" cy="6881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32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/>
              <a:t>Vyšší ideál: rytířství a </a:t>
            </a:r>
            <a:r>
              <a:rPr lang="cs-CZ" b="1" dirty="0" smtClean="0"/>
              <a:t>kurtoazie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r>
              <a:rPr lang="cs-CZ" b="1" dirty="0"/>
              <a:t>k rytířství vázána </a:t>
            </a:r>
            <a:r>
              <a:rPr lang="cs-CZ" b="1" dirty="0" smtClean="0"/>
              <a:t>i: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zbožnost 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ochota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pomoci slabým a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bezbranným 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statečnost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velkorysost 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věrnost</a:t>
            </a:r>
            <a:r>
              <a:rPr lang="cs-CZ" dirty="0" smtClean="0"/>
              <a:t> </a:t>
            </a:r>
            <a:r>
              <a:rPr lang="cs-CZ" dirty="0"/>
              <a:t>(králi a dámě) </a:t>
            </a:r>
            <a:endParaRPr lang="cs-CZ" dirty="0" smtClean="0"/>
          </a:p>
          <a:p>
            <a:pPr lvl="1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kurtoazie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/>
              <a:t>(zdvořilost, </a:t>
            </a:r>
            <a:r>
              <a:rPr lang="cs-CZ" dirty="0" smtClean="0"/>
              <a:t>dvornost)</a:t>
            </a:r>
          </a:p>
          <a:p>
            <a:pPr lvl="2"/>
            <a:r>
              <a:rPr lang="cs-CZ" dirty="0" smtClean="0"/>
              <a:t>vztahovala se k</a:t>
            </a:r>
            <a:r>
              <a:rPr lang="cs-CZ" dirty="0"/>
              <a:t> ženám a jiným </a:t>
            </a:r>
            <a:r>
              <a:rPr lang="cs-CZ" dirty="0" smtClean="0"/>
              <a:t>rytířům (často vzdávajícím </a:t>
            </a:r>
            <a:r>
              <a:rPr lang="cs-CZ" dirty="0"/>
              <a:t>se </a:t>
            </a:r>
            <a:r>
              <a:rPr lang="cs-CZ" dirty="0" smtClean="0"/>
              <a:t>protivníkům) </a:t>
            </a:r>
          </a:p>
          <a:p>
            <a:pPr lvl="2"/>
            <a:r>
              <a:rPr lang="cs-CZ" dirty="0" smtClean="0"/>
              <a:t>součástí byli </a:t>
            </a:r>
            <a:r>
              <a:rPr lang="cs-CZ" dirty="0"/>
              <a:t>též minnesängři a </a:t>
            </a:r>
            <a:r>
              <a:rPr lang="cs-CZ" dirty="0" smtClean="0"/>
              <a:t>trubadúři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51202" name="Picture 2" descr="C:\Users\Jiří\Desktop\rytiri\modlici se rytir (Kovari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7" y="871623"/>
            <a:ext cx="2462213" cy="382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2760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kurtoazie – žena jako ideál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cs-CZ" dirty="0"/>
              <a:t>ž</a:t>
            </a:r>
            <a:r>
              <a:rPr lang="cs-CZ" dirty="0" smtClean="0"/>
              <a:t>ena</a:t>
            </a:r>
            <a:r>
              <a:rPr lang="cs-CZ" dirty="0"/>
              <a:t>, k níž měl rytíř vztahovat </a:t>
            </a:r>
            <a:r>
              <a:rPr lang="cs-CZ" i="1" dirty="0" smtClean="0"/>
              <a:t>kurtoazii</a:t>
            </a:r>
            <a:r>
              <a:rPr lang="cs-CZ" dirty="0"/>
              <a:t> </a:t>
            </a:r>
            <a:r>
              <a:rPr lang="cs-CZ" dirty="0" smtClean="0"/>
              <a:t>– většinou </a:t>
            </a:r>
            <a:r>
              <a:rPr lang="cs-CZ" b="1" dirty="0" smtClean="0"/>
              <a:t>nedostupným ideálem</a:t>
            </a:r>
          </a:p>
          <a:p>
            <a:pPr lvl="1"/>
            <a:r>
              <a:rPr lang="cs-CZ" dirty="0" smtClean="0"/>
              <a:t>př. dívka </a:t>
            </a:r>
            <a:r>
              <a:rPr lang="cs-CZ" dirty="0"/>
              <a:t>z královského </a:t>
            </a:r>
            <a:r>
              <a:rPr lang="cs-CZ" dirty="0" smtClean="0"/>
              <a:t>rodu</a:t>
            </a:r>
          </a:p>
          <a:p>
            <a:pPr lvl="1"/>
            <a:r>
              <a:rPr lang="cs-CZ" b="1" dirty="0" smtClean="0"/>
              <a:t>jméno</a:t>
            </a:r>
            <a:r>
              <a:rPr lang="cs-CZ" dirty="0" smtClean="0"/>
              <a:t> mělo </a:t>
            </a:r>
            <a:r>
              <a:rPr lang="cs-CZ" dirty="0"/>
              <a:t>zůstat </a:t>
            </a:r>
            <a:r>
              <a:rPr lang="cs-CZ" b="1" dirty="0"/>
              <a:t>utajené</a:t>
            </a:r>
            <a:r>
              <a:rPr lang="cs-CZ" dirty="0"/>
              <a:t> </a:t>
            </a:r>
            <a:r>
              <a:rPr lang="cs-CZ" dirty="0" smtClean="0"/>
              <a:t>(udržovat </a:t>
            </a:r>
            <a:r>
              <a:rPr lang="cs-CZ" dirty="0"/>
              <a:t>ho k tajnosti patřilo k rytířské </a:t>
            </a:r>
            <a:r>
              <a:rPr lang="cs-CZ" dirty="0" smtClean="0"/>
              <a:t>cti)</a:t>
            </a:r>
          </a:p>
          <a:p>
            <a:pPr lvl="1"/>
            <a:r>
              <a:rPr lang="cs-CZ" b="1" i="1" dirty="0" err="1" smtClean="0"/>
              <a:t>vrower</a:t>
            </a:r>
            <a:r>
              <a:rPr lang="cs-CZ" b="1" i="1" dirty="0" smtClean="0"/>
              <a:t> </a:t>
            </a:r>
            <a:r>
              <a:rPr lang="cs-CZ" b="1" i="1" dirty="0" err="1"/>
              <a:t>ritter</a:t>
            </a:r>
            <a:r>
              <a:rPr lang="cs-CZ" dirty="0"/>
              <a:t> (rytíř </a:t>
            </a:r>
            <a:r>
              <a:rPr lang="cs-CZ" dirty="0" smtClean="0"/>
              <a:t>dámy)</a:t>
            </a:r>
          </a:p>
          <a:p>
            <a:pPr lvl="2"/>
            <a:r>
              <a:rPr lang="cs-CZ" dirty="0" smtClean="0"/>
              <a:t>ve </a:t>
            </a:r>
            <a:r>
              <a:rPr lang="cs-CZ" dirty="0"/>
              <a:t>službách vyvolené </a:t>
            </a:r>
            <a:r>
              <a:rPr lang="cs-CZ" dirty="0" smtClean="0"/>
              <a:t>dámy </a:t>
            </a:r>
            <a:r>
              <a:rPr lang="cs-CZ" dirty="0"/>
              <a:t>vystupoval </a:t>
            </a:r>
            <a:r>
              <a:rPr lang="cs-CZ" dirty="0" smtClean="0"/>
              <a:t>veřejně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4771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ýsledek obrázku pro kurtoaz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"/>
            <a:ext cx="5184576" cy="6833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3077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Jiří\Desktop\rytiri\E.B. Leighton (1900) - buh te provazej pani rytire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-9525"/>
            <a:ext cx="4621213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520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Jiří\Desktop\rytiri\rytir a pani (Kovarik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" y="424213"/>
            <a:ext cx="9119907" cy="6407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8740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cs-CZ" b="1" dirty="0" smtClean="0"/>
              <a:t>cyklus dvoření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cs-CZ" dirty="0" smtClean="0"/>
              <a:t>„</a:t>
            </a:r>
            <a:r>
              <a:rPr lang="cs-CZ" i="1" dirty="0"/>
              <a:t>Rytíř, který se neodvážil ještě svou lásku projevit, se nazýval </a:t>
            </a:r>
            <a:r>
              <a:rPr lang="cs-CZ" b="1" i="1" dirty="0" err="1"/>
              <a:t>feignaire</a:t>
            </a:r>
            <a:r>
              <a:rPr lang="cs-CZ" i="1" dirty="0"/>
              <a:t>. Když to učinil, stával se </a:t>
            </a:r>
            <a:r>
              <a:rPr lang="cs-CZ" b="1" i="1" dirty="0" err="1"/>
              <a:t>preignaire</a:t>
            </a:r>
            <a:r>
              <a:rPr lang="cs-CZ" i="1" dirty="0"/>
              <a:t>. </a:t>
            </a:r>
            <a:r>
              <a:rPr lang="cs-CZ" b="1" i="1" dirty="0" err="1"/>
              <a:t>Entendaire</a:t>
            </a:r>
            <a:r>
              <a:rPr lang="cs-CZ" i="1" dirty="0"/>
              <a:t> byl vyslyšen, jeho láska byla dámou přijata. </a:t>
            </a:r>
            <a:r>
              <a:rPr lang="cs-CZ" b="1" i="1" dirty="0" err="1"/>
              <a:t>Drutz</a:t>
            </a:r>
            <a:r>
              <a:rPr lang="cs-CZ" i="1" dirty="0"/>
              <a:t> se pak stával skutečným milencem. V průběhu těchto čtyř stupňů dvoření, které mělo trvat asi pět let, dávala dáma rytíři mnoho úkolů, v nichž musel osvědčit svou statečnost a prokázat svou rytířskou čest. Nejtěžší zkoušky musel podstupovat, aby jeho láska byla dámou přijata. Někdy žádala v tomto stádiu dáma, aby se její rytíř účastnil např. křižáckého tažení. Ale většinou se spokojila s tím, aby prokázal svou statečnost a dovednost v turnaji. Mimořádnými činy získal pak rytíř souhlas k tomu, aby mohl vstoupit do čtvrté a nejvyšší </a:t>
            </a:r>
            <a:r>
              <a:rPr lang="cs-CZ" dirty="0" smtClean="0"/>
              <a:t>kategorie“ </a:t>
            </a:r>
            <a:r>
              <a:rPr lang="cs-CZ" sz="1700" dirty="0" smtClean="0"/>
              <a:t>(Olivová, 1979</a:t>
            </a:r>
            <a:r>
              <a:rPr lang="cs-CZ" sz="1700" dirty="0"/>
              <a:t>, 171-172</a:t>
            </a:r>
            <a:r>
              <a:rPr lang="cs-CZ" sz="1700" dirty="0" smtClean="0"/>
              <a:t>). 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1792716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prototyp příkladného rytíře </a:t>
            </a:r>
            <a:r>
              <a:rPr lang="cs-CZ" b="1" dirty="0" err="1"/>
              <a:t>Boucicauta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44522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dokonalý příklad rytířské </a:t>
            </a:r>
            <a:r>
              <a:rPr lang="cs-CZ" dirty="0"/>
              <a:t>dvornosti </a:t>
            </a:r>
          </a:p>
          <a:p>
            <a:pPr marL="0" indent="0">
              <a:buNone/>
            </a:pPr>
            <a:endParaRPr lang="cs-CZ" dirty="0" err="1"/>
          </a:p>
          <a:p>
            <a:pPr marL="0" indent="0" algn="ctr">
              <a:buNone/>
            </a:pPr>
            <a:r>
              <a:rPr lang="cs-CZ" i="1" dirty="0" smtClean="0"/>
              <a:t>„</a:t>
            </a:r>
            <a:r>
              <a:rPr lang="cs-CZ" i="1" dirty="0"/>
              <a:t>Sloužil všem a prokazoval úctu všem ve jménu lásky k té jediné. Když byl se svou paní, mluvil s půvabem a choval se k ní dvorně a starostlivě</a:t>
            </a:r>
            <a:r>
              <a:rPr lang="cs-CZ" i="1" dirty="0" smtClean="0"/>
              <a:t>“ </a:t>
            </a:r>
            <a:r>
              <a:rPr lang="cs-CZ" sz="2000" dirty="0" smtClean="0"/>
              <a:t>(</a:t>
            </a:r>
            <a:r>
              <a:rPr lang="cs-CZ" sz="2000" dirty="0"/>
              <a:t>Huizinga, 2010, 82).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ideální rytíř </a:t>
            </a:r>
            <a:r>
              <a:rPr lang="cs-CZ" dirty="0" smtClean="0"/>
              <a:t>měl sloužit </a:t>
            </a:r>
            <a:r>
              <a:rPr lang="cs-CZ" dirty="0"/>
              <a:t>jen </a:t>
            </a:r>
            <a:r>
              <a:rPr lang="cs-CZ" b="1" dirty="0" smtClean="0"/>
              <a:t>2 paním: </a:t>
            </a:r>
            <a:endParaRPr lang="cs-CZ" b="1" dirty="0"/>
          </a:p>
          <a:p>
            <a:pPr lvl="1"/>
            <a:r>
              <a:rPr lang="cs-CZ" dirty="0" smtClean="0"/>
              <a:t>paní </a:t>
            </a:r>
            <a:r>
              <a:rPr lang="cs-CZ" dirty="0"/>
              <a:t>svého srdce a Panně </a:t>
            </a:r>
            <a:r>
              <a:rPr lang="cs-CZ" dirty="0" smtClean="0"/>
              <a:t>Marii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b="1" dirty="0" smtClean="0"/>
              <a:t>2 pánům:</a:t>
            </a:r>
            <a:endParaRPr lang="cs-CZ" b="1" dirty="0"/>
          </a:p>
          <a:p>
            <a:pPr lvl="1"/>
            <a:r>
              <a:rPr lang="cs-CZ" dirty="0" smtClean="0"/>
              <a:t>svému </a:t>
            </a:r>
            <a:r>
              <a:rPr lang="cs-CZ" dirty="0"/>
              <a:t>lennímu pánovi a Bohu</a:t>
            </a:r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7477671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271"/>
            <a:ext cx="9144000" cy="468401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souboj o čest dáma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2696" y="620688"/>
            <a:ext cx="9166696" cy="623731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 smtClean="0"/>
              <a:t>mohlo k němu dojít </a:t>
            </a:r>
            <a:r>
              <a:rPr lang="cs-CZ" b="1" dirty="0" smtClean="0"/>
              <a:t>kdekoli</a:t>
            </a:r>
            <a:r>
              <a:rPr lang="cs-CZ" dirty="0" smtClean="0"/>
              <a:t>, např.:</a:t>
            </a:r>
          </a:p>
          <a:p>
            <a:pPr marL="0" indent="0" algn="just">
              <a:buNone/>
            </a:pPr>
            <a:r>
              <a:rPr lang="cs-CZ" dirty="0" smtClean="0"/>
              <a:t>„</a:t>
            </a:r>
            <a:r>
              <a:rPr lang="cs-CZ" i="1" dirty="0"/>
              <a:t>Jednoho dne se stalo, že francouzský průzkumný šik, vedený panem </a:t>
            </a:r>
            <a:r>
              <a:rPr lang="cs-CZ" i="1" dirty="0" err="1"/>
              <a:t>Launcelotem</a:t>
            </a:r>
            <a:r>
              <a:rPr lang="cs-CZ" i="1" dirty="0"/>
              <a:t> de </a:t>
            </a:r>
            <a:r>
              <a:rPr lang="cs-CZ" i="1" dirty="0" err="1"/>
              <a:t>Lorris</a:t>
            </a:r>
            <a:r>
              <a:rPr lang="cs-CZ" i="1" dirty="0"/>
              <a:t>, se srazil s oddílem posádky, která jako obvykle vyjela z </a:t>
            </a:r>
            <a:r>
              <a:rPr lang="cs-CZ" i="1" dirty="0" err="1"/>
              <a:t>Cherbourgu</a:t>
            </a:r>
            <a:r>
              <a:rPr lang="cs-CZ" i="1" dirty="0"/>
              <a:t> do okolí za plenem a lupem. Rytíři a panoši obou stran dychtili po boji, a tak všichni sestoupili z koní, jenom pan </a:t>
            </a:r>
            <a:r>
              <a:rPr lang="cs-CZ" i="1" dirty="0" err="1"/>
              <a:t>Launcelot</a:t>
            </a:r>
            <a:r>
              <a:rPr lang="cs-CZ" i="1" dirty="0"/>
              <a:t> vzepřel kopí, a štít maje zavěšený kolem krku, zvolal: ‚Kdo semnou podstoupí souboj o čest mé paní?‛ Mezi Angličany bylo několik rytířů a panošů vázaných slibem dámě, takže se ochotně k výzvě hlásili, ale myslím, že to byl sir John </a:t>
            </a:r>
            <a:r>
              <a:rPr lang="cs-CZ" i="1" dirty="0" err="1"/>
              <a:t>Copeland</a:t>
            </a:r>
            <a:r>
              <a:rPr lang="cs-CZ" i="1" dirty="0"/>
              <a:t>, kdo na výzvu odpověděl první. Soci se proti sobě postavili jako dva praví rytíři a zasazovali si strašné rány. Potom však anglický rytíř zasáhl pana </a:t>
            </a:r>
            <a:r>
              <a:rPr lang="cs-CZ" i="1" dirty="0" err="1"/>
              <a:t>Launcelota</a:t>
            </a:r>
            <a:r>
              <a:rPr lang="cs-CZ" i="1" dirty="0"/>
              <a:t> tak mocnou ranou, že mu prorazil štít i brnění a smrtelně ho zranil. Bylo to smutné, protože pan </a:t>
            </a:r>
            <a:r>
              <a:rPr lang="cs-CZ" i="1" dirty="0" err="1"/>
              <a:t>Launcelot</a:t>
            </a:r>
            <a:r>
              <a:rPr lang="cs-CZ" i="1" dirty="0"/>
              <a:t> byl mladý, hezký a znamenitý rytíř, jehož smrt tu i jinde oplakali. Pak následovala bitka ostatních, v níž četní Francouzi byli zabiti či odvedeni jako vězni na </a:t>
            </a:r>
            <a:r>
              <a:rPr lang="cs-CZ" i="1" dirty="0" err="1"/>
              <a:t>Cherbourg</a:t>
            </a:r>
            <a:r>
              <a:rPr lang="cs-CZ" i="1" dirty="0"/>
              <a:t>, kde se setkali s panem </a:t>
            </a:r>
            <a:r>
              <a:rPr lang="cs-CZ" i="1" dirty="0" err="1"/>
              <a:t>du</a:t>
            </a:r>
            <a:r>
              <a:rPr lang="cs-CZ" i="1" dirty="0"/>
              <a:t> </a:t>
            </a:r>
            <a:r>
              <a:rPr lang="cs-CZ" i="1" dirty="0" err="1"/>
              <a:t>Guesclinem</a:t>
            </a:r>
            <a:r>
              <a:rPr lang="cs-CZ" i="1" dirty="0"/>
              <a:t>, jenž dosud seděl v </a:t>
            </a:r>
            <a:r>
              <a:rPr lang="cs-CZ" i="1" dirty="0" smtClean="0"/>
              <a:t>kobce</a:t>
            </a:r>
            <a:r>
              <a:rPr lang="cs-CZ" dirty="0" smtClean="0"/>
              <a:t>“ </a:t>
            </a:r>
            <a:r>
              <a:rPr lang="cs-CZ" sz="2300" dirty="0" smtClean="0"/>
              <a:t>(</a:t>
            </a:r>
            <a:r>
              <a:rPr lang="cs-CZ" sz="2300" dirty="0" err="1" smtClean="0"/>
              <a:t>Froissart</a:t>
            </a:r>
            <a:r>
              <a:rPr lang="cs-CZ" sz="2300" dirty="0" smtClean="0"/>
              <a:t>, 1977</a:t>
            </a:r>
            <a:r>
              <a:rPr lang="cs-CZ" sz="2300" dirty="0"/>
              <a:t>, 151</a:t>
            </a:r>
            <a:r>
              <a:rPr lang="cs-CZ" sz="2300" dirty="0" smtClean="0"/>
              <a:t>). </a:t>
            </a:r>
            <a:endParaRPr lang="cs-CZ" sz="2300" dirty="0"/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97262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cs-CZ" b="1" dirty="0" smtClean="0"/>
              <a:t>Ke srovnání antického Řeka a rytíře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soubor nároků na </a:t>
            </a:r>
            <a:r>
              <a:rPr lang="cs-CZ" b="1" dirty="0" smtClean="0"/>
              <a:t>rytíře </a:t>
            </a:r>
            <a:r>
              <a:rPr lang="cs-CZ" dirty="0" smtClean="0"/>
              <a:t>– roviny:  </a:t>
            </a:r>
          </a:p>
          <a:p>
            <a:pPr lvl="1"/>
            <a:r>
              <a:rPr lang="cs-CZ" dirty="0" smtClean="0"/>
              <a:t>fyzická</a:t>
            </a:r>
          </a:p>
          <a:p>
            <a:pPr lvl="1"/>
            <a:r>
              <a:rPr lang="cs-CZ" dirty="0" smtClean="0"/>
              <a:t>duševní </a:t>
            </a:r>
          </a:p>
          <a:p>
            <a:pPr lvl="1"/>
            <a:r>
              <a:rPr lang="cs-CZ" dirty="0" smtClean="0"/>
              <a:t>duchovní </a:t>
            </a:r>
            <a:r>
              <a:rPr lang="cs-CZ" dirty="0"/>
              <a:t>(</a:t>
            </a:r>
            <a:r>
              <a:rPr lang="cs-CZ" dirty="0" smtClean="0"/>
              <a:t>křesťanství)</a:t>
            </a:r>
          </a:p>
          <a:p>
            <a:pPr lvl="1"/>
            <a:r>
              <a:rPr lang="cs-CZ" dirty="0" smtClean="0"/>
              <a:t>intelektuální</a:t>
            </a:r>
          </a:p>
          <a:p>
            <a:pPr lvl="1"/>
            <a:r>
              <a:rPr lang="cs-CZ" dirty="0" smtClean="0"/>
              <a:t>morální </a:t>
            </a:r>
          </a:p>
          <a:p>
            <a:pPr lvl="1"/>
            <a:r>
              <a:rPr lang="cs-CZ" dirty="0" smtClean="0"/>
              <a:t>společensko-sociální</a:t>
            </a:r>
          </a:p>
          <a:p>
            <a:r>
              <a:rPr lang="cs-CZ" b="1" dirty="0" smtClean="0"/>
              <a:t>antický </a:t>
            </a:r>
            <a:r>
              <a:rPr lang="cs-CZ" b="1" dirty="0"/>
              <a:t>Řek </a:t>
            </a:r>
            <a:r>
              <a:rPr lang="cs-CZ" dirty="0" smtClean="0"/>
              <a:t>(ideál </a:t>
            </a:r>
            <a:r>
              <a:rPr lang="cs-CZ" i="1" dirty="0" smtClean="0"/>
              <a:t>κα</a:t>
            </a:r>
            <a:r>
              <a:rPr lang="cs-CZ" i="1" dirty="0" err="1" smtClean="0"/>
              <a:t>λοκἀγ</a:t>
            </a:r>
            <a:r>
              <a:rPr lang="cs-CZ" i="1" dirty="0" smtClean="0"/>
              <a:t>αθία</a:t>
            </a:r>
            <a:r>
              <a:rPr lang="cs-CZ" dirty="0" smtClean="0"/>
              <a:t>) musel být:</a:t>
            </a:r>
          </a:p>
          <a:p>
            <a:pPr lvl="1"/>
            <a:r>
              <a:rPr lang="cs-CZ" dirty="0" smtClean="0"/>
              <a:t>vzdělaný </a:t>
            </a:r>
          </a:p>
          <a:p>
            <a:pPr lvl="1"/>
            <a:r>
              <a:rPr lang="cs-CZ" dirty="0" smtClean="0"/>
              <a:t>fyzicky vytrénovaný</a:t>
            </a:r>
          </a:p>
          <a:p>
            <a:pPr lvl="1"/>
            <a:r>
              <a:rPr lang="cs-CZ" dirty="0" smtClean="0"/>
              <a:t>zabývat </a:t>
            </a:r>
            <a:r>
              <a:rPr lang="cs-CZ" dirty="0"/>
              <a:t>se hudbou </a:t>
            </a:r>
          </a:p>
          <a:p>
            <a:pPr lvl="1"/>
            <a:r>
              <a:rPr lang="cs-CZ" dirty="0" smtClean="0"/>
              <a:t>dodržovat </a:t>
            </a:r>
            <a:r>
              <a:rPr lang="cs-CZ" dirty="0"/>
              <a:t>etické normy a </a:t>
            </a:r>
            <a:r>
              <a:rPr lang="cs-CZ" dirty="0" smtClean="0"/>
              <a:t>ctnosti.</a:t>
            </a:r>
          </a:p>
          <a:p>
            <a:r>
              <a:rPr lang="cs-CZ" b="1" dirty="0" smtClean="0"/>
              <a:t>turnaje</a:t>
            </a:r>
            <a:r>
              <a:rPr lang="cs-CZ" dirty="0" smtClean="0"/>
              <a:t> pro čest: </a:t>
            </a:r>
          </a:p>
          <a:p>
            <a:pPr lvl="1"/>
            <a:r>
              <a:rPr lang="cs-CZ" dirty="0" smtClean="0"/>
              <a:t>vnitřním </a:t>
            </a:r>
            <a:r>
              <a:rPr lang="cs-CZ" dirty="0"/>
              <a:t>puzením </a:t>
            </a:r>
            <a:r>
              <a:rPr lang="cs-CZ" dirty="0" smtClean="0"/>
              <a:t>podobné </a:t>
            </a:r>
            <a:r>
              <a:rPr lang="cs-CZ" dirty="0"/>
              <a:t>panhelénským hrám archaického a klasického </a:t>
            </a:r>
            <a:r>
              <a:rPr lang="cs-CZ" dirty="0" smtClean="0"/>
              <a:t>období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60036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rytířství </a:t>
            </a:r>
            <a:r>
              <a:rPr lang="cs-CZ" b="1" dirty="0" smtClean="0"/>
              <a:t>vs.</a:t>
            </a:r>
            <a:r>
              <a:rPr lang="cs-CZ" b="1" dirty="0"/>
              <a:t> </a:t>
            </a:r>
            <a:r>
              <a:rPr lang="cs-CZ" b="1" i="1" dirty="0"/>
              <a:t>κα</a:t>
            </a:r>
            <a:r>
              <a:rPr lang="cs-CZ" b="1" i="1" dirty="0" err="1"/>
              <a:t>λοκἀγ</a:t>
            </a:r>
            <a:r>
              <a:rPr lang="cs-CZ" b="1" i="1" dirty="0"/>
              <a:t>αθία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32856"/>
            <a:ext cx="9144000" cy="3993307"/>
          </a:xfrm>
        </p:spPr>
        <p:txBody>
          <a:bodyPr/>
          <a:lstStyle/>
          <a:p>
            <a:r>
              <a:rPr lang="cs-CZ" b="1" dirty="0" smtClean="0"/>
              <a:t>Oswald Spengler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KULTURA – POSTUPNÁ TRANSFORMACE – CIVILIZACE – ZÁNIK - KULTURA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7976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4402" y="5083"/>
            <a:ext cx="9148401" cy="6852917"/>
          </a:xfrm>
        </p:spPr>
        <p:txBody>
          <a:bodyPr>
            <a:normAutofit/>
          </a:bodyPr>
          <a:lstStyle/>
          <a:p>
            <a:r>
              <a:rPr lang="cs-CZ" dirty="0" smtClean="0"/>
              <a:t>výcvik – souvislost s vedením válek</a:t>
            </a:r>
          </a:p>
          <a:p>
            <a:r>
              <a:rPr lang="cs-CZ" dirty="0" smtClean="0"/>
              <a:t>rozvoj </a:t>
            </a:r>
          </a:p>
          <a:p>
            <a:pPr lvl="1"/>
            <a:r>
              <a:rPr lang="cs-CZ" dirty="0" smtClean="0"/>
              <a:t>s</a:t>
            </a:r>
            <a:r>
              <a:rPr lang="cs-CZ" b="1" dirty="0" smtClean="0"/>
              <a:t> kruciátami </a:t>
            </a:r>
            <a:r>
              <a:rPr lang="cs-CZ" sz="2400" dirty="0" smtClean="0"/>
              <a:t>(1., 3. …) --- vznik: </a:t>
            </a:r>
          </a:p>
          <a:p>
            <a:pPr lvl="2"/>
            <a:r>
              <a:rPr lang="cs-CZ" sz="2000" dirty="0" smtClean="0"/>
              <a:t>knížectví</a:t>
            </a:r>
          </a:p>
          <a:p>
            <a:pPr lvl="3"/>
            <a:r>
              <a:rPr lang="cs-CZ" sz="1600" dirty="0"/>
              <a:t>Antiochijské knížectví, </a:t>
            </a:r>
            <a:endParaRPr lang="cs-CZ" sz="1600" dirty="0" smtClean="0"/>
          </a:p>
          <a:p>
            <a:pPr lvl="3"/>
            <a:r>
              <a:rPr lang="cs-CZ" sz="1600" dirty="0" err="1" smtClean="0"/>
              <a:t>Edesské</a:t>
            </a:r>
            <a:r>
              <a:rPr lang="cs-CZ" sz="1600" dirty="0" smtClean="0"/>
              <a:t> </a:t>
            </a:r>
            <a:r>
              <a:rPr lang="cs-CZ" sz="1600" dirty="0"/>
              <a:t>hrabství, </a:t>
            </a:r>
            <a:endParaRPr lang="cs-CZ" sz="1600" dirty="0" smtClean="0"/>
          </a:p>
          <a:p>
            <a:pPr lvl="3"/>
            <a:r>
              <a:rPr lang="cs-CZ" sz="1600" dirty="0" smtClean="0"/>
              <a:t>Jeruzalémské </a:t>
            </a:r>
            <a:r>
              <a:rPr lang="cs-CZ" sz="1600" dirty="0"/>
              <a:t>království </a:t>
            </a:r>
          </a:p>
          <a:p>
            <a:pPr lvl="3"/>
            <a:r>
              <a:rPr lang="cs-CZ" sz="1600" dirty="0" smtClean="0"/>
              <a:t>Tripolské hrabství</a:t>
            </a:r>
          </a:p>
          <a:p>
            <a:pPr lvl="2"/>
            <a:r>
              <a:rPr lang="cs-CZ" b="1" dirty="0" smtClean="0"/>
              <a:t>rytířské řády</a:t>
            </a:r>
          </a:p>
          <a:p>
            <a:pPr lvl="3"/>
            <a:r>
              <a:rPr lang="cs-CZ" dirty="0" smtClean="0"/>
              <a:t>Řád </a:t>
            </a:r>
            <a:r>
              <a:rPr lang="cs-CZ" dirty="0"/>
              <a:t>johanitů/ Řád maltézských rytířů, </a:t>
            </a:r>
            <a:endParaRPr lang="cs-CZ" dirty="0" smtClean="0"/>
          </a:p>
          <a:p>
            <a:pPr lvl="3"/>
            <a:r>
              <a:rPr lang="cs-CZ" dirty="0" smtClean="0"/>
              <a:t>Řád </a:t>
            </a:r>
            <a:r>
              <a:rPr lang="cs-CZ" dirty="0"/>
              <a:t>sv. Lazara, </a:t>
            </a:r>
            <a:endParaRPr lang="cs-CZ" dirty="0" smtClean="0"/>
          </a:p>
          <a:p>
            <a:pPr lvl="3"/>
            <a:r>
              <a:rPr lang="cs-CZ" dirty="0" smtClean="0"/>
              <a:t>Řád </a:t>
            </a:r>
            <a:r>
              <a:rPr lang="cs-CZ" dirty="0"/>
              <a:t>rytířů z </a:t>
            </a:r>
            <a:r>
              <a:rPr lang="cs-CZ" dirty="0" err="1"/>
              <a:t>Montjoie</a:t>
            </a:r>
            <a:r>
              <a:rPr lang="cs-CZ" dirty="0"/>
              <a:t>, </a:t>
            </a:r>
            <a:endParaRPr lang="cs-CZ" dirty="0" smtClean="0"/>
          </a:p>
          <a:p>
            <a:pPr lvl="3"/>
            <a:r>
              <a:rPr lang="cs-CZ" dirty="0"/>
              <a:t>Řád rytířů sv. Tomáše z </a:t>
            </a:r>
            <a:r>
              <a:rPr lang="cs-CZ" dirty="0" smtClean="0"/>
              <a:t>Akry, </a:t>
            </a:r>
            <a:endParaRPr lang="cs-CZ" dirty="0"/>
          </a:p>
          <a:p>
            <a:pPr lvl="3"/>
            <a:r>
              <a:rPr lang="cs-CZ" dirty="0" smtClean="0"/>
              <a:t>Řád </a:t>
            </a:r>
            <a:r>
              <a:rPr lang="cs-CZ" dirty="0"/>
              <a:t>templářů/ Chudí rytíři Krista a Šalamounova </a:t>
            </a:r>
            <a:r>
              <a:rPr lang="cs-CZ" dirty="0" smtClean="0"/>
              <a:t>chrámu. </a:t>
            </a:r>
            <a:endParaRPr lang="cs-CZ" dirty="0"/>
          </a:p>
        </p:txBody>
      </p:sp>
      <p:pic>
        <p:nvPicPr>
          <p:cNvPr id="26626" name="Picture 2" descr="C:\Users\Jiří\Desktop\rytiri\jacquese de molay (cummins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3412"/>
            <a:ext cx="2987824" cy="475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8320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919"/>
            <a:ext cx="8229600" cy="946809"/>
          </a:xfrm>
        </p:spPr>
        <p:txBody>
          <a:bodyPr/>
          <a:lstStyle/>
          <a:p>
            <a:r>
              <a:rPr lang="cs-CZ" b="1" dirty="0" smtClean="0"/>
              <a:t>srovnání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pPr algn="just"/>
            <a:r>
              <a:rPr lang="cs-CZ" i="1" dirty="0"/>
              <a:t>Píseň o Nibelunzích</a:t>
            </a:r>
            <a:r>
              <a:rPr lang="cs-CZ" dirty="0"/>
              <a:t> a </a:t>
            </a:r>
            <a:r>
              <a:rPr lang="cs-CZ" i="1" dirty="0" smtClean="0"/>
              <a:t>Iliada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i="1" dirty="0" smtClean="0"/>
              <a:t>Odyssea</a:t>
            </a:r>
            <a:endParaRPr lang="cs-CZ" dirty="0"/>
          </a:p>
          <a:p>
            <a:pPr algn="just"/>
            <a:r>
              <a:rPr lang="cs-CZ" dirty="0" smtClean="0"/>
              <a:t>dórský </a:t>
            </a:r>
            <a:r>
              <a:rPr lang="cs-CZ" dirty="0"/>
              <a:t>sloh a </a:t>
            </a:r>
            <a:r>
              <a:rPr lang="cs-CZ" dirty="0" smtClean="0"/>
              <a:t>gotika</a:t>
            </a:r>
          </a:p>
          <a:p>
            <a:pPr algn="just"/>
            <a:r>
              <a:rPr lang="cs-CZ" dirty="0" smtClean="0"/>
              <a:t>dionýské </a:t>
            </a:r>
            <a:r>
              <a:rPr lang="cs-CZ" dirty="0"/>
              <a:t>umění a </a:t>
            </a:r>
            <a:r>
              <a:rPr lang="cs-CZ" dirty="0" smtClean="0"/>
              <a:t>renesance</a:t>
            </a:r>
          </a:p>
          <a:p>
            <a:pPr algn="just"/>
            <a:r>
              <a:rPr lang="cs-CZ" dirty="0" err="1" smtClean="0"/>
              <a:t>Polykleitos</a:t>
            </a:r>
            <a:r>
              <a:rPr lang="cs-CZ" dirty="0" smtClean="0"/>
              <a:t> </a:t>
            </a:r>
            <a:r>
              <a:rPr lang="cs-CZ" dirty="0"/>
              <a:t>a J. S. </a:t>
            </a:r>
            <a:r>
              <a:rPr lang="cs-CZ" dirty="0" smtClean="0"/>
              <a:t>Bach</a:t>
            </a:r>
          </a:p>
          <a:p>
            <a:pPr algn="just"/>
            <a:r>
              <a:rPr lang="cs-CZ" dirty="0" smtClean="0"/>
              <a:t>Athény </a:t>
            </a:r>
            <a:r>
              <a:rPr lang="cs-CZ" dirty="0"/>
              <a:t>a </a:t>
            </a:r>
            <a:r>
              <a:rPr lang="cs-CZ" dirty="0" smtClean="0"/>
              <a:t>Paříž</a:t>
            </a:r>
          </a:p>
          <a:p>
            <a:pPr algn="just"/>
            <a:r>
              <a:rPr lang="cs-CZ" dirty="0" smtClean="0"/>
              <a:t>Aristotelés </a:t>
            </a:r>
            <a:r>
              <a:rPr lang="cs-CZ" dirty="0"/>
              <a:t>a </a:t>
            </a:r>
            <a:r>
              <a:rPr lang="cs-CZ" dirty="0" smtClean="0"/>
              <a:t>Kanta</a:t>
            </a:r>
          </a:p>
          <a:p>
            <a:pPr algn="just"/>
            <a:r>
              <a:rPr lang="cs-CZ" dirty="0" smtClean="0"/>
              <a:t>Alexander </a:t>
            </a:r>
            <a:r>
              <a:rPr lang="cs-CZ" dirty="0"/>
              <a:t>a </a:t>
            </a:r>
            <a:r>
              <a:rPr lang="cs-CZ" dirty="0" smtClean="0"/>
              <a:t>Napoleon</a:t>
            </a:r>
          </a:p>
          <a:p>
            <a:pPr algn="just"/>
            <a:r>
              <a:rPr lang="cs-CZ" dirty="0" smtClean="0"/>
              <a:t>křížové </a:t>
            </a:r>
            <a:r>
              <a:rPr lang="cs-CZ" dirty="0"/>
              <a:t>výpravy </a:t>
            </a:r>
            <a:r>
              <a:rPr lang="cs-CZ" dirty="0" smtClean="0"/>
              <a:t>jako </a:t>
            </a:r>
            <a:r>
              <a:rPr lang="cs-CZ" i="1" dirty="0" smtClean="0"/>
              <a:t>alter </a:t>
            </a:r>
            <a:r>
              <a:rPr lang="cs-CZ" i="1" dirty="0"/>
              <a:t>ego</a:t>
            </a:r>
            <a:r>
              <a:rPr lang="cs-CZ" dirty="0"/>
              <a:t> trojské války </a:t>
            </a:r>
          </a:p>
        </p:txBody>
      </p:sp>
    </p:spTree>
    <p:extLst>
      <p:ext uri="{BB962C8B-B14F-4D97-AF65-F5344CB8AC3E}">
        <p14:creationId xmlns:p14="http://schemas.microsoft.com/office/powerpoint/2010/main" val="28875353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964488" cy="61206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evropský imperialismus imperialismu římského</a:t>
            </a:r>
          </a:p>
          <a:p>
            <a:pPr lvl="1" algn="just"/>
            <a:r>
              <a:rPr lang="cs-CZ" dirty="0"/>
              <a:t>imperialismus je výdobytkem civilizace</a:t>
            </a:r>
          </a:p>
          <a:p>
            <a:pPr lvl="1" algn="just"/>
            <a:r>
              <a:rPr lang="cs-CZ" i="1" dirty="0"/>
              <a:t>„imperialismus je čistá civilizace“</a:t>
            </a:r>
            <a:r>
              <a:rPr lang="cs-CZ" dirty="0"/>
              <a:t> </a:t>
            </a:r>
            <a:r>
              <a:rPr lang="cs-CZ" sz="2100" dirty="0"/>
              <a:t>(Spengler, 2011, 43)</a:t>
            </a:r>
            <a:r>
              <a:rPr lang="cs-CZ" dirty="0"/>
              <a:t>, stejně tak nacismus a bolševismus, který </a:t>
            </a:r>
            <a:r>
              <a:rPr lang="cs-CZ" i="1" dirty="0"/>
              <a:t>„už překročil všechny meze, strašlivým způsobem se dotkl čehosi posledního“</a:t>
            </a:r>
            <a:r>
              <a:rPr lang="cs-CZ" dirty="0"/>
              <a:t> </a:t>
            </a:r>
            <a:r>
              <a:rPr lang="cs-CZ" sz="2100" dirty="0"/>
              <a:t>(</a:t>
            </a:r>
            <a:r>
              <a:rPr lang="cs-CZ" sz="2100" dirty="0" err="1"/>
              <a:t>Berďajev</a:t>
            </a:r>
            <a:r>
              <a:rPr lang="cs-CZ" sz="2100" dirty="0"/>
              <a:t>, 2004, 23) </a:t>
            </a:r>
          </a:p>
          <a:p>
            <a:r>
              <a:rPr lang="cs-CZ" dirty="0" smtClean="0"/>
              <a:t>helénistická Sparta x Německo 19./ 20. století </a:t>
            </a:r>
          </a:p>
          <a:p>
            <a:pPr lvl="1"/>
            <a:r>
              <a:rPr lang="cs-CZ" dirty="0" smtClean="0"/>
              <a:t>neúspěch stoicismu (</a:t>
            </a:r>
            <a:r>
              <a:rPr lang="cs-CZ" dirty="0" err="1" smtClean="0"/>
              <a:t>Sfairos</a:t>
            </a:r>
            <a:r>
              <a:rPr lang="cs-CZ" dirty="0" smtClean="0"/>
              <a:t>) jako neúspěch sociální </a:t>
            </a:r>
            <a:r>
              <a:rPr lang="cs-CZ" dirty="0" err="1" smtClean="0"/>
              <a:t>demokr</a:t>
            </a:r>
            <a:r>
              <a:rPr lang="cs-CZ" dirty="0" smtClean="0"/>
              <a:t>.</a:t>
            </a:r>
          </a:p>
          <a:p>
            <a:r>
              <a:rPr lang="cs-CZ" dirty="0" smtClean="0"/>
              <a:t>další vývoj dle vývoje Říma </a:t>
            </a:r>
          </a:p>
          <a:p>
            <a:r>
              <a:rPr lang="cs-CZ" dirty="0" smtClean="0"/>
              <a:t>shodné vnitřní puzení </a:t>
            </a:r>
          </a:p>
          <a:p>
            <a:r>
              <a:rPr lang="cs-CZ" dirty="0" smtClean="0"/>
              <a:t>v různých oblastech… sport</a:t>
            </a:r>
          </a:p>
          <a:p>
            <a:r>
              <a:rPr lang="cs-CZ" dirty="0" smtClean="0"/>
              <a:t>blížící se konec podle římského scénáře?</a:t>
            </a:r>
          </a:p>
          <a:p>
            <a:pPr lvl="1"/>
            <a:r>
              <a:rPr lang="cs-CZ" dirty="0" smtClean="0"/>
              <a:t>Spengler, </a:t>
            </a:r>
            <a:r>
              <a:rPr lang="cs-CZ" dirty="0" err="1" smtClean="0"/>
              <a:t>Buchanan</a:t>
            </a:r>
            <a:r>
              <a:rPr lang="cs-CZ" dirty="0" smtClean="0"/>
              <a:t>, </a:t>
            </a:r>
            <a:r>
              <a:rPr lang="cs-CZ" dirty="0" err="1" smtClean="0"/>
              <a:t>Berďajev</a:t>
            </a:r>
            <a:r>
              <a:rPr lang="cs-CZ" dirty="0" smtClean="0"/>
              <a:t>, Kuras, …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18781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58" y="0"/>
            <a:ext cx="9125542" cy="5085184"/>
          </a:xfrm>
        </p:spPr>
        <p:txBody>
          <a:bodyPr>
            <a:normAutofit/>
          </a:bodyPr>
          <a:lstStyle/>
          <a:p>
            <a:r>
              <a:rPr lang="cs-CZ" b="1" dirty="0" smtClean="0"/>
              <a:t>přechod K – C </a:t>
            </a:r>
          </a:p>
          <a:p>
            <a:pPr lvl="1"/>
            <a:r>
              <a:rPr lang="cs-CZ" dirty="0" smtClean="0"/>
              <a:t>zmítající se odmítání, pnutí </a:t>
            </a:r>
          </a:p>
          <a:p>
            <a:pPr marL="457200" lvl="1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2800" i="1" dirty="0"/>
              <a:t>„Alexander a Napoleon byli romantici na prahu civilizace, již ovanutí jejím chladným a jasným vzduchem; jednomu se však zalíbilo v roli Achilla a druhému v roli Werthera. Caesar byl pouze člověk faktu s obrovským rozumem“</a:t>
            </a:r>
            <a:r>
              <a:rPr lang="cs-CZ" sz="2800" dirty="0"/>
              <a:t> </a:t>
            </a:r>
            <a:r>
              <a:rPr lang="cs-CZ" sz="2000" dirty="0"/>
              <a:t>(Spengler, 2011, 44). </a:t>
            </a:r>
            <a:endParaRPr lang="cs-CZ" sz="2000" dirty="0" smtClean="0"/>
          </a:p>
        </p:txBody>
      </p:sp>
      <p:sp>
        <p:nvSpPr>
          <p:cNvPr id="4" name="Obdélník 3"/>
          <p:cNvSpPr/>
          <p:nvPr/>
        </p:nvSpPr>
        <p:spPr>
          <a:xfrm>
            <a:off x="0" y="590862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/>
              <a:t>Byl-li symbolem Řeků Don Quijote de la </a:t>
            </a:r>
            <a:r>
              <a:rPr lang="cs-CZ" sz="2000" dirty="0" err="1"/>
              <a:t>Mancha</a:t>
            </a:r>
            <a:r>
              <a:rPr lang="cs-CZ" sz="2000" dirty="0"/>
              <a:t>, za symbol Římanů pak můžeme považovat </a:t>
            </a:r>
            <a:r>
              <a:rPr lang="cs-CZ" sz="2000" dirty="0" err="1"/>
              <a:t>Sancho</a:t>
            </a:r>
            <a:r>
              <a:rPr lang="cs-CZ" sz="2000" dirty="0"/>
              <a:t> </a:t>
            </a:r>
            <a:r>
              <a:rPr lang="cs-CZ" sz="2000" dirty="0" err="1"/>
              <a:t>Panzu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371845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1562" y="0"/>
            <a:ext cx="9155562" cy="685800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cs-CZ" dirty="0"/>
              <a:t>„</a:t>
            </a:r>
            <a:r>
              <a:rPr lang="cs-CZ" i="1" dirty="0"/>
              <a:t>Dnes jsme se Římu přiblížili více, než by si mnozí vůbec připustili – člověk je orientován primárně na hédonistické prožitky, pokleslá zábava, duchovní prázdnota, snadné zmítání se vlastními pudy, pokles víry (v Boha, sebe, druhé, </a:t>
            </a:r>
            <a:r>
              <a:rPr lang="cs-CZ" i="1" dirty="0" smtClean="0"/>
              <a:t>nějaké transcendentno), </a:t>
            </a:r>
            <a:r>
              <a:rPr lang="cs-CZ" i="1" dirty="0"/>
              <a:t>ztráta zájmu o přírodu i další lidi, rezignace na boj za pravdu a svobodu, výrazný nárůst sociálně patologických jevů, drogových závislostí, podvodů, korupce, falšování, kriminality, násilí, sexuální promiskuity, napětí, odcizení (mezigeneračního, mezitřídního, </a:t>
            </a:r>
            <a:r>
              <a:rPr lang="cs-CZ" i="1" dirty="0" smtClean="0"/>
              <a:t>mezináboženského, mezirasového</a:t>
            </a:r>
            <a:r>
              <a:rPr lang="cs-CZ" i="1" dirty="0"/>
              <a:t>) apod., konzumní postoj, materiální požitkářství, bezmezná chtivost a touha po mamonu a úspěchu dělá ze života pouze prostředek, v němž se duchovní bohatství a moudrost stávají čímsi nepotřebným. Každá země si vždy vážila </a:t>
            </a:r>
            <a:r>
              <a:rPr lang="cs-CZ" i="1" dirty="0" smtClean="0"/>
              <a:t>svých </a:t>
            </a:r>
            <a:r>
              <a:rPr lang="cs-CZ" i="1" dirty="0"/>
              <a:t>starších občanů jako zkušených a moudrých (spartská gerusie ad.). Dnešní pokrytecká společnost však na nás ze všech stran působí </a:t>
            </a:r>
            <a:r>
              <a:rPr lang="cs-CZ" i="1" dirty="0" err="1" smtClean="0"/>
              <a:t>protistařecky</a:t>
            </a:r>
            <a:r>
              <a:rPr lang="cs-CZ" i="1" dirty="0" smtClean="0"/>
              <a:t> </a:t>
            </a:r>
            <a:r>
              <a:rPr lang="cs-CZ" i="1" dirty="0"/>
              <a:t>Každý dělá, jako by stárnutí nebylo přirozené a součástí života. Politické elity dávají starcům neustále najevo jejich „nepotřebnost“ </a:t>
            </a:r>
            <a:r>
              <a:rPr lang="cs-CZ" i="1" dirty="0" smtClean="0"/>
              <a:t>a </a:t>
            </a:r>
            <a:r>
              <a:rPr lang="cs-CZ" i="1" dirty="0"/>
              <a:t>jen tím tak </a:t>
            </a:r>
            <a:r>
              <a:rPr lang="cs-CZ" i="1" dirty="0" smtClean="0"/>
              <a:t>posilují </a:t>
            </a:r>
            <a:r>
              <a:rPr lang="cs-CZ" i="1" dirty="0"/>
              <a:t>mezigenerační napětí v současné společnosti. Naše civilizace je plná paradoxů. I přes větší domy má dnešní západní člověk stále menší rodiny; má čím dál méně času a více problémů, přestože se zlepšila technika a znalosti; vědomosti a lékaři jsou na stále vyšší úrovni, avšak rostou počty nemoudrých a nemocných. Komunikace je stále bohatší, ale o to víc orientovaná </a:t>
            </a:r>
            <a:r>
              <a:rPr lang="cs-CZ" i="1" dirty="0" smtClean="0"/>
              <a:t>egoisticky; </a:t>
            </a:r>
            <a:r>
              <a:rPr lang="cs-CZ" i="1" dirty="0"/>
              <a:t>je hodně knih, avšak málo čtenářů; roste počet </a:t>
            </a:r>
            <a:r>
              <a:rPr lang="cs-CZ" i="1" dirty="0" err="1"/>
              <a:t>prolidských</a:t>
            </a:r>
            <a:r>
              <a:rPr lang="cs-CZ" i="1" dirty="0"/>
              <a:t> teorií a principů, ale snižuje se morálka. Přitom všem si dnešní lidé ani </a:t>
            </a:r>
            <a:r>
              <a:rPr lang="cs-CZ" i="1" dirty="0" smtClean="0"/>
              <a:t>nedokáží </a:t>
            </a:r>
            <a:r>
              <a:rPr lang="cs-CZ" i="1" dirty="0"/>
              <a:t>představit naplnění slov </a:t>
            </a:r>
            <a:r>
              <a:rPr lang="cs-CZ" i="1" dirty="0" err="1"/>
              <a:t>prorokujících</a:t>
            </a:r>
            <a:r>
              <a:rPr lang="cs-CZ" i="1" dirty="0"/>
              <a:t> zánik civilizace a neuvědomují si přitom to, že právě staří Římané měli </a:t>
            </a:r>
            <a:r>
              <a:rPr lang="cs-CZ" i="1" dirty="0" smtClean="0"/>
              <a:t>totéž sebevědomí </a:t>
            </a:r>
            <a:r>
              <a:rPr lang="cs-CZ" i="1" dirty="0"/>
              <a:t>…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4946889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 smtClean="0"/>
              <a:t>Sice </a:t>
            </a:r>
            <a:r>
              <a:rPr lang="cs-CZ" dirty="0"/>
              <a:t>končí den a začíná noc, ale </a:t>
            </a:r>
            <a:r>
              <a:rPr lang="cs-CZ" i="1" dirty="0"/>
              <a:t>„noc není o nic horší než den, o nic méně božská, v noci září hvězdy, noc má svá zjevení, jež nezná den, noc je původnější, živelnější než den. Propast (</a:t>
            </a:r>
            <a:r>
              <a:rPr lang="cs-CZ" i="1" dirty="0" err="1"/>
              <a:t>Ungrund</a:t>
            </a:r>
            <a:r>
              <a:rPr lang="cs-CZ" i="1" dirty="0"/>
              <a:t>) Jakoba Böhma se rozevírá pouze v noci. Den ji zahaluje příkrovem</a:t>
            </a:r>
            <a:r>
              <a:rPr lang="cs-CZ" dirty="0"/>
              <a:t> (…) </a:t>
            </a:r>
            <a:r>
              <a:rPr lang="cs-CZ" i="1" dirty="0"/>
              <a:t>Noc je více metafyzická a ontologická než den. Denní háv je nejen v přírodě, ale i v dějinách nestálý, nemá hloubku. Veškerý smysl naší epochy, tak nešťastné pro vezdejší život jednotlivých lidí, spočívá v tom, že se rozevřela propast bytí, že jsme postaveni tváří v tvář prazákladům života, že jsme objevili ‚sílu nezvratného osudu’. To znamená, že jsme vstoupili do </a:t>
            </a:r>
            <a:r>
              <a:rPr lang="cs-CZ" i="1" dirty="0" smtClean="0"/>
              <a:t>noci</a:t>
            </a:r>
            <a:r>
              <a:rPr lang="cs-CZ" dirty="0" smtClean="0"/>
              <a:t>“ </a:t>
            </a:r>
            <a:r>
              <a:rPr lang="cs-CZ" sz="2000" dirty="0" smtClean="0"/>
              <a:t>(</a:t>
            </a:r>
            <a:r>
              <a:rPr lang="cs-CZ" sz="2000" dirty="0" err="1" smtClean="0"/>
              <a:t>Berďajev</a:t>
            </a:r>
            <a:r>
              <a:rPr lang="cs-CZ" sz="2000" dirty="0" smtClean="0"/>
              <a:t>, 2004</a:t>
            </a:r>
            <a:r>
              <a:rPr lang="cs-CZ" sz="2000" dirty="0"/>
              <a:t>, 12-14</a:t>
            </a:r>
            <a:r>
              <a:rPr lang="cs-CZ" sz="2000" dirty="0" smtClean="0"/>
              <a:t>).  </a:t>
            </a:r>
            <a:endParaRPr lang="cs-CZ" sz="2000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7273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0450" y="0"/>
            <a:ext cx="9174449" cy="6858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i="1" dirty="0" smtClean="0"/>
              <a:t>„</a:t>
            </a:r>
            <a:r>
              <a:rPr lang="cs-CZ" i="1" dirty="0"/>
              <a:t>Civilizace je nevyhnutelným </a:t>
            </a:r>
            <a:r>
              <a:rPr lang="cs-CZ" dirty="0"/>
              <a:t>osudem</a:t>
            </a:r>
            <a:r>
              <a:rPr lang="cs-CZ" i="1" dirty="0"/>
              <a:t> kultury. Zde je dosažen vrchol, z něhož se stávají řešitelnými ty poslední a nejtěžší otázky historické morfologie. Civilizace jsou </a:t>
            </a:r>
            <a:r>
              <a:rPr lang="cs-CZ" dirty="0"/>
              <a:t>nejzazší</a:t>
            </a:r>
            <a:r>
              <a:rPr lang="cs-CZ" i="1" dirty="0"/>
              <a:t> a </a:t>
            </a:r>
            <a:r>
              <a:rPr lang="cs-CZ" dirty="0"/>
              <a:t>nejumělejší</a:t>
            </a:r>
            <a:r>
              <a:rPr lang="cs-CZ" i="1" dirty="0"/>
              <a:t> stavy, jichž je vyšší druh lidí schopen. Jsou jistým závěrem; následují po vznikání jako to vzniklé, po životě jako smrt, po vývoji jako strnulost, po venkově a duševním dětství, jak je ukazují dórský a gotický styl, jako duchovní stařectví, jako kamenné, zkamenělé světové město. Jsou neodvolatelně jistým </a:t>
            </a:r>
            <a:r>
              <a:rPr lang="cs-CZ" dirty="0"/>
              <a:t>koncem</a:t>
            </a:r>
            <a:r>
              <a:rPr lang="cs-CZ" i="1" dirty="0"/>
              <a:t>, ale s tou nejniternější nutností byly dosahovány stále </a:t>
            </a:r>
            <a:r>
              <a:rPr lang="cs-CZ" i="1" dirty="0" smtClean="0"/>
              <a:t>znovu“ </a:t>
            </a:r>
            <a:r>
              <a:rPr lang="cs-CZ" sz="2000" dirty="0" smtClean="0"/>
              <a:t>(Spengler, 2011</a:t>
            </a:r>
            <a:r>
              <a:rPr lang="cs-CZ" sz="2000" dirty="0"/>
              <a:t>, 39</a:t>
            </a:r>
            <a:r>
              <a:rPr lang="cs-CZ" sz="2000" dirty="0" smtClean="0"/>
              <a:t>).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186192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cs-CZ" b="1" i="1" dirty="0"/>
              <a:t>septem </a:t>
            </a:r>
            <a:r>
              <a:rPr lang="cs-CZ" b="1" i="1" dirty="0" err="1" smtClean="0"/>
              <a:t>probitates</a:t>
            </a:r>
            <a:r>
              <a:rPr lang="cs-CZ" b="1" i="1" dirty="0" smtClean="0"/>
              <a:t> </a:t>
            </a:r>
            <a:r>
              <a:rPr lang="cs-CZ" b="1" dirty="0" smtClean="0"/>
              <a:t>– participace na </a:t>
            </a:r>
            <a:r>
              <a:rPr lang="cs-CZ" b="1" i="1" dirty="0"/>
              <a:t>κα</a:t>
            </a:r>
            <a:r>
              <a:rPr lang="cs-CZ" b="1" i="1" dirty="0" err="1"/>
              <a:t>λοκἀγ</a:t>
            </a:r>
            <a:r>
              <a:rPr lang="cs-CZ" b="1" i="1" dirty="0"/>
              <a:t>αθία</a:t>
            </a:r>
            <a:r>
              <a:rPr lang="cs-CZ" b="1" dirty="0"/>
              <a:t> </a:t>
            </a:r>
            <a:r>
              <a:rPr lang="cs-CZ" b="1" dirty="0" smtClean="0"/>
              <a:t>??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5/7 = tělo </a:t>
            </a:r>
          </a:p>
          <a:p>
            <a:pPr lvl="1"/>
            <a:r>
              <a:rPr lang="cs-CZ" dirty="0"/>
              <a:t>1. střelba z luku </a:t>
            </a:r>
          </a:p>
          <a:p>
            <a:pPr lvl="1"/>
            <a:r>
              <a:rPr lang="cs-CZ" dirty="0" smtClean="0"/>
              <a:t>2</a:t>
            </a:r>
            <a:r>
              <a:rPr lang="cs-CZ" dirty="0"/>
              <a:t>. plavání </a:t>
            </a:r>
          </a:p>
          <a:p>
            <a:pPr lvl="1"/>
            <a:r>
              <a:rPr lang="cs-CZ" dirty="0"/>
              <a:t>3. jízda na koni </a:t>
            </a:r>
          </a:p>
          <a:p>
            <a:pPr lvl="1"/>
            <a:r>
              <a:rPr lang="cs-CZ" dirty="0"/>
              <a:t>4. šerm, zápas, běh, skok </a:t>
            </a:r>
          </a:p>
          <a:p>
            <a:pPr lvl="1"/>
            <a:r>
              <a:rPr lang="cs-CZ" dirty="0"/>
              <a:t>5. lov (sokolnictví) </a:t>
            </a:r>
          </a:p>
          <a:p>
            <a:pPr marL="0" indent="0">
              <a:buNone/>
            </a:pPr>
            <a:endParaRPr lang="cs-CZ" sz="1050" dirty="0"/>
          </a:p>
          <a:p>
            <a:r>
              <a:rPr lang="cs-CZ" b="1" dirty="0" smtClean="0"/>
              <a:t>2/7 = duše </a:t>
            </a:r>
          </a:p>
          <a:p>
            <a:pPr lvl="1"/>
            <a:r>
              <a:rPr lang="cs-CZ" dirty="0"/>
              <a:t>1. hra v šach </a:t>
            </a:r>
            <a:endParaRPr lang="cs-CZ" dirty="0" smtClean="0"/>
          </a:p>
          <a:p>
            <a:pPr lvl="1"/>
            <a:r>
              <a:rPr lang="cs-CZ" dirty="0" smtClean="0"/>
              <a:t>2</a:t>
            </a:r>
            <a:r>
              <a:rPr lang="cs-CZ" dirty="0"/>
              <a:t>. veršování/ básnictví a zpěv/ hudba </a:t>
            </a:r>
            <a:endParaRPr lang="cs-CZ" dirty="0" smtClean="0"/>
          </a:p>
          <a:p>
            <a:pPr lvl="2"/>
            <a:r>
              <a:rPr lang="cs-CZ" dirty="0" smtClean="0"/>
              <a:t>předsokratika, Platón, </a:t>
            </a:r>
            <a:r>
              <a:rPr lang="cs-CZ" dirty="0" err="1" smtClean="0"/>
              <a:t>Schelling</a:t>
            </a:r>
            <a:r>
              <a:rPr lang="cs-CZ" dirty="0" smtClean="0"/>
              <a:t>, Patočka, … </a:t>
            </a:r>
          </a:p>
          <a:p>
            <a:r>
              <a:rPr lang="el-GR" b="1" i="1" dirty="0" smtClean="0"/>
              <a:t>μ</a:t>
            </a:r>
            <a:r>
              <a:rPr lang="cs-CZ" b="1" i="1" dirty="0" err="1" smtClean="0"/>
              <a:t>ουσικός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104841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-10751"/>
            <a:ext cx="9144000" cy="686875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cs-CZ" i="1" dirty="0"/>
              <a:t>„Břetislav, syn knížete, přešed z dětského věku v jinošský, kráčel od ctnosti ke ctnosti. Měl nad jiné zdar v svém počínání, ztepilé tělo, krásnou postavu, velikou sílu a moudrost, v neštěstí statečnost, ve štěstí rozumnou mírnost“</a:t>
            </a:r>
            <a:r>
              <a:rPr lang="cs-CZ" dirty="0"/>
              <a:t> </a:t>
            </a:r>
            <a:r>
              <a:rPr lang="cs-CZ" sz="2400" dirty="0"/>
              <a:t>(Kosmas, 2005, 70). </a:t>
            </a:r>
          </a:p>
          <a:p>
            <a:pPr marL="0" indent="0" algn="just">
              <a:buNone/>
            </a:pPr>
            <a:r>
              <a:rPr lang="cs-CZ" i="1" dirty="0" smtClean="0"/>
              <a:t>„</a:t>
            </a:r>
            <a:r>
              <a:rPr lang="cs-CZ" i="1" dirty="0"/>
              <a:t>Jako Slunce v své síle zastiňuje a oslabuje silným leskem svým světlo hvězd a Měsíce, tak nový Achilleus, nový </a:t>
            </a:r>
            <a:r>
              <a:rPr lang="cs-CZ" i="1" dirty="0" err="1"/>
              <a:t>Tydeovec</a:t>
            </a:r>
            <a:r>
              <a:rPr lang="cs-CZ" i="1" dirty="0"/>
              <a:t>, Břetislav, novými triumfy umenšuje a zatemňuje hrdinství a nejskvělejší vítězství svých dědů. Neboť Bůh mu dal takovou milost, že předností, kterých jednotlivcům popřává částečně, jemu, ač mu nechyběly, v hojné míře popřál úplně. Neboť v něm byly všechny přednosti tou měrou vyvrcholeny, že na vojně vynikal statečností nad Gedeona, tělesnou silou převyšoval Samsona a jakousi zvláštní převahou moudrosti předčil nad Šalomouna. Tím se stalo, že ve všech bitvách býval vítězem jako Jozue, že byl na zlato a stříbro bohatší než králové arabští, a oplývaje všude nevyčerpatelným bohatstvím a neustávaje v rozdávání darů, mohl se rovnati řece, v níž nikdy se neztratí voda“</a:t>
            </a:r>
            <a:r>
              <a:rPr lang="cs-CZ" dirty="0"/>
              <a:t> </a:t>
            </a:r>
            <a:r>
              <a:rPr lang="cs-CZ" sz="2400" dirty="0"/>
              <a:t>(Kosmas, 2005, 79).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4653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cs-CZ" dirty="0"/>
              <a:t>Druhý Achilleus, neporazitelný, zdatný a statečný bojovník, síla a krásné tělo, pán ctností a moudrosti, bohatý, štědrý a ušlechtilý aristokrat. </a:t>
            </a:r>
            <a:r>
              <a:rPr lang="cs-CZ" dirty="0" smtClean="0"/>
              <a:t>Kdo </a:t>
            </a:r>
            <a:r>
              <a:rPr lang="cs-CZ" dirty="0"/>
              <a:t>jiný než takto popsaný rek by byl Řeky pokládán za ideálního představitele </a:t>
            </a:r>
            <a:r>
              <a:rPr lang="cs-CZ" i="1" dirty="0"/>
              <a:t>κα</a:t>
            </a:r>
            <a:r>
              <a:rPr lang="cs-CZ" i="1" dirty="0" err="1"/>
              <a:t>λοκἀγ</a:t>
            </a:r>
            <a:r>
              <a:rPr lang="cs-CZ" i="1" dirty="0"/>
              <a:t>αθία</a:t>
            </a:r>
            <a:r>
              <a:rPr lang="cs-CZ" dirty="0"/>
              <a:t>?</a:t>
            </a:r>
          </a:p>
        </p:txBody>
      </p:sp>
      <p:pic>
        <p:nvPicPr>
          <p:cNvPr id="62466" name="Picture 2" descr="C:\Users\Jiří\Desktop\rytiri\souboj tomase z canterbury s bertrandem duguesclin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99" y="2911636"/>
            <a:ext cx="5976664" cy="3975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15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základem rytířstvím byla </a:t>
            </a:r>
            <a:r>
              <a:rPr lang="cs-CZ" dirty="0"/>
              <a:t>čistá bojová odvaha, </a:t>
            </a:r>
            <a:r>
              <a:rPr lang="cs-CZ" i="1" dirty="0"/>
              <a:t>„hluboké citové pohnutí nad kamarádovou statečností, slast věrnosti a sebeobětování“</a:t>
            </a:r>
            <a:r>
              <a:rPr lang="cs-CZ" dirty="0"/>
              <a:t>. </a:t>
            </a:r>
            <a:endParaRPr lang="cs-CZ" dirty="0" smtClean="0"/>
          </a:p>
          <a:p>
            <a:pPr algn="just"/>
            <a:r>
              <a:rPr lang="cs-CZ" dirty="0" smtClean="0"/>
              <a:t>obraz </a:t>
            </a:r>
            <a:r>
              <a:rPr lang="cs-CZ" dirty="0"/>
              <a:t>rytíře byl ušlechtilým obrazem mužné dokonalosti, velmi blízký řecké </a:t>
            </a:r>
            <a:r>
              <a:rPr lang="cs-CZ" i="1" dirty="0"/>
              <a:t>κα</a:t>
            </a:r>
            <a:r>
              <a:rPr lang="cs-CZ" i="1" dirty="0" err="1"/>
              <a:t>λοκἀγ</a:t>
            </a:r>
            <a:r>
              <a:rPr lang="cs-CZ" i="1" dirty="0"/>
              <a:t>αθία</a:t>
            </a:r>
            <a:r>
              <a:rPr lang="cs-CZ" dirty="0"/>
              <a:t>. </a:t>
            </a:r>
            <a:endParaRPr lang="cs-CZ" dirty="0" smtClean="0"/>
          </a:p>
          <a:p>
            <a:pPr algn="just"/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</a:t>
            </a:r>
            <a:r>
              <a:rPr lang="cs-CZ" dirty="0" smtClean="0"/>
              <a:t>brutalita, vyšší kulturní vyjádření</a:t>
            </a:r>
          </a:p>
          <a:p>
            <a:pPr algn="just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</a:t>
            </a:r>
            <a:r>
              <a:rPr lang="cs-CZ" dirty="0" smtClean="0"/>
              <a:t>realita boje</a:t>
            </a:r>
          </a:p>
          <a:p>
            <a:pPr lvl="1"/>
            <a:r>
              <a:rPr lang="cs-CZ" dirty="0" smtClean="0"/>
              <a:t>držet </a:t>
            </a:r>
            <a:r>
              <a:rPr lang="cs-CZ" dirty="0"/>
              <a:t>se rytířství v </a:t>
            </a:r>
            <a:r>
              <a:rPr lang="cs-CZ" dirty="0" smtClean="0"/>
              <a:t>bitvě za </a:t>
            </a:r>
            <a:r>
              <a:rPr lang="cs-CZ" dirty="0"/>
              <a:t>všech </a:t>
            </a:r>
            <a:r>
              <a:rPr lang="cs-CZ" dirty="0" smtClean="0"/>
              <a:t>okolností </a:t>
            </a:r>
            <a:r>
              <a:rPr lang="cs-CZ" dirty="0"/>
              <a:t>by vedlo k mnoha národním </a:t>
            </a:r>
            <a:r>
              <a:rPr lang="cs-CZ" dirty="0" smtClean="0"/>
              <a:t>katastrofám. </a:t>
            </a:r>
            <a:r>
              <a:rPr lang="cs-CZ" i="1" dirty="0"/>
              <a:t>„Laskavý rytíř byl na bitevním poli k ničemu“</a:t>
            </a:r>
            <a:r>
              <a:rPr lang="cs-CZ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McGlynn</a:t>
            </a:r>
            <a:r>
              <a:rPr lang="cs-CZ" sz="2000" dirty="0"/>
              <a:t>, 2010, </a:t>
            </a:r>
            <a:r>
              <a:rPr lang="cs-CZ" sz="2000" dirty="0" smtClean="0"/>
              <a:t>11)</a:t>
            </a:r>
          </a:p>
          <a:p>
            <a:pPr lvl="1"/>
            <a:r>
              <a:rPr lang="cs-CZ" dirty="0" smtClean="0"/>
              <a:t>realita </a:t>
            </a:r>
            <a:r>
              <a:rPr lang="cs-CZ" dirty="0"/>
              <a:t>a chyby jednotlivců byly </a:t>
            </a:r>
            <a:r>
              <a:rPr lang="cs-CZ" dirty="0" smtClean="0"/>
              <a:t>dvě </a:t>
            </a:r>
            <a:r>
              <a:rPr lang="cs-CZ" dirty="0"/>
              <a:t>hlavní příčiny krachu plného naplnění rytířských ideálů v </a:t>
            </a:r>
            <a:r>
              <a:rPr lang="cs-CZ" dirty="0" smtClean="0"/>
              <a:t>praxi</a:t>
            </a:r>
            <a:r>
              <a:rPr lang="cs-CZ" dirty="0"/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6510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Jiří\Desktop\rytiri\vudcove prvni kruciaty (Kovari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001"/>
            <a:ext cx="6677920" cy="684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5897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:\Users\Jiří\Desktop\rytiri\muceni zajatych william marshal (McGlynn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1" cy="6003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60112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rytiri\planeni mesta a zabijeni civilistu (McGlynn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4" y="404664"/>
            <a:ext cx="9164014" cy="6148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7767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rytiri\masakr francouzskych zajatcu bitva u azincourtu 1415 - jindrich V. (McGlynn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08" y="404664"/>
            <a:ext cx="9171608" cy="6104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263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3845024"/>
          </a:xfrm>
        </p:spPr>
        <p:txBody>
          <a:bodyPr/>
          <a:lstStyle/>
          <a:p>
            <a:pPr marL="0" indent="0" algn="ctr">
              <a:buNone/>
            </a:pPr>
            <a:r>
              <a:rPr lang="cs-CZ" i="1" dirty="0"/>
              <a:t>„Středověk a antické Řecko byly zásadně transcendentní a transcendentnost byla jejich cílem. Zde nemluvíme o zavrženíhodných krutostech, násilí, hrubosti a otroctví, které v nich byly neoddiskutovatelně přítomny, ale o jakémsi vyšším a těžko uchopitelném smyslu“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45725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2304256"/>
          </a:xfrm>
        </p:spPr>
        <p:txBody>
          <a:bodyPr/>
          <a:lstStyle/>
          <a:p>
            <a:pPr marL="0" indent="0" algn="ctr">
              <a:buNone/>
            </a:pPr>
            <a:r>
              <a:rPr lang="cs-CZ" i="1" dirty="0"/>
              <a:t>„Skutečnost je krutá, tvrdá a strašná; proto je převáděna na krásný sen o rytířském ideálu, na němž se buduje hra na život“</a:t>
            </a:r>
            <a:r>
              <a:rPr lang="cs-CZ" dirty="0"/>
              <a:t> </a:t>
            </a:r>
            <a:r>
              <a:rPr lang="cs-CZ" sz="2000" dirty="0"/>
              <a:t>(Huizinga, 2010, 82</a:t>
            </a:r>
            <a:r>
              <a:rPr lang="cs-CZ" sz="2000" dirty="0" smtClean="0"/>
              <a:t>). 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683568" y="3861048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i="1" dirty="0" smtClean="0"/>
              <a:t>„Společná </a:t>
            </a:r>
            <a:r>
              <a:rPr lang="cs-CZ" sz="3200" i="1" dirty="0"/>
              <a:t>krutost spojená se zmíněnými ideály je projevem animální lidské přirozenosti, zatímco vyšší oduševňující smysl těchto ideálů je vyjádřením kulturního </a:t>
            </a:r>
            <a:r>
              <a:rPr lang="cs-CZ" sz="3200" i="1" dirty="0" smtClean="0"/>
              <a:t>člověka.“</a:t>
            </a:r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1694358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75365"/>
          </a:xfrm>
        </p:spPr>
        <p:txBody>
          <a:bodyPr/>
          <a:lstStyle/>
          <a:p>
            <a:r>
              <a:rPr lang="cs-CZ" b="1" dirty="0" smtClean="0"/>
              <a:t>podstatný rozdíl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cs-CZ" dirty="0" smtClean="0"/>
              <a:t>ideál </a:t>
            </a:r>
            <a:r>
              <a:rPr lang="cs-CZ" dirty="0"/>
              <a:t>fyzické krásy rytíře a antického „sportovce“ </a:t>
            </a:r>
            <a:r>
              <a:rPr lang="cs-CZ" dirty="0" smtClean="0"/>
              <a:t>arch. </a:t>
            </a:r>
            <a:r>
              <a:rPr lang="cs-CZ" dirty="0"/>
              <a:t>a </a:t>
            </a:r>
            <a:r>
              <a:rPr lang="cs-CZ" dirty="0" smtClean="0"/>
              <a:t>klas. období</a:t>
            </a:r>
          </a:p>
          <a:p>
            <a:pPr algn="just"/>
            <a:r>
              <a:rPr lang="cs-CZ" b="1" dirty="0" smtClean="0"/>
              <a:t>fyzická </a:t>
            </a:r>
            <a:r>
              <a:rPr lang="cs-CZ" b="1" dirty="0"/>
              <a:t>krása antického člověka </a:t>
            </a:r>
            <a:r>
              <a:rPr lang="cs-CZ" dirty="0"/>
              <a:t>byla </a:t>
            </a:r>
            <a:r>
              <a:rPr lang="cs-CZ" dirty="0" smtClean="0"/>
              <a:t>zobrazována a </a:t>
            </a:r>
            <a:r>
              <a:rPr lang="cs-CZ" dirty="0"/>
              <a:t>myšlena jeho </a:t>
            </a:r>
            <a:r>
              <a:rPr lang="cs-CZ" dirty="0" smtClean="0"/>
              <a:t>nahotou</a:t>
            </a:r>
          </a:p>
          <a:p>
            <a:pPr lvl="1" algn="just"/>
            <a:r>
              <a:rPr lang="cs-CZ" dirty="0" smtClean="0"/>
              <a:t>šlo </a:t>
            </a:r>
            <a:r>
              <a:rPr lang="cs-CZ" dirty="0"/>
              <a:t>o krásné a souměrné nahé </a:t>
            </a:r>
            <a:r>
              <a:rPr lang="cs-CZ" dirty="0" smtClean="0"/>
              <a:t>tělo</a:t>
            </a:r>
          </a:p>
          <a:p>
            <a:pPr lvl="1" algn="just"/>
            <a:r>
              <a:rPr lang="cs-CZ" dirty="0"/>
              <a:t>d</a:t>
            </a:r>
            <a:r>
              <a:rPr lang="cs-CZ" dirty="0" smtClean="0"/>
              <a:t>okonalý </a:t>
            </a:r>
            <a:r>
              <a:rPr lang="cs-CZ" dirty="0"/>
              <a:t>Řek naplňující </a:t>
            </a:r>
            <a:r>
              <a:rPr lang="cs-CZ" i="1" dirty="0"/>
              <a:t>κα</a:t>
            </a:r>
            <a:r>
              <a:rPr lang="cs-CZ" i="1" dirty="0" err="1"/>
              <a:t>λοκἀγ</a:t>
            </a:r>
            <a:r>
              <a:rPr lang="cs-CZ" i="1" dirty="0"/>
              <a:t>αθία</a:t>
            </a:r>
            <a:r>
              <a:rPr lang="cs-CZ" dirty="0"/>
              <a:t> po fyzické stránce byl zobrazen jako nahý muž s dokonalými proporcemi a tělesnou </a:t>
            </a:r>
            <a:r>
              <a:rPr lang="cs-CZ" dirty="0" smtClean="0"/>
              <a:t>vyrovnaností</a:t>
            </a:r>
          </a:p>
          <a:p>
            <a:pPr algn="just"/>
            <a:r>
              <a:rPr lang="cs-CZ" dirty="0" smtClean="0"/>
              <a:t>fyzická </a:t>
            </a:r>
            <a:r>
              <a:rPr lang="cs-CZ" b="1" dirty="0" smtClean="0"/>
              <a:t>stránka </a:t>
            </a:r>
            <a:r>
              <a:rPr lang="cs-CZ" b="1" dirty="0"/>
              <a:t>dokonalosti </a:t>
            </a:r>
            <a:r>
              <a:rPr lang="cs-CZ" b="1" dirty="0" smtClean="0"/>
              <a:t>rytíře </a:t>
            </a:r>
            <a:r>
              <a:rPr lang="cs-CZ" dirty="0" smtClean="0"/>
              <a:t>naopak: </a:t>
            </a:r>
          </a:p>
          <a:p>
            <a:pPr marL="0" indent="0" algn="just">
              <a:buNone/>
            </a:pPr>
            <a:endParaRPr lang="cs-CZ" dirty="0" smtClean="0"/>
          </a:p>
          <a:p>
            <a:pPr marL="0" indent="0" algn="just">
              <a:buNone/>
            </a:pPr>
            <a:r>
              <a:rPr lang="cs-CZ" i="1" dirty="0" smtClean="0"/>
              <a:t>„</a:t>
            </a:r>
            <a:r>
              <a:rPr lang="cs-CZ" i="1" dirty="0"/>
              <a:t>Rytíř měl být štíhlý, pohyblivý, s širokou hrudí a rovnýma nohama. Ale nebyl to ideál nahého těla, ale naopak těla co nejvíce a především co nejnádherněji oblečeného. Krásný rytíř – to byl rytíř s krásným koněm, s krásnou zbrojí a s krásným oděvem. Pro dámu stál v popředí požadavek krásné tváře. Zlaté, vlnité vlasy měly lemovat hladké čelo, sněhobílé spánky, lehce zardělé tváře a malá ústa s plnými rudými rty. Bílé hrdlo mělo být tak něžné, aby bylo možné sledovat, jak jím protéká červené víno. Ale i pro dámu byl akcentován především požadavek krásného, bohatě řaseného a šperky zdobeného oděvu“</a:t>
            </a:r>
            <a:r>
              <a:rPr lang="cs-CZ" dirty="0"/>
              <a:t> </a:t>
            </a:r>
            <a:r>
              <a:rPr lang="cs-CZ" sz="2600" dirty="0"/>
              <a:t>(Olivová, 1989, 12</a:t>
            </a:r>
            <a:r>
              <a:rPr lang="cs-CZ" sz="2600" dirty="0" smtClean="0"/>
              <a:t>). 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6842711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Don Quijote and Sancho Pan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5356"/>
            <a:ext cx="4968552" cy="6873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8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Jiří\Desktop\rytiri\dobyvani jeruzalema G. Dore (Kovari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544616" cy="6862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847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Jiří\Desktop\rytiri\krizacka mapa jeruzalema (duggan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9654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013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iří\Desktop\rytiri\richard lvi srdce (cummins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80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Jiří\Desktop\rytiri\zajeti richarda LS po navratu z kruciaty (Hrochovi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93" y="1484784"/>
            <a:ext cx="479130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81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iří\Desktop\rytiri\krak des Chaveliers (Bridg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5473"/>
            <a:ext cx="8460432" cy="689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02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iří\Desktop\rytiri\hrad masyaf pevnost assasinu, musl nboz rad pod vedenim starce z hor - rašid ed-dín sínan (Bridge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536504" cy="6877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09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Jiří\Desktop\rytiri\templari vyjizdeji z hradu (Hrochovi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0"/>
            <a:ext cx="5364089" cy="3321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Jiří\Desktop\rytiri\srazka rytirskych vojsk (Hrochovi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" y="3321527"/>
            <a:ext cx="5401088" cy="3572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8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vymezení rytířství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b="1" dirty="0" smtClean="0"/>
              <a:t>Německo </a:t>
            </a:r>
          </a:p>
          <a:p>
            <a:pPr lvl="1" algn="just"/>
            <a:r>
              <a:rPr lang="cs-CZ" dirty="0" smtClean="0"/>
              <a:t>919 až </a:t>
            </a:r>
            <a:r>
              <a:rPr lang="cs-CZ" dirty="0"/>
              <a:t>1519 </a:t>
            </a:r>
            <a:endParaRPr lang="cs-CZ" dirty="0" smtClean="0"/>
          </a:p>
          <a:p>
            <a:pPr algn="just"/>
            <a:r>
              <a:rPr lang="cs-CZ" b="1" dirty="0" smtClean="0"/>
              <a:t>Francie</a:t>
            </a:r>
          </a:p>
          <a:p>
            <a:pPr lvl="1" algn="just"/>
            <a:r>
              <a:rPr lang="cs-CZ" dirty="0" smtClean="0"/>
              <a:t>od </a:t>
            </a:r>
            <a:r>
              <a:rPr lang="cs-CZ" dirty="0"/>
              <a:t>9. století </a:t>
            </a:r>
            <a:r>
              <a:rPr lang="cs-CZ" dirty="0" smtClean="0"/>
              <a:t>do 1</a:t>
            </a:r>
            <a:r>
              <a:rPr lang="cs-CZ" dirty="0"/>
              <a:t>. polovinu 15. </a:t>
            </a:r>
            <a:r>
              <a:rPr lang="cs-CZ" dirty="0" smtClean="0"/>
              <a:t>století</a:t>
            </a:r>
          </a:p>
          <a:p>
            <a:pPr lvl="1" algn="just"/>
            <a:endParaRPr lang="cs-CZ" dirty="0"/>
          </a:p>
          <a:p>
            <a:pPr algn="just"/>
            <a:r>
              <a:rPr lang="cs-CZ" b="1" dirty="0" smtClean="0"/>
              <a:t>původ</a:t>
            </a:r>
            <a:r>
              <a:rPr lang="cs-CZ" dirty="0" smtClean="0"/>
              <a:t> možné hledat ve starověku</a:t>
            </a:r>
          </a:p>
          <a:p>
            <a:pPr lvl="1" algn="just"/>
            <a:r>
              <a:rPr lang="cs-CZ" i="1" dirty="0" err="1"/>
              <a:t>l</a:t>
            </a:r>
            <a:r>
              <a:rPr lang="cs-CZ" i="1" dirty="0" err="1" smtClean="0"/>
              <a:t>udus</a:t>
            </a:r>
            <a:r>
              <a:rPr lang="cs-CZ" i="1" dirty="0" smtClean="0"/>
              <a:t> </a:t>
            </a:r>
            <a:r>
              <a:rPr lang="cs-CZ" i="1" dirty="0" err="1" smtClean="0"/>
              <a:t>Troiae</a:t>
            </a:r>
            <a:endParaRPr lang="cs-CZ" i="1" dirty="0" smtClean="0"/>
          </a:p>
          <a:p>
            <a:pPr lvl="1" algn="just"/>
            <a:r>
              <a:rPr lang="cs-CZ" dirty="0" err="1" smtClean="0"/>
              <a:t>eques</a:t>
            </a:r>
            <a:r>
              <a:rPr lang="cs-CZ" dirty="0" smtClean="0"/>
              <a:t> </a:t>
            </a:r>
          </a:p>
          <a:p>
            <a:pPr marL="457200" lvl="1" indent="0" algn="just">
              <a:buNone/>
            </a:pPr>
            <a:endParaRPr lang="cs-CZ" dirty="0" smtClean="0"/>
          </a:p>
          <a:p>
            <a:pPr algn="just"/>
            <a:r>
              <a:rPr lang="cs-CZ" b="1" dirty="0" smtClean="0"/>
              <a:t>zánik:</a:t>
            </a:r>
          </a:p>
          <a:p>
            <a:pPr lvl="1" algn="just"/>
            <a:r>
              <a:rPr lang="cs-CZ" dirty="0" smtClean="0"/>
              <a:t>především nové způsoby boje</a:t>
            </a:r>
          </a:p>
          <a:p>
            <a:pPr lvl="2" algn="just"/>
            <a:r>
              <a:rPr lang="cs-CZ" b="1" dirty="0" smtClean="0"/>
              <a:t>střelný rach</a:t>
            </a:r>
            <a:endParaRPr lang="cs-CZ" b="1" dirty="0"/>
          </a:p>
        </p:txBody>
      </p:sp>
      <p:pic>
        <p:nvPicPr>
          <p:cNvPr id="58370" name="Picture 2" descr="C:\Users\Jiří\Desktop\rytiri\souboje rytiru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76" y="1556792"/>
            <a:ext cx="3236223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53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3/3d/Codex_Manesse_Ulrich_von_Liechtenste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536504" cy="6887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038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doznívání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853136"/>
          </a:xfrm>
        </p:spPr>
        <p:txBody>
          <a:bodyPr>
            <a:normAutofit/>
          </a:bodyPr>
          <a:lstStyle/>
          <a:p>
            <a:pPr algn="just"/>
            <a:r>
              <a:rPr lang="cs-CZ" b="1" dirty="0" smtClean="0"/>
              <a:t>16. století: </a:t>
            </a:r>
          </a:p>
          <a:p>
            <a:pPr lvl="1" algn="just"/>
            <a:r>
              <a:rPr lang="cs-CZ" dirty="0" smtClean="0"/>
              <a:t>setkání </a:t>
            </a:r>
            <a:r>
              <a:rPr lang="cs-CZ" dirty="0"/>
              <a:t>anglického krále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Jindřicha VIII. </a:t>
            </a:r>
            <a:r>
              <a:rPr lang="cs-CZ" dirty="0"/>
              <a:t>s králem Francie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Františkem I. </a:t>
            </a:r>
            <a:r>
              <a:rPr lang="cs-CZ" dirty="0"/>
              <a:t>u Calais v tzv. </a:t>
            </a:r>
            <a:r>
              <a:rPr lang="cs-CZ" b="1" dirty="0"/>
              <a:t>bitvě chvastounů </a:t>
            </a:r>
            <a:r>
              <a:rPr lang="cs-CZ" dirty="0"/>
              <a:t>na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Cloth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smtClean="0"/>
              <a:t>Gold</a:t>
            </a:r>
          </a:p>
          <a:p>
            <a:pPr lvl="2" algn="just"/>
            <a:r>
              <a:rPr lang="cs-CZ" dirty="0" smtClean="0"/>
              <a:t>turnaje</a:t>
            </a:r>
            <a:r>
              <a:rPr lang="cs-CZ" dirty="0"/>
              <a:t>, bankety i zápas obou </a:t>
            </a:r>
            <a:r>
              <a:rPr lang="cs-CZ" dirty="0" smtClean="0"/>
              <a:t>králů</a:t>
            </a:r>
          </a:p>
          <a:p>
            <a:pPr algn="just"/>
            <a:r>
              <a:rPr lang="cs-CZ" b="1" dirty="0" smtClean="0"/>
              <a:t>1589: </a:t>
            </a:r>
          </a:p>
          <a:p>
            <a:pPr lvl="1" algn="just"/>
            <a:r>
              <a:rPr lang="cs-CZ" dirty="0" smtClean="0"/>
              <a:t>hrabě </a:t>
            </a:r>
            <a:r>
              <a:rPr lang="cs-CZ" dirty="0"/>
              <a:t>Essexu při </a:t>
            </a:r>
            <a:r>
              <a:rPr lang="cs-CZ" b="1" dirty="0"/>
              <a:t>obležení Lisabonu </a:t>
            </a:r>
            <a:r>
              <a:rPr lang="cs-CZ" dirty="0"/>
              <a:t>nabídl </a:t>
            </a:r>
            <a:r>
              <a:rPr lang="cs-CZ" dirty="0" smtClean="0"/>
              <a:t>boj </a:t>
            </a:r>
            <a:r>
              <a:rPr lang="cs-CZ" dirty="0"/>
              <a:t>muže proti </a:t>
            </a:r>
            <a:r>
              <a:rPr lang="cs-CZ" dirty="0" smtClean="0"/>
              <a:t>muži – rozhodnutí o výsledku obležení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431970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b="1" dirty="0" smtClean="0"/>
              <a:t>výchova k rytířství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rytířská </a:t>
            </a:r>
            <a:r>
              <a:rPr lang="cs-CZ" dirty="0"/>
              <a:t>výchova jako </a:t>
            </a:r>
            <a:r>
              <a:rPr lang="cs-CZ" b="1" dirty="0"/>
              <a:t>systematická </a:t>
            </a:r>
            <a:r>
              <a:rPr lang="cs-CZ" b="1" dirty="0" smtClean="0"/>
              <a:t>výchova</a:t>
            </a:r>
          </a:p>
          <a:p>
            <a:pPr lvl="1" algn="just"/>
            <a:r>
              <a:rPr lang="cs-CZ" dirty="0" smtClean="0"/>
              <a:t>od 1054</a:t>
            </a:r>
          </a:p>
          <a:p>
            <a:pPr lvl="2" algn="just"/>
            <a:r>
              <a:rPr lang="cs-CZ" dirty="0" smtClean="0"/>
              <a:t>vydán </a:t>
            </a:r>
            <a:r>
              <a:rPr lang="cs-CZ" dirty="0"/>
              <a:t>spis </a:t>
            </a:r>
            <a:r>
              <a:rPr lang="cs-CZ" i="1" dirty="0"/>
              <a:t>Rytířské zrcadlo</a:t>
            </a:r>
            <a:r>
              <a:rPr lang="cs-CZ" dirty="0"/>
              <a:t> (Grexa, 2009</a:t>
            </a:r>
            <a:r>
              <a:rPr lang="cs-CZ" dirty="0" smtClean="0"/>
              <a:t>) </a:t>
            </a:r>
          </a:p>
          <a:p>
            <a:pPr lvl="2" algn="just"/>
            <a:r>
              <a:rPr lang="cs-CZ" dirty="0" smtClean="0"/>
              <a:t>začal </a:t>
            </a:r>
            <a:r>
              <a:rPr lang="cs-CZ" dirty="0"/>
              <a:t>se vytvářet kult </a:t>
            </a:r>
            <a:r>
              <a:rPr lang="cs-CZ" dirty="0" smtClean="0"/>
              <a:t>hrdiny (udatného </a:t>
            </a:r>
            <a:r>
              <a:rPr lang="cs-CZ" dirty="0"/>
              <a:t>rytíře bojujícího na straně </a:t>
            </a:r>
            <a:r>
              <a:rPr lang="cs-CZ" dirty="0" smtClean="0"/>
              <a:t>spravedlnosti)</a:t>
            </a:r>
          </a:p>
          <a:p>
            <a:pPr lvl="3" algn="just"/>
            <a:r>
              <a:rPr lang="cs-CZ" dirty="0" smtClean="0"/>
              <a:t>opěvován </a:t>
            </a:r>
            <a:r>
              <a:rPr lang="cs-CZ" b="1" i="1" dirty="0" smtClean="0"/>
              <a:t>truvéry</a:t>
            </a:r>
            <a:r>
              <a:rPr lang="cs-CZ" dirty="0" smtClean="0"/>
              <a:t> </a:t>
            </a:r>
            <a:r>
              <a:rPr lang="cs-CZ" dirty="0"/>
              <a:t>(sever), </a:t>
            </a:r>
            <a:r>
              <a:rPr lang="cs-CZ" b="1" i="1" dirty="0" smtClean="0"/>
              <a:t>trubadúry</a:t>
            </a:r>
            <a:r>
              <a:rPr lang="cs-CZ" dirty="0" smtClean="0"/>
              <a:t> </a:t>
            </a:r>
            <a:r>
              <a:rPr lang="cs-CZ" dirty="0"/>
              <a:t>(Francie) a </a:t>
            </a:r>
            <a:r>
              <a:rPr lang="cs-CZ" b="1" i="1" dirty="0" smtClean="0"/>
              <a:t>minnesängry</a:t>
            </a:r>
            <a:r>
              <a:rPr lang="cs-CZ" dirty="0" smtClean="0"/>
              <a:t> </a:t>
            </a:r>
            <a:r>
              <a:rPr lang="cs-CZ" dirty="0"/>
              <a:t>(Německo) v tzv. </a:t>
            </a:r>
            <a:r>
              <a:rPr lang="cs-CZ" b="1" i="1" dirty="0" err="1"/>
              <a:t>chansons</a:t>
            </a:r>
            <a:r>
              <a:rPr lang="cs-CZ" b="1" i="1" dirty="0"/>
              <a:t> de </a:t>
            </a:r>
            <a:r>
              <a:rPr lang="cs-CZ" b="1" i="1" dirty="0" err="1"/>
              <a:t>geste</a:t>
            </a:r>
            <a:r>
              <a:rPr lang="cs-CZ" dirty="0"/>
              <a:t>, písních o hrdinských činech </a:t>
            </a:r>
            <a:endParaRPr lang="cs-CZ" dirty="0" smtClean="0"/>
          </a:p>
          <a:p>
            <a:pPr lvl="4" algn="just"/>
            <a:r>
              <a:rPr lang="cs-CZ" dirty="0" smtClean="0"/>
              <a:t>o </a:t>
            </a:r>
            <a:r>
              <a:rPr lang="cs-CZ" dirty="0"/>
              <a:t>Artušovi, </a:t>
            </a:r>
            <a:r>
              <a:rPr lang="cs-CZ" dirty="0" err="1"/>
              <a:t>Cidovi</a:t>
            </a:r>
            <a:r>
              <a:rPr lang="cs-CZ" dirty="0"/>
              <a:t>, </a:t>
            </a:r>
            <a:r>
              <a:rPr lang="cs-CZ" dirty="0" err="1"/>
              <a:t>Niebelunzích</a:t>
            </a:r>
            <a:r>
              <a:rPr lang="cs-CZ" dirty="0"/>
              <a:t>, Rolandovi, </a:t>
            </a:r>
            <a:r>
              <a:rPr lang="cs-CZ" dirty="0" smtClean="0"/>
              <a:t>… </a:t>
            </a:r>
          </a:p>
          <a:p>
            <a:pPr lvl="4" algn="just"/>
            <a:r>
              <a:rPr lang="cs-CZ" b="1" dirty="0" smtClean="0"/>
              <a:t>trubadúři</a:t>
            </a:r>
            <a:endParaRPr lang="cs-CZ" dirty="0"/>
          </a:p>
          <a:p>
            <a:pPr lvl="5" algn="just"/>
            <a:r>
              <a:rPr lang="cs-CZ" dirty="0" smtClean="0"/>
              <a:t>Bertrand </a:t>
            </a:r>
            <a:r>
              <a:rPr lang="cs-CZ" dirty="0"/>
              <a:t>de Born, </a:t>
            </a:r>
            <a:r>
              <a:rPr lang="cs-CZ" dirty="0" err="1" smtClean="0"/>
              <a:t>Joffroy</a:t>
            </a:r>
            <a:r>
              <a:rPr lang="cs-CZ" dirty="0" smtClean="0"/>
              <a:t> </a:t>
            </a:r>
            <a:r>
              <a:rPr lang="cs-CZ" dirty="0"/>
              <a:t>de </a:t>
            </a:r>
            <a:r>
              <a:rPr lang="cs-CZ" dirty="0" err="1" smtClean="0"/>
              <a:t>Rudel</a:t>
            </a:r>
            <a:r>
              <a:rPr lang="cs-CZ" dirty="0" smtClean="0"/>
              <a:t>, </a:t>
            </a:r>
            <a:r>
              <a:rPr lang="cs-CZ" dirty="0"/>
              <a:t>Pierre </a:t>
            </a:r>
            <a:r>
              <a:rPr lang="cs-CZ" dirty="0" err="1"/>
              <a:t>Vidal</a:t>
            </a:r>
            <a:r>
              <a:rPr lang="cs-CZ" dirty="0"/>
              <a:t>, </a:t>
            </a:r>
            <a:r>
              <a:rPr lang="cs-CZ" dirty="0" err="1" smtClean="0"/>
              <a:t>Marcabrun</a:t>
            </a:r>
            <a:r>
              <a:rPr lang="cs-CZ" dirty="0" smtClean="0"/>
              <a:t>, </a:t>
            </a:r>
            <a:r>
              <a:rPr lang="cs-CZ" dirty="0" err="1" smtClean="0"/>
              <a:t>Guillaum</a:t>
            </a:r>
            <a:r>
              <a:rPr lang="cs-CZ" dirty="0" smtClean="0"/>
              <a:t> </a:t>
            </a:r>
            <a:r>
              <a:rPr lang="cs-CZ" dirty="0"/>
              <a:t>de </a:t>
            </a:r>
            <a:r>
              <a:rPr lang="cs-CZ" dirty="0" err="1"/>
              <a:t>Cabestagne</a:t>
            </a:r>
            <a:endParaRPr lang="cs-CZ" dirty="0" smtClean="0"/>
          </a:p>
          <a:p>
            <a:pPr lvl="5" algn="just"/>
            <a:r>
              <a:rPr lang="cs-CZ" dirty="0" err="1"/>
              <a:t>Chrestien</a:t>
            </a:r>
            <a:r>
              <a:rPr lang="cs-CZ" dirty="0"/>
              <a:t> de </a:t>
            </a:r>
            <a:r>
              <a:rPr lang="cs-CZ" dirty="0" err="1" smtClean="0"/>
              <a:t>Troyes</a:t>
            </a:r>
            <a:r>
              <a:rPr lang="cs-CZ" dirty="0"/>
              <a:t> </a:t>
            </a:r>
            <a:r>
              <a:rPr lang="cs-CZ" dirty="0" smtClean="0"/>
              <a:t>(i největší představitel </a:t>
            </a:r>
            <a:r>
              <a:rPr lang="cs-CZ" dirty="0"/>
              <a:t>rytířských </a:t>
            </a:r>
            <a:r>
              <a:rPr lang="cs-CZ" dirty="0" smtClean="0"/>
              <a:t>románů) </a:t>
            </a:r>
          </a:p>
        </p:txBody>
      </p:sp>
    </p:spTree>
    <p:extLst>
      <p:ext uri="{BB962C8B-B14F-4D97-AF65-F5344CB8AC3E}">
        <p14:creationId xmlns:p14="http://schemas.microsoft.com/office/powerpoint/2010/main" val="458380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Jiří\Desktop\rytiri\smrt rytíře Rolanda (Flori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" y="373372"/>
            <a:ext cx="4477337" cy="6033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Jiří\Desktop\rytiri\tristan unasi isoldu (Huizing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62" y="623557"/>
            <a:ext cx="4585938" cy="5533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526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výchova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28" y="1628800"/>
            <a:ext cx="9144000" cy="4320480"/>
          </a:xfrm>
        </p:spPr>
        <p:txBody>
          <a:bodyPr>
            <a:normAutofit/>
          </a:bodyPr>
          <a:lstStyle/>
          <a:p>
            <a:r>
              <a:rPr lang="cs-CZ" dirty="0" smtClean="0"/>
              <a:t>do </a:t>
            </a:r>
            <a:r>
              <a:rPr lang="cs-CZ" dirty="0"/>
              <a:t>7 </a:t>
            </a:r>
            <a:r>
              <a:rPr lang="cs-CZ" dirty="0" smtClean="0"/>
              <a:t>let </a:t>
            </a:r>
            <a:r>
              <a:rPr lang="cs-CZ" b="1" dirty="0" smtClean="0"/>
              <a:t>doma</a:t>
            </a:r>
          </a:p>
          <a:p>
            <a:pPr marL="0" indent="0">
              <a:buNone/>
            </a:pPr>
            <a:endParaRPr lang="cs-CZ" b="1" dirty="0" smtClean="0"/>
          </a:p>
          <a:p>
            <a:r>
              <a:rPr lang="cs-CZ" dirty="0" smtClean="0"/>
              <a:t>do </a:t>
            </a:r>
            <a:r>
              <a:rPr lang="cs-CZ" dirty="0"/>
              <a:t>12 až 14 let </a:t>
            </a:r>
            <a:r>
              <a:rPr lang="cs-CZ" dirty="0" smtClean="0"/>
              <a:t>jako </a:t>
            </a:r>
            <a:r>
              <a:rPr lang="cs-CZ" b="1" dirty="0" smtClean="0"/>
              <a:t>páže</a:t>
            </a:r>
          </a:p>
          <a:p>
            <a:pPr marL="0" indent="0">
              <a:buNone/>
            </a:pPr>
            <a:endParaRPr lang="cs-CZ" b="1" dirty="0" smtClean="0"/>
          </a:p>
          <a:p>
            <a:r>
              <a:rPr lang="cs-CZ" dirty="0" smtClean="0"/>
              <a:t>do 18 až 20 let jako </a:t>
            </a:r>
            <a:r>
              <a:rPr lang="cs-CZ" b="1" dirty="0" smtClean="0"/>
              <a:t>panoš</a:t>
            </a:r>
            <a:r>
              <a:rPr lang="cs-CZ" dirty="0" smtClean="0"/>
              <a:t> u svého lenního pána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pasování</a:t>
            </a:r>
            <a:r>
              <a:rPr lang="cs-CZ" dirty="0" smtClean="0"/>
              <a:t> </a:t>
            </a:r>
            <a:r>
              <a:rPr lang="cs-CZ" dirty="0"/>
              <a:t>na rytíře</a:t>
            </a:r>
          </a:p>
        </p:txBody>
      </p:sp>
    </p:spTree>
    <p:extLst>
      <p:ext uri="{BB962C8B-B14F-4D97-AF65-F5344CB8AC3E}">
        <p14:creationId xmlns:p14="http://schemas.microsoft.com/office/powerpoint/2010/main" val="227897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b="1" dirty="0" smtClean="0"/>
              <a:t>páže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33656" cy="5257800"/>
          </a:xfrm>
        </p:spPr>
        <p:txBody>
          <a:bodyPr>
            <a:normAutofit/>
          </a:bodyPr>
          <a:lstStyle/>
          <a:p>
            <a:r>
              <a:rPr lang="cs-CZ" dirty="0" smtClean="0"/>
              <a:t>výchova často </a:t>
            </a:r>
            <a:r>
              <a:rPr lang="cs-CZ" dirty="0"/>
              <a:t>u vlastního </a:t>
            </a:r>
            <a:r>
              <a:rPr lang="cs-CZ" dirty="0" smtClean="0"/>
              <a:t>otce</a:t>
            </a:r>
          </a:p>
          <a:p>
            <a:endParaRPr lang="cs-CZ" dirty="0" smtClean="0"/>
          </a:p>
          <a:p>
            <a:r>
              <a:rPr lang="cs-CZ" b="1" dirty="0" smtClean="0"/>
              <a:t>teoretická výchova</a:t>
            </a:r>
          </a:p>
          <a:p>
            <a:pPr lvl="1"/>
            <a:r>
              <a:rPr lang="cs-CZ" dirty="0" smtClean="0"/>
              <a:t>hudba</a:t>
            </a:r>
          </a:p>
          <a:p>
            <a:pPr lvl="1"/>
            <a:r>
              <a:rPr lang="cs-CZ" dirty="0"/>
              <a:t>hra na hudební nástroj (flétnu, kytaru či loutnu) </a:t>
            </a:r>
          </a:p>
          <a:p>
            <a:pPr lvl="1"/>
            <a:r>
              <a:rPr lang="cs-CZ" dirty="0" smtClean="0"/>
              <a:t>způsoby </a:t>
            </a:r>
            <a:r>
              <a:rPr lang="cs-CZ" dirty="0"/>
              <a:t>předepsaného společenského </a:t>
            </a:r>
            <a:r>
              <a:rPr lang="cs-CZ" dirty="0" smtClean="0"/>
              <a:t>chování</a:t>
            </a:r>
          </a:p>
          <a:p>
            <a:pPr lvl="1"/>
            <a:r>
              <a:rPr lang="cs-CZ" dirty="0" smtClean="0"/>
              <a:t>obsluha </a:t>
            </a:r>
            <a:r>
              <a:rPr lang="cs-CZ" dirty="0"/>
              <a:t>u </a:t>
            </a:r>
            <a:r>
              <a:rPr lang="cs-CZ" dirty="0" smtClean="0"/>
              <a:t>stolu</a:t>
            </a:r>
          </a:p>
          <a:p>
            <a:pPr lvl="1"/>
            <a:r>
              <a:rPr lang="cs-CZ" dirty="0" smtClean="0"/>
              <a:t>základy </a:t>
            </a:r>
            <a:r>
              <a:rPr lang="cs-CZ" dirty="0"/>
              <a:t>čtení, psaní a </a:t>
            </a:r>
            <a:r>
              <a:rPr lang="cs-CZ" dirty="0" smtClean="0"/>
              <a:t>počítání</a:t>
            </a:r>
          </a:p>
          <a:p>
            <a:pPr lvl="1"/>
            <a:r>
              <a:rPr lang="cs-CZ" dirty="0" smtClean="0"/>
              <a:t>cizí jazyk </a:t>
            </a:r>
          </a:p>
        </p:txBody>
      </p:sp>
    </p:spTree>
    <p:extLst>
      <p:ext uri="{BB962C8B-B14F-4D97-AF65-F5344CB8AC3E}">
        <p14:creationId xmlns:p14="http://schemas.microsoft.com/office/powerpoint/2010/main" val="3803083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cs-CZ" b="1" dirty="0"/>
              <a:t>fyzická výchova</a:t>
            </a:r>
          </a:p>
          <a:p>
            <a:pPr lvl="1"/>
            <a:r>
              <a:rPr lang="cs-CZ" dirty="0" smtClean="0"/>
              <a:t>tanec</a:t>
            </a:r>
          </a:p>
          <a:p>
            <a:pPr lvl="1"/>
            <a:r>
              <a:rPr lang="cs-CZ" dirty="0" smtClean="0"/>
              <a:t>běhy</a:t>
            </a:r>
            <a:r>
              <a:rPr lang="cs-CZ" dirty="0"/>
              <a:t>, skoky a hody kameny</a:t>
            </a:r>
          </a:p>
          <a:p>
            <a:pPr lvl="1"/>
            <a:r>
              <a:rPr lang="cs-CZ" dirty="0" smtClean="0"/>
              <a:t>plavání a otužování </a:t>
            </a:r>
          </a:p>
          <a:p>
            <a:pPr lvl="1"/>
            <a:r>
              <a:rPr lang="cs-CZ" dirty="0" smtClean="0"/>
              <a:t>zápasení</a:t>
            </a:r>
          </a:p>
          <a:p>
            <a:pPr lvl="1"/>
            <a:r>
              <a:rPr lang="cs-CZ" dirty="0"/>
              <a:t>jízda na koni </a:t>
            </a:r>
          </a:p>
          <a:p>
            <a:pPr lvl="1"/>
            <a:r>
              <a:rPr lang="cs-CZ" dirty="0"/>
              <a:t>lov</a:t>
            </a:r>
          </a:p>
          <a:p>
            <a:pPr lvl="1"/>
            <a:r>
              <a:rPr lang="cs-CZ" dirty="0" smtClean="0"/>
              <a:t>zacházení </a:t>
            </a:r>
            <a:r>
              <a:rPr lang="cs-CZ" dirty="0"/>
              <a:t>s mečem, lukem, kuší, kopím, házení </a:t>
            </a:r>
            <a:r>
              <a:rPr lang="cs-CZ" dirty="0" smtClean="0"/>
              <a:t>nožem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prvně nácvik s</a:t>
            </a:r>
            <a:r>
              <a:rPr lang="cs-CZ" dirty="0"/>
              <a:t> dřevěnými zbraněmi na </a:t>
            </a:r>
            <a:r>
              <a:rPr lang="cs-CZ" dirty="0" smtClean="0"/>
              <a:t>zemi</a:t>
            </a:r>
          </a:p>
          <a:p>
            <a:pPr lvl="1"/>
            <a:r>
              <a:rPr lang="cs-CZ" dirty="0" smtClean="0"/>
              <a:t>později i </a:t>
            </a:r>
            <a:r>
              <a:rPr lang="cs-CZ" dirty="0"/>
              <a:t>na </a:t>
            </a:r>
            <a:r>
              <a:rPr lang="cs-CZ" dirty="0" smtClean="0"/>
              <a:t>koni</a:t>
            </a:r>
          </a:p>
          <a:p>
            <a:pPr lvl="2"/>
            <a:r>
              <a:rPr lang="cs-CZ" dirty="0" smtClean="0"/>
              <a:t>tzv</a:t>
            </a:r>
            <a:r>
              <a:rPr lang="cs-CZ" dirty="0"/>
              <a:t>. </a:t>
            </a:r>
            <a:r>
              <a:rPr lang="cs-CZ" b="1" dirty="0"/>
              <a:t>kvintána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8517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Jiří\Desktop\rytiri\mladici cvici s kopim na figurinu (Nicoll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15129"/>
            <a:ext cx="7092280" cy="370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Jiří\Desktop\rytiri\pesi paze se snazi trefit terc kopim v popredi na drevenem koni totez (kol.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3844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6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888"/>
            <a:ext cx="8229600" cy="1143000"/>
          </a:xfrm>
        </p:spPr>
        <p:txBody>
          <a:bodyPr/>
          <a:lstStyle/>
          <a:p>
            <a:r>
              <a:rPr lang="cs-CZ" b="1" dirty="0" smtClean="0"/>
              <a:t>panoš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pPr algn="just"/>
            <a:r>
              <a:rPr lang="cs-CZ" i="1" dirty="0" err="1" smtClean="0"/>
              <a:t>knappe</a:t>
            </a:r>
            <a:r>
              <a:rPr lang="cs-CZ" dirty="0"/>
              <a:t>, </a:t>
            </a:r>
            <a:r>
              <a:rPr lang="cs-CZ" i="1" dirty="0" err="1"/>
              <a:t>bachelier</a:t>
            </a:r>
            <a:r>
              <a:rPr lang="cs-CZ" dirty="0"/>
              <a:t>, </a:t>
            </a:r>
            <a:r>
              <a:rPr lang="cs-CZ" i="1" dirty="0" err="1"/>
              <a:t>garzume</a:t>
            </a:r>
            <a:r>
              <a:rPr lang="cs-CZ" dirty="0"/>
              <a:t>, </a:t>
            </a:r>
            <a:r>
              <a:rPr lang="cs-CZ" i="1" dirty="0" err="1" smtClean="0"/>
              <a:t>junkherr</a:t>
            </a:r>
            <a:r>
              <a:rPr lang="cs-CZ" dirty="0"/>
              <a:t> </a:t>
            </a:r>
            <a:endParaRPr lang="cs-CZ" dirty="0" smtClean="0"/>
          </a:p>
          <a:p>
            <a:pPr algn="just"/>
            <a:r>
              <a:rPr lang="cs-CZ" dirty="0"/>
              <a:t>výcvik </a:t>
            </a:r>
            <a:r>
              <a:rPr lang="cs-CZ" dirty="0" smtClean="0"/>
              <a:t>většinou </a:t>
            </a:r>
            <a:r>
              <a:rPr lang="cs-CZ" dirty="0"/>
              <a:t>u svého lenního pána </a:t>
            </a:r>
            <a:r>
              <a:rPr lang="cs-CZ" dirty="0" smtClean="0"/>
              <a:t>pod </a:t>
            </a:r>
            <a:r>
              <a:rPr lang="cs-CZ" dirty="0"/>
              <a:t>vedením zkušeného cvičitele, staršího </a:t>
            </a:r>
            <a:r>
              <a:rPr lang="cs-CZ" dirty="0" smtClean="0"/>
              <a:t>rytíře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cs-CZ" dirty="0" smtClean="0"/>
              <a:t>obsluha </a:t>
            </a:r>
            <a:r>
              <a:rPr lang="cs-CZ" dirty="0"/>
              <a:t>a </a:t>
            </a:r>
            <a:r>
              <a:rPr lang="cs-CZ" dirty="0" smtClean="0"/>
              <a:t>starost </a:t>
            </a:r>
            <a:r>
              <a:rPr lang="cs-CZ" dirty="0"/>
              <a:t>o cizince, jejich zbraně a koně </a:t>
            </a:r>
            <a:endParaRPr lang="cs-CZ" dirty="0" smtClean="0"/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cs-CZ" dirty="0" smtClean="0"/>
              <a:t>starost </a:t>
            </a:r>
            <a:r>
              <a:rPr lang="cs-CZ" dirty="0"/>
              <a:t>o lovecké sokoly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cs-CZ" dirty="0" smtClean="0"/>
              <a:t>role </a:t>
            </a:r>
            <a:r>
              <a:rPr lang="cs-CZ" dirty="0"/>
              <a:t>poslů</a:t>
            </a:r>
          </a:p>
          <a:p>
            <a:pPr marL="0" indent="0" algn="just">
              <a:buNone/>
            </a:pPr>
            <a:endParaRPr lang="cs-CZ" sz="1200" dirty="0" smtClean="0"/>
          </a:p>
          <a:p>
            <a:pPr algn="just"/>
            <a:r>
              <a:rPr lang="cs-CZ" dirty="0" smtClean="0"/>
              <a:t>v</a:t>
            </a:r>
            <a:r>
              <a:rPr lang="cs-CZ" dirty="0"/>
              <a:t> posledních letech </a:t>
            </a:r>
            <a:r>
              <a:rPr lang="cs-CZ" dirty="0" smtClean="0"/>
              <a:t>služby účast na </a:t>
            </a:r>
            <a:r>
              <a:rPr lang="cs-CZ" dirty="0"/>
              <a:t>několika </a:t>
            </a:r>
            <a:r>
              <a:rPr lang="cs-CZ" b="1" i="1" dirty="0" err="1" smtClean="0"/>
              <a:t>tirociniích</a:t>
            </a:r>
            <a:r>
              <a:rPr lang="cs-CZ" dirty="0" smtClean="0"/>
              <a:t> </a:t>
            </a:r>
          </a:p>
          <a:p>
            <a:pPr lvl="1" algn="just"/>
            <a:r>
              <a:rPr lang="cs-CZ" dirty="0" smtClean="0"/>
              <a:t>speciální </a:t>
            </a:r>
            <a:r>
              <a:rPr lang="cs-CZ" dirty="0"/>
              <a:t>pro ně </a:t>
            </a:r>
            <a:r>
              <a:rPr lang="cs-CZ" dirty="0" smtClean="0"/>
              <a:t>určené turnaje</a:t>
            </a:r>
            <a:endParaRPr lang="cs-CZ" dirty="0"/>
          </a:p>
          <a:p>
            <a:pPr algn="just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50964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výuka</a:t>
            </a:r>
          </a:p>
          <a:p>
            <a:pPr lvl="1"/>
            <a:r>
              <a:rPr lang="cs-CZ" dirty="0" smtClean="0"/>
              <a:t>psaní básní</a:t>
            </a:r>
          </a:p>
          <a:p>
            <a:pPr lvl="1"/>
            <a:r>
              <a:rPr lang="cs-CZ" dirty="0" smtClean="0"/>
              <a:t>hudba</a:t>
            </a:r>
          </a:p>
          <a:p>
            <a:pPr lvl="1"/>
            <a:r>
              <a:rPr lang="cs-CZ" dirty="0" smtClean="0"/>
              <a:t>hra </a:t>
            </a:r>
            <a:r>
              <a:rPr lang="cs-CZ" dirty="0"/>
              <a:t>na další hudební </a:t>
            </a:r>
            <a:r>
              <a:rPr lang="cs-CZ" dirty="0" smtClean="0"/>
              <a:t>nástroj</a:t>
            </a:r>
          </a:p>
          <a:p>
            <a:pPr lvl="1"/>
            <a:r>
              <a:rPr lang="cs-CZ" dirty="0" smtClean="0"/>
              <a:t>tanec </a:t>
            </a:r>
            <a:endParaRPr lang="cs-CZ" dirty="0"/>
          </a:p>
          <a:p>
            <a:pPr lvl="1"/>
            <a:r>
              <a:rPr lang="cs-CZ" dirty="0" smtClean="0"/>
              <a:t>způsoby </a:t>
            </a:r>
            <a:r>
              <a:rPr lang="cs-CZ" dirty="0"/>
              <a:t>dvoření </a:t>
            </a:r>
            <a:r>
              <a:rPr lang="cs-CZ" dirty="0" smtClean="0"/>
              <a:t>se dámě</a:t>
            </a:r>
            <a:r>
              <a:rPr lang="cs-CZ" dirty="0"/>
              <a:t>, </a:t>
            </a:r>
            <a:r>
              <a:rPr lang="cs-CZ" dirty="0" smtClean="0"/>
              <a:t>její ochraně a doprovodu </a:t>
            </a:r>
            <a:endParaRPr lang="cs-CZ" sz="1300" dirty="0"/>
          </a:p>
          <a:p>
            <a:pPr marL="0" indent="0" algn="just">
              <a:buNone/>
            </a:pPr>
            <a:endParaRPr lang="cs-CZ" sz="1300" b="1" dirty="0" smtClean="0"/>
          </a:p>
          <a:p>
            <a:pPr algn="just"/>
            <a:r>
              <a:rPr lang="cs-CZ" b="1" dirty="0" smtClean="0"/>
              <a:t>zdokonalování </a:t>
            </a:r>
            <a:r>
              <a:rPr lang="cs-CZ" b="1" dirty="0"/>
              <a:t>v:</a:t>
            </a:r>
          </a:p>
          <a:p>
            <a:pPr lvl="1" algn="just"/>
            <a:r>
              <a:rPr lang="cs-CZ" dirty="0"/>
              <a:t>zápasení, </a:t>
            </a:r>
          </a:p>
          <a:p>
            <a:pPr lvl="1" algn="just"/>
            <a:r>
              <a:rPr lang="cs-CZ" dirty="0"/>
              <a:t>jízdě na koni </a:t>
            </a:r>
          </a:p>
          <a:p>
            <a:pPr lvl="1" algn="just"/>
            <a:r>
              <a:rPr lang="cs-CZ" dirty="0"/>
              <a:t>výcviku se zbraněmi </a:t>
            </a:r>
          </a:p>
          <a:p>
            <a:pPr lvl="2" algn="just"/>
            <a:r>
              <a:rPr lang="cs-CZ" dirty="0"/>
              <a:t>dlouhodobá a náročná část výcviku – cvičení s mečem </a:t>
            </a:r>
            <a:endParaRPr lang="cs-CZ" sz="2200" dirty="0"/>
          </a:p>
          <a:p>
            <a:pPr marL="0" indent="0" algn="just">
              <a:buNone/>
            </a:pPr>
            <a:endParaRPr lang="cs-CZ" sz="1300" b="1" dirty="0" smtClean="0"/>
          </a:p>
          <a:p>
            <a:pPr algn="just"/>
            <a:r>
              <a:rPr lang="cs-CZ" b="1" dirty="0" smtClean="0"/>
              <a:t>účast </a:t>
            </a:r>
            <a:r>
              <a:rPr lang="cs-CZ" b="1" dirty="0"/>
              <a:t>na: </a:t>
            </a:r>
          </a:p>
          <a:p>
            <a:pPr lvl="1" algn="just"/>
            <a:r>
              <a:rPr lang="cs-CZ" dirty="0"/>
              <a:t>rytířských cvičení, hrách i turnajích</a:t>
            </a:r>
          </a:p>
          <a:p>
            <a:pPr lvl="1" algn="just"/>
            <a:r>
              <a:rPr lang="cs-CZ" dirty="0"/>
              <a:t>někdy válečných tažení lenního pána (jako pomocník)</a:t>
            </a:r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73770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pasování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pasování na rytíře (</a:t>
            </a:r>
            <a:r>
              <a:rPr lang="cs-CZ" i="1" dirty="0" err="1" smtClean="0"/>
              <a:t>adoubément</a:t>
            </a:r>
            <a:r>
              <a:rPr lang="cs-CZ" dirty="0" smtClean="0"/>
              <a:t>)</a:t>
            </a:r>
            <a:endParaRPr lang="cs-CZ" i="1" dirty="0" smtClean="0"/>
          </a:p>
          <a:p>
            <a:pPr algn="just"/>
            <a:r>
              <a:rPr lang="cs-CZ" dirty="0" smtClean="0"/>
              <a:t>kolem </a:t>
            </a:r>
            <a:r>
              <a:rPr lang="cs-CZ" b="1" dirty="0"/>
              <a:t>20 let</a:t>
            </a:r>
            <a:r>
              <a:rPr lang="cs-CZ" dirty="0"/>
              <a:t>, když byl panoš </a:t>
            </a:r>
            <a:r>
              <a:rPr lang="cs-CZ" dirty="0" smtClean="0"/>
              <a:t>připraven </a:t>
            </a:r>
          </a:p>
          <a:p>
            <a:pPr algn="just"/>
            <a:r>
              <a:rPr lang="cs-CZ" dirty="0" smtClean="0"/>
              <a:t>od </a:t>
            </a:r>
            <a:r>
              <a:rPr lang="cs-CZ" dirty="0"/>
              <a:t>12. století prováděné jako </a:t>
            </a:r>
            <a:r>
              <a:rPr lang="cs-CZ" b="1" dirty="0"/>
              <a:t>obřad a </a:t>
            </a:r>
            <a:r>
              <a:rPr lang="cs-CZ" b="1" dirty="0" smtClean="0"/>
              <a:t>rituál</a:t>
            </a:r>
          </a:p>
          <a:p>
            <a:pPr algn="just"/>
            <a:r>
              <a:rPr lang="cs-CZ" dirty="0" smtClean="0"/>
              <a:t>většinou </a:t>
            </a:r>
            <a:r>
              <a:rPr lang="cs-CZ" b="1" dirty="0"/>
              <a:t>kolektivní </a:t>
            </a:r>
          </a:p>
          <a:p>
            <a:pPr algn="just"/>
            <a:r>
              <a:rPr lang="cs-CZ" dirty="0" smtClean="0"/>
              <a:t>prováděl </a:t>
            </a:r>
            <a:r>
              <a:rPr lang="cs-CZ" dirty="0"/>
              <a:t>jej především </a:t>
            </a:r>
            <a:r>
              <a:rPr lang="cs-CZ" b="1" dirty="0"/>
              <a:t>král</a:t>
            </a:r>
            <a:r>
              <a:rPr lang="cs-CZ" dirty="0"/>
              <a:t>, jeho </a:t>
            </a:r>
            <a:r>
              <a:rPr lang="cs-CZ" b="1" dirty="0"/>
              <a:t>zástupce</a:t>
            </a:r>
            <a:r>
              <a:rPr lang="cs-CZ" dirty="0"/>
              <a:t> (i královna) nebo slavný či významný </a:t>
            </a:r>
            <a:r>
              <a:rPr lang="cs-CZ" b="1" dirty="0"/>
              <a:t>rytíř </a:t>
            </a:r>
            <a:endParaRPr lang="cs-CZ" b="1" dirty="0" smtClean="0"/>
          </a:p>
          <a:p>
            <a:pPr algn="just"/>
            <a:r>
              <a:rPr lang="cs-CZ" b="1" dirty="0" smtClean="0"/>
              <a:t>mečem: </a:t>
            </a:r>
            <a:endParaRPr lang="cs-CZ" b="1" dirty="0"/>
          </a:p>
          <a:p>
            <a:pPr lvl="1" algn="just"/>
            <a:r>
              <a:rPr lang="cs-CZ" dirty="0" smtClean="0"/>
              <a:t>v</a:t>
            </a:r>
            <a:r>
              <a:rPr lang="cs-CZ" dirty="0"/>
              <a:t> podobě kříže </a:t>
            </a:r>
            <a:r>
              <a:rPr lang="cs-CZ" dirty="0" smtClean="0"/>
              <a:t>chápán </a:t>
            </a:r>
            <a:r>
              <a:rPr lang="cs-CZ" dirty="0"/>
              <a:t>jako odznak </a:t>
            </a:r>
            <a:r>
              <a:rPr lang="cs-CZ" dirty="0" smtClean="0"/>
              <a:t>důstojenství</a:t>
            </a:r>
          </a:p>
          <a:p>
            <a:pPr lvl="1" algn="just"/>
            <a:r>
              <a:rPr lang="cs-CZ" dirty="0" smtClean="0"/>
              <a:t>zbraň </a:t>
            </a:r>
            <a:r>
              <a:rPr lang="cs-CZ" dirty="0"/>
              <a:t>především </a:t>
            </a:r>
            <a:r>
              <a:rPr lang="cs-CZ" dirty="0" smtClean="0"/>
              <a:t>sečná</a:t>
            </a:r>
          </a:p>
          <a:p>
            <a:pPr lvl="1" algn="just"/>
            <a:r>
              <a:rPr lang="cs-CZ" dirty="0" smtClean="0"/>
              <a:t>čepel </a:t>
            </a:r>
            <a:r>
              <a:rPr lang="cs-CZ" dirty="0"/>
              <a:t>byla broušená z jedné strany zakončená hrotem a z druhé záštitou, rukojetí a </a:t>
            </a:r>
            <a:r>
              <a:rPr lang="cs-CZ" dirty="0" smtClean="0"/>
              <a:t>hlavicí (zbraň </a:t>
            </a:r>
            <a:r>
              <a:rPr lang="cs-CZ" dirty="0"/>
              <a:t>současně </a:t>
            </a:r>
            <a:r>
              <a:rPr lang="cs-CZ" dirty="0" smtClean="0"/>
              <a:t>vyvažovala)</a:t>
            </a:r>
          </a:p>
          <a:p>
            <a:pPr lvl="1" algn="just"/>
            <a:r>
              <a:rPr lang="cs-CZ" dirty="0" smtClean="0"/>
              <a:t>dvouruční </a:t>
            </a:r>
            <a:r>
              <a:rPr lang="cs-CZ" dirty="0"/>
              <a:t>meče se začaly používat od 16. století </a:t>
            </a:r>
            <a:r>
              <a:rPr lang="cs-CZ" dirty="0" smtClean="0"/>
              <a:t>lancknechty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26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Jiří\Desktop\rytiri\vitezstvi pokory nad pychou mec zakulaceny hrot jeste (Kovarik-Krize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" y="247937"/>
            <a:ext cx="9133723" cy="6489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906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80728"/>
          </a:xfrm>
        </p:spPr>
        <p:txBody>
          <a:bodyPr/>
          <a:lstStyle/>
          <a:p>
            <a:r>
              <a:rPr lang="cs-CZ" b="1" dirty="0" smtClean="0"/>
              <a:t>specifické pasování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3312368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v </a:t>
            </a:r>
            <a:r>
              <a:rPr lang="cs-CZ" b="1" dirty="0"/>
              <a:t>Německu</a:t>
            </a:r>
            <a:r>
              <a:rPr lang="cs-CZ" dirty="0"/>
              <a:t> byl pouze během mše posvěcen meč, </a:t>
            </a:r>
            <a:r>
              <a:rPr lang="cs-CZ" dirty="0" smtClean="0"/>
              <a:t>tím se poté </a:t>
            </a:r>
            <a:r>
              <a:rPr lang="cs-CZ" dirty="0"/>
              <a:t>uchazeč </a:t>
            </a:r>
            <a:r>
              <a:rPr lang="cs-CZ" dirty="0" smtClean="0"/>
              <a:t>opásal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 smtClean="0"/>
              <a:t>pasování </a:t>
            </a:r>
            <a:r>
              <a:rPr lang="cs-CZ" dirty="0"/>
              <a:t>přímo </a:t>
            </a:r>
            <a:r>
              <a:rPr lang="cs-CZ" b="1" dirty="0"/>
              <a:t>na bitevním </a:t>
            </a:r>
            <a:r>
              <a:rPr lang="cs-CZ" b="1" dirty="0" smtClean="0"/>
              <a:t>poli</a:t>
            </a:r>
            <a:endParaRPr lang="cs-CZ" dirty="0"/>
          </a:p>
          <a:p>
            <a:pPr lvl="1" algn="just"/>
            <a:r>
              <a:rPr lang="cs-CZ" dirty="0" smtClean="0"/>
              <a:t>celkem časté</a:t>
            </a:r>
          </a:p>
        </p:txBody>
      </p:sp>
    </p:spTree>
    <p:extLst>
      <p:ext uri="{BB962C8B-B14F-4D97-AF65-F5344CB8AC3E}">
        <p14:creationId xmlns:p14="http://schemas.microsoft.com/office/powerpoint/2010/main" val="274467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Jiří\Desktop\rytiri\pasovani na bitevnim poli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02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247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specifický rituál pasování ve Francii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30" y="692696"/>
            <a:ext cx="9131970" cy="616530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b="1" dirty="0" smtClean="0"/>
              <a:t>zpověď</a:t>
            </a:r>
            <a:endParaRPr lang="cs-CZ" b="1" dirty="0"/>
          </a:p>
          <a:p>
            <a:pPr algn="just"/>
            <a:r>
              <a:rPr lang="cs-CZ" dirty="0"/>
              <a:t>očistná </a:t>
            </a:r>
            <a:r>
              <a:rPr lang="cs-CZ" b="1" dirty="0"/>
              <a:t>lázeň </a:t>
            </a:r>
            <a:r>
              <a:rPr lang="cs-CZ" dirty="0"/>
              <a:t>(jako smývání hříchů a zlých návyků) </a:t>
            </a:r>
          </a:p>
          <a:p>
            <a:pPr algn="just"/>
            <a:r>
              <a:rPr lang="cs-CZ" b="1" dirty="0"/>
              <a:t>ulehnutí </a:t>
            </a:r>
            <a:r>
              <a:rPr lang="cs-CZ" dirty="0"/>
              <a:t>na čerstvě povlečené lůžko (symbolika míru a usmíření s Bohem)</a:t>
            </a:r>
          </a:p>
          <a:p>
            <a:pPr algn="just"/>
            <a:r>
              <a:rPr lang="cs-CZ" dirty="0"/>
              <a:t>rytíř oblečen do </a:t>
            </a:r>
            <a:r>
              <a:rPr lang="cs-CZ" b="1" dirty="0"/>
              <a:t>nového oděvu</a:t>
            </a:r>
          </a:p>
          <a:p>
            <a:pPr lvl="1" algn="just"/>
            <a:r>
              <a:rPr lang="cs-CZ" dirty="0"/>
              <a:t>rudý plášť (symbolika v budoucnu prolité krve při obraně víry)</a:t>
            </a:r>
          </a:p>
          <a:p>
            <a:pPr lvl="1" algn="just"/>
            <a:r>
              <a:rPr lang="cs-CZ" dirty="0"/>
              <a:t>černé střevíce (jako připomínka toho, že vzešel z prachu a v prach se opět obrátí)</a:t>
            </a:r>
          </a:p>
          <a:p>
            <a:pPr lvl="1" algn="just"/>
            <a:r>
              <a:rPr lang="cs-CZ" dirty="0"/>
              <a:t>bílý pás (jako symbolika cudnosti)</a:t>
            </a:r>
          </a:p>
          <a:p>
            <a:pPr algn="just"/>
            <a:r>
              <a:rPr lang="cs-CZ" dirty="0"/>
              <a:t>poté strávil uchazeč celou noc </a:t>
            </a:r>
            <a:r>
              <a:rPr lang="cs-CZ" b="1" dirty="0"/>
              <a:t>bděním ve stoje </a:t>
            </a:r>
            <a:r>
              <a:rPr lang="cs-CZ" dirty="0"/>
              <a:t>v kapli</a:t>
            </a:r>
          </a:p>
          <a:p>
            <a:pPr algn="just"/>
            <a:r>
              <a:rPr lang="cs-CZ" dirty="0"/>
              <a:t>den pasování začal </a:t>
            </a:r>
            <a:r>
              <a:rPr lang="cs-CZ" b="1" dirty="0"/>
              <a:t>mší </a:t>
            </a:r>
            <a:r>
              <a:rPr lang="cs-CZ" dirty="0"/>
              <a:t>a </a:t>
            </a:r>
            <a:r>
              <a:rPr lang="cs-CZ" b="1" dirty="0"/>
              <a:t>připnutím zlatých </a:t>
            </a:r>
            <a:r>
              <a:rPr lang="cs-CZ" b="1" dirty="0" smtClean="0"/>
              <a:t>ostruh</a:t>
            </a:r>
            <a:r>
              <a:rPr lang="cs-CZ" sz="2600" dirty="0" smtClean="0"/>
              <a:t> </a:t>
            </a:r>
          </a:p>
          <a:p>
            <a:r>
              <a:rPr lang="cs-CZ" dirty="0" smtClean="0"/>
              <a:t>při mši byl </a:t>
            </a:r>
            <a:r>
              <a:rPr lang="cs-CZ" b="1" dirty="0" smtClean="0"/>
              <a:t>meč</a:t>
            </a:r>
            <a:r>
              <a:rPr lang="cs-CZ" dirty="0" smtClean="0"/>
              <a:t> pro pasování </a:t>
            </a:r>
            <a:r>
              <a:rPr lang="cs-CZ" b="1" dirty="0" smtClean="0"/>
              <a:t>posvěcen </a:t>
            </a:r>
          </a:p>
          <a:p>
            <a:r>
              <a:rPr lang="cs-CZ" dirty="0" smtClean="0"/>
              <a:t>následně se uchazeč </a:t>
            </a:r>
            <a:r>
              <a:rPr lang="cs-CZ" dirty="0"/>
              <a:t>oblékl do </a:t>
            </a:r>
            <a:r>
              <a:rPr lang="cs-CZ" b="1" dirty="0"/>
              <a:t>brnění</a:t>
            </a:r>
            <a:r>
              <a:rPr lang="cs-CZ" dirty="0"/>
              <a:t> (</a:t>
            </a:r>
            <a:r>
              <a:rPr lang="cs-CZ" b="1" i="1" dirty="0" err="1"/>
              <a:t>adoubé</a:t>
            </a:r>
            <a:r>
              <a:rPr lang="cs-CZ" dirty="0"/>
              <a:t>) </a:t>
            </a:r>
          </a:p>
          <a:p>
            <a:pPr lvl="1"/>
            <a:r>
              <a:rPr lang="cs-CZ" dirty="0" smtClean="0"/>
              <a:t>starší </a:t>
            </a:r>
            <a:r>
              <a:rPr lang="cs-CZ" dirty="0"/>
              <a:t>rytíři mu připevnili pravou a levou ostruhu, upravili brnění a </a:t>
            </a:r>
            <a:r>
              <a:rPr lang="cs-CZ" dirty="0" smtClean="0"/>
              <a:t>nasunuli helmu</a:t>
            </a:r>
          </a:p>
        </p:txBody>
      </p:sp>
    </p:spTree>
    <p:extLst>
      <p:ext uri="{BB962C8B-B14F-4D97-AF65-F5344CB8AC3E}">
        <p14:creationId xmlns:p14="http://schemas.microsoft.com/office/powerpoint/2010/main" val="3639948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hlavní </a:t>
            </a:r>
            <a:r>
              <a:rPr lang="cs-CZ" b="1" dirty="0"/>
              <a:t>ceremoniál</a:t>
            </a:r>
            <a:r>
              <a:rPr lang="cs-CZ" dirty="0"/>
              <a:t> s pasováním </a:t>
            </a:r>
            <a:r>
              <a:rPr lang="cs-CZ" sz="3000" dirty="0"/>
              <a:t>(</a:t>
            </a:r>
            <a:r>
              <a:rPr lang="cs-CZ" sz="3000" i="1" dirty="0"/>
              <a:t>la </a:t>
            </a:r>
            <a:r>
              <a:rPr lang="cs-CZ" sz="3000" i="1" dirty="0" err="1"/>
              <a:t>colée</a:t>
            </a:r>
            <a:r>
              <a:rPr lang="cs-CZ" sz="3000" dirty="0"/>
              <a:t>, </a:t>
            </a:r>
            <a:r>
              <a:rPr lang="cs-CZ" sz="3000" i="1" dirty="0" err="1"/>
              <a:t>alapa</a:t>
            </a:r>
            <a:r>
              <a:rPr lang="cs-CZ" sz="3000" i="1" dirty="0"/>
              <a:t> </a:t>
            </a:r>
            <a:r>
              <a:rPr lang="cs-CZ" sz="3000" i="1" dirty="0" err="1" smtClean="0"/>
              <a:t>militaris</a:t>
            </a:r>
            <a:r>
              <a:rPr lang="cs-CZ" sz="3000" dirty="0" smtClean="0"/>
              <a:t>)</a:t>
            </a:r>
            <a:endParaRPr lang="cs-CZ" sz="3000" dirty="0"/>
          </a:p>
          <a:p>
            <a:pPr lvl="1" algn="just"/>
            <a:r>
              <a:rPr lang="cs-CZ" dirty="0"/>
              <a:t>posvěcený </a:t>
            </a:r>
            <a:r>
              <a:rPr lang="cs-CZ" b="1" dirty="0"/>
              <a:t>meč položen na rameno </a:t>
            </a:r>
          </a:p>
          <a:p>
            <a:pPr lvl="1" algn="just"/>
            <a:r>
              <a:rPr lang="cs-CZ" dirty="0"/>
              <a:t>mladík musel </a:t>
            </a:r>
            <a:r>
              <a:rPr lang="cs-CZ" b="1" dirty="0"/>
              <a:t>přísahat</a:t>
            </a:r>
            <a:r>
              <a:rPr lang="cs-CZ" dirty="0"/>
              <a:t>, že bude dodržovat a ctít rytířské ideály, křesťanské hodnoty, morální normy a věrnost svému pánu a Bohu</a:t>
            </a:r>
          </a:p>
          <a:p>
            <a:pPr algn="just"/>
            <a:r>
              <a:rPr lang="cs-CZ" dirty="0" smtClean="0"/>
              <a:t>poté byl </a:t>
            </a:r>
            <a:r>
              <a:rPr lang="cs-CZ" b="1" dirty="0" smtClean="0"/>
              <a:t>udeřen </a:t>
            </a:r>
            <a:r>
              <a:rPr lang="cs-CZ" b="1" dirty="0"/>
              <a:t>plochou meče </a:t>
            </a:r>
            <a:r>
              <a:rPr lang="cs-CZ" dirty="0"/>
              <a:t>do týlu či </a:t>
            </a:r>
            <a:r>
              <a:rPr lang="cs-CZ" dirty="0" smtClean="0"/>
              <a:t>krku a  pasující rytíř pronesl </a:t>
            </a:r>
            <a:r>
              <a:rPr lang="cs-CZ" b="1" dirty="0" smtClean="0"/>
              <a:t>několik slov</a:t>
            </a:r>
            <a:r>
              <a:rPr lang="cs-CZ" dirty="0" smtClean="0"/>
              <a:t>, kupř.:</a:t>
            </a:r>
          </a:p>
          <a:p>
            <a:pPr lvl="1" algn="just"/>
            <a:r>
              <a:rPr lang="cs-CZ" i="1" dirty="0" smtClean="0"/>
              <a:t>„</a:t>
            </a:r>
            <a:r>
              <a:rPr lang="cs-CZ" i="1" dirty="0"/>
              <a:t>Ve jménu Boha, svatého Jiří a svatého Michala tě pasuji na rytíře. Buď statečný, zmužilý a věrný“</a:t>
            </a:r>
            <a:r>
              <a:rPr lang="cs-CZ" dirty="0"/>
              <a:t> </a:t>
            </a:r>
            <a:r>
              <a:rPr lang="cs-CZ" sz="2200" dirty="0"/>
              <a:t>(Olivová, 1979, 175</a:t>
            </a:r>
            <a:r>
              <a:rPr lang="cs-CZ" sz="2200" dirty="0" smtClean="0"/>
              <a:t>)</a:t>
            </a:r>
          </a:p>
          <a:p>
            <a:pPr lvl="1" algn="just"/>
            <a:r>
              <a:rPr lang="cs-CZ" i="1" dirty="0" smtClean="0"/>
              <a:t>„</a:t>
            </a:r>
            <a:r>
              <a:rPr lang="cs-CZ" i="1" dirty="0"/>
              <a:t>Buď vojákem, který působí pokoj, chrabrým, věrným, a oddaným Bohu“</a:t>
            </a:r>
            <a:r>
              <a:rPr lang="cs-CZ" dirty="0"/>
              <a:t> </a:t>
            </a:r>
            <a:r>
              <a:rPr lang="cs-CZ" sz="2200" dirty="0"/>
              <a:t>(Flori, 2008, 192</a:t>
            </a:r>
            <a:r>
              <a:rPr lang="cs-CZ" sz="2200" dirty="0" smtClean="0"/>
              <a:t>)</a:t>
            </a:r>
          </a:p>
          <a:p>
            <a:pPr lvl="1" algn="just"/>
            <a:r>
              <a:rPr lang="cs-CZ" i="1" dirty="0" smtClean="0"/>
              <a:t>„</a:t>
            </a:r>
            <a:r>
              <a:rPr lang="cs-CZ" i="1" dirty="0"/>
              <a:t>Víru Bohu, život králi, srdce dámě, čest sobě“</a:t>
            </a:r>
            <a:r>
              <a:rPr lang="cs-CZ" dirty="0"/>
              <a:t> </a:t>
            </a:r>
            <a:r>
              <a:rPr lang="cs-CZ" sz="2200" dirty="0"/>
              <a:t>(Dvořáček, 2008, </a:t>
            </a:r>
            <a:r>
              <a:rPr lang="cs-CZ" sz="2200" dirty="0" smtClean="0"/>
              <a:t>8) </a:t>
            </a:r>
          </a:p>
          <a:p>
            <a:pPr algn="just"/>
            <a:r>
              <a:rPr lang="cs-CZ" dirty="0" smtClean="0"/>
              <a:t>nakonec by rytířem </a:t>
            </a:r>
            <a:r>
              <a:rPr lang="cs-CZ" b="1" dirty="0" smtClean="0"/>
              <a:t>objat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b="1" dirty="0"/>
              <a:t>políben</a:t>
            </a:r>
            <a:r>
              <a:rPr lang="cs-CZ" dirty="0"/>
              <a:t> na </a:t>
            </a:r>
            <a:r>
              <a:rPr lang="cs-CZ" dirty="0" smtClean="0"/>
              <a:t>tváře – konec</a:t>
            </a:r>
          </a:p>
          <a:p>
            <a:pPr algn="just"/>
            <a:r>
              <a:rPr lang="cs-CZ" dirty="0" smtClean="0"/>
              <a:t>následoval </a:t>
            </a:r>
            <a:r>
              <a:rPr lang="cs-CZ" b="1" dirty="0"/>
              <a:t>turnaj</a:t>
            </a:r>
            <a:r>
              <a:rPr lang="cs-CZ" dirty="0"/>
              <a:t>, jehož se účastnili i nově pasovaní rytíři </a:t>
            </a:r>
          </a:p>
        </p:txBody>
      </p:sp>
    </p:spTree>
    <p:extLst>
      <p:ext uri="{BB962C8B-B14F-4D97-AF65-F5344CB8AC3E}">
        <p14:creationId xmlns:p14="http://schemas.microsoft.com/office/powerpoint/2010/main" val="1317799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igo - obr\j\7 stredov\flori128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3367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290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Accol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608512" cy="6816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66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Jiří\Desktop\ca6de2d229_71444971_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50" y="0"/>
            <a:ext cx="492183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984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cs-CZ" b="1" dirty="0" smtClean="0"/>
              <a:t>kořeny pasování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kořeny v dávných </a:t>
            </a:r>
            <a:r>
              <a:rPr lang="cs-CZ" dirty="0" smtClean="0"/>
              <a:t>dobách</a:t>
            </a:r>
          </a:p>
          <a:p>
            <a:pPr algn="just"/>
            <a:r>
              <a:rPr lang="cs-CZ" b="1" i="1" dirty="0" err="1"/>
              <a:t>survivals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/>
              <a:t>pozůstatky) </a:t>
            </a:r>
            <a:r>
              <a:rPr lang="cs-CZ" dirty="0" smtClean="0"/>
              <a:t>v</a:t>
            </a:r>
            <a:r>
              <a:rPr lang="cs-CZ" dirty="0"/>
              <a:t> rytířství: </a:t>
            </a:r>
            <a:r>
              <a:rPr lang="cs-CZ" i="1" dirty="0"/>
              <a:t>„pasování na rytíře je eticky a sociálně zaměřený rituál dospívání, představuje předání zbraně mladému válečníkovi“</a:t>
            </a:r>
            <a:r>
              <a:rPr lang="cs-CZ" dirty="0"/>
              <a:t> </a:t>
            </a:r>
            <a:r>
              <a:rPr lang="cs-CZ" sz="2400" dirty="0"/>
              <a:t>(Huizinga, 2010, 89</a:t>
            </a:r>
            <a:r>
              <a:rPr lang="cs-CZ" sz="2400" dirty="0" smtClean="0"/>
              <a:t>) </a:t>
            </a:r>
          </a:p>
          <a:p>
            <a:pPr lvl="1" algn="just"/>
            <a:r>
              <a:rPr lang="cs-CZ" sz="2000" dirty="0" smtClean="0"/>
              <a:t>přetrvaly jen v nejvyšších skupinách</a:t>
            </a:r>
          </a:p>
          <a:p>
            <a:pPr lvl="2" algn="just"/>
            <a:r>
              <a:rPr lang="cs-CZ" sz="1600" dirty="0" smtClean="0"/>
              <a:t>pořízení koně, obranné </a:t>
            </a:r>
            <a:r>
              <a:rPr lang="cs-CZ" sz="1600" dirty="0"/>
              <a:t>a </a:t>
            </a:r>
            <a:r>
              <a:rPr lang="cs-CZ" sz="1600" dirty="0" smtClean="0"/>
              <a:t>útočné výzbroje – jejich cena </a:t>
            </a:r>
            <a:r>
              <a:rPr lang="cs-CZ" sz="1600" dirty="0"/>
              <a:t>neustále rostla </a:t>
            </a:r>
            <a:r>
              <a:rPr lang="cs-CZ" sz="1200" dirty="0"/>
              <a:t>(</a:t>
            </a:r>
            <a:r>
              <a:rPr lang="cs-CZ" sz="1200" dirty="0" err="1" smtClean="0"/>
              <a:t>Cardini</a:t>
            </a:r>
            <a:r>
              <a:rPr lang="cs-CZ" sz="1200" dirty="0" smtClean="0"/>
              <a:t> In </a:t>
            </a:r>
            <a:r>
              <a:rPr lang="cs-CZ" sz="1200" dirty="0" err="1"/>
              <a:t>Le</a:t>
            </a:r>
            <a:r>
              <a:rPr lang="cs-CZ" sz="1200" dirty="0"/>
              <a:t> </a:t>
            </a:r>
            <a:r>
              <a:rPr lang="cs-CZ" sz="1200" dirty="0" err="1"/>
              <a:t>Goff</a:t>
            </a:r>
            <a:r>
              <a:rPr lang="cs-CZ" sz="1200" dirty="0"/>
              <a:t> [ed.], </a:t>
            </a:r>
            <a:r>
              <a:rPr lang="cs-CZ" sz="1200" dirty="0" smtClean="0"/>
              <a:t>1999)</a:t>
            </a:r>
            <a:endParaRPr lang="cs-CZ" sz="1200" dirty="0"/>
          </a:p>
          <a:p>
            <a:pPr algn="just"/>
            <a:r>
              <a:rPr lang="cs-CZ" dirty="0" smtClean="0"/>
              <a:t>paralely ve </a:t>
            </a:r>
            <a:r>
              <a:rPr lang="cs-CZ" dirty="0"/>
              <a:t>více kulturách; např. </a:t>
            </a:r>
            <a:endParaRPr lang="cs-CZ" dirty="0" smtClean="0"/>
          </a:p>
          <a:p>
            <a:pPr lvl="1" algn="just"/>
            <a:r>
              <a:rPr lang="cs-CZ" dirty="0" smtClean="0"/>
              <a:t>spartská </a:t>
            </a:r>
            <a:r>
              <a:rPr lang="cs-CZ" b="1" i="1" dirty="0" err="1"/>
              <a:t>κρυ</a:t>
            </a:r>
            <a:r>
              <a:rPr lang="cs-CZ" b="1" i="1" dirty="0"/>
              <a:t>πτεία</a:t>
            </a:r>
            <a:r>
              <a:rPr lang="cs-CZ" dirty="0"/>
              <a:t> jako zkouška dospělosti a předání zbraně (místa v bojovém </a:t>
            </a:r>
            <a:r>
              <a:rPr lang="cs-CZ" dirty="0" smtClean="0"/>
              <a:t>šiku)</a:t>
            </a:r>
          </a:p>
          <a:p>
            <a:pPr lvl="1" algn="just"/>
            <a:r>
              <a:rPr lang="cs-CZ" dirty="0" smtClean="0"/>
              <a:t>staří </a:t>
            </a:r>
            <a:r>
              <a:rPr lang="cs-CZ" dirty="0"/>
              <a:t>mytologičtí </a:t>
            </a:r>
            <a:r>
              <a:rPr lang="cs-CZ" b="1" dirty="0" smtClean="0"/>
              <a:t>Normané</a:t>
            </a:r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837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618"/>
            <a:ext cx="8229600" cy="73208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zbroj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cs-CZ" sz="3700" b="1" dirty="0" smtClean="0"/>
              <a:t>povinné </a:t>
            </a:r>
            <a:r>
              <a:rPr lang="cs-CZ" sz="3700" b="1" dirty="0"/>
              <a:t>plné </a:t>
            </a:r>
            <a:r>
              <a:rPr lang="cs-CZ" sz="3700" b="1" dirty="0" smtClean="0"/>
              <a:t>vybavení tvořil: </a:t>
            </a:r>
          </a:p>
          <a:p>
            <a:pPr lvl="2" algn="just"/>
            <a:r>
              <a:rPr lang="cs-CZ" sz="3400" dirty="0" smtClean="0"/>
              <a:t>válečný </a:t>
            </a:r>
            <a:r>
              <a:rPr lang="cs-CZ" sz="3400" dirty="0"/>
              <a:t>kůň (</a:t>
            </a:r>
            <a:r>
              <a:rPr lang="cs-CZ" sz="3400" i="1" dirty="0" err="1"/>
              <a:t>destrier</a:t>
            </a:r>
            <a:r>
              <a:rPr lang="cs-CZ" sz="3400" dirty="0"/>
              <a:t>) </a:t>
            </a:r>
            <a:endParaRPr lang="cs-CZ" sz="3400" dirty="0" smtClean="0"/>
          </a:p>
          <a:p>
            <a:pPr lvl="2" algn="just"/>
            <a:r>
              <a:rPr lang="cs-CZ" sz="3400" dirty="0" smtClean="0"/>
              <a:t>kyrys</a:t>
            </a:r>
            <a:r>
              <a:rPr lang="cs-CZ" sz="3400" i="1" dirty="0" smtClean="0"/>
              <a:t> </a:t>
            </a:r>
            <a:r>
              <a:rPr lang="cs-CZ" sz="3400" dirty="0"/>
              <a:t>(</a:t>
            </a:r>
            <a:r>
              <a:rPr lang="cs-CZ" sz="3400" i="1" dirty="0" err="1"/>
              <a:t>lorica</a:t>
            </a:r>
            <a:r>
              <a:rPr lang="cs-CZ" sz="3400" dirty="0"/>
              <a:t>), </a:t>
            </a:r>
            <a:endParaRPr lang="cs-CZ" sz="3400" dirty="0" smtClean="0"/>
          </a:p>
          <a:p>
            <a:pPr lvl="2" algn="just"/>
            <a:r>
              <a:rPr lang="cs-CZ" sz="3400" dirty="0" smtClean="0"/>
              <a:t>šupinová zbroj</a:t>
            </a:r>
          </a:p>
          <a:p>
            <a:pPr lvl="2" algn="just"/>
            <a:r>
              <a:rPr lang="cs-CZ" sz="3400" dirty="0" smtClean="0"/>
              <a:t>tunika </a:t>
            </a:r>
          </a:p>
          <a:p>
            <a:pPr lvl="2" algn="just"/>
            <a:r>
              <a:rPr lang="cs-CZ" sz="3400" dirty="0" smtClean="0"/>
              <a:t>kopí</a:t>
            </a:r>
          </a:p>
          <a:p>
            <a:pPr lvl="2" algn="just"/>
            <a:r>
              <a:rPr lang="cs-CZ" sz="3400" dirty="0" smtClean="0"/>
              <a:t>meč </a:t>
            </a:r>
          </a:p>
          <a:p>
            <a:pPr lvl="2" algn="just"/>
            <a:r>
              <a:rPr lang="cs-CZ" sz="3400" dirty="0" smtClean="0"/>
              <a:t>nůž </a:t>
            </a:r>
          </a:p>
          <a:p>
            <a:pPr lvl="2" algn="just"/>
            <a:r>
              <a:rPr lang="cs-CZ" sz="3400" dirty="0" smtClean="0"/>
              <a:t>dřevěný štít</a:t>
            </a:r>
          </a:p>
          <a:p>
            <a:pPr marL="0" indent="0" algn="just">
              <a:buNone/>
            </a:pPr>
            <a:endParaRPr lang="cs-CZ" sz="2600" b="1" dirty="0" smtClean="0"/>
          </a:p>
          <a:p>
            <a:pPr algn="just"/>
            <a:r>
              <a:rPr lang="cs-CZ" sz="3700" b="1" dirty="0" smtClean="0"/>
              <a:t>cena </a:t>
            </a:r>
            <a:r>
              <a:rPr lang="cs-CZ" sz="3700" dirty="0" smtClean="0"/>
              <a:t>na </a:t>
            </a:r>
            <a:r>
              <a:rPr lang="cs-CZ" sz="3700" dirty="0"/>
              <a:t>konci 8. </a:t>
            </a:r>
            <a:r>
              <a:rPr lang="cs-CZ" sz="3700" dirty="0" smtClean="0"/>
              <a:t>století </a:t>
            </a:r>
            <a:r>
              <a:rPr lang="cs-CZ" sz="3700" b="1" dirty="0" smtClean="0"/>
              <a:t>40 </a:t>
            </a:r>
            <a:r>
              <a:rPr lang="cs-CZ" sz="3700" b="1" i="1" dirty="0" smtClean="0"/>
              <a:t>sous </a:t>
            </a:r>
            <a:r>
              <a:rPr lang="cs-CZ" sz="3700" dirty="0" smtClean="0"/>
              <a:t>(cena </a:t>
            </a:r>
            <a:r>
              <a:rPr lang="cs-CZ" sz="3700" dirty="0"/>
              <a:t>asi </a:t>
            </a:r>
            <a:r>
              <a:rPr lang="cs-CZ" sz="3700" b="1" dirty="0"/>
              <a:t>20 </a:t>
            </a:r>
            <a:r>
              <a:rPr lang="cs-CZ" sz="3700" b="1" dirty="0" smtClean="0"/>
              <a:t>krav</a:t>
            </a:r>
            <a:r>
              <a:rPr lang="cs-CZ" sz="3700" dirty="0"/>
              <a:t>)</a:t>
            </a:r>
            <a:r>
              <a:rPr lang="cs-CZ" sz="3700" dirty="0" smtClean="0"/>
              <a:t> (Flori, 2008</a:t>
            </a:r>
            <a:r>
              <a:rPr lang="cs-CZ" sz="3700" dirty="0"/>
              <a:t>) </a:t>
            </a:r>
            <a:endParaRPr lang="cs-CZ" sz="3700" dirty="0" smtClean="0"/>
          </a:p>
          <a:p>
            <a:pPr algn="just"/>
            <a:r>
              <a:rPr lang="cs-CZ" sz="3700" b="1" dirty="0" smtClean="0"/>
              <a:t>cena</a:t>
            </a:r>
            <a:r>
              <a:rPr lang="cs-CZ" sz="3700" dirty="0" smtClean="0"/>
              <a:t> na </a:t>
            </a:r>
            <a:r>
              <a:rPr lang="cs-CZ" sz="3700" dirty="0"/>
              <a:t>začátku 12. </a:t>
            </a:r>
            <a:r>
              <a:rPr lang="cs-CZ" sz="3700" dirty="0" smtClean="0"/>
              <a:t>století zbraň </a:t>
            </a:r>
            <a:r>
              <a:rPr lang="cs-CZ" sz="3700" dirty="0"/>
              <a:t>a zbroj cenu </a:t>
            </a:r>
            <a:r>
              <a:rPr lang="cs-CZ" sz="3700" b="1" dirty="0"/>
              <a:t>25 </a:t>
            </a:r>
            <a:r>
              <a:rPr lang="cs-CZ" sz="3700" b="1" dirty="0" smtClean="0"/>
              <a:t>volů </a:t>
            </a:r>
            <a:r>
              <a:rPr lang="cs-CZ" sz="3700" dirty="0" smtClean="0"/>
              <a:t>(Kovaříka, 2005</a:t>
            </a:r>
            <a:r>
              <a:rPr lang="cs-CZ" sz="3700" dirty="0"/>
              <a:t>) </a:t>
            </a:r>
          </a:p>
          <a:p>
            <a:pPr algn="just"/>
            <a:r>
              <a:rPr lang="cs-CZ" sz="3700" b="1" dirty="0"/>
              <a:t>cena</a:t>
            </a:r>
            <a:r>
              <a:rPr lang="cs-CZ" sz="3700" dirty="0"/>
              <a:t> </a:t>
            </a:r>
            <a:r>
              <a:rPr lang="cs-CZ" sz="3700" dirty="0" smtClean="0"/>
              <a:t>ve </a:t>
            </a:r>
            <a:r>
              <a:rPr lang="cs-CZ" sz="3700" dirty="0"/>
              <a:t>13. století </a:t>
            </a:r>
            <a:r>
              <a:rPr lang="cs-CZ" sz="3700" b="1" dirty="0"/>
              <a:t>50 volů </a:t>
            </a:r>
            <a:endParaRPr lang="cs-CZ" sz="3700" b="1" dirty="0" smtClean="0"/>
          </a:p>
          <a:p>
            <a:pPr algn="just"/>
            <a:r>
              <a:rPr lang="cs-CZ" sz="3700" b="1" dirty="0"/>
              <a:t>cena</a:t>
            </a:r>
            <a:r>
              <a:rPr lang="cs-CZ" sz="3700" dirty="0"/>
              <a:t> </a:t>
            </a:r>
            <a:r>
              <a:rPr lang="cs-CZ" sz="3700" dirty="0" smtClean="0"/>
              <a:t>v</a:t>
            </a:r>
            <a:r>
              <a:rPr lang="cs-CZ" sz="3700" dirty="0"/>
              <a:t> 15. století </a:t>
            </a:r>
            <a:r>
              <a:rPr lang="cs-CZ" sz="3700" b="1" dirty="0"/>
              <a:t>125 </a:t>
            </a:r>
            <a:r>
              <a:rPr lang="cs-CZ" sz="3700" b="1" dirty="0" smtClean="0"/>
              <a:t>volů</a:t>
            </a:r>
          </a:p>
          <a:p>
            <a:pPr algn="just"/>
            <a:r>
              <a:rPr lang="cs-CZ" sz="3700" b="1" dirty="0" smtClean="0"/>
              <a:t>cena</a:t>
            </a:r>
            <a:r>
              <a:rPr lang="cs-CZ" sz="3700" dirty="0" smtClean="0"/>
              <a:t> </a:t>
            </a:r>
            <a:r>
              <a:rPr lang="cs-CZ" sz="3700" dirty="0" err="1" smtClean="0"/>
              <a:t>hauberka</a:t>
            </a:r>
            <a:r>
              <a:rPr lang="cs-CZ" sz="3700" dirty="0" smtClean="0"/>
              <a:t>, helmy </a:t>
            </a:r>
            <a:r>
              <a:rPr lang="cs-CZ" sz="3700" dirty="0"/>
              <a:t>a meč ve 12. století </a:t>
            </a:r>
            <a:r>
              <a:rPr lang="cs-CZ" sz="3700" b="1" dirty="0" smtClean="0"/>
              <a:t>250-300 </a:t>
            </a:r>
            <a:r>
              <a:rPr lang="cs-CZ" sz="3700" b="1" i="1" dirty="0" smtClean="0"/>
              <a:t>sous</a:t>
            </a:r>
            <a:r>
              <a:rPr lang="cs-CZ" sz="3700" b="1" dirty="0"/>
              <a:t> </a:t>
            </a:r>
            <a:r>
              <a:rPr lang="cs-CZ" sz="3700" dirty="0" smtClean="0"/>
              <a:t>(kolem </a:t>
            </a:r>
            <a:r>
              <a:rPr lang="cs-CZ" sz="3700" b="1" dirty="0"/>
              <a:t>30 kusů hovězího </a:t>
            </a:r>
            <a:r>
              <a:rPr lang="cs-CZ" sz="3700" b="1" dirty="0" smtClean="0"/>
              <a:t>dobytka</a:t>
            </a:r>
            <a:r>
              <a:rPr lang="cs-CZ" sz="3700" dirty="0" smtClean="0"/>
              <a:t>)</a:t>
            </a:r>
          </a:p>
          <a:p>
            <a:pPr algn="just"/>
            <a:r>
              <a:rPr lang="cs-CZ" sz="3700" b="1" dirty="0" smtClean="0"/>
              <a:t>cena</a:t>
            </a:r>
            <a:r>
              <a:rPr lang="cs-CZ" sz="3700" dirty="0" smtClean="0"/>
              <a:t> </a:t>
            </a:r>
            <a:r>
              <a:rPr lang="cs-CZ" sz="3700" dirty="0"/>
              <a:t>válečného oře se např. v předvečer křížových </a:t>
            </a:r>
            <a:r>
              <a:rPr lang="cs-CZ" sz="3700" dirty="0" smtClean="0"/>
              <a:t>výprav pohybovala </a:t>
            </a:r>
            <a:r>
              <a:rPr lang="cs-CZ" sz="3700" dirty="0"/>
              <a:t>od </a:t>
            </a:r>
            <a:r>
              <a:rPr lang="cs-CZ" sz="3700" b="1" dirty="0"/>
              <a:t>40 do 200 </a:t>
            </a:r>
            <a:r>
              <a:rPr lang="cs-CZ" sz="3700" b="1" i="1" dirty="0" smtClean="0"/>
              <a:t>sous</a:t>
            </a:r>
            <a:r>
              <a:rPr lang="cs-CZ" sz="3700" dirty="0" smtClean="0"/>
              <a:t> (Flori, 2008) </a:t>
            </a:r>
            <a:endParaRPr lang="cs-CZ" sz="3700" dirty="0"/>
          </a:p>
        </p:txBody>
      </p:sp>
    </p:spTree>
    <p:extLst>
      <p:ext uri="{BB962C8B-B14F-4D97-AF65-F5344CB8AC3E}">
        <p14:creationId xmlns:p14="http://schemas.microsoft.com/office/powerpoint/2010/main" val="3441381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320" y="0"/>
            <a:ext cx="8229600" cy="1143000"/>
          </a:xfrm>
        </p:spPr>
        <p:txBody>
          <a:bodyPr/>
          <a:lstStyle/>
          <a:p>
            <a:r>
              <a:rPr lang="cs-CZ" b="1" dirty="0" smtClean="0"/>
              <a:t>hlavní příprava a výcvik rytíře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3394" y="980728"/>
            <a:ext cx="9144000" cy="4525963"/>
          </a:xfrm>
        </p:spPr>
        <p:txBody>
          <a:bodyPr/>
          <a:lstStyle/>
          <a:p>
            <a:pPr algn="just"/>
            <a:r>
              <a:rPr lang="cs-CZ" dirty="0" smtClean="0"/>
              <a:t>boj </a:t>
            </a:r>
            <a:r>
              <a:rPr lang="cs-CZ" dirty="0"/>
              <a:t>se zbraněmi </a:t>
            </a:r>
            <a:endParaRPr lang="cs-CZ" dirty="0" smtClean="0"/>
          </a:p>
          <a:p>
            <a:pPr algn="just"/>
            <a:r>
              <a:rPr lang="cs-CZ" dirty="0" smtClean="0"/>
              <a:t>lov</a:t>
            </a:r>
          </a:p>
          <a:p>
            <a:pPr algn="just"/>
            <a:r>
              <a:rPr lang="cs-CZ" dirty="0" smtClean="0"/>
              <a:t>účast na turnajích </a:t>
            </a:r>
            <a:r>
              <a:rPr lang="cs-CZ" dirty="0"/>
              <a:t>a válečných </a:t>
            </a:r>
            <a:r>
              <a:rPr lang="cs-CZ" dirty="0" smtClean="0"/>
              <a:t>tažení</a:t>
            </a:r>
          </a:p>
          <a:p>
            <a:pPr algn="just"/>
            <a:r>
              <a:rPr lang="cs-CZ" dirty="0" smtClean="0"/>
              <a:t>snaha o </a:t>
            </a:r>
            <a:r>
              <a:rPr lang="cs-CZ" dirty="0"/>
              <a:t>naplňování </a:t>
            </a:r>
            <a:r>
              <a:rPr lang="cs-CZ" i="1" dirty="0"/>
              <a:t>septem </a:t>
            </a:r>
            <a:r>
              <a:rPr lang="cs-CZ" i="1" dirty="0" err="1"/>
              <a:t>probitatum</a:t>
            </a:r>
            <a:r>
              <a:rPr lang="cs-CZ" dirty="0"/>
              <a:t>, </a:t>
            </a:r>
            <a:r>
              <a:rPr lang="cs-CZ" dirty="0" smtClean="0"/>
              <a:t>dalších </a:t>
            </a:r>
            <a:r>
              <a:rPr lang="cs-CZ" dirty="0"/>
              <a:t>ctností a </a:t>
            </a:r>
            <a:r>
              <a:rPr lang="cs-CZ" i="1" dirty="0" smtClean="0"/>
              <a:t>kurtoazie</a:t>
            </a:r>
            <a:endParaRPr lang="cs-CZ" dirty="0"/>
          </a:p>
        </p:txBody>
      </p:sp>
      <p:pic>
        <p:nvPicPr>
          <p:cNvPr id="59394" name="Picture 2" descr="C:\Users\Jiří\Desktop\rytiri\rozjezd 2 turnajovych siku (kovari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61048"/>
            <a:ext cx="5544616" cy="302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45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314182"/>
              </p:ext>
            </p:extLst>
          </p:nvPr>
        </p:nvGraphicFramePr>
        <p:xfrm>
          <a:off x="0" y="1412776"/>
          <a:ext cx="9144000" cy="3993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800"/>
                <a:gridCol w="1152128"/>
                <a:gridCol w="1368152"/>
                <a:gridCol w="1440160"/>
                <a:gridCol w="1296144"/>
                <a:gridCol w="1115616"/>
              </a:tblGrid>
              <a:tr h="415707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oblast/ rok: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1340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1440</a:t>
                      </a:r>
                      <a:endParaRPr lang="cs-CZ" dirty="0"/>
                    </a:p>
                  </a:txBody>
                  <a:tcPr/>
                </a:tc>
              </a:tr>
              <a:tr h="596272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Iberský poloostrov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</a:t>
                      </a:r>
                      <a:endParaRPr lang="cs-CZ" dirty="0"/>
                    </a:p>
                  </a:txBody>
                  <a:tcPr/>
                </a:tc>
              </a:tr>
              <a:tr h="596272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Francie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</a:t>
                      </a:r>
                      <a:endParaRPr lang="cs-CZ" dirty="0"/>
                    </a:p>
                  </a:txBody>
                  <a:tcPr/>
                </a:tc>
              </a:tr>
              <a:tr h="596272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Itálie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7,5</a:t>
                      </a:r>
                      <a:endParaRPr lang="cs-CZ" dirty="0"/>
                    </a:p>
                  </a:txBody>
                  <a:tcPr/>
                </a:tc>
              </a:tr>
              <a:tr h="596272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Britské ostrovy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1,7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</a:tr>
              <a:tr h="596272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Německá říše a Skandinávie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7,5</a:t>
                      </a:r>
                      <a:endParaRPr lang="cs-CZ" dirty="0"/>
                    </a:p>
                  </a:txBody>
                  <a:tcPr/>
                </a:tc>
              </a:tr>
              <a:tr h="596272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Celkem 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16,8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11,9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23,7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53,9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37</a:t>
                      </a:r>
                      <a:endParaRPr lang="cs-CZ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0" y="54452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/>
              <a:t>Počty obyvatel v Evropě v milionech (</a:t>
            </a:r>
            <a:r>
              <a:rPr lang="cs-CZ" dirty="0" err="1" smtClean="0"/>
              <a:t>Ohler</a:t>
            </a:r>
            <a:r>
              <a:rPr lang="cs-CZ" dirty="0" smtClean="0"/>
              <a:t>, 2004)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5343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iří\Desktop\rytiri\pochodové tempo v km (ohler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5" y="0"/>
            <a:ext cx="6264696" cy="681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033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618"/>
            <a:ext cx="8229600" cy="1143000"/>
          </a:xfrm>
        </p:spPr>
        <p:txBody>
          <a:bodyPr/>
          <a:lstStyle/>
          <a:p>
            <a:r>
              <a:rPr lang="cs-CZ" b="1" i="1" dirty="0"/>
              <a:t>septem </a:t>
            </a:r>
            <a:r>
              <a:rPr lang="cs-CZ" b="1" i="1" dirty="0" err="1"/>
              <a:t>probitatum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j</a:t>
            </a:r>
            <a:r>
              <a:rPr lang="cs-CZ" dirty="0" smtClean="0"/>
              <a:t>ízda na koni </a:t>
            </a:r>
          </a:p>
          <a:p>
            <a:pPr marL="0" indent="0" algn="ctr">
              <a:buNone/>
            </a:pPr>
            <a:r>
              <a:rPr lang="cs-CZ" dirty="0" smtClean="0"/>
              <a:t>plavání</a:t>
            </a:r>
          </a:p>
          <a:p>
            <a:pPr marL="0" indent="0" algn="ctr">
              <a:buNone/>
            </a:pPr>
            <a:r>
              <a:rPr lang="cs-CZ" dirty="0"/>
              <a:t>l</a:t>
            </a:r>
            <a:r>
              <a:rPr lang="cs-CZ" dirty="0" smtClean="0"/>
              <a:t>ukostřelba</a:t>
            </a:r>
          </a:p>
          <a:p>
            <a:pPr marL="0" indent="0" algn="ctr">
              <a:buNone/>
            </a:pPr>
            <a:r>
              <a:rPr lang="cs-CZ" dirty="0"/>
              <a:t>š</a:t>
            </a:r>
            <a:r>
              <a:rPr lang="cs-CZ" dirty="0" smtClean="0"/>
              <a:t>erm</a:t>
            </a:r>
          </a:p>
          <a:p>
            <a:pPr marL="0" indent="0" algn="ctr">
              <a:buNone/>
            </a:pPr>
            <a:r>
              <a:rPr lang="cs-CZ" dirty="0" smtClean="0"/>
              <a:t>lov</a:t>
            </a:r>
          </a:p>
          <a:p>
            <a:pPr marL="0" indent="0" algn="ctr">
              <a:buNone/>
            </a:pPr>
            <a:r>
              <a:rPr lang="cs-CZ" dirty="0"/>
              <a:t>h</a:t>
            </a:r>
            <a:r>
              <a:rPr lang="cs-CZ" dirty="0" smtClean="0"/>
              <a:t>ra v šach</a:t>
            </a:r>
          </a:p>
          <a:p>
            <a:pPr marL="0" indent="0" algn="ctr">
              <a:buNone/>
            </a:pPr>
            <a:r>
              <a:rPr lang="cs-CZ" dirty="0" smtClean="0"/>
              <a:t>veršování </a:t>
            </a:r>
          </a:p>
          <a:p>
            <a:endParaRPr lang="cs-CZ" dirty="0"/>
          </a:p>
        </p:txBody>
      </p:sp>
      <p:pic>
        <p:nvPicPr>
          <p:cNvPr id="60418" name="Picture 2" descr="C:\Users\Jiří\Desktop\rytiri\14. st nove stitek na drevci jako ochrana ruky (kol.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81354"/>
            <a:ext cx="3203848" cy="4776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C:\Users\Jiří\Desktop\rytiri\dva pesaci se stityi (Bridge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1354"/>
            <a:ext cx="3289844" cy="4776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5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824"/>
            <a:ext cx="4644008" cy="5013176"/>
          </a:xfrm>
        </p:spPr>
        <p:txBody>
          <a:bodyPr>
            <a:normAutofit/>
          </a:bodyPr>
          <a:lstStyle/>
          <a:p>
            <a:pPr lvl="0"/>
            <a:r>
              <a:rPr lang="cs-CZ" dirty="0" smtClean="0"/>
              <a:t>jízda </a:t>
            </a:r>
            <a:r>
              <a:rPr lang="cs-CZ" dirty="0"/>
              <a:t>na </a:t>
            </a:r>
            <a:r>
              <a:rPr lang="cs-CZ" dirty="0" smtClean="0"/>
              <a:t>koni</a:t>
            </a:r>
          </a:p>
          <a:p>
            <a:pPr lvl="0"/>
            <a:r>
              <a:rPr lang="cs-CZ" dirty="0" smtClean="0"/>
              <a:t>základní </a:t>
            </a:r>
            <a:r>
              <a:rPr lang="cs-CZ" dirty="0"/>
              <a:t>část výcviku </a:t>
            </a:r>
            <a:r>
              <a:rPr lang="cs-CZ" dirty="0" smtClean="0"/>
              <a:t>rytíře</a:t>
            </a:r>
          </a:p>
          <a:p>
            <a:pPr lvl="0"/>
            <a:r>
              <a:rPr lang="cs-CZ" dirty="0" smtClean="0"/>
              <a:t>od </a:t>
            </a:r>
            <a:r>
              <a:rPr lang="cs-CZ" dirty="0" err="1" smtClean="0"/>
              <a:t>pážectví</a:t>
            </a:r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/>
              <a:t>Equitare</a:t>
            </a:r>
            <a:endParaRPr lang="cs-CZ" b="1" dirty="0"/>
          </a:p>
        </p:txBody>
      </p:sp>
      <p:pic>
        <p:nvPicPr>
          <p:cNvPr id="31746" name="Picture 2" descr="C:\Users\Jiří\Desktop\rytiri\prirucka pravidel jizdy (Grexa, Strachov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35251"/>
            <a:ext cx="4754917" cy="5022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059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/>
              <a:t>Natare</a:t>
            </a:r>
            <a:r>
              <a:rPr lang="cs-CZ" b="1" i="1" dirty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plavání</a:t>
            </a:r>
            <a:endParaRPr lang="cs-CZ" dirty="0"/>
          </a:p>
          <a:p>
            <a:pPr lvl="0"/>
            <a:r>
              <a:rPr lang="cs-CZ" dirty="0" smtClean="0"/>
              <a:t>nejspíše nebylo </a:t>
            </a:r>
            <a:r>
              <a:rPr lang="cs-CZ" dirty="0"/>
              <a:t>oficiální částí výcviku </a:t>
            </a:r>
            <a:r>
              <a:rPr lang="cs-CZ" dirty="0" smtClean="0"/>
              <a:t>rytíře</a:t>
            </a:r>
          </a:p>
          <a:p>
            <a:pPr lvl="0"/>
            <a:r>
              <a:rPr lang="cs-CZ" dirty="0" smtClean="0"/>
              <a:t>vliv Flavia </a:t>
            </a:r>
            <a:r>
              <a:rPr lang="cs-CZ" dirty="0" err="1" smtClean="0"/>
              <a:t>Vegetia</a:t>
            </a:r>
            <a:r>
              <a:rPr lang="cs-CZ" dirty="0" smtClean="0"/>
              <a:t> Renata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590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/>
              <a:t>Sagittare</a:t>
            </a:r>
            <a:r>
              <a:rPr lang="cs-CZ" b="1" i="1" dirty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/>
            <a:r>
              <a:rPr lang="cs-CZ" dirty="0" smtClean="0"/>
              <a:t>lukostřelba</a:t>
            </a:r>
            <a:endParaRPr lang="cs-CZ" dirty="0"/>
          </a:p>
          <a:p>
            <a:pPr lvl="0"/>
            <a:r>
              <a:rPr lang="cs-CZ" dirty="0" smtClean="0"/>
              <a:t>střelba </a:t>
            </a:r>
          </a:p>
          <a:p>
            <a:pPr lvl="1"/>
            <a:r>
              <a:rPr lang="cs-CZ" dirty="0" smtClean="0"/>
              <a:t>lukem </a:t>
            </a:r>
            <a:r>
              <a:rPr lang="cs-CZ" dirty="0"/>
              <a:t>i kuší </a:t>
            </a:r>
            <a:endParaRPr lang="cs-CZ" dirty="0" smtClean="0"/>
          </a:p>
          <a:p>
            <a:pPr lvl="1"/>
            <a:r>
              <a:rPr lang="cs-CZ" dirty="0" smtClean="0"/>
              <a:t>na </a:t>
            </a:r>
            <a:r>
              <a:rPr lang="cs-CZ" dirty="0"/>
              <a:t>dálku a </a:t>
            </a:r>
            <a:r>
              <a:rPr lang="cs-CZ" dirty="0" smtClean="0"/>
              <a:t>cíl</a:t>
            </a:r>
          </a:p>
          <a:p>
            <a:r>
              <a:rPr lang="cs-CZ" dirty="0" smtClean="0"/>
              <a:t>proti </a:t>
            </a:r>
            <a:r>
              <a:rPr lang="cs-CZ" dirty="0"/>
              <a:t>této ctnosti </a:t>
            </a:r>
            <a:r>
              <a:rPr lang="cs-CZ" dirty="0" smtClean="0"/>
              <a:t>vydáno </a:t>
            </a:r>
            <a:r>
              <a:rPr lang="cs-CZ" dirty="0"/>
              <a:t>několik (i papežských) </a:t>
            </a:r>
            <a:r>
              <a:rPr lang="cs-CZ" dirty="0" smtClean="0"/>
              <a:t>zákazů</a:t>
            </a:r>
          </a:p>
          <a:p>
            <a:r>
              <a:rPr lang="cs-CZ" dirty="0" smtClean="0"/>
              <a:t>později </a:t>
            </a:r>
            <a:r>
              <a:rPr lang="cs-CZ" dirty="0"/>
              <a:t>však zvítězila </a:t>
            </a:r>
            <a:r>
              <a:rPr lang="cs-CZ" dirty="0" smtClean="0"/>
              <a:t>její významnost </a:t>
            </a:r>
            <a:r>
              <a:rPr lang="cs-CZ" dirty="0"/>
              <a:t>v </a:t>
            </a:r>
            <a:r>
              <a:rPr lang="cs-CZ" dirty="0" smtClean="0"/>
              <a:t>boji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9749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41"/>
            <a:ext cx="8229600" cy="1143000"/>
          </a:xfrm>
        </p:spPr>
        <p:txBody>
          <a:bodyPr/>
          <a:lstStyle/>
          <a:p>
            <a:r>
              <a:rPr lang="cs-CZ" b="1" i="1" dirty="0" err="1"/>
              <a:t>Caestibus</a:t>
            </a:r>
            <a:r>
              <a:rPr lang="cs-CZ" b="1" i="1" dirty="0"/>
              <a:t> </a:t>
            </a:r>
            <a:r>
              <a:rPr lang="cs-CZ" b="1" i="1" dirty="0" err="1"/>
              <a:t>certare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8326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š</a:t>
            </a:r>
            <a:r>
              <a:rPr lang="cs-CZ" dirty="0" smtClean="0"/>
              <a:t>erm a zápas</a:t>
            </a:r>
          </a:p>
          <a:p>
            <a:pPr lvl="0"/>
            <a:r>
              <a:rPr lang="cs-CZ" dirty="0" smtClean="0"/>
              <a:t>se </a:t>
            </a:r>
            <a:r>
              <a:rPr lang="cs-CZ" dirty="0"/>
              <a:t>zbraněmi </a:t>
            </a:r>
            <a:endParaRPr lang="cs-CZ" dirty="0" smtClean="0"/>
          </a:p>
          <a:p>
            <a:pPr lvl="1"/>
            <a:r>
              <a:rPr lang="cs-CZ" dirty="0" smtClean="0"/>
              <a:t>především mečem, kopím, sekyrou </a:t>
            </a:r>
            <a:endParaRPr lang="cs-CZ" dirty="0"/>
          </a:p>
          <a:p>
            <a:endParaRPr lang="cs-CZ" dirty="0"/>
          </a:p>
        </p:txBody>
      </p:sp>
      <p:pic>
        <p:nvPicPr>
          <p:cNvPr id="1027" name="Picture 3" descr="C:\Users\Jiří\Desktop\rytiri\serm ze sermirskeho manualu 15 stol od hanse talhoffera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" y="2636912"/>
            <a:ext cx="7081852" cy="4211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644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rytirske ctnost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54447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75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cs-CZ" b="1" i="1" dirty="0" err="1"/>
              <a:t>Aucupari</a:t>
            </a:r>
            <a:r>
              <a:rPr lang="cs-CZ" b="1" i="1" dirty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cs-CZ" dirty="0" smtClean="0"/>
              <a:t>lov</a:t>
            </a:r>
            <a:r>
              <a:rPr lang="cs-CZ" dirty="0"/>
              <a:t>, sokolnictví, </a:t>
            </a:r>
            <a:r>
              <a:rPr lang="cs-CZ" dirty="0" smtClean="0"/>
              <a:t>štvanice</a:t>
            </a:r>
          </a:p>
          <a:p>
            <a:pPr lvl="0" algn="just"/>
            <a:r>
              <a:rPr lang="cs-CZ" dirty="0" smtClean="0"/>
              <a:t>lov </a:t>
            </a:r>
            <a:r>
              <a:rPr lang="cs-CZ" b="1" dirty="0"/>
              <a:t>drobné </a:t>
            </a:r>
            <a:r>
              <a:rPr lang="cs-CZ" b="1" dirty="0" smtClean="0"/>
              <a:t>zvěře</a:t>
            </a:r>
          </a:p>
          <a:p>
            <a:pPr lvl="1" algn="just"/>
            <a:r>
              <a:rPr lang="cs-CZ" dirty="0" smtClean="0"/>
              <a:t>králíků</a:t>
            </a:r>
            <a:r>
              <a:rPr lang="cs-CZ" dirty="0"/>
              <a:t>, ptactva, ryb, lišek, </a:t>
            </a:r>
            <a:r>
              <a:rPr lang="cs-CZ" dirty="0" smtClean="0"/>
              <a:t>vysoké</a:t>
            </a:r>
          </a:p>
          <a:p>
            <a:pPr algn="just"/>
            <a:r>
              <a:rPr lang="cs-CZ" dirty="0" smtClean="0"/>
              <a:t>i </a:t>
            </a:r>
            <a:r>
              <a:rPr lang="cs-CZ" b="1" dirty="0"/>
              <a:t>nebezpečnějších zvířat</a:t>
            </a:r>
            <a:r>
              <a:rPr lang="cs-CZ" dirty="0"/>
              <a:t> </a:t>
            </a:r>
            <a:endParaRPr lang="cs-CZ" dirty="0" smtClean="0"/>
          </a:p>
          <a:p>
            <a:pPr lvl="1" algn="just"/>
            <a:r>
              <a:rPr lang="cs-CZ" dirty="0" smtClean="0"/>
              <a:t>vlků</a:t>
            </a:r>
            <a:r>
              <a:rPr lang="cs-CZ" dirty="0"/>
              <a:t>, kanců a </a:t>
            </a:r>
            <a:r>
              <a:rPr lang="cs-CZ" dirty="0" smtClean="0"/>
              <a:t>medvědů</a:t>
            </a:r>
          </a:p>
          <a:p>
            <a:pPr algn="just"/>
            <a:r>
              <a:rPr lang="cs-CZ" dirty="0" smtClean="0"/>
              <a:t>symbolický </a:t>
            </a:r>
            <a:r>
              <a:rPr lang="cs-CZ" dirty="0"/>
              <a:t>význam měl </a:t>
            </a:r>
            <a:r>
              <a:rPr lang="cs-CZ" b="1" dirty="0"/>
              <a:t>lov </a:t>
            </a:r>
            <a:r>
              <a:rPr lang="cs-CZ" b="1" dirty="0" smtClean="0"/>
              <a:t>jelena</a:t>
            </a:r>
          </a:p>
          <a:p>
            <a:pPr algn="just"/>
            <a:r>
              <a:rPr lang="cs-CZ" dirty="0" smtClean="0"/>
              <a:t>později </a:t>
            </a:r>
            <a:r>
              <a:rPr lang="cs-CZ" dirty="0"/>
              <a:t>se lovilo i v uzavřených </a:t>
            </a:r>
            <a:r>
              <a:rPr lang="cs-CZ" b="1" dirty="0" smtClean="0"/>
              <a:t>arénách</a:t>
            </a:r>
          </a:p>
          <a:p>
            <a:pPr algn="just"/>
            <a:r>
              <a:rPr lang="cs-CZ" dirty="0" smtClean="0"/>
              <a:t>zvláštním </a:t>
            </a:r>
            <a:r>
              <a:rPr lang="cs-CZ" dirty="0"/>
              <a:t>druhem </a:t>
            </a:r>
            <a:r>
              <a:rPr lang="cs-CZ" dirty="0" smtClean="0"/>
              <a:t>– </a:t>
            </a:r>
            <a:r>
              <a:rPr lang="cs-CZ" b="1" dirty="0" smtClean="0"/>
              <a:t>lov </a:t>
            </a:r>
            <a:r>
              <a:rPr lang="cs-CZ" b="1" dirty="0"/>
              <a:t>se </a:t>
            </a:r>
            <a:r>
              <a:rPr lang="cs-CZ" b="1" dirty="0" smtClean="0"/>
              <a:t>sokolem</a:t>
            </a:r>
          </a:p>
          <a:p>
            <a:pPr algn="just"/>
            <a:r>
              <a:rPr lang="cs-CZ" b="1" dirty="0" smtClean="0"/>
              <a:t>zrcadlo</a:t>
            </a:r>
            <a:r>
              <a:rPr lang="cs-CZ" dirty="0" smtClean="0"/>
              <a:t> celkové zdatnosti a připravenosti </a:t>
            </a:r>
            <a:r>
              <a:rPr lang="cs-CZ" dirty="0"/>
              <a:t>rytíře pro boj a </a:t>
            </a:r>
            <a:r>
              <a:rPr lang="cs-CZ" dirty="0" smtClean="0"/>
              <a:t>turnaj</a:t>
            </a:r>
          </a:p>
          <a:p>
            <a:pPr algn="just"/>
            <a:r>
              <a:rPr lang="cs-CZ" b="1" dirty="0" smtClean="0"/>
              <a:t>odrazem</a:t>
            </a:r>
            <a:r>
              <a:rPr lang="cs-CZ" dirty="0" smtClean="0"/>
              <a:t> jezdeckého </a:t>
            </a:r>
            <a:r>
              <a:rPr lang="cs-CZ" dirty="0"/>
              <a:t>umění, obratnosti i umění zacházení se </a:t>
            </a:r>
            <a:r>
              <a:rPr lang="cs-CZ" dirty="0" smtClean="0"/>
              <a:t>zbraněmi</a:t>
            </a:r>
          </a:p>
          <a:p>
            <a:pPr algn="just"/>
            <a:r>
              <a:rPr lang="cs-CZ" dirty="0" smtClean="0"/>
              <a:t>vhodnou </a:t>
            </a:r>
            <a:r>
              <a:rPr lang="cs-CZ" b="1" dirty="0"/>
              <a:t>náplní volného času</a:t>
            </a:r>
            <a:r>
              <a:rPr lang="cs-CZ" dirty="0"/>
              <a:t> mladých </a:t>
            </a:r>
            <a:r>
              <a:rPr lang="cs-CZ" dirty="0" smtClean="0"/>
              <a:t>rytířů a </a:t>
            </a:r>
            <a:r>
              <a:rPr lang="cs-CZ" b="1" dirty="0"/>
              <a:t>ventilem</a:t>
            </a:r>
            <a:r>
              <a:rPr lang="cs-CZ" dirty="0"/>
              <a:t> jejich </a:t>
            </a:r>
            <a:r>
              <a:rPr lang="cs-CZ" b="1" dirty="0" smtClean="0"/>
              <a:t>agresivity</a:t>
            </a:r>
            <a:r>
              <a:rPr lang="cs-CZ" dirty="0" smtClean="0"/>
              <a:t> (odváděla je od </a:t>
            </a:r>
            <a:r>
              <a:rPr lang="cs-CZ" dirty="0"/>
              <a:t>zahálky a </a:t>
            </a:r>
            <a:r>
              <a:rPr lang="cs-CZ" dirty="0" smtClean="0"/>
              <a:t>pití)</a:t>
            </a:r>
          </a:p>
          <a:p>
            <a:pPr algn="just"/>
            <a:r>
              <a:rPr lang="cs-CZ" dirty="0" smtClean="0"/>
              <a:t>měl </a:t>
            </a:r>
            <a:r>
              <a:rPr lang="cs-CZ" b="1" dirty="0" smtClean="0"/>
              <a:t>fyzickou</a:t>
            </a:r>
            <a:r>
              <a:rPr lang="cs-CZ" dirty="0"/>
              <a:t>, </a:t>
            </a:r>
            <a:r>
              <a:rPr lang="cs-CZ" b="1" dirty="0"/>
              <a:t>psychickou </a:t>
            </a:r>
            <a:r>
              <a:rPr lang="cs-CZ" dirty="0"/>
              <a:t>i </a:t>
            </a:r>
            <a:r>
              <a:rPr lang="cs-CZ" b="1" dirty="0"/>
              <a:t>morální </a:t>
            </a:r>
            <a:r>
              <a:rPr lang="cs-CZ" b="1" dirty="0" smtClean="0"/>
              <a:t>rovinu</a:t>
            </a:r>
          </a:p>
          <a:p>
            <a:pPr algn="just"/>
            <a:r>
              <a:rPr lang="cs-CZ" dirty="0" smtClean="0"/>
              <a:t>součástí byly </a:t>
            </a:r>
            <a:r>
              <a:rPr lang="cs-CZ" dirty="0"/>
              <a:t>i </a:t>
            </a:r>
            <a:r>
              <a:rPr lang="cs-CZ" b="1" dirty="0"/>
              <a:t>soutěže o trofeje </a:t>
            </a:r>
            <a:r>
              <a:rPr lang="cs-CZ" dirty="0"/>
              <a:t>– především jelení </a:t>
            </a:r>
            <a:r>
              <a:rPr lang="cs-CZ" dirty="0" smtClean="0"/>
              <a:t>paroží</a:t>
            </a:r>
            <a:r>
              <a:rPr lang="cs-CZ" dirty="0"/>
              <a:t> </a:t>
            </a:r>
            <a:r>
              <a:rPr lang="cs-CZ" dirty="0" smtClean="0"/>
              <a:t>ad. </a:t>
            </a: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8564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6293" y="-15974"/>
            <a:ext cx="4382269" cy="1356742"/>
          </a:xfrm>
        </p:spPr>
        <p:txBody>
          <a:bodyPr/>
          <a:lstStyle/>
          <a:p>
            <a:r>
              <a:rPr lang="cs-CZ" b="1" i="1" dirty="0" err="1"/>
              <a:t>Scacis</a:t>
            </a:r>
            <a:r>
              <a:rPr lang="cs-CZ" b="1" i="1" dirty="0"/>
              <a:t> </a:t>
            </a:r>
            <a:r>
              <a:rPr lang="cs-CZ" b="1" i="1" dirty="0" err="1"/>
              <a:t>ludere</a:t>
            </a:r>
            <a:r>
              <a:rPr lang="cs-CZ" b="1" i="1" dirty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4499992" cy="5517232"/>
          </a:xfrm>
        </p:spPr>
        <p:txBody>
          <a:bodyPr/>
          <a:lstStyle/>
          <a:p>
            <a:pPr lvl="0" algn="just"/>
            <a:r>
              <a:rPr lang="cs-CZ" dirty="0" smtClean="0"/>
              <a:t>hra </a:t>
            </a:r>
            <a:r>
              <a:rPr lang="cs-CZ" dirty="0"/>
              <a:t>v </a:t>
            </a:r>
            <a:r>
              <a:rPr lang="cs-CZ" dirty="0" smtClean="0"/>
              <a:t>šach</a:t>
            </a:r>
          </a:p>
          <a:p>
            <a:pPr lvl="0" algn="just"/>
            <a:r>
              <a:rPr lang="cs-CZ" dirty="0" smtClean="0"/>
              <a:t>trénink </a:t>
            </a:r>
            <a:r>
              <a:rPr lang="cs-CZ" dirty="0"/>
              <a:t>a </a:t>
            </a:r>
            <a:r>
              <a:rPr lang="cs-CZ" dirty="0" smtClean="0"/>
              <a:t>škola </a:t>
            </a:r>
            <a:r>
              <a:rPr lang="cs-CZ" dirty="0"/>
              <a:t>válečné taktiky a </a:t>
            </a:r>
            <a:r>
              <a:rPr lang="cs-CZ" dirty="0" smtClean="0"/>
              <a:t>strategie</a:t>
            </a:r>
            <a:r>
              <a:rPr lang="cs-CZ" dirty="0"/>
              <a:t> </a:t>
            </a:r>
          </a:p>
          <a:p>
            <a:pPr algn="just"/>
            <a:endParaRPr lang="cs-CZ" dirty="0"/>
          </a:p>
        </p:txBody>
      </p:sp>
      <p:pic>
        <p:nvPicPr>
          <p:cNvPr id="4" name="Obrázek 3" descr="C:\Users\Jiří\Desktop\rigo - obr\j\7 stredov\gravett 2001 p.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C:\Users\Jiří\Desktop\rytiri\rytir sachova figurka (kol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03542"/>
            <a:ext cx="2539355" cy="385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25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/>
              <a:t>Versificare</a:t>
            </a:r>
            <a:r>
              <a:rPr lang="cs-CZ" b="1" i="1" dirty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lvl="0" algn="just"/>
            <a:r>
              <a:rPr lang="cs-CZ" dirty="0" smtClean="0"/>
              <a:t>veršování</a:t>
            </a:r>
          </a:p>
          <a:p>
            <a:pPr lvl="0" algn="just"/>
            <a:r>
              <a:rPr lang="cs-CZ" dirty="0" smtClean="0"/>
              <a:t>často naplňováno </a:t>
            </a:r>
            <a:r>
              <a:rPr lang="cs-CZ" dirty="0"/>
              <a:t>memorováním a přednesem veršů z </a:t>
            </a:r>
            <a:r>
              <a:rPr lang="cs-CZ" dirty="0" smtClean="0"/>
              <a:t>paměti</a:t>
            </a:r>
          </a:p>
          <a:p>
            <a:pPr lvl="0" algn="just"/>
            <a:r>
              <a:rPr lang="cs-CZ" dirty="0" smtClean="0"/>
              <a:t>při umění číst </a:t>
            </a:r>
            <a:r>
              <a:rPr lang="cs-CZ" dirty="0"/>
              <a:t>a </a:t>
            </a:r>
            <a:r>
              <a:rPr lang="cs-CZ" dirty="0" smtClean="0"/>
              <a:t>psát možno verše </a:t>
            </a:r>
            <a:r>
              <a:rPr lang="cs-CZ" dirty="0"/>
              <a:t>i skládat a </a:t>
            </a:r>
            <a:r>
              <a:rPr lang="cs-CZ" dirty="0" smtClean="0"/>
              <a:t>přednes </a:t>
            </a:r>
            <a:r>
              <a:rPr lang="cs-CZ" dirty="0"/>
              <a:t>doprovázet hrou na </a:t>
            </a:r>
            <a:r>
              <a:rPr lang="cs-CZ" dirty="0" smtClean="0"/>
              <a:t>loutnu</a:t>
            </a:r>
          </a:p>
          <a:p>
            <a:pPr lvl="0" algn="just"/>
            <a:r>
              <a:rPr lang="cs-CZ" dirty="0" smtClean="0"/>
              <a:t>dochována i milostná </a:t>
            </a:r>
            <a:r>
              <a:rPr lang="cs-CZ" dirty="0"/>
              <a:t>rytířská lyrika mistrovské </a:t>
            </a:r>
            <a:r>
              <a:rPr lang="cs-CZ" dirty="0" smtClean="0"/>
              <a:t>úrovně</a:t>
            </a: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609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83531"/>
          </a:xfrm>
        </p:spPr>
        <p:txBody>
          <a:bodyPr/>
          <a:lstStyle/>
          <a:p>
            <a:r>
              <a:rPr lang="cs-CZ" b="1" dirty="0" smtClean="0"/>
              <a:t>předchůdce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1944216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čin </a:t>
            </a:r>
            <a:r>
              <a:rPr lang="cs-CZ" dirty="0"/>
              <a:t>mečem ozbrojeného </a:t>
            </a:r>
            <a:r>
              <a:rPr lang="cs-CZ" b="1" dirty="0"/>
              <a:t>archanděla </a:t>
            </a:r>
            <a:r>
              <a:rPr lang="cs-CZ" b="1" dirty="0" smtClean="0"/>
              <a:t>Michaela</a:t>
            </a:r>
          </a:p>
          <a:p>
            <a:pPr lvl="1" algn="just"/>
            <a:r>
              <a:rPr lang="cs-CZ" dirty="0" smtClean="0"/>
              <a:t>první příklad </a:t>
            </a:r>
            <a:r>
              <a:rPr lang="cs-CZ" dirty="0"/>
              <a:t>rytířské udatnosti a vojenských schopností </a:t>
            </a:r>
            <a:r>
              <a:rPr lang="cs-CZ" sz="2000" dirty="0"/>
              <a:t>(Huizinga, </a:t>
            </a:r>
            <a:r>
              <a:rPr lang="cs-CZ" sz="2000" dirty="0" smtClean="0"/>
              <a:t>2010)</a:t>
            </a:r>
            <a:endParaRPr lang="cs-CZ" dirty="0"/>
          </a:p>
          <a:p>
            <a:pPr algn="just"/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867" y="3645024"/>
            <a:ext cx="9154867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patron</a:t>
            </a:r>
            <a:endParaRPr lang="cs-CZ" b="1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5997" y="4581129"/>
            <a:ext cx="9128001" cy="2272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svatý </a:t>
            </a:r>
            <a:r>
              <a:rPr lang="cs-CZ" b="1" dirty="0" smtClean="0"/>
              <a:t>Mořic </a:t>
            </a:r>
          </a:p>
          <a:p>
            <a:pPr lvl="1"/>
            <a:r>
              <a:rPr lang="cs-CZ" dirty="0" smtClean="0"/>
              <a:t>přesněji patron vojáků a koní </a:t>
            </a:r>
          </a:p>
          <a:p>
            <a:r>
              <a:rPr lang="cs-CZ" dirty="0" smtClean="0"/>
              <a:t>svatý </a:t>
            </a:r>
            <a:r>
              <a:rPr lang="cs-CZ" b="1" dirty="0" smtClean="0"/>
              <a:t>Jiří</a:t>
            </a:r>
          </a:p>
          <a:p>
            <a:pPr lvl="1"/>
            <a:r>
              <a:rPr lang="cs-CZ" dirty="0" smtClean="0"/>
              <a:t>rytíř zabíjející kopím draka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0561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Jiří\Desktop\rytiri\versovani basnik pi vstavaprochazi se (Huizing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39"/>
            <a:ext cx="4915610" cy="6856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01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473"/>
            <a:ext cx="9144000" cy="977255"/>
          </a:xfrm>
        </p:spPr>
        <p:txBody>
          <a:bodyPr>
            <a:normAutofit/>
          </a:bodyPr>
          <a:lstStyle/>
          <a:p>
            <a:r>
              <a:rPr lang="cs-CZ" b="1" dirty="0"/>
              <a:t>další fyzické </a:t>
            </a:r>
            <a:r>
              <a:rPr lang="cs-CZ" b="1" dirty="0" smtClean="0"/>
              <a:t>psychické aktivity rytířů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r>
              <a:rPr lang="cs-CZ" b="1" dirty="0" smtClean="0"/>
              <a:t>fyzické aktivity:</a:t>
            </a:r>
          </a:p>
          <a:p>
            <a:pPr lvl="1"/>
            <a:r>
              <a:rPr lang="cs-CZ" dirty="0" smtClean="0"/>
              <a:t>běhy a výběhy </a:t>
            </a:r>
            <a:r>
              <a:rPr lang="cs-CZ" dirty="0"/>
              <a:t>kolmé </a:t>
            </a:r>
            <a:r>
              <a:rPr lang="cs-CZ" dirty="0" smtClean="0"/>
              <a:t>stěny</a:t>
            </a:r>
            <a:r>
              <a:rPr lang="cs-CZ" dirty="0"/>
              <a:t> </a:t>
            </a:r>
            <a:endParaRPr lang="cs-CZ" dirty="0" smtClean="0"/>
          </a:p>
          <a:p>
            <a:pPr lvl="1"/>
            <a:r>
              <a:rPr lang="cs-CZ" dirty="0" smtClean="0"/>
              <a:t>skoky</a:t>
            </a:r>
          </a:p>
          <a:p>
            <a:pPr lvl="1"/>
            <a:r>
              <a:rPr lang="cs-CZ" dirty="0" smtClean="0"/>
              <a:t>hody a vrhy </a:t>
            </a:r>
          </a:p>
          <a:p>
            <a:pPr lvl="1"/>
            <a:r>
              <a:rPr lang="cs-CZ" dirty="0" smtClean="0"/>
              <a:t>šplh</a:t>
            </a:r>
          </a:p>
          <a:p>
            <a:pPr lvl="1"/>
            <a:r>
              <a:rPr lang="cs-CZ" dirty="0" smtClean="0"/>
              <a:t>voltiž </a:t>
            </a:r>
          </a:p>
          <a:p>
            <a:pPr lvl="1"/>
            <a:r>
              <a:rPr lang="cs-CZ" dirty="0" smtClean="0"/>
              <a:t>tanec</a:t>
            </a:r>
          </a:p>
          <a:p>
            <a:r>
              <a:rPr lang="cs-CZ" b="1" dirty="0" smtClean="0"/>
              <a:t>psychické aktivity:</a:t>
            </a:r>
          </a:p>
          <a:p>
            <a:pPr lvl="1"/>
            <a:r>
              <a:rPr lang="cs-CZ" dirty="0"/>
              <a:t>vzdělávání i v </a:t>
            </a:r>
            <a:r>
              <a:rPr lang="cs-CZ" b="1" dirty="0"/>
              <a:t>triviu </a:t>
            </a:r>
            <a:endParaRPr lang="cs-CZ" b="1" dirty="0" smtClean="0"/>
          </a:p>
          <a:p>
            <a:pPr lvl="2"/>
            <a:r>
              <a:rPr lang="cs-CZ" dirty="0" smtClean="0"/>
              <a:t>čtení</a:t>
            </a:r>
            <a:r>
              <a:rPr lang="cs-CZ" dirty="0"/>
              <a:t>, psaní, </a:t>
            </a:r>
            <a:r>
              <a:rPr lang="cs-CZ" dirty="0" smtClean="0"/>
              <a:t>počítání</a:t>
            </a:r>
            <a:endParaRPr lang="cs-CZ" dirty="0"/>
          </a:p>
        </p:txBody>
      </p:sp>
      <p:pic>
        <p:nvPicPr>
          <p:cNvPr id="23554" name="Picture 2" descr="C:\Users\Jiří\Desktop\rytiri\beh po sikme plose koec 16.st  (Grexa, Strachov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86406"/>
            <a:ext cx="3635896" cy="6088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70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888"/>
            <a:ext cx="8229600" cy="881832"/>
          </a:xfrm>
        </p:spPr>
        <p:txBody>
          <a:bodyPr/>
          <a:lstStyle/>
          <a:p>
            <a:r>
              <a:rPr lang="cs-CZ" b="1" dirty="0"/>
              <a:t>tři mravní vlastnosti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/>
          </a:bodyPr>
          <a:lstStyle/>
          <a:p>
            <a:r>
              <a:rPr lang="cs-CZ" dirty="0" smtClean="0"/>
              <a:t>doplňovaly původní </a:t>
            </a:r>
            <a:r>
              <a:rPr lang="cs-CZ" dirty="0"/>
              <a:t>rytířský kodex </a:t>
            </a:r>
            <a:endParaRPr lang="cs-CZ" dirty="0" smtClean="0"/>
          </a:p>
          <a:p>
            <a:r>
              <a:rPr lang="cs-CZ" dirty="0" smtClean="0"/>
              <a:t>formovaly jeho </a:t>
            </a:r>
            <a:r>
              <a:rPr lang="cs-CZ" i="1" dirty="0" err="1" smtClean="0"/>
              <a:t>honneur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smtClean="0"/>
              <a:t>čest)</a:t>
            </a:r>
          </a:p>
          <a:p>
            <a:pPr lvl="1"/>
            <a:r>
              <a:rPr lang="cs-CZ" i="1" dirty="0" err="1" smtClean="0"/>
              <a:t>prouesse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smtClean="0"/>
              <a:t>statečnost)</a:t>
            </a:r>
          </a:p>
          <a:p>
            <a:pPr lvl="1"/>
            <a:r>
              <a:rPr lang="cs-CZ" i="1" dirty="0" err="1" smtClean="0"/>
              <a:t>loyaulté</a:t>
            </a:r>
            <a:r>
              <a:rPr lang="cs-CZ" dirty="0" smtClean="0"/>
              <a:t> </a:t>
            </a:r>
            <a:r>
              <a:rPr lang="cs-CZ" dirty="0"/>
              <a:t>(loajalita, věrnost – králi i dámě) </a:t>
            </a:r>
            <a:endParaRPr lang="cs-CZ" dirty="0" smtClean="0"/>
          </a:p>
          <a:p>
            <a:pPr lvl="1"/>
            <a:r>
              <a:rPr lang="cs-CZ" i="1" dirty="0" err="1" smtClean="0"/>
              <a:t>largesse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smtClean="0"/>
              <a:t>štědrost)</a:t>
            </a:r>
          </a:p>
          <a:p>
            <a:r>
              <a:rPr lang="cs-CZ" dirty="0" smtClean="0"/>
              <a:t>později </a:t>
            </a:r>
            <a:r>
              <a:rPr lang="cs-CZ" dirty="0"/>
              <a:t>se </a:t>
            </a:r>
            <a:r>
              <a:rPr lang="cs-CZ" dirty="0" smtClean="0"/>
              <a:t>rozšířily o:</a:t>
            </a:r>
          </a:p>
          <a:p>
            <a:pPr lvl="1"/>
            <a:r>
              <a:rPr lang="cs-CZ" i="1" dirty="0" smtClean="0"/>
              <a:t>religion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smtClean="0"/>
              <a:t>víra)</a:t>
            </a:r>
          </a:p>
          <a:p>
            <a:pPr lvl="1"/>
            <a:r>
              <a:rPr lang="cs-CZ" i="1" dirty="0" err="1" smtClean="0"/>
              <a:t>franchise</a:t>
            </a:r>
            <a:r>
              <a:rPr lang="cs-CZ" dirty="0" smtClean="0"/>
              <a:t> </a:t>
            </a:r>
            <a:r>
              <a:rPr lang="cs-CZ" dirty="0"/>
              <a:t>(přímost, upřímnost) </a:t>
            </a:r>
          </a:p>
          <a:p>
            <a:pPr lvl="1"/>
            <a:r>
              <a:rPr lang="cs-CZ" i="1" dirty="0" err="1" smtClean="0"/>
              <a:t>courtoisie</a:t>
            </a:r>
            <a:r>
              <a:rPr lang="cs-CZ" dirty="0" smtClean="0"/>
              <a:t> </a:t>
            </a:r>
            <a:r>
              <a:rPr lang="cs-CZ" dirty="0"/>
              <a:t>či </a:t>
            </a:r>
            <a:r>
              <a:rPr lang="cs-CZ" i="1" dirty="0"/>
              <a:t>kurtoazie</a:t>
            </a:r>
            <a:r>
              <a:rPr lang="cs-CZ" dirty="0"/>
              <a:t> (dvornost, zdvořilost; </a:t>
            </a:r>
            <a:r>
              <a:rPr lang="cs-CZ" dirty="0" smtClean="0"/>
              <a:t>odvozeno od </a:t>
            </a:r>
            <a:r>
              <a:rPr lang="cs-CZ" dirty="0"/>
              <a:t>slova </a:t>
            </a:r>
            <a:r>
              <a:rPr lang="cs-CZ" i="1" dirty="0" err="1"/>
              <a:t>court</a:t>
            </a:r>
            <a:r>
              <a:rPr lang="cs-CZ" dirty="0"/>
              <a:t>, dvůr) (Kovařík, 2005</a:t>
            </a:r>
            <a:r>
              <a:rPr lang="cs-CZ" dirty="0" smtClean="0"/>
              <a:t>) </a:t>
            </a:r>
          </a:p>
          <a:p>
            <a:r>
              <a:rPr lang="cs-CZ" dirty="0" smtClean="0"/>
              <a:t>takový </a:t>
            </a:r>
            <a:r>
              <a:rPr lang="cs-CZ" dirty="0"/>
              <a:t>rytíř byl v pravém smyslu </a:t>
            </a:r>
            <a:r>
              <a:rPr lang="cs-CZ" i="1" dirty="0" err="1"/>
              <a:t>miles</a:t>
            </a:r>
            <a:r>
              <a:rPr lang="cs-CZ" i="1" dirty="0"/>
              <a:t> Christi</a:t>
            </a:r>
            <a:r>
              <a:rPr lang="cs-CZ" dirty="0"/>
              <a:t> 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038532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Etická norma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3989040"/>
          </a:xfrm>
        </p:spPr>
        <p:txBody>
          <a:bodyPr/>
          <a:lstStyle/>
          <a:p>
            <a:r>
              <a:rPr lang="cs-CZ" dirty="0" smtClean="0"/>
              <a:t>etická norma </a:t>
            </a:r>
            <a:r>
              <a:rPr lang="cs-CZ" dirty="0"/>
              <a:t>jako </a:t>
            </a:r>
            <a:r>
              <a:rPr lang="cs-CZ" dirty="0" smtClean="0"/>
              <a:t>ochrana </a:t>
            </a:r>
            <a:r>
              <a:rPr lang="cs-CZ" dirty="0"/>
              <a:t>společnosti </a:t>
            </a:r>
            <a:endParaRPr lang="cs-CZ" dirty="0" smtClean="0"/>
          </a:p>
          <a:p>
            <a:r>
              <a:rPr lang="cs-CZ" dirty="0" smtClean="0"/>
              <a:t>vyjádřena </a:t>
            </a:r>
            <a:r>
              <a:rPr lang="cs-CZ" dirty="0"/>
              <a:t>i </a:t>
            </a:r>
            <a:r>
              <a:rPr lang="cs-CZ" dirty="0" smtClean="0"/>
              <a:t>v této modlitbě </a:t>
            </a:r>
            <a:r>
              <a:rPr lang="cs-CZ" dirty="0"/>
              <a:t>z 10. </a:t>
            </a:r>
            <a:r>
              <a:rPr lang="cs-CZ" dirty="0" smtClean="0"/>
              <a:t>století:</a:t>
            </a:r>
          </a:p>
          <a:p>
            <a:pPr marL="0" indent="0">
              <a:buNone/>
            </a:pPr>
            <a:endParaRPr lang="cs-CZ" i="1" dirty="0" smtClean="0"/>
          </a:p>
          <a:p>
            <a:pPr marL="0" indent="0" algn="ctr">
              <a:buNone/>
            </a:pPr>
            <a:r>
              <a:rPr lang="cs-CZ" i="1" dirty="0" smtClean="0"/>
              <a:t>„</a:t>
            </a:r>
            <a:r>
              <a:rPr lang="cs-CZ" i="1" dirty="0"/>
              <a:t>Požehnej tento meč, se kterým služebník tvůj touží ochraňovat a bránit kostely, vdovy, siroty a všechny tvoje služebníky před krutostí pohanů“</a:t>
            </a:r>
            <a:r>
              <a:rPr lang="cs-CZ" dirty="0"/>
              <a:t> </a:t>
            </a:r>
            <a:r>
              <a:rPr lang="cs-CZ" sz="1600" dirty="0"/>
              <a:t>(Grexa &amp; Strachová, 2011, 55). 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„</a:t>
            </a:r>
            <a:r>
              <a:rPr lang="cs-CZ" sz="2400" i="1" dirty="0" err="1"/>
              <a:t>verray</a:t>
            </a:r>
            <a:r>
              <a:rPr lang="cs-CZ" sz="2400" i="1" dirty="0"/>
              <a:t>, </a:t>
            </a:r>
            <a:r>
              <a:rPr lang="cs-CZ" sz="2400" i="1" dirty="0" err="1"/>
              <a:t>parfait</a:t>
            </a:r>
            <a:r>
              <a:rPr lang="cs-CZ" sz="2400" i="1" dirty="0"/>
              <a:t> </a:t>
            </a:r>
            <a:r>
              <a:rPr lang="cs-CZ" sz="2400" i="1" dirty="0" err="1"/>
              <a:t>gentil</a:t>
            </a:r>
            <a:r>
              <a:rPr lang="cs-CZ" sz="2400" i="1" dirty="0"/>
              <a:t> </a:t>
            </a:r>
            <a:r>
              <a:rPr lang="cs-CZ" sz="2400" i="1" dirty="0" err="1" smtClean="0"/>
              <a:t>knyght</a:t>
            </a:r>
            <a:r>
              <a:rPr lang="cs-CZ" sz="2400" dirty="0" smtClean="0"/>
              <a:t>“, pravdymilovný</a:t>
            </a:r>
            <a:r>
              <a:rPr lang="cs-CZ" sz="2400" dirty="0"/>
              <a:t>, čestný a dvorný </a:t>
            </a:r>
            <a:r>
              <a:rPr lang="cs-CZ" sz="2400" dirty="0" smtClean="0"/>
              <a:t>rytíř</a:t>
            </a:r>
            <a:r>
              <a:rPr lang="cs-CZ" sz="2400" dirty="0"/>
              <a:t> </a:t>
            </a:r>
            <a:r>
              <a:rPr lang="cs-CZ" sz="2400" dirty="0" smtClean="0"/>
              <a:t>(</a:t>
            </a:r>
            <a:r>
              <a:rPr lang="cs-CZ" sz="2400" dirty="0" err="1" smtClean="0"/>
              <a:t>Chaucerovsky</a:t>
            </a:r>
            <a:r>
              <a:rPr lang="cs-CZ" sz="2400" dirty="0" smtClean="0"/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17370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687"/>
            <a:ext cx="9144000" cy="1126431"/>
          </a:xfrm>
        </p:spPr>
        <p:txBody>
          <a:bodyPr/>
          <a:lstStyle/>
          <a:p>
            <a:r>
              <a:rPr lang="cs-CZ" b="1" dirty="0" smtClean="0"/>
              <a:t>Panovníci – reprezentanti rytířství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Friedrich </a:t>
            </a:r>
            <a:r>
              <a:rPr lang="cs-CZ" dirty="0"/>
              <a:t>I. </a:t>
            </a:r>
            <a:r>
              <a:rPr lang="cs-CZ" dirty="0" smtClean="0"/>
              <a:t>Barbarossa</a:t>
            </a:r>
          </a:p>
          <a:p>
            <a:r>
              <a:rPr lang="cs-CZ" dirty="0" smtClean="0"/>
              <a:t>Jindřich </a:t>
            </a:r>
            <a:r>
              <a:rPr lang="cs-CZ" dirty="0"/>
              <a:t>V. </a:t>
            </a:r>
            <a:r>
              <a:rPr lang="cs-CZ" dirty="0" err="1" smtClean="0"/>
              <a:t>Plantagenet</a:t>
            </a:r>
            <a:endParaRPr lang="cs-CZ" dirty="0" smtClean="0"/>
          </a:p>
          <a:p>
            <a:r>
              <a:rPr lang="cs-CZ" dirty="0" smtClean="0"/>
              <a:t>Richard </a:t>
            </a:r>
            <a:r>
              <a:rPr lang="cs-CZ" dirty="0"/>
              <a:t>I. Lví srdce </a:t>
            </a:r>
          </a:p>
          <a:p>
            <a:r>
              <a:rPr lang="cs-CZ" dirty="0" smtClean="0"/>
              <a:t>Richard </a:t>
            </a:r>
            <a:r>
              <a:rPr lang="cs-CZ" dirty="0"/>
              <a:t>II. </a:t>
            </a:r>
            <a:endParaRPr lang="cs-CZ" dirty="0" smtClean="0"/>
          </a:p>
          <a:p>
            <a:pPr lvl="1"/>
            <a:r>
              <a:rPr lang="cs-CZ" b="1" dirty="0" smtClean="0"/>
              <a:t>nařízení </a:t>
            </a:r>
            <a:r>
              <a:rPr lang="cs-CZ" b="1" dirty="0"/>
              <a:t>ke </a:t>
            </a:r>
            <a:r>
              <a:rPr lang="cs-CZ" b="1" dirty="0" smtClean="0"/>
              <a:t>zdrženlivosti</a:t>
            </a:r>
          </a:p>
          <a:p>
            <a:pPr lvl="2"/>
            <a:r>
              <a:rPr lang="cs-CZ" b="1" dirty="0" smtClean="0"/>
              <a:t>trest </a:t>
            </a:r>
            <a:r>
              <a:rPr lang="cs-CZ" b="1" dirty="0"/>
              <a:t>smrti </a:t>
            </a:r>
            <a:r>
              <a:rPr lang="cs-CZ" dirty="0" smtClean="0"/>
              <a:t>za přepadení :</a:t>
            </a:r>
          </a:p>
          <a:p>
            <a:pPr lvl="3"/>
            <a:r>
              <a:rPr lang="cs-CZ" dirty="0" smtClean="0"/>
              <a:t>kostelů</a:t>
            </a:r>
          </a:p>
          <a:p>
            <a:pPr lvl="3"/>
            <a:r>
              <a:rPr lang="cs-CZ" dirty="0" smtClean="0"/>
              <a:t>duchovních</a:t>
            </a:r>
          </a:p>
          <a:p>
            <a:pPr lvl="3"/>
            <a:r>
              <a:rPr lang="cs-CZ" dirty="0" smtClean="0"/>
              <a:t>žen</a:t>
            </a:r>
          </a:p>
          <a:p>
            <a:pPr lvl="3"/>
            <a:r>
              <a:rPr lang="cs-CZ" dirty="0" smtClean="0"/>
              <a:t>civilistů </a:t>
            </a:r>
          </a:p>
          <a:p>
            <a:pPr lvl="3"/>
            <a:r>
              <a:rPr lang="cs-CZ" dirty="0" smtClean="0"/>
              <a:t>loupeže </a:t>
            </a:r>
            <a:endParaRPr lang="cs-CZ" dirty="0"/>
          </a:p>
          <a:p>
            <a:pPr lvl="3"/>
            <a:r>
              <a:rPr lang="cs-CZ" dirty="0" smtClean="0"/>
              <a:t>zneuctění eucharistie</a:t>
            </a:r>
          </a:p>
          <a:p>
            <a:pPr lvl="2"/>
            <a:r>
              <a:rPr lang="cs-CZ" dirty="0" smtClean="0"/>
              <a:t>obávanou </a:t>
            </a:r>
            <a:r>
              <a:rPr lang="cs-CZ" dirty="0"/>
              <a:t>formou trestu bylo </a:t>
            </a:r>
            <a:r>
              <a:rPr lang="cs-CZ" b="1" dirty="0" smtClean="0"/>
              <a:t>zostuzení</a:t>
            </a:r>
            <a:r>
              <a:rPr lang="cs-CZ" dirty="0" smtClean="0"/>
              <a:t> </a:t>
            </a:r>
            <a:r>
              <a:rPr lang="cs-CZ" dirty="0"/>
              <a:t>uplatňované </a:t>
            </a:r>
            <a:r>
              <a:rPr lang="cs-CZ" dirty="0" smtClean="0"/>
              <a:t>za:</a:t>
            </a:r>
          </a:p>
          <a:p>
            <a:pPr lvl="3"/>
            <a:r>
              <a:rPr lang="cs-CZ" dirty="0" smtClean="0"/>
              <a:t>porušení </a:t>
            </a:r>
            <a:r>
              <a:rPr lang="cs-CZ" dirty="0"/>
              <a:t>přísahy, dezerce a různé </a:t>
            </a:r>
            <a:r>
              <a:rPr lang="cs-CZ" dirty="0" smtClean="0"/>
              <a:t>zločiny</a:t>
            </a:r>
          </a:p>
          <a:p>
            <a:pPr lvl="3"/>
            <a:r>
              <a:rPr lang="cs-CZ" dirty="0" smtClean="0"/>
              <a:t>znakem bylo </a:t>
            </a:r>
            <a:r>
              <a:rPr lang="cs-CZ" b="1" dirty="0"/>
              <a:t>zavěšení rytířova štítu vzhůru nohama či jeho přivázání ke koňské oháňce</a:t>
            </a:r>
            <a:r>
              <a:rPr lang="cs-CZ" dirty="0"/>
              <a:t> (</a:t>
            </a:r>
            <a:r>
              <a:rPr lang="cs-CZ" dirty="0" err="1"/>
              <a:t>McGlynn</a:t>
            </a:r>
            <a:r>
              <a:rPr lang="cs-CZ" dirty="0"/>
              <a:t>, 2010</a:t>
            </a:r>
            <a:r>
              <a:rPr lang="cs-CZ" dirty="0" smtClean="0"/>
              <a:t>) </a:t>
            </a:r>
            <a:endParaRPr lang="cs-CZ" dirty="0"/>
          </a:p>
        </p:txBody>
      </p:sp>
      <p:pic>
        <p:nvPicPr>
          <p:cNvPr id="61442" name="Picture 2" descr="C:\Users\Jiří\Desktop\rytiri\rytirska bitva (kovari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90" y="908720"/>
            <a:ext cx="3427710" cy="4379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657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cs-CZ" b="1" dirty="0" smtClean="0"/>
              <a:t>turnaje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30" y="908720"/>
            <a:ext cx="9131970" cy="5949280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z latinského </a:t>
            </a:r>
            <a:r>
              <a:rPr lang="cs-CZ" i="1" dirty="0" err="1"/>
              <a:t>tornare</a:t>
            </a:r>
            <a:r>
              <a:rPr lang="cs-CZ" dirty="0"/>
              <a:t>, </a:t>
            </a:r>
            <a:r>
              <a:rPr lang="cs-CZ" dirty="0" smtClean="0"/>
              <a:t>zápasit</a:t>
            </a:r>
          </a:p>
          <a:p>
            <a:pPr algn="just"/>
            <a:r>
              <a:rPr lang="cs-CZ" dirty="0" smtClean="0"/>
              <a:t>vznik </a:t>
            </a:r>
            <a:r>
              <a:rPr lang="cs-CZ" dirty="0"/>
              <a:t>pravděpodobně </a:t>
            </a:r>
            <a:r>
              <a:rPr lang="cs-CZ" dirty="0" smtClean="0"/>
              <a:t>souvisel s</a:t>
            </a:r>
            <a:r>
              <a:rPr lang="cs-CZ" dirty="0"/>
              <a:t> nutností speciálního </a:t>
            </a:r>
            <a:r>
              <a:rPr lang="cs-CZ" dirty="0" smtClean="0"/>
              <a:t>výcviku</a:t>
            </a:r>
          </a:p>
          <a:p>
            <a:pPr algn="just"/>
            <a:r>
              <a:rPr lang="cs-CZ" dirty="0" smtClean="0"/>
              <a:t>turnaj </a:t>
            </a:r>
            <a:r>
              <a:rPr lang="cs-CZ" dirty="0"/>
              <a:t>zavedl </a:t>
            </a:r>
            <a:r>
              <a:rPr lang="cs-CZ" dirty="0" smtClean="0"/>
              <a:t>v </a:t>
            </a:r>
            <a:r>
              <a:rPr lang="cs-CZ" b="1" dirty="0"/>
              <a:t>11. století </a:t>
            </a:r>
            <a:r>
              <a:rPr lang="cs-CZ" dirty="0" smtClean="0"/>
              <a:t>fr. rytíř </a:t>
            </a:r>
            <a:r>
              <a:rPr lang="cs-CZ" b="1" dirty="0" err="1"/>
              <a:t>Geoffroy</a:t>
            </a:r>
            <a:r>
              <a:rPr lang="cs-CZ" b="1" dirty="0"/>
              <a:t> de </a:t>
            </a:r>
            <a:r>
              <a:rPr lang="cs-CZ" b="1" dirty="0" err="1"/>
              <a:t>Preuilly</a:t>
            </a:r>
            <a:r>
              <a:rPr lang="cs-CZ" b="1" dirty="0"/>
              <a:t> </a:t>
            </a:r>
            <a:r>
              <a:rPr lang="cs-CZ" dirty="0"/>
              <a:t>(i když to někteří </a:t>
            </a:r>
            <a:r>
              <a:rPr lang="cs-CZ" dirty="0" smtClean="0"/>
              <a:t>medievalisté popírají) </a:t>
            </a:r>
          </a:p>
          <a:p>
            <a:pPr algn="just"/>
            <a:r>
              <a:rPr lang="cs-CZ" dirty="0" smtClean="0"/>
              <a:t>počátky můžeme </a:t>
            </a:r>
            <a:r>
              <a:rPr lang="cs-CZ" dirty="0"/>
              <a:t>klást </a:t>
            </a:r>
            <a:r>
              <a:rPr lang="cs-CZ" dirty="0" smtClean="0"/>
              <a:t>do </a:t>
            </a:r>
            <a:r>
              <a:rPr lang="cs-CZ" b="1" dirty="0"/>
              <a:t>Francie 9. století </a:t>
            </a:r>
            <a:r>
              <a:rPr lang="cs-CZ" dirty="0"/>
              <a:t>jako </a:t>
            </a:r>
            <a:r>
              <a:rPr lang="cs-CZ" i="1" dirty="0"/>
              <a:t>ludi </a:t>
            </a:r>
            <a:r>
              <a:rPr lang="cs-CZ" i="1" dirty="0" err="1"/>
              <a:t>Gallici</a:t>
            </a:r>
            <a:r>
              <a:rPr lang="cs-CZ" i="1" dirty="0"/>
              <a:t> </a:t>
            </a:r>
            <a:r>
              <a:rPr lang="cs-CZ" dirty="0"/>
              <a:t>či </a:t>
            </a:r>
            <a:r>
              <a:rPr lang="cs-CZ" i="1" dirty="0" err="1"/>
              <a:t>conflictus</a:t>
            </a:r>
            <a:r>
              <a:rPr lang="cs-CZ" i="1" dirty="0"/>
              <a:t> </a:t>
            </a:r>
            <a:r>
              <a:rPr lang="cs-CZ" i="1" dirty="0" err="1" smtClean="0"/>
              <a:t>Gallici</a:t>
            </a:r>
            <a:endParaRPr lang="cs-CZ" dirty="0"/>
          </a:p>
          <a:p>
            <a:pPr lvl="1" algn="just"/>
            <a:r>
              <a:rPr lang="cs-CZ" dirty="0" smtClean="0"/>
              <a:t>v</a:t>
            </a:r>
            <a:r>
              <a:rPr lang="cs-CZ" dirty="0"/>
              <a:t> roce 842 u příležitosti spojenectví </a:t>
            </a:r>
            <a:r>
              <a:rPr lang="cs-CZ" b="1" dirty="0"/>
              <a:t>Karla Holého </a:t>
            </a:r>
            <a:r>
              <a:rPr lang="cs-CZ" dirty="0"/>
              <a:t>a </a:t>
            </a:r>
            <a:r>
              <a:rPr lang="cs-CZ" b="1" dirty="0"/>
              <a:t>Ludvíka Němce </a:t>
            </a:r>
            <a:r>
              <a:rPr lang="cs-CZ" dirty="0"/>
              <a:t>proběhla předstíraná bitva, kdy se proti sobě obě strany vyřítily, a poté předstíraly ústup </a:t>
            </a:r>
            <a:r>
              <a:rPr lang="cs-CZ" dirty="0" smtClean="0"/>
              <a:t>(</a:t>
            </a:r>
            <a:r>
              <a:rPr lang="cs-CZ" dirty="0"/>
              <a:t>Flori, </a:t>
            </a:r>
            <a:r>
              <a:rPr lang="cs-CZ" dirty="0" smtClean="0"/>
              <a:t>2008)</a:t>
            </a:r>
          </a:p>
        </p:txBody>
      </p:sp>
    </p:spTree>
    <p:extLst>
      <p:ext uri="{BB962C8B-B14F-4D97-AF65-F5344CB8AC3E}">
        <p14:creationId xmlns:p14="http://schemas.microsoft.com/office/powerpoint/2010/main" val="3818397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256584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ve  </a:t>
            </a:r>
            <a:r>
              <a:rPr lang="cs-CZ" b="1" dirty="0"/>
              <a:t>12. století</a:t>
            </a:r>
            <a:r>
              <a:rPr lang="cs-CZ" dirty="0"/>
              <a:t> rychlý </a:t>
            </a:r>
            <a:r>
              <a:rPr lang="cs-CZ" b="1" dirty="0"/>
              <a:t>rozvoj</a:t>
            </a:r>
          </a:p>
          <a:p>
            <a:pPr algn="just"/>
            <a:r>
              <a:rPr lang="cs-CZ" dirty="0"/>
              <a:t>do českých zemí – 13. století za vlády </a:t>
            </a:r>
            <a:r>
              <a:rPr lang="cs-CZ" b="1" dirty="0"/>
              <a:t>Václava I.</a:t>
            </a:r>
            <a:r>
              <a:rPr lang="cs-CZ" dirty="0"/>
              <a:t> </a:t>
            </a:r>
          </a:p>
          <a:p>
            <a:pPr algn="just"/>
            <a:r>
              <a:rPr lang="cs-CZ" b="1" dirty="0"/>
              <a:t>vrchol</a:t>
            </a:r>
            <a:r>
              <a:rPr lang="cs-CZ" dirty="0"/>
              <a:t> spadá do 12. a 13. století</a:t>
            </a:r>
          </a:p>
          <a:p>
            <a:pPr algn="just"/>
            <a:r>
              <a:rPr lang="cs-CZ" dirty="0"/>
              <a:t>i souboje v rámci práva, tzv. </a:t>
            </a:r>
            <a:r>
              <a:rPr lang="cs-CZ" b="1" i="1" dirty="0" err="1"/>
              <a:t>ordály</a:t>
            </a:r>
            <a:r>
              <a:rPr lang="cs-CZ" dirty="0"/>
              <a:t> (boží soudy)</a:t>
            </a:r>
          </a:p>
          <a:p>
            <a:pPr algn="just"/>
            <a:r>
              <a:rPr lang="cs-CZ" dirty="0"/>
              <a:t>rozvoj soubojů vedl ke vzniku větších turnajů a her</a:t>
            </a:r>
          </a:p>
          <a:p>
            <a:r>
              <a:rPr lang="cs-CZ" dirty="0" smtClean="0"/>
              <a:t>spojitost s rytířskými </a:t>
            </a:r>
            <a:r>
              <a:rPr lang="cs-CZ" b="1" dirty="0" smtClean="0"/>
              <a:t>dostihy</a:t>
            </a:r>
          </a:p>
          <a:p>
            <a:pPr lvl="1"/>
            <a:r>
              <a:rPr lang="cs-CZ" dirty="0" smtClean="0"/>
              <a:t>o </a:t>
            </a:r>
            <a:r>
              <a:rPr lang="cs-CZ" dirty="0"/>
              <a:t>Velikonocích na Bílou </a:t>
            </a:r>
            <a:r>
              <a:rPr lang="cs-CZ" dirty="0" smtClean="0"/>
              <a:t>sobotu</a:t>
            </a:r>
          </a:p>
          <a:p>
            <a:pPr lvl="1"/>
            <a:r>
              <a:rPr lang="cs-CZ" dirty="0" smtClean="0"/>
              <a:t>vítěz – 20 </a:t>
            </a:r>
            <a:r>
              <a:rPr lang="cs-CZ" dirty="0"/>
              <a:t>liber čistého zlata </a:t>
            </a:r>
          </a:p>
        </p:txBody>
      </p:sp>
    </p:spTree>
    <p:extLst>
      <p:ext uri="{BB962C8B-B14F-4D97-AF65-F5344CB8AC3E}">
        <p14:creationId xmlns:p14="http://schemas.microsoft.com/office/powerpoint/2010/main" val="619369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igo - obr\j\7 stredov\gravett 2001 s. 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754"/>
            <a:ext cx="58326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5462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le:René d'Anjou Livre des tournois France Provence XVe siècle Barthélemy d'Ey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" y="476672"/>
            <a:ext cx="9144000" cy="5989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721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Jiří\Desktop\rytiri\turnaj 16.st (gravett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98" y="-2"/>
            <a:ext cx="4788024" cy="694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Jiří\Desktop\rytiri\turnaje (K-K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6"/>
            <a:ext cx="4516437" cy="662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4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umožnění vzniku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b="1" dirty="0" smtClean="0"/>
              <a:t>objev </a:t>
            </a:r>
            <a:r>
              <a:rPr lang="cs-CZ" b="1" dirty="0"/>
              <a:t>sedla a </a:t>
            </a:r>
            <a:r>
              <a:rPr lang="cs-CZ" b="1" dirty="0" smtClean="0"/>
              <a:t>třmenů</a:t>
            </a:r>
          </a:p>
          <a:p>
            <a:pPr lvl="1" algn="just"/>
            <a:r>
              <a:rPr lang="cs-CZ" dirty="0" smtClean="0"/>
              <a:t>na </a:t>
            </a:r>
            <a:r>
              <a:rPr lang="cs-CZ" dirty="0"/>
              <a:t>západě </a:t>
            </a:r>
            <a:r>
              <a:rPr lang="cs-CZ" dirty="0" smtClean="0"/>
              <a:t>se objevily </a:t>
            </a:r>
            <a:r>
              <a:rPr lang="cs-CZ" dirty="0"/>
              <a:t>v době vlády </a:t>
            </a:r>
            <a:r>
              <a:rPr lang="cs-CZ" b="1" dirty="0"/>
              <a:t>Karla Velikého </a:t>
            </a:r>
            <a:endParaRPr lang="cs-CZ" b="1" dirty="0" smtClean="0"/>
          </a:p>
          <a:p>
            <a:pPr lvl="2" algn="just"/>
            <a:r>
              <a:rPr lang="cs-CZ" dirty="0" smtClean="0"/>
              <a:t>snad </a:t>
            </a:r>
            <a:r>
              <a:rPr lang="cs-CZ" dirty="0"/>
              <a:t>se sem dostaly z Číny přes </a:t>
            </a:r>
            <a:r>
              <a:rPr lang="cs-CZ" dirty="0" smtClean="0"/>
              <a:t>Araby</a:t>
            </a:r>
          </a:p>
          <a:p>
            <a:pPr algn="just"/>
            <a:r>
              <a:rPr lang="cs-CZ" b="1" dirty="0" smtClean="0"/>
              <a:t>zdokonalení podkov </a:t>
            </a:r>
          </a:p>
          <a:p>
            <a:pPr algn="just"/>
            <a:r>
              <a:rPr lang="cs-CZ" dirty="0" smtClean="0"/>
              <a:t>vznik: </a:t>
            </a:r>
          </a:p>
          <a:p>
            <a:pPr lvl="1" algn="just"/>
            <a:r>
              <a:rPr lang="cs-CZ" b="1" dirty="0" smtClean="0"/>
              <a:t>pákového udidla</a:t>
            </a:r>
          </a:p>
          <a:p>
            <a:pPr lvl="1" algn="just"/>
            <a:r>
              <a:rPr lang="cs-CZ" b="1" dirty="0" smtClean="0"/>
              <a:t>podbradních </a:t>
            </a:r>
            <a:r>
              <a:rPr lang="cs-CZ" b="1" dirty="0"/>
              <a:t>řetízků </a:t>
            </a:r>
          </a:p>
          <a:p>
            <a:pPr lvl="1" algn="just"/>
            <a:r>
              <a:rPr lang="cs-CZ" b="1" dirty="0" smtClean="0"/>
              <a:t>dlouhých </a:t>
            </a:r>
            <a:r>
              <a:rPr lang="cs-CZ" b="1" dirty="0"/>
              <a:t>otěží </a:t>
            </a:r>
          </a:p>
          <a:p>
            <a:pPr algn="just"/>
            <a:r>
              <a:rPr lang="cs-CZ" dirty="0" smtClean="0"/>
              <a:t>umožněn </a:t>
            </a:r>
            <a:r>
              <a:rPr lang="cs-CZ" dirty="0"/>
              <a:t>poprvé </a:t>
            </a:r>
            <a:r>
              <a:rPr lang="cs-CZ" b="1" dirty="0"/>
              <a:t>pevný </a:t>
            </a:r>
            <a:r>
              <a:rPr lang="cs-CZ" b="1" dirty="0" smtClean="0"/>
              <a:t>sed</a:t>
            </a:r>
          </a:p>
          <a:p>
            <a:pPr lvl="1" algn="just"/>
            <a:r>
              <a:rPr lang="cs-CZ" b="1" dirty="0" smtClean="0"/>
              <a:t>reforma</a:t>
            </a:r>
            <a:r>
              <a:rPr lang="cs-CZ" dirty="0" smtClean="0"/>
              <a:t> </a:t>
            </a:r>
            <a:r>
              <a:rPr lang="cs-CZ" dirty="0"/>
              <a:t>v jezdectví i </a:t>
            </a:r>
            <a:r>
              <a:rPr lang="cs-CZ" dirty="0" smtClean="0"/>
              <a:t>válečnictví</a:t>
            </a:r>
          </a:p>
          <a:p>
            <a:pPr algn="just"/>
            <a:r>
              <a:rPr lang="cs-CZ" dirty="0" smtClean="0"/>
              <a:t>to ale nebyly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důvody </a:t>
            </a:r>
            <a:r>
              <a:rPr lang="cs-CZ" dirty="0"/>
              <a:t>vzniku </a:t>
            </a:r>
            <a:r>
              <a:rPr lang="cs-CZ" dirty="0" smtClean="0"/>
              <a:t>rytířstva</a:t>
            </a:r>
          </a:p>
          <a:p>
            <a:pPr lvl="1" algn="just"/>
            <a:r>
              <a:rPr lang="cs-CZ" dirty="0" smtClean="0"/>
              <a:t>byl </a:t>
            </a:r>
            <a:r>
              <a:rPr lang="cs-CZ" dirty="0"/>
              <a:t>jím </a:t>
            </a:r>
            <a:r>
              <a:rPr lang="cs-CZ" b="1" dirty="0"/>
              <a:t>růst prestiže </a:t>
            </a:r>
            <a:r>
              <a:rPr lang="cs-CZ" i="1" dirty="0"/>
              <a:t>„bojovníka usazeného na </a:t>
            </a:r>
            <a:r>
              <a:rPr lang="cs-CZ" i="1" dirty="0" smtClean="0"/>
              <a:t>koni“ </a:t>
            </a:r>
            <a:r>
              <a:rPr lang="cs-CZ" sz="2100" dirty="0" smtClean="0"/>
              <a:t>(</a:t>
            </a:r>
            <a:r>
              <a:rPr lang="cs-CZ" sz="2100" dirty="0" err="1" smtClean="0"/>
              <a:t>Cardini</a:t>
            </a:r>
            <a:r>
              <a:rPr lang="cs-CZ" sz="2100" dirty="0" smtClean="0"/>
              <a:t>, </a:t>
            </a:r>
            <a:r>
              <a:rPr lang="cs-CZ" sz="2100" dirty="0"/>
              <a:t>1999, 71</a:t>
            </a:r>
            <a:r>
              <a:rPr lang="cs-CZ" sz="2100" dirty="0" smtClean="0"/>
              <a:t>)</a:t>
            </a:r>
          </a:p>
          <a:p>
            <a:pPr algn="just"/>
            <a:r>
              <a:rPr lang="cs-CZ" dirty="0" smtClean="0"/>
              <a:t>zásadním byl dále: </a:t>
            </a:r>
          </a:p>
          <a:p>
            <a:pPr lvl="1" algn="just"/>
            <a:r>
              <a:rPr lang="cs-CZ" dirty="0" smtClean="0"/>
              <a:t>vznik </a:t>
            </a:r>
            <a:r>
              <a:rPr lang="cs-CZ" b="1" dirty="0" smtClean="0"/>
              <a:t>knížectví</a:t>
            </a:r>
            <a:r>
              <a:rPr lang="cs-CZ" dirty="0" smtClean="0"/>
              <a:t> </a:t>
            </a:r>
            <a:r>
              <a:rPr lang="cs-CZ" dirty="0"/>
              <a:t>tvořených řadou </a:t>
            </a:r>
            <a:r>
              <a:rPr lang="cs-CZ" b="1" dirty="0"/>
              <a:t>hrabství</a:t>
            </a:r>
            <a:r>
              <a:rPr lang="cs-CZ" dirty="0"/>
              <a:t>, menších celků a autonomních panství vládnoucí svém okolí z </a:t>
            </a:r>
            <a:r>
              <a:rPr lang="cs-CZ" dirty="0" smtClean="0"/>
              <a:t>hradů prostřednictvím </a:t>
            </a:r>
            <a:r>
              <a:rPr lang="cs-CZ" i="1" dirty="0" err="1"/>
              <a:t>militum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20737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Jiří\Desktop\rytiri\turnaj v bordeaux 1387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195"/>
            <a:ext cx="2894425" cy="6089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C:\Users\Jiří\Desktop\rytiri\turnaj v saint-ingelvert froissartovakronika (K-K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6160"/>
            <a:ext cx="3141773" cy="6079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C:\Users\Jiří\Desktop\rytiri\turnaj v saint-ingelvert froissartovakronika2 (K-K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19" y="277146"/>
            <a:ext cx="3081941" cy="6098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5705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rytiri\turnaj v chastel de la lande 15 stol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98411"/>
            <a:ext cx="4367673" cy="545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Jiří\Desktop\rytiri\turnaj divadlo dobyjeni hradu (kol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" y="0"/>
            <a:ext cx="4770558" cy="481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9757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Jiří\Desktop\rytiri\turnaj westminster (gravett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809"/>
            <a:ext cx="9144000" cy="3270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Jiří\Desktop\rytiri\turnaj 15.st (K-K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818"/>
            <a:ext cx="5544616" cy="3573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8446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Jiří\Desktop\rytiri\středoveky turnaj (kovari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18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cíle a motivy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původně konané </a:t>
            </a:r>
            <a:r>
              <a:rPr lang="cs-CZ" b="1" dirty="0" smtClean="0"/>
              <a:t>pro čest</a:t>
            </a:r>
          </a:p>
          <a:p>
            <a:r>
              <a:rPr lang="cs-CZ" dirty="0" smtClean="0"/>
              <a:t>později </a:t>
            </a:r>
            <a:r>
              <a:rPr lang="cs-CZ" b="1" dirty="0" smtClean="0"/>
              <a:t>pro peníze</a:t>
            </a:r>
          </a:p>
          <a:p>
            <a:pPr lvl="1"/>
            <a:r>
              <a:rPr lang="cs-CZ" dirty="0" smtClean="0"/>
              <a:t>částka od poraženého rytíře jako </a:t>
            </a:r>
            <a:r>
              <a:rPr lang="cs-CZ" b="1" dirty="0" smtClean="0"/>
              <a:t>výkupné</a:t>
            </a:r>
          </a:p>
          <a:p>
            <a:pPr lvl="2"/>
            <a:r>
              <a:rPr lang="cs-CZ" dirty="0" smtClean="0"/>
              <a:t>zbroj a koně (</a:t>
            </a:r>
            <a:r>
              <a:rPr lang="cs-CZ" b="1" dirty="0" smtClean="0"/>
              <a:t>Iliada</a:t>
            </a:r>
            <a:r>
              <a:rPr lang="cs-CZ" dirty="0" smtClean="0"/>
              <a:t>, </a:t>
            </a:r>
            <a:r>
              <a:rPr lang="cs-CZ" i="1" dirty="0" smtClean="0"/>
              <a:t>ἱππ</a:t>
            </a:r>
            <a:r>
              <a:rPr lang="cs-CZ" i="1" dirty="0" err="1" smtClean="0"/>
              <a:t>εῖς</a:t>
            </a:r>
            <a:r>
              <a:rPr lang="cs-CZ" dirty="0" smtClean="0"/>
              <a:t>, Hektor A. zbroj) </a:t>
            </a:r>
          </a:p>
          <a:p>
            <a:pPr lvl="2"/>
            <a:r>
              <a:rPr lang="cs-CZ" dirty="0" smtClean="0"/>
              <a:t>zadlužování a chudnutí </a:t>
            </a:r>
          </a:p>
          <a:p>
            <a:pPr lvl="2"/>
            <a:r>
              <a:rPr lang="cs-CZ" dirty="0" smtClean="0"/>
              <a:t>spojenecká smlouva</a:t>
            </a:r>
          </a:p>
          <a:p>
            <a:pPr lvl="2"/>
            <a:r>
              <a:rPr lang="cs-CZ" dirty="0" smtClean="0"/>
              <a:t>sňatek</a:t>
            </a:r>
          </a:p>
          <a:p>
            <a:pPr lvl="2"/>
            <a:r>
              <a:rPr lang="cs-CZ" dirty="0" smtClean="0"/>
              <a:t>pevnost</a:t>
            </a:r>
          </a:p>
          <a:p>
            <a:pPr lvl="2"/>
            <a:r>
              <a:rPr lang="cs-CZ" dirty="0" smtClean="0"/>
              <a:t>vstup do poddanství</a:t>
            </a:r>
          </a:p>
          <a:p>
            <a:pPr lvl="2"/>
            <a:r>
              <a:rPr lang="cs-CZ" dirty="0" smtClean="0"/>
              <a:t>dar pro</a:t>
            </a:r>
            <a:r>
              <a:rPr lang="cs-CZ" dirty="0"/>
              <a:t> </a:t>
            </a:r>
            <a:r>
              <a:rPr lang="cs-CZ" dirty="0" smtClean="0"/>
              <a:t>hlasatele – velebení jména </a:t>
            </a:r>
          </a:p>
          <a:p>
            <a:r>
              <a:rPr lang="cs-CZ" b="1" dirty="0" smtClean="0"/>
              <a:t>pro nevěstu </a:t>
            </a:r>
            <a:r>
              <a:rPr lang="cs-CZ" dirty="0" smtClean="0"/>
              <a:t>a věno (dvorská poezie) </a:t>
            </a:r>
          </a:p>
          <a:p>
            <a:r>
              <a:rPr lang="cs-CZ" dirty="0" smtClean="0"/>
              <a:t>zviditelnění se, zalíbení se panovníkovi, …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66756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cs-CZ" b="1" dirty="0" smtClean="0"/>
              <a:t>průběh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b="1" dirty="0" smtClean="0"/>
              <a:t>místo konání </a:t>
            </a:r>
          </a:p>
          <a:p>
            <a:pPr lvl="1" algn="just"/>
            <a:r>
              <a:rPr lang="cs-CZ" dirty="0" smtClean="0"/>
              <a:t>hradní nádvoří, volné prostranství pod hradem, města</a:t>
            </a:r>
          </a:p>
          <a:p>
            <a:pPr algn="just"/>
            <a:r>
              <a:rPr lang="cs-CZ" b="1" dirty="0" smtClean="0"/>
              <a:t>ohlašování</a:t>
            </a:r>
          </a:p>
          <a:p>
            <a:pPr lvl="1" algn="just"/>
            <a:r>
              <a:rPr lang="cs-CZ" dirty="0" smtClean="0"/>
              <a:t>3 týdny dopředu </a:t>
            </a:r>
          </a:p>
          <a:p>
            <a:pPr algn="just"/>
            <a:r>
              <a:rPr lang="cs-CZ" b="1" dirty="0" smtClean="0"/>
              <a:t>od</a:t>
            </a:r>
            <a:r>
              <a:rPr lang="cs-CZ" b="1" dirty="0"/>
              <a:t> pondělí</a:t>
            </a:r>
            <a:r>
              <a:rPr lang="cs-CZ" dirty="0"/>
              <a:t> </a:t>
            </a:r>
            <a:r>
              <a:rPr lang="cs-CZ" b="1" dirty="0" smtClean="0"/>
              <a:t>souboje</a:t>
            </a:r>
            <a:r>
              <a:rPr lang="cs-CZ" dirty="0" smtClean="0"/>
              <a:t> </a:t>
            </a:r>
            <a:r>
              <a:rPr lang="cs-CZ" dirty="0"/>
              <a:t>mezi </a:t>
            </a:r>
            <a:r>
              <a:rPr lang="cs-CZ" dirty="0" smtClean="0"/>
              <a:t>vybranými dvojicemi</a:t>
            </a:r>
          </a:p>
          <a:p>
            <a:pPr lvl="1" algn="just"/>
            <a:r>
              <a:rPr lang="cs-CZ" dirty="0"/>
              <a:t>fr. </a:t>
            </a:r>
            <a:r>
              <a:rPr lang="cs-CZ" i="1" dirty="0" err="1"/>
              <a:t>viesprée</a:t>
            </a:r>
            <a:r>
              <a:rPr lang="cs-CZ" dirty="0"/>
              <a:t> / něm. </a:t>
            </a:r>
            <a:r>
              <a:rPr lang="cs-CZ" i="1" dirty="0" err="1"/>
              <a:t>Vesperil</a:t>
            </a:r>
            <a:r>
              <a:rPr lang="cs-CZ" dirty="0"/>
              <a:t> </a:t>
            </a:r>
          </a:p>
          <a:p>
            <a:pPr lvl="1" algn="just"/>
            <a:r>
              <a:rPr lang="cs-CZ" dirty="0" smtClean="0"/>
              <a:t>vyřazení několika </a:t>
            </a:r>
            <a:r>
              <a:rPr lang="cs-CZ" dirty="0"/>
              <a:t>rytířů </a:t>
            </a:r>
            <a:r>
              <a:rPr lang="cs-CZ" dirty="0" smtClean="0"/>
              <a:t>z pozdějšího </a:t>
            </a:r>
            <a:r>
              <a:rPr lang="cs-CZ" dirty="0"/>
              <a:t>turnaje </a:t>
            </a:r>
            <a:endParaRPr lang="cs-CZ" dirty="0" smtClean="0"/>
          </a:p>
          <a:p>
            <a:pPr algn="just"/>
            <a:r>
              <a:rPr lang="cs-CZ" b="1" dirty="0"/>
              <a:t>3 až 10 </a:t>
            </a:r>
            <a:r>
              <a:rPr lang="cs-CZ" b="1" dirty="0" smtClean="0"/>
              <a:t>dní</a:t>
            </a:r>
            <a:r>
              <a:rPr lang="cs-CZ" dirty="0" smtClean="0"/>
              <a:t>, zakončeny </a:t>
            </a:r>
            <a:r>
              <a:rPr lang="cs-CZ" b="1" dirty="0" smtClean="0"/>
              <a:t>tancem </a:t>
            </a:r>
          </a:p>
          <a:p>
            <a:pPr algn="just"/>
            <a:r>
              <a:rPr lang="cs-CZ" b="1" dirty="0" smtClean="0"/>
              <a:t>pevná pravidla</a:t>
            </a:r>
            <a:endParaRPr lang="cs-CZ" dirty="0"/>
          </a:p>
          <a:p>
            <a:pPr algn="just"/>
            <a:r>
              <a:rPr lang="cs-CZ" dirty="0" smtClean="0"/>
              <a:t>údery </a:t>
            </a:r>
            <a:r>
              <a:rPr lang="cs-CZ" dirty="0"/>
              <a:t>se dělily </a:t>
            </a:r>
            <a:r>
              <a:rPr lang="cs-CZ" dirty="0" smtClean="0"/>
              <a:t>na:</a:t>
            </a:r>
          </a:p>
          <a:p>
            <a:pPr lvl="1" algn="just"/>
            <a:r>
              <a:rPr lang="cs-CZ" b="1" dirty="0" smtClean="0"/>
              <a:t>čestné</a:t>
            </a:r>
            <a:r>
              <a:rPr lang="cs-CZ" dirty="0" smtClean="0"/>
              <a:t> </a:t>
            </a:r>
            <a:r>
              <a:rPr lang="cs-CZ" dirty="0"/>
              <a:t>(vedené zepředu) </a:t>
            </a:r>
          </a:p>
          <a:p>
            <a:pPr lvl="1" algn="just"/>
            <a:r>
              <a:rPr lang="cs-CZ" b="1" dirty="0" smtClean="0"/>
              <a:t>nečestné</a:t>
            </a:r>
            <a:r>
              <a:rPr lang="cs-CZ" dirty="0" smtClean="0"/>
              <a:t> </a:t>
            </a:r>
            <a:r>
              <a:rPr lang="cs-CZ" dirty="0"/>
              <a:t>(vedené </a:t>
            </a:r>
            <a:r>
              <a:rPr lang="cs-CZ" dirty="0" smtClean="0"/>
              <a:t>zezadu, </a:t>
            </a:r>
            <a:r>
              <a:rPr lang="cs-CZ" dirty="0"/>
              <a:t>při </a:t>
            </a:r>
            <a:r>
              <a:rPr lang="cs-CZ" dirty="0" smtClean="0"/>
              <a:t>soupeřově </a:t>
            </a:r>
            <a:r>
              <a:rPr lang="cs-CZ" dirty="0"/>
              <a:t>handicapu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03176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</a:t>
            </a:r>
            <a:r>
              <a:rPr lang="cs-CZ" b="1" dirty="0" smtClean="0"/>
              <a:t>en turnaje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mše</a:t>
            </a:r>
          </a:p>
          <a:p>
            <a:r>
              <a:rPr lang="cs-CZ" b="1" dirty="0" smtClean="0"/>
              <a:t>rozdělení účastníků</a:t>
            </a:r>
            <a:r>
              <a:rPr lang="cs-CZ" dirty="0" smtClean="0"/>
              <a:t> </a:t>
            </a:r>
            <a:r>
              <a:rPr lang="cs-CZ" dirty="0"/>
              <a:t>vyvolávači (</a:t>
            </a:r>
            <a:r>
              <a:rPr lang="cs-CZ" b="1" i="1" dirty="0" err="1" smtClean="0"/>
              <a:t>grôgirer</a:t>
            </a:r>
            <a:r>
              <a:rPr lang="cs-CZ" dirty="0" smtClean="0"/>
              <a:t>) do </a:t>
            </a:r>
            <a:r>
              <a:rPr lang="cs-CZ" dirty="0"/>
              <a:t>dvou zhruba stejně silných </a:t>
            </a:r>
            <a:r>
              <a:rPr lang="cs-CZ" dirty="0" smtClean="0"/>
              <a:t>skupin (příp. několika menších) – boj</a:t>
            </a:r>
          </a:p>
          <a:p>
            <a:pPr lvl="1"/>
            <a:r>
              <a:rPr lang="cs-CZ" dirty="0" smtClean="0"/>
              <a:t>v</a:t>
            </a:r>
            <a:r>
              <a:rPr lang="cs-CZ" dirty="0"/>
              <a:t> každé skupině </a:t>
            </a:r>
            <a:r>
              <a:rPr lang="cs-CZ" dirty="0" smtClean="0"/>
              <a:t>zvolen velitel</a:t>
            </a:r>
          </a:p>
          <a:p>
            <a:r>
              <a:rPr lang="cs-CZ" b="1" dirty="0" smtClean="0"/>
              <a:t>snídaně </a:t>
            </a:r>
            <a:r>
              <a:rPr lang="cs-CZ" dirty="0"/>
              <a:t>(</a:t>
            </a:r>
            <a:r>
              <a:rPr lang="cs-CZ" i="1" dirty="0" err="1"/>
              <a:t>pittimansiere</a:t>
            </a:r>
            <a:r>
              <a:rPr lang="cs-CZ" dirty="0"/>
              <a:t>, </a:t>
            </a:r>
            <a:r>
              <a:rPr lang="cs-CZ" i="1" dirty="0" err="1"/>
              <a:t>turneischen</a:t>
            </a:r>
            <a:r>
              <a:rPr lang="cs-CZ" i="1" dirty="0"/>
              <a:t> </a:t>
            </a:r>
            <a:r>
              <a:rPr lang="cs-CZ" i="1" dirty="0" err="1"/>
              <a:t>inbiz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2 pečená kuřata </a:t>
            </a:r>
            <a:r>
              <a:rPr lang="cs-CZ" dirty="0"/>
              <a:t>na </a:t>
            </a:r>
            <a:r>
              <a:rPr lang="cs-CZ" dirty="0" smtClean="0"/>
              <a:t>muže</a:t>
            </a:r>
          </a:p>
          <a:p>
            <a:r>
              <a:rPr lang="cs-CZ" b="1" dirty="0" smtClean="0"/>
              <a:t>vyzbrojení</a:t>
            </a:r>
            <a:r>
              <a:rPr lang="cs-CZ" dirty="0"/>
              <a:t>, navlečení brnění a hedvábného pláště s erby </a:t>
            </a:r>
            <a:endParaRPr lang="cs-CZ" dirty="0" smtClean="0"/>
          </a:p>
          <a:p>
            <a:r>
              <a:rPr lang="cs-CZ" b="1" dirty="0" smtClean="0"/>
              <a:t>turnaj</a:t>
            </a:r>
          </a:p>
          <a:p>
            <a:pPr lvl="1"/>
            <a:r>
              <a:rPr lang="cs-CZ" dirty="0" smtClean="0"/>
              <a:t>i se zajímáním </a:t>
            </a:r>
            <a:r>
              <a:rPr lang="cs-CZ" dirty="0"/>
              <a:t>sražených soupeřů, jejich výzbroje a </a:t>
            </a:r>
            <a:r>
              <a:rPr lang="cs-CZ" dirty="0" smtClean="0"/>
              <a:t>výstroje</a:t>
            </a:r>
          </a:p>
          <a:p>
            <a:r>
              <a:rPr lang="cs-CZ" dirty="0" smtClean="0"/>
              <a:t>nakonec tzv</a:t>
            </a:r>
            <a:r>
              <a:rPr lang="cs-CZ" dirty="0"/>
              <a:t>. </a:t>
            </a:r>
            <a:r>
              <a:rPr lang="cs-CZ" b="1" dirty="0"/>
              <a:t>zápasy k poctě </a:t>
            </a:r>
            <a:r>
              <a:rPr lang="cs-CZ" b="1" dirty="0" smtClean="0"/>
              <a:t>dam</a:t>
            </a:r>
          </a:p>
          <a:p>
            <a:pPr lvl="1"/>
            <a:r>
              <a:rPr lang="cs-CZ" dirty="0" smtClean="0"/>
              <a:t>o </a:t>
            </a:r>
            <a:r>
              <a:rPr lang="cs-CZ" dirty="0"/>
              <a:t>slávu a popularitu </a:t>
            </a:r>
            <a:endParaRPr lang="cs-CZ" dirty="0" smtClean="0"/>
          </a:p>
          <a:p>
            <a:pPr lvl="1"/>
            <a:r>
              <a:rPr lang="cs-CZ" dirty="0" smtClean="0"/>
              <a:t>ti </a:t>
            </a:r>
            <a:r>
              <a:rPr lang="cs-CZ" dirty="0"/>
              <a:t>rytíři, jímž zbyla ještě síla, a měli k tomu </a:t>
            </a:r>
            <a:r>
              <a:rPr lang="cs-CZ" dirty="0" smtClean="0"/>
              <a:t>chuť</a:t>
            </a:r>
          </a:p>
          <a:p>
            <a:pPr lvl="1"/>
            <a:r>
              <a:rPr lang="cs-CZ" dirty="0" smtClean="0"/>
              <a:t>mohli </a:t>
            </a:r>
            <a:r>
              <a:rPr lang="cs-CZ" dirty="0"/>
              <a:t>vyzvat jakéhokoli </a:t>
            </a:r>
            <a:r>
              <a:rPr lang="cs-CZ" dirty="0" smtClean="0"/>
              <a:t>soka – pokud přijal</a:t>
            </a:r>
            <a:r>
              <a:rPr lang="cs-CZ" dirty="0"/>
              <a:t>, došlo k souboji </a:t>
            </a:r>
          </a:p>
        </p:txBody>
      </p:sp>
    </p:spTree>
    <p:extLst>
      <p:ext uri="{BB962C8B-B14F-4D97-AF65-F5344CB8AC3E}">
        <p14:creationId xmlns:p14="http://schemas.microsoft.com/office/powerpoint/2010/main" val="35232293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998" y="0"/>
            <a:ext cx="9128001" cy="69269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určení nejlepšího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b="1" dirty="0" smtClean="0"/>
              <a:t>soudcovský </a:t>
            </a:r>
            <a:r>
              <a:rPr lang="cs-CZ" b="1" dirty="0"/>
              <a:t>sbor </a:t>
            </a:r>
            <a:r>
              <a:rPr lang="cs-CZ" dirty="0"/>
              <a:t>starších </a:t>
            </a:r>
            <a:r>
              <a:rPr lang="cs-CZ" dirty="0" smtClean="0"/>
              <a:t>rytířů každý </a:t>
            </a:r>
            <a:r>
              <a:rPr lang="cs-CZ" dirty="0"/>
              <a:t>den </a:t>
            </a:r>
            <a:r>
              <a:rPr lang="cs-CZ" dirty="0" smtClean="0"/>
              <a:t>vyhlašoval </a:t>
            </a:r>
            <a:r>
              <a:rPr lang="cs-CZ" dirty="0"/>
              <a:t>nejlepšího bojovníka </a:t>
            </a:r>
            <a:endParaRPr lang="cs-CZ" dirty="0" smtClean="0"/>
          </a:p>
          <a:p>
            <a:pPr lvl="2" algn="just"/>
            <a:r>
              <a:rPr lang="cs-CZ" dirty="0" smtClean="0"/>
              <a:t>podle </a:t>
            </a:r>
            <a:r>
              <a:rPr lang="cs-CZ" dirty="0"/>
              <a:t>počtu </a:t>
            </a:r>
            <a:r>
              <a:rPr lang="cs-CZ" dirty="0" smtClean="0"/>
              <a:t>sražených </a:t>
            </a:r>
            <a:r>
              <a:rPr lang="cs-CZ" dirty="0"/>
              <a:t>a zajatých </a:t>
            </a:r>
            <a:r>
              <a:rPr lang="cs-CZ" dirty="0" smtClean="0"/>
              <a:t>rytířů</a:t>
            </a:r>
            <a:endParaRPr lang="cs-CZ" dirty="0"/>
          </a:p>
          <a:p>
            <a:pPr algn="just"/>
            <a:r>
              <a:rPr lang="cs-CZ" dirty="0" smtClean="0"/>
              <a:t>z nich se na </a:t>
            </a:r>
            <a:r>
              <a:rPr lang="cs-CZ" dirty="0"/>
              <a:t>konci turnaje vybral </a:t>
            </a:r>
            <a:r>
              <a:rPr lang="cs-CZ" b="1" dirty="0"/>
              <a:t>ten nejlepší </a:t>
            </a:r>
            <a:r>
              <a:rPr lang="cs-CZ" dirty="0"/>
              <a:t>a </a:t>
            </a:r>
            <a:r>
              <a:rPr lang="cs-CZ" dirty="0" smtClean="0"/>
              <a:t>nejstatečnější</a:t>
            </a:r>
          </a:p>
          <a:p>
            <a:pPr lvl="1" algn="just"/>
            <a:r>
              <a:rPr lang="cs-CZ" b="1" dirty="0" smtClean="0"/>
              <a:t>získal cenu: </a:t>
            </a:r>
          </a:p>
          <a:p>
            <a:pPr lvl="2" algn="just"/>
            <a:r>
              <a:rPr lang="cs-CZ" dirty="0" smtClean="0"/>
              <a:t>psy </a:t>
            </a:r>
            <a:r>
              <a:rPr lang="cs-CZ" dirty="0"/>
              <a:t>pro </a:t>
            </a:r>
            <a:r>
              <a:rPr lang="cs-CZ" dirty="0" smtClean="0"/>
              <a:t>lov</a:t>
            </a:r>
          </a:p>
          <a:p>
            <a:pPr lvl="2" algn="just"/>
            <a:r>
              <a:rPr lang="cs-CZ" dirty="0" smtClean="0"/>
              <a:t>krahujce</a:t>
            </a:r>
          </a:p>
          <a:p>
            <a:pPr lvl="2" algn="just"/>
            <a:r>
              <a:rPr lang="cs-CZ" dirty="0" smtClean="0"/>
              <a:t>jestřába</a:t>
            </a:r>
          </a:p>
          <a:p>
            <a:pPr lvl="2" algn="just"/>
            <a:r>
              <a:rPr lang="cs-CZ" dirty="0" smtClean="0"/>
              <a:t>věnec</a:t>
            </a:r>
          </a:p>
          <a:p>
            <a:pPr lvl="2" algn="just"/>
            <a:r>
              <a:rPr lang="cs-CZ" dirty="0" smtClean="0"/>
              <a:t>peníze</a:t>
            </a:r>
          </a:p>
          <a:p>
            <a:pPr lvl="2" algn="just"/>
            <a:r>
              <a:rPr lang="cs-CZ" dirty="0" smtClean="0"/>
              <a:t>polibky </a:t>
            </a:r>
            <a:r>
              <a:rPr lang="cs-CZ" dirty="0"/>
              <a:t>od osmdesáti dívek </a:t>
            </a:r>
            <a:r>
              <a:rPr lang="cs-CZ" dirty="0" smtClean="0"/>
              <a:t>či ruku </a:t>
            </a:r>
            <a:r>
              <a:rPr lang="cs-CZ" dirty="0"/>
              <a:t>jedné z </a:t>
            </a:r>
            <a:r>
              <a:rPr lang="cs-CZ" dirty="0" smtClean="0"/>
              <a:t>nich</a:t>
            </a:r>
          </a:p>
          <a:p>
            <a:pPr algn="just"/>
            <a:r>
              <a:rPr lang="cs-CZ" dirty="0" smtClean="0"/>
              <a:t>od </a:t>
            </a:r>
            <a:r>
              <a:rPr lang="cs-CZ" dirty="0"/>
              <a:t>roku 1180 cenu často </a:t>
            </a:r>
            <a:r>
              <a:rPr lang="cs-CZ" dirty="0" smtClean="0"/>
              <a:t>předávaly dámy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5588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Jiří\Desktop\rytiri\cena pro viteze turnaje fr. slonov rezba ramu zrcadla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993"/>
            <a:ext cx="6696744" cy="68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302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igo - obr\j\7 stredov\flori128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1845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056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Jiří\Desktop\rytiri\rytiri tahnou do boje, lze rozeznat sedlo, uzdu trmeny a ostruhy (Ohler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35"/>
            <a:ext cx="6336704" cy="6880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38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/>
              <a:t>rytíř Vilém </a:t>
            </a:r>
            <a:r>
              <a:rPr lang="cs-CZ" b="1" dirty="0" err="1"/>
              <a:t>Maréchal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cs-CZ" dirty="0" smtClean="0"/>
              <a:t>mnoho </a:t>
            </a:r>
            <a:r>
              <a:rPr lang="cs-CZ" dirty="0"/>
              <a:t>cen </a:t>
            </a:r>
            <a:endParaRPr lang="cs-CZ" dirty="0" smtClean="0"/>
          </a:p>
          <a:p>
            <a:r>
              <a:rPr lang="cs-CZ" dirty="0" smtClean="0"/>
              <a:t>zajal </a:t>
            </a:r>
            <a:r>
              <a:rPr lang="cs-CZ" dirty="0"/>
              <a:t>více než 500 </a:t>
            </a:r>
            <a:r>
              <a:rPr lang="cs-CZ" dirty="0" smtClean="0"/>
              <a:t>rytířů</a:t>
            </a:r>
          </a:p>
          <a:p>
            <a:pPr lvl="1"/>
            <a:r>
              <a:rPr lang="cs-CZ" dirty="0" smtClean="0"/>
              <a:t>zisk zbraní, </a:t>
            </a:r>
            <a:r>
              <a:rPr lang="cs-CZ" dirty="0"/>
              <a:t>zbroje, </a:t>
            </a:r>
            <a:r>
              <a:rPr lang="cs-CZ" dirty="0" smtClean="0"/>
              <a:t>koní </a:t>
            </a:r>
            <a:r>
              <a:rPr lang="cs-CZ" dirty="0"/>
              <a:t>a </a:t>
            </a:r>
            <a:r>
              <a:rPr lang="cs-CZ" dirty="0" smtClean="0"/>
              <a:t>výkupného</a:t>
            </a:r>
          </a:p>
          <a:p>
            <a:endParaRPr lang="cs-CZ" dirty="0"/>
          </a:p>
        </p:txBody>
      </p:sp>
      <p:pic>
        <p:nvPicPr>
          <p:cNvPr id="10242" name="Picture 2" descr="William Marshal, 1st Earl of Pembro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26949"/>
            <a:ext cx="5760640" cy="383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7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ýsledek obrázku pro guillauma marechala turna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3" y="1268760"/>
            <a:ext cx="9144000" cy="4447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587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8/8e/William_Marshal%2C_2nd_Earl_of_Pembro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75"/>
            <a:ext cx="4578416" cy="553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pload.wikimedia.org/wikipedia/commons/thumb/8/8d/Temple_church_905.jpg/800px-Temple_church_9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16" y="0"/>
            <a:ext cx="4565584" cy="6848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8170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typy střetů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cs-CZ" dirty="0" smtClean="0"/>
              <a:t>Buhurt</a:t>
            </a:r>
          </a:p>
          <a:p>
            <a:pPr algn="ctr"/>
            <a:r>
              <a:rPr lang="cs-CZ" dirty="0" smtClean="0"/>
              <a:t>Tjost </a:t>
            </a:r>
          </a:p>
          <a:p>
            <a:pPr algn="ctr"/>
            <a:r>
              <a:rPr lang="cs-CZ" dirty="0" smtClean="0"/>
              <a:t>Karusel </a:t>
            </a:r>
          </a:p>
          <a:p>
            <a:pPr algn="ctr"/>
            <a:r>
              <a:rPr lang="cs-CZ" dirty="0" err="1" smtClean="0"/>
              <a:t>Kvinterna</a:t>
            </a:r>
            <a:r>
              <a:rPr lang="cs-CZ" dirty="0" smtClean="0"/>
              <a:t> </a:t>
            </a:r>
          </a:p>
          <a:p>
            <a:pPr algn="ctr"/>
            <a:r>
              <a:rPr lang="cs-CZ" dirty="0" err="1"/>
              <a:t>Tironicia</a:t>
            </a:r>
            <a:r>
              <a:rPr lang="cs-CZ" dirty="0"/>
              <a:t> </a:t>
            </a:r>
            <a:endParaRPr lang="cs-CZ" dirty="0" smtClean="0"/>
          </a:p>
          <a:p>
            <a:pPr algn="ctr"/>
            <a:r>
              <a:rPr lang="cs-CZ" dirty="0" err="1"/>
              <a:t>Âventiure</a:t>
            </a:r>
            <a:r>
              <a:rPr lang="cs-CZ" dirty="0"/>
              <a:t> </a:t>
            </a:r>
            <a:endParaRPr lang="cs-CZ" dirty="0" smtClean="0"/>
          </a:p>
          <a:p>
            <a:pPr algn="ctr"/>
            <a:r>
              <a:rPr lang="cs-CZ" dirty="0" err="1"/>
              <a:t>Torneamentum</a:t>
            </a:r>
            <a:r>
              <a:rPr lang="cs-CZ" dirty="0"/>
              <a:t> </a:t>
            </a:r>
            <a:r>
              <a:rPr lang="cs-CZ" dirty="0" err="1"/>
              <a:t>aculeatum</a:t>
            </a:r>
            <a:r>
              <a:rPr lang="cs-CZ" dirty="0"/>
              <a:t> et </a:t>
            </a:r>
            <a:r>
              <a:rPr lang="cs-CZ" dirty="0" err="1"/>
              <a:t>hostile</a:t>
            </a:r>
            <a:r>
              <a:rPr lang="cs-CZ" dirty="0"/>
              <a:t> </a:t>
            </a:r>
            <a:endParaRPr lang="cs-CZ" dirty="0" smtClean="0"/>
          </a:p>
          <a:p>
            <a:pPr algn="ctr"/>
            <a:r>
              <a:rPr lang="cs-CZ" dirty="0" smtClean="0"/>
              <a:t>Grál/ </a:t>
            </a:r>
            <a:r>
              <a:rPr lang="cs-CZ" dirty="0"/>
              <a:t>Table </a:t>
            </a:r>
            <a:r>
              <a:rPr lang="cs-CZ" dirty="0" smtClean="0"/>
              <a:t>Ronde/ </a:t>
            </a:r>
            <a:r>
              <a:rPr lang="cs-CZ" dirty="0" err="1"/>
              <a:t>Tafelrunde</a:t>
            </a:r>
            <a:endParaRPr lang="cs-CZ" dirty="0"/>
          </a:p>
        </p:txBody>
      </p:sp>
      <p:pic>
        <p:nvPicPr>
          <p:cNvPr id="55299" name="Picture 3" descr="C:\Users\Jiří\Desktop\rytiri\rytir ve zbroji nadoba na myti rukou (cartier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20" y="0"/>
            <a:ext cx="2869580" cy="4703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Jiří\Desktop\rytiri\osetrovani zlomene rytirovy nohy (kol.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" y="285121"/>
            <a:ext cx="2837132" cy="4133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254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419"/>
            <a:ext cx="8229600" cy="1024317"/>
          </a:xfrm>
        </p:spPr>
        <p:txBody>
          <a:bodyPr/>
          <a:lstStyle/>
          <a:p>
            <a:r>
              <a:rPr lang="cs-CZ" b="1" dirty="0" err="1" smtClean="0"/>
              <a:t>buhurt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02" y="1052736"/>
            <a:ext cx="9127097" cy="5805264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fr. </a:t>
            </a:r>
            <a:r>
              <a:rPr lang="cs-CZ" i="1" dirty="0" err="1" smtClean="0"/>
              <a:t>bouhourt</a:t>
            </a:r>
            <a:endParaRPr lang="cs-CZ" dirty="0"/>
          </a:p>
          <a:p>
            <a:pPr algn="just"/>
            <a:r>
              <a:rPr lang="cs-CZ" dirty="0" smtClean="0"/>
              <a:t>jeho </a:t>
            </a:r>
            <a:r>
              <a:rPr lang="cs-CZ" b="1" dirty="0"/>
              <a:t>počátek</a:t>
            </a:r>
            <a:r>
              <a:rPr lang="cs-CZ" dirty="0"/>
              <a:t> </a:t>
            </a:r>
            <a:r>
              <a:rPr lang="cs-CZ" dirty="0" smtClean="0"/>
              <a:t>spadá </a:t>
            </a:r>
            <a:r>
              <a:rPr lang="cs-CZ" dirty="0"/>
              <a:t>už do Franské </a:t>
            </a:r>
            <a:r>
              <a:rPr lang="cs-CZ" dirty="0" smtClean="0"/>
              <a:t>říše</a:t>
            </a:r>
          </a:p>
          <a:p>
            <a:pPr algn="just"/>
            <a:r>
              <a:rPr lang="cs-CZ" dirty="0" smtClean="0"/>
              <a:t>předchůdcem byly </a:t>
            </a:r>
            <a:r>
              <a:rPr lang="cs-CZ" b="1" i="1" dirty="0" err="1" smtClean="0"/>
              <a:t>méleés</a:t>
            </a:r>
            <a:endParaRPr lang="cs-CZ" b="1" dirty="0"/>
          </a:p>
          <a:p>
            <a:pPr lvl="1" algn="just"/>
            <a:r>
              <a:rPr lang="cs-CZ" dirty="0" smtClean="0"/>
              <a:t>velké </a:t>
            </a:r>
            <a:r>
              <a:rPr lang="cs-CZ" dirty="0"/>
              <a:t>simulované bitky s ostrými </a:t>
            </a:r>
            <a:r>
              <a:rPr lang="cs-CZ" dirty="0" smtClean="0"/>
              <a:t>zbraněmi</a:t>
            </a:r>
          </a:p>
          <a:p>
            <a:pPr algn="just"/>
            <a:r>
              <a:rPr lang="cs-CZ" b="1" dirty="0" smtClean="0"/>
              <a:t>skupinový </a:t>
            </a:r>
            <a:r>
              <a:rPr lang="cs-CZ" b="1" dirty="0"/>
              <a:t>souboj </a:t>
            </a:r>
            <a:endParaRPr lang="cs-CZ" b="1" dirty="0" smtClean="0"/>
          </a:p>
          <a:p>
            <a:pPr lvl="1" algn="just"/>
            <a:r>
              <a:rPr lang="cs-CZ" dirty="0" smtClean="0"/>
              <a:t>většinou </a:t>
            </a:r>
            <a:r>
              <a:rPr lang="cs-CZ" dirty="0"/>
              <a:t>na koních </a:t>
            </a:r>
          </a:p>
          <a:p>
            <a:pPr lvl="1" algn="just"/>
            <a:r>
              <a:rPr lang="cs-CZ" dirty="0" smtClean="0"/>
              <a:t>s</a:t>
            </a:r>
            <a:r>
              <a:rPr lang="cs-CZ" dirty="0"/>
              <a:t> cvičnými tupými </a:t>
            </a:r>
            <a:r>
              <a:rPr lang="cs-CZ" dirty="0" smtClean="0"/>
              <a:t>zbraněmi</a:t>
            </a:r>
          </a:p>
          <a:p>
            <a:pPr algn="just"/>
            <a:r>
              <a:rPr lang="cs-CZ" dirty="0" smtClean="0"/>
              <a:t>střetly </a:t>
            </a:r>
            <a:r>
              <a:rPr lang="cs-CZ" dirty="0"/>
              <a:t>se dvě sevřené </a:t>
            </a:r>
            <a:r>
              <a:rPr lang="cs-CZ" dirty="0" smtClean="0"/>
              <a:t>řady a po </a:t>
            </a:r>
            <a:r>
              <a:rPr lang="cs-CZ" dirty="0"/>
              <a:t>prolomení jedné se bojovalo ve </a:t>
            </a:r>
            <a:r>
              <a:rPr lang="cs-CZ" dirty="0" smtClean="0"/>
              <a:t>dvojicích</a:t>
            </a:r>
            <a:r>
              <a:rPr lang="cs-CZ" dirty="0"/>
              <a:t> </a:t>
            </a:r>
            <a:endParaRPr lang="cs-CZ" dirty="0" smtClean="0"/>
          </a:p>
          <a:p>
            <a:pPr algn="just"/>
            <a:r>
              <a:rPr lang="cs-CZ" dirty="0" smtClean="0"/>
              <a:t>1240 – turnaj </a:t>
            </a:r>
            <a:r>
              <a:rPr lang="cs-CZ" dirty="0"/>
              <a:t>v </a:t>
            </a:r>
            <a:r>
              <a:rPr lang="cs-CZ" dirty="0" err="1" smtClean="0"/>
              <a:t>Neusse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/>
              <a:t>zemřelo 60 rytířů.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87971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ýsledek obrázku pro buhu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" y="404664"/>
            <a:ext cx="9144000" cy="599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822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ýsledek obrázku pro buhu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77676" cy="6164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814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Codex Manesse (Herzog) von Anha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00634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2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Jiří\Desktop\rytiri\souboj triceti  1480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07" y="-32859"/>
            <a:ext cx="7128792" cy="688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5718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i="1" dirty="0" err="1" smtClean="0"/>
              <a:t>tjost</a:t>
            </a:r>
            <a:r>
              <a:rPr lang="cs-CZ" b="1" i="1" dirty="0" smtClean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kolba</a:t>
            </a:r>
            <a:r>
              <a:rPr lang="cs-CZ" dirty="0"/>
              <a:t>, </a:t>
            </a:r>
            <a:r>
              <a:rPr lang="cs-CZ" dirty="0" smtClean="0"/>
              <a:t>klání</a:t>
            </a:r>
          </a:p>
          <a:p>
            <a:r>
              <a:rPr lang="cs-CZ" b="1" dirty="0" smtClean="0"/>
              <a:t>souboj jednotlivců </a:t>
            </a:r>
          </a:p>
          <a:p>
            <a:pPr lvl="1"/>
            <a:r>
              <a:rPr lang="cs-CZ" dirty="0" smtClean="0"/>
              <a:t>na </a:t>
            </a:r>
            <a:r>
              <a:rPr lang="cs-CZ" dirty="0"/>
              <a:t>koních s dřevci </a:t>
            </a:r>
            <a:endParaRPr lang="cs-CZ" dirty="0" smtClean="0"/>
          </a:p>
          <a:p>
            <a:pPr lvl="1"/>
            <a:r>
              <a:rPr lang="cs-CZ" dirty="0" smtClean="0"/>
              <a:t>pešky </a:t>
            </a:r>
            <a:r>
              <a:rPr lang="cs-CZ" dirty="0"/>
              <a:t>s </a:t>
            </a:r>
            <a:r>
              <a:rPr lang="cs-CZ" dirty="0" smtClean="0"/>
              <a:t>meči</a:t>
            </a:r>
          </a:p>
          <a:p>
            <a:r>
              <a:rPr lang="cs-CZ" dirty="0" smtClean="0"/>
              <a:t>od </a:t>
            </a:r>
            <a:r>
              <a:rPr lang="cs-CZ" dirty="0"/>
              <a:t>15. </a:t>
            </a:r>
            <a:r>
              <a:rPr lang="cs-CZ" dirty="0" smtClean="0"/>
              <a:t>století podélný </a:t>
            </a:r>
            <a:r>
              <a:rPr lang="cs-CZ" b="1" dirty="0"/>
              <a:t>mantinel </a:t>
            </a:r>
            <a:endParaRPr lang="cs-CZ" b="1" dirty="0" smtClean="0"/>
          </a:p>
          <a:p>
            <a:pPr lvl="1"/>
            <a:r>
              <a:rPr lang="cs-CZ" dirty="0" smtClean="0"/>
              <a:t>původně </a:t>
            </a:r>
            <a:r>
              <a:rPr lang="cs-CZ" dirty="0"/>
              <a:t>pouze lano s </a:t>
            </a:r>
            <a:r>
              <a:rPr lang="cs-CZ" dirty="0" smtClean="0"/>
              <a:t>látkou</a:t>
            </a:r>
          </a:p>
          <a:p>
            <a:pPr lvl="1"/>
            <a:r>
              <a:rPr lang="cs-CZ" dirty="0" smtClean="0"/>
              <a:t>později </a:t>
            </a:r>
            <a:r>
              <a:rPr lang="cs-CZ" dirty="0"/>
              <a:t>byl </a:t>
            </a:r>
            <a:r>
              <a:rPr lang="cs-CZ" dirty="0" smtClean="0"/>
              <a:t>tvořený </a:t>
            </a:r>
            <a:r>
              <a:rPr lang="cs-CZ" dirty="0"/>
              <a:t>dřevěným hrazením, tzv. </a:t>
            </a:r>
            <a:r>
              <a:rPr lang="cs-CZ" b="1" dirty="0" smtClean="0"/>
              <a:t>šraňky</a:t>
            </a:r>
          </a:p>
          <a:p>
            <a:r>
              <a:rPr lang="cs-CZ" dirty="0" smtClean="0"/>
              <a:t>vítěz </a:t>
            </a:r>
            <a:r>
              <a:rPr lang="cs-CZ" dirty="0"/>
              <a:t>protivníka srazil z koně k </a:t>
            </a:r>
            <a:r>
              <a:rPr lang="cs-CZ" dirty="0" smtClean="0"/>
              <a:t>zemi</a:t>
            </a:r>
          </a:p>
          <a:p>
            <a:r>
              <a:rPr lang="cs-CZ" dirty="0" smtClean="0"/>
              <a:t>při zlomení obou dřevců – nové </a:t>
            </a:r>
          </a:p>
          <a:p>
            <a:r>
              <a:rPr lang="cs-CZ" dirty="0" smtClean="0"/>
              <a:t>při pádu obou dvou z</a:t>
            </a:r>
            <a:r>
              <a:rPr lang="cs-CZ" dirty="0"/>
              <a:t> </a:t>
            </a:r>
            <a:r>
              <a:rPr lang="cs-CZ" dirty="0" smtClean="0"/>
              <a:t>koně – boj na </a:t>
            </a:r>
            <a:r>
              <a:rPr lang="cs-CZ" dirty="0"/>
              <a:t>zemi </a:t>
            </a:r>
            <a:r>
              <a:rPr lang="cs-CZ" dirty="0" smtClean="0"/>
              <a:t>meči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9747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iří\Desktop\rytiri\ostruhy trmen osedlany kun 11 stol (kol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" y="404664"/>
            <a:ext cx="9124135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4829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ýsledek obrázku pro tj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8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808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03"/>
            <a:ext cx="9144000" cy="6876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2547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Jiří\Desktop\rytiri\rytirske klani (Nicoll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09" y="14762"/>
            <a:ext cx="9190186" cy="3578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Jiří\Desktop\rytiri\rytíř na koni (Bridge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01" y="3592838"/>
            <a:ext cx="4222966" cy="3245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254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Jiří\Desktop\rytiri\klani 15 stol (K-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280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1474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Jiří\Desktop\rytiri\souboj rytiru (Nicoll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81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367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Jiří\Desktop\rytiri\tjost  (Grexa, Strachov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57"/>
            <a:ext cx="9143999" cy="60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010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ýsledek obrázku pro tj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452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8888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Jiří\Desktop\rytiri\rytirsky turnaj(Kovari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9330"/>
            <a:ext cx="7092280" cy="6858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3702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cs-CZ" dirty="0" smtClean="0"/>
              <a:t>„</a:t>
            </a:r>
            <a:r>
              <a:rPr lang="cs-CZ" i="1" dirty="0"/>
              <a:t>Prorazit nepřítele vyžadovalo </a:t>
            </a:r>
            <a:r>
              <a:rPr lang="cs-CZ" i="1" dirty="0" smtClean="0"/>
              <a:t>přesně </a:t>
            </a:r>
            <a:r>
              <a:rPr lang="cs-CZ" i="1" dirty="0"/>
              <a:t>vedené zásahy do zcela určitých míst. První z těchto úderů byl veden na prsa, do protivníkova štítu. Síla úderu byla tak silná, že kopí zasáhnuvší cíl se velmi často roztříštilo. Protivník mohl však zůstat neotřesen a v tom případě musel být založen nový útok. Nejúčinnější rána na štít směřovala do středu štítu, tam, kde bylo z druhé strany čtyřmi hřeby připoutáno řemení. V této části byl sice štít nejsilnější, ale úder na hřeby uvolnil řemeny navlečené na levici protivníka a štít se již nedal pevně ovládat. Tím byl jezdec alespoň dočasně vyřazen z boje. Rána do štítu mohla však i tak rudce otřást protivníkem, že ztratil rovnováhu a spadl z koně. Další druh úderu byl veden těsně nad štít, tam, kde přiléhala k brnění helma. V případě neúspěchu se rytíři srazili v novém útoku. V případě však, že rána na helmu byla vedena přesně a s dostatečnou silou, uvolnila se helma a buď se posunula tak, že zakryla hledí a protivník neviděl, anebo mu spadla z hlavy. V obou případech byl rytíř vyřazen ze zápasu. Sraženou helmu si vítěz triumfálně odnášel z kolbiště na svém kopí jako mimořádně cennou vítěznou trofej. A konečně třetí úder byl veden na koně. Nápor mohl být tak silný, že kůň pod ním klesl a strhl svého jezdce k zemi. Nebo kůň sice vydržel nápor, ale řemeny držící sedlo nárazem popraskaly, sedlo se uvolnilo a protivník, pokud ihned nespadl z koně, byl z dalšího boje </a:t>
            </a:r>
            <a:r>
              <a:rPr lang="cs-CZ" dirty="0" smtClean="0"/>
              <a:t>vyřazen“ (Olivová, 1979</a:t>
            </a:r>
            <a:r>
              <a:rPr lang="cs-CZ" dirty="0"/>
              <a:t>, 184</a:t>
            </a:r>
            <a:r>
              <a:rPr lang="cs-CZ" dirty="0" smtClean="0"/>
              <a:t>). </a:t>
            </a: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16901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Karusel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1600200"/>
            <a:ext cx="7200800" cy="4525963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rytíř měl na </a:t>
            </a:r>
            <a:r>
              <a:rPr lang="cs-CZ" dirty="0"/>
              <a:t>koni dřevcem </a:t>
            </a:r>
            <a:r>
              <a:rPr lang="cs-CZ" dirty="0" smtClean="0"/>
              <a:t>za </a:t>
            </a:r>
            <a:r>
              <a:rPr lang="cs-CZ" dirty="0"/>
              <a:t>jízdy </a:t>
            </a:r>
            <a:r>
              <a:rPr lang="cs-CZ" dirty="0" smtClean="0"/>
              <a:t>sundat předmět </a:t>
            </a:r>
          </a:p>
          <a:p>
            <a:pPr marL="0" indent="0">
              <a:buNone/>
            </a:pPr>
            <a:endParaRPr lang="cs-CZ" sz="800" dirty="0" smtClean="0"/>
          </a:p>
          <a:p>
            <a:pPr lvl="1"/>
            <a:r>
              <a:rPr lang="cs-CZ" dirty="0" smtClean="0"/>
              <a:t>většinou </a:t>
            </a:r>
            <a:r>
              <a:rPr lang="cs-CZ" dirty="0"/>
              <a:t>prsten zavěšený na provázku 	</a:t>
            </a:r>
          </a:p>
        </p:txBody>
      </p:sp>
    </p:spTree>
    <p:extLst>
      <p:ext uri="{BB962C8B-B14F-4D97-AF65-F5344CB8AC3E}">
        <p14:creationId xmlns:p14="http://schemas.microsoft.com/office/powerpoint/2010/main" val="346327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Počátky rytířství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sociální </a:t>
            </a:r>
            <a:r>
              <a:rPr lang="cs-CZ" b="1" dirty="0" smtClean="0"/>
              <a:t>diferenciace</a:t>
            </a:r>
            <a:r>
              <a:rPr lang="cs-CZ" dirty="0" smtClean="0"/>
              <a:t> ve vojsku (x antika) </a:t>
            </a:r>
          </a:p>
          <a:p>
            <a:pPr lvl="1" algn="just"/>
            <a:r>
              <a:rPr lang="cs-CZ" dirty="0" smtClean="0"/>
              <a:t>vojsko pěší </a:t>
            </a:r>
            <a:r>
              <a:rPr lang="cs-CZ" dirty="0"/>
              <a:t>a jízdní </a:t>
            </a:r>
            <a:endParaRPr lang="cs-CZ" dirty="0" smtClean="0"/>
          </a:p>
          <a:p>
            <a:pPr lvl="1" algn="just"/>
            <a:r>
              <a:rPr lang="cs-CZ" dirty="0" smtClean="0"/>
              <a:t>vojenská reforma (</a:t>
            </a:r>
            <a:r>
              <a:rPr lang="cs-CZ" b="1" dirty="0" smtClean="0"/>
              <a:t>Karel Veliký</a:t>
            </a:r>
            <a:r>
              <a:rPr lang="cs-CZ" dirty="0" smtClean="0"/>
              <a:t>)</a:t>
            </a:r>
          </a:p>
          <a:p>
            <a:pPr lvl="2" algn="just"/>
            <a:r>
              <a:rPr lang="cs-CZ" dirty="0" smtClean="0"/>
              <a:t>ve vojsku jen svobodní </a:t>
            </a:r>
            <a:r>
              <a:rPr lang="cs-CZ" dirty="0"/>
              <a:t>občané s určitým majetkem nebo </a:t>
            </a:r>
            <a:r>
              <a:rPr lang="cs-CZ" dirty="0" smtClean="0"/>
              <a:t>lénem</a:t>
            </a:r>
          </a:p>
          <a:p>
            <a:pPr lvl="1" algn="just"/>
            <a:r>
              <a:rPr lang="cs-CZ" dirty="0" smtClean="0"/>
              <a:t>10</a:t>
            </a:r>
            <a:r>
              <a:rPr lang="cs-CZ" dirty="0"/>
              <a:t>. století </a:t>
            </a:r>
            <a:endParaRPr lang="cs-CZ" dirty="0" smtClean="0"/>
          </a:p>
          <a:p>
            <a:pPr lvl="2" algn="just"/>
            <a:r>
              <a:rPr lang="cs-CZ" dirty="0" smtClean="0"/>
              <a:t>jízdní vojsko tvořené </a:t>
            </a:r>
            <a:r>
              <a:rPr lang="cs-CZ" dirty="0"/>
              <a:t>pouze </a:t>
            </a:r>
            <a:r>
              <a:rPr lang="cs-CZ" dirty="0" smtClean="0"/>
              <a:t>vazaly </a:t>
            </a:r>
          </a:p>
          <a:p>
            <a:pPr lvl="3" algn="just"/>
            <a:r>
              <a:rPr lang="cs-CZ" dirty="0" smtClean="0"/>
              <a:t>nová vrstva, vrstva </a:t>
            </a:r>
            <a:r>
              <a:rPr lang="cs-CZ" dirty="0"/>
              <a:t>rytířů (</a:t>
            </a:r>
            <a:r>
              <a:rPr lang="cs-CZ" dirty="0" err="1"/>
              <a:t>Märtlová</a:t>
            </a:r>
            <a:r>
              <a:rPr lang="cs-CZ" dirty="0"/>
              <a:t>, </a:t>
            </a:r>
            <a:r>
              <a:rPr lang="cs-CZ" dirty="0" smtClean="0"/>
              <a:t>2007)</a:t>
            </a:r>
          </a:p>
          <a:p>
            <a:pPr lvl="1" algn="just"/>
            <a:r>
              <a:rPr lang="cs-CZ" dirty="0" smtClean="0"/>
              <a:t>jezdci </a:t>
            </a:r>
            <a:r>
              <a:rPr lang="cs-CZ" dirty="0"/>
              <a:t>na </a:t>
            </a:r>
            <a:r>
              <a:rPr lang="cs-CZ" dirty="0" smtClean="0"/>
              <a:t>koních </a:t>
            </a:r>
          </a:p>
          <a:p>
            <a:pPr lvl="2" algn="just"/>
            <a:r>
              <a:rPr lang="cs-CZ" dirty="0" smtClean="0"/>
              <a:t>fr. </a:t>
            </a:r>
            <a:r>
              <a:rPr lang="cs-CZ" i="1" dirty="0" err="1" smtClean="0"/>
              <a:t>chevalier</a:t>
            </a:r>
            <a:r>
              <a:rPr lang="cs-CZ" dirty="0" smtClean="0"/>
              <a:t> (rytíř) od </a:t>
            </a:r>
            <a:r>
              <a:rPr lang="cs-CZ" dirty="0"/>
              <a:t>slova kůň (</a:t>
            </a:r>
            <a:r>
              <a:rPr lang="cs-CZ" i="1" dirty="0" err="1"/>
              <a:t>cheval</a:t>
            </a:r>
            <a:r>
              <a:rPr lang="cs-CZ" dirty="0"/>
              <a:t>) (Baker, 2004</a:t>
            </a:r>
            <a:r>
              <a:rPr lang="cs-CZ" dirty="0" smtClean="0"/>
              <a:t>) </a:t>
            </a: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349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Kvinterna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 smtClean="0"/>
              <a:t>otočný </a:t>
            </a:r>
            <a:r>
              <a:rPr lang="cs-CZ" b="1" dirty="0"/>
              <a:t>panák </a:t>
            </a:r>
          </a:p>
          <a:p>
            <a:pPr lvl="1"/>
            <a:r>
              <a:rPr lang="cs-CZ" dirty="0" smtClean="0"/>
              <a:t>štít </a:t>
            </a:r>
            <a:r>
              <a:rPr lang="cs-CZ" dirty="0"/>
              <a:t>na jedné </a:t>
            </a:r>
            <a:r>
              <a:rPr lang="cs-CZ" dirty="0" smtClean="0"/>
              <a:t>straně </a:t>
            </a:r>
            <a:endParaRPr lang="cs-CZ" dirty="0"/>
          </a:p>
          <a:p>
            <a:pPr lvl="1"/>
            <a:r>
              <a:rPr lang="cs-CZ" dirty="0" smtClean="0"/>
              <a:t>zavěšený pytel </a:t>
            </a:r>
            <a:r>
              <a:rPr lang="cs-CZ" dirty="0"/>
              <a:t>písku na druhé </a:t>
            </a:r>
            <a:r>
              <a:rPr lang="cs-CZ" dirty="0" smtClean="0"/>
              <a:t>straně</a:t>
            </a:r>
          </a:p>
          <a:p>
            <a:r>
              <a:rPr lang="cs-CZ" dirty="0" smtClean="0"/>
              <a:t>úder </a:t>
            </a:r>
            <a:r>
              <a:rPr lang="cs-CZ" dirty="0"/>
              <a:t>dřevcem do štítu panáka roztočil </a:t>
            </a:r>
            <a:endParaRPr lang="cs-CZ" dirty="0" smtClean="0"/>
          </a:p>
          <a:p>
            <a:pPr lvl="1"/>
            <a:r>
              <a:rPr lang="cs-CZ" dirty="0" smtClean="0"/>
              <a:t>rytíř </a:t>
            </a:r>
            <a:r>
              <a:rPr lang="cs-CZ" dirty="0"/>
              <a:t>musel být rychlý a obratný, aby jej </a:t>
            </a:r>
            <a:r>
              <a:rPr lang="cs-CZ" dirty="0" smtClean="0"/>
              <a:t>neshodil z koně</a:t>
            </a:r>
          </a:p>
          <a:p>
            <a:r>
              <a:rPr lang="cs-CZ" dirty="0" smtClean="0"/>
              <a:t>obdobou </a:t>
            </a:r>
            <a:r>
              <a:rPr lang="cs-CZ" dirty="0"/>
              <a:t>byla </a:t>
            </a:r>
            <a:r>
              <a:rPr lang="cs-CZ" dirty="0" smtClean="0"/>
              <a:t>ulička </a:t>
            </a:r>
            <a:r>
              <a:rPr lang="cs-CZ" dirty="0"/>
              <a:t>panáků na levé i pravé </a:t>
            </a:r>
            <a:r>
              <a:rPr lang="cs-CZ" dirty="0" smtClean="0"/>
              <a:t>straně</a:t>
            </a:r>
          </a:p>
          <a:p>
            <a:pPr lvl="1"/>
            <a:r>
              <a:rPr lang="cs-CZ" dirty="0" smtClean="0"/>
              <a:t>rytíř jí měl projet </a:t>
            </a:r>
            <a:r>
              <a:rPr lang="cs-CZ" dirty="0"/>
              <a:t>a co nejvíce panákům usekat </a:t>
            </a:r>
            <a:r>
              <a:rPr lang="cs-CZ" dirty="0" smtClean="0"/>
              <a:t>hlavy </a:t>
            </a:r>
          </a:p>
          <a:p>
            <a:pPr lvl="2"/>
            <a:r>
              <a:rPr lang="cs-CZ" dirty="0" smtClean="0"/>
              <a:t>většinou mečem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59120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ýsledek obrázku pro karusel ryt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958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346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Tironicia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speciální </a:t>
            </a:r>
            <a:r>
              <a:rPr lang="cs-CZ" dirty="0"/>
              <a:t>turnaje pro mladé panoše těsně před tím, než se stali </a:t>
            </a:r>
            <a:r>
              <a:rPr lang="cs-CZ" dirty="0" smtClean="0"/>
              <a:t>rytíři</a:t>
            </a:r>
          </a:p>
          <a:p>
            <a:r>
              <a:rPr lang="cs-CZ" dirty="0" smtClean="0"/>
              <a:t>ukázka </a:t>
            </a:r>
            <a:r>
              <a:rPr lang="cs-CZ" dirty="0"/>
              <a:t>toho, jak </a:t>
            </a:r>
            <a:endParaRPr lang="cs-CZ" dirty="0" smtClean="0"/>
          </a:p>
          <a:p>
            <a:pPr lvl="1"/>
            <a:r>
              <a:rPr lang="cs-CZ" dirty="0" smtClean="0"/>
              <a:t>zvládali </a:t>
            </a:r>
            <a:r>
              <a:rPr lang="cs-CZ" dirty="0"/>
              <a:t>organizaci, pravidla a zvyklosti klasických turnajů, </a:t>
            </a:r>
            <a:endParaRPr lang="cs-CZ" dirty="0" smtClean="0"/>
          </a:p>
          <a:p>
            <a:pPr lvl="1"/>
            <a:r>
              <a:rPr lang="cs-CZ" dirty="0" smtClean="0"/>
              <a:t>byli </a:t>
            </a:r>
            <a:r>
              <a:rPr lang="cs-CZ" dirty="0"/>
              <a:t>fyzicky připraveni na to, aby se stali </a:t>
            </a:r>
            <a:r>
              <a:rPr lang="cs-CZ" dirty="0" smtClean="0"/>
              <a:t>rytíři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50743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Âventiure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souboj </a:t>
            </a:r>
            <a:r>
              <a:rPr lang="cs-CZ" dirty="0"/>
              <a:t>bez </a:t>
            </a:r>
            <a:r>
              <a:rPr lang="cs-CZ" dirty="0" smtClean="0"/>
              <a:t>pravidel</a:t>
            </a:r>
          </a:p>
          <a:p>
            <a:r>
              <a:rPr lang="cs-CZ" dirty="0" smtClean="0"/>
              <a:t>vzájemně </a:t>
            </a:r>
            <a:r>
              <a:rPr lang="cs-CZ" dirty="0"/>
              <a:t>se </a:t>
            </a:r>
            <a:r>
              <a:rPr lang="cs-CZ" dirty="0" smtClean="0"/>
              <a:t>k němu vyzvali rytíři</a:t>
            </a:r>
          </a:p>
          <a:p>
            <a:r>
              <a:rPr lang="cs-CZ" dirty="0" smtClean="0"/>
              <a:t>kdekoliv </a:t>
            </a:r>
          </a:p>
          <a:p>
            <a:r>
              <a:rPr lang="cs-CZ" dirty="0" smtClean="0"/>
              <a:t>končil uznáním </a:t>
            </a:r>
            <a:r>
              <a:rPr lang="cs-CZ" dirty="0"/>
              <a:t>porážky jednoho ze soků </a:t>
            </a:r>
          </a:p>
        </p:txBody>
      </p:sp>
    </p:spTree>
    <p:extLst>
      <p:ext uri="{BB962C8B-B14F-4D97-AF65-F5344CB8AC3E}">
        <p14:creationId xmlns:p14="http://schemas.microsoft.com/office/powerpoint/2010/main" val="5039708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9/9c/Ywain-Gaw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533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6482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 err="1"/>
              <a:t>Torneamentum</a:t>
            </a:r>
            <a:r>
              <a:rPr lang="cs-CZ" b="1" i="1" dirty="0"/>
              <a:t> </a:t>
            </a:r>
            <a:r>
              <a:rPr lang="cs-CZ" b="1" i="1" dirty="0" err="1"/>
              <a:t>aculeatum</a:t>
            </a:r>
            <a:r>
              <a:rPr lang="cs-CZ" b="1" i="1" dirty="0"/>
              <a:t> et </a:t>
            </a:r>
            <a:r>
              <a:rPr lang="cs-CZ" b="1" i="1" dirty="0" err="1"/>
              <a:t>hostile</a:t>
            </a:r>
            <a:r>
              <a:rPr lang="cs-CZ" b="1" i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nepřátelské </a:t>
            </a:r>
            <a:r>
              <a:rPr lang="cs-CZ" dirty="0"/>
              <a:t>turnaje s ostrými </a:t>
            </a:r>
            <a:r>
              <a:rPr lang="cs-CZ" dirty="0" smtClean="0"/>
              <a:t>zbraněmi</a:t>
            </a:r>
          </a:p>
          <a:p>
            <a:r>
              <a:rPr lang="cs-CZ" dirty="0" smtClean="0"/>
              <a:t>turnaje </a:t>
            </a:r>
            <a:r>
              <a:rPr lang="cs-CZ" dirty="0"/>
              <a:t>či </a:t>
            </a:r>
            <a:r>
              <a:rPr lang="cs-CZ" dirty="0" smtClean="0"/>
              <a:t>souboje </a:t>
            </a:r>
            <a:r>
              <a:rPr lang="cs-CZ" dirty="0"/>
              <a:t>dvou nepřátelských </a:t>
            </a:r>
            <a:r>
              <a:rPr lang="cs-CZ" dirty="0" smtClean="0"/>
              <a:t>rytířů</a:t>
            </a:r>
          </a:p>
          <a:p>
            <a:r>
              <a:rPr lang="cs-CZ" dirty="0" smtClean="0"/>
              <a:t>snaha vyřešit spory</a:t>
            </a:r>
          </a:p>
          <a:p>
            <a:r>
              <a:rPr lang="cs-CZ" dirty="0"/>
              <a:t>d</a:t>
            </a:r>
            <a:r>
              <a:rPr lang="cs-CZ" dirty="0" smtClean="0"/>
              <a:t>o </a:t>
            </a:r>
            <a:r>
              <a:rPr lang="cs-CZ" dirty="0"/>
              <a:t>boje </a:t>
            </a:r>
            <a:r>
              <a:rPr lang="cs-CZ" dirty="0" smtClean="0"/>
              <a:t>zasahovala </a:t>
            </a:r>
            <a:r>
              <a:rPr lang="cs-CZ" dirty="0"/>
              <a:t>i </a:t>
            </a:r>
            <a:r>
              <a:rPr lang="cs-CZ" dirty="0" smtClean="0"/>
              <a:t>rytířova družina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38031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40" y="0"/>
            <a:ext cx="9128359" cy="980728"/>
          </a:xfrm>
        </p:spPr>
        <p:txBody>
          <a:bodyPr/>
          <a:lstStyle/>
          <a:p>
            <a:r>
              <a:rPr lang="cs-CZ" b="1" dirty="0"/>
              <a:t>Artušovské rytířské hry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9444" y="1052736"/>
            <a:ext cx="9153443" cy="580526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 smtClean="0"/>
              <a:t>hry </a:t>
            </a:r>
            <a:r>
              <a:rPr lang="cs-CZ" dirty="0"/>
              <a:t>kruhového </a:t>
            </a:r>
            <a:r>
              <a:rPr lang="cs-CZ" dirty="0" smtClean="0"/>
              <a:t>stolu / Grál / </a:t>
            </a:r>
            <a:r>
              <a:rPr lang="cs-CZ" dirty="0"/>
              <a:t>Table </a:t>
            </a:r>
            <a:r>
              <a:rPr lang="cs-CZ" dirty="0" smtClean="0"/>
              <a:t>Ronde</a:t>
            </a:r>
            <a:r>
              <a:rPr lang="cs-CZ" dirty="0"/>
              <a:t> </a:t>
            </a:r>
            <a:r>
              <a:rPr lang="cs-CZ" dirty="0" smtClean="0"/>
              <a:t>/ </a:t>
            </a:r>
            <a:r>
              <a:rPr lang="cs-CZ" dirty="0" err="1" smtClean="0"/>
              <a:t>Tafelrunde</a:t>
            </a:r>
            <a:r>
              <a:rPr lang="cs-CZ" dirty="0"/>
              <a:t> </a:t>
            </a:r>
            <a:endParaRPr lang="cs-CZ" dirty="0" smtClean="0"/>
          </a:p>
          <a:p>
            <a:pPr algn="just"/>
            <a:r>
              <a:rPr lang="cs-CZ" dirty="0" smtClean="0"/>
              <a:t>snad </a:t>
            </a:r>
            <a:r>
              <a:rPr lang="cs-CZ" dirty="0"/>
              <a:t>z</a:t>
            </a:r>
            <a:r>
              <a:rPr lang="cs-CZ" b="1" dirty="0"/>
              <a:t> Kypru </a:t>
            </a:r>
            <a:r>
              <a:rPr lang="cs-CZ" dirty="0"/>
              <a:t>z roku 1223 </a:t>
            </a:r>
            <a:endParaRPr lang="cs-CZ" dirty="0" smtClean="0"/>
          </a:p>
          <a:p>
            <a:pPr algn="just"/>
            <a:r>
              <a:rPr lang="cs-CZ" dirty="0" smtClean="0"/>
              <a:t>odkazují </a:t>
            </a:r>
            <a:r>
              <a:rPr lang="cs-CZ" dirty="0"/>
              <a:t>na krále </a:t>
            </a:r>
            <a:r>
              <a:rPr lang="cs-CZ" b="1" dirty="0"/>
              <a:t>Artuše a jeho rytíře </a:t>
            </a:r>
            <a:endParaRPr lang="cs-CZ" b="1" dirty="0" smtClean="0"/>
          </a:p>
          <a:p>
            <a:pPr algn="just"/>
            <a:r>
              <a:rPr lang="cs-CZ" dirty="0" smtClean="0"/>
              <a:t>při turnaji </a:t>
            </a:r>
            <a:r>
              <a:rPr lang="cs-CZ" dirty="0"/>
              <a:t>rytíři vystupovali v roli krále či </a:t>
            </a:r>
            <a:r>
              <a:rPr lang="cs-CZ" dirty="0" smtClean="0"/>
              <a:t>družiníků</a:t>
            </a:r>
          </a:p>
          <a:p>
            <a:pPr algn="just"/>
            <a:r>
              <a:rPr lang="cs-CZ" dirty="0" smtClean="0"/>
              <a:t>další </a:t>
            </a:r>
            <a:r>
              <a:rPr lang="cs-CZ" dirty="0"/>
              <a:t>rozvoj spadá do </a:t>
            </a:r>
            <a:r>
              <a:rPr lang="cs-CZ" b="1" dirty="0"/>
              <a:t>Anglie </a:t>
            </a:r>
            <a:r>
              <a:rPr lang="cs-CZ" dirty="0"/>
              <a:t>a roku 1344 za krále </a:t>
            </a:r>
            <a:r>
              <a:rPr lang="cs-CZ" b="1" dirty="0"/>
              <a:t>Edwarda </a:t>
            </a:r>
            <a:r>
              <a:rPr lang="cs-CZ" b="1" dirty="0" smtClean="0"/>
              <a:t>III.</a:t>
            </a:r>
          </a:p>
          <a:p>
            <a:pPr algn="just"/>
            <a:r>
              <a:rPr lang="cs-CZ" dirty="0" smtClean="0"/>
              <a:t>i </a:t>
            </a:r>
            <a:r>
              <a:rPr lang="cs-CZ" dirty="0"/>
              <a:t>ve Španělsku, Francii, Nizozemsku a </a:t>
            </a:r>
            <a:r>
              <a:rPr lang="cs-CZ" dirty="0" err="1" smtClean="0"/>
              <a:t>Brabantsku</a:t>
            </a:r>
            <a:endParaRPr lang="cs-CZ" dirty="0" smtClean="0"/>
          </a:p>
          <a:p>
            <a:pPr algn="just"/>
            <a:r>
              <a:rPr lang="cs-CZ" b="1" dirty="0" smtClean="0"/>
              <a:t>sportovní část </a:t>
            </a:r>
            <a:r>
              <a:rPr lang="cs-CZ" b="1" dirty="0"/>
              <a:t>těchto </a:t>
            </a:r>
            <a:r>
              <a:rPr lang="cs-CZ" b="1" dirty="0" smtClean="0"/>
              <a:t>her:</a:t>
            </a:r>
          </a:p>
          <a:p>
            <a:pPr lvl="1" algn="just"/>
            <a:r>
              <a:rPr lang="cs-CZ" dirty="0" smtClean="0"/>
              <a:t>rytířská klání</a:t>
            </a:r>
          </a:p>
          <a:p>
            <a:pPr lvl="1" algn="just"/>
            <a:r>
              <a:rPr lang="cs-CZ" dirty="0" smtClean="0"/>
              <a:t>tanec</a:t>
            </a:r>
          </a:p>
          <a:p>
            <a:pPr lvl="1" algn="just"/>
            <a:r>
              <a:rPr lang="cs-CZ" dirty="0" smtClean="0"/>
              <a:t>lov zvířete</a:t>
            </a:r>
          </a:p>
          <a:p>
            <a:pPr lvl="1" algn="just"/>
            <a:r>
              <a:rPr lang="cs-CZ" dirty="0" smtClean="0"/>
              <a:t>stíhání zloděje</a:t>
            </a:r>
          </a:p>
          <a:p>
            <a:pPr algn="just"/>
            <a:r>
              <a:rPr lang="cs-CZ" dirty="0" smtClean="0"/>
              <a:t>mělo </a:t>
            </a:r>
            <a:r>
              <a:rPr lang="cs-CZ" dirty="0"/>
              <a:t>jít </a:t>
            </a:r>
            <a:r>
              <a:rPr lang="cs-CZ" dirty="0" smtClean="0"/>
              <a:t>o </a:t>
            </a:r>
            <a:r>
              <a:rPr lang="cs-CZ" b="1" dirty="0"/>
              <a:t>reálně sehranou </a:t>
            </a:r>
            <a:r>
              <a:rPr lang="cs-CZ" b="1" dirty="0" smtClean="0"/>
              <a:t>podívanou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544843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Jiří\Desktop\rytiri\artusovsky rytir (Nicoll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65849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369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890"/>
            <a:ext cx="8229600" cy="903830"/>
          </a:xfrm>
        </p:spPr>
        <p:txBody>
          <a:bodyPr/>
          <a:lstStyle/>
          <a:p>
            <a:r>
              <a:rPr lang="cs-CZ" b="1" dirty="0" smtClean="0"/>
              <a:t>turnaj v</a:t>
            </a:r>
            <a:r>
              <a:rPr lang="cs-CZ" b="1" dirty="0"/>
              <a:t> Mohuči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jeden </a:t>
            </a:r>
            <a:r>
              <a:rPr lang="cs-CZ" dirty="0"/>
              <a:t>z největších </a:t>
            </a:r>
            <a:r>
              <a:rPr lang="cs-CZ" dirty="0" smtClean="0"/>
              <a:t>turnajů</a:t>
            </a:r>
          </a:p>
          <a:p>
            <a:r>
              <a:rPr lang="cs-CZ" dirty="0" smtClean="0"/>
              <a:t>květen 1184 </a:t>
            </a:r>
            <a:r>
              <a:rPr lang="cs-CZ" dirty="0"/>
              <a:t>v Mohuči </a:t>
            </a:r>
            <a:endParaRPr lang="cs-CZ" dirty="0" smtClean="0"/>
          </a:p>
          <a:p>
            <a:r>
              <a:rPr lang="cs-CZ" dirty="0" smtClean="0"/>
              <a:t>císař </a:t>
            </a:r>
            <a:r>
              <a:rPr lang="cs-CZ" b="1" dirty="0" smtClean="0"/>
              <a:t>Friedrich Barbarossa</a:t>
            </a:r>
          </a:p>
          <a:p>
            <a:r>
              <a:rPr lang="cs-CZ" dirty="0" smtClean="0"/>
              <a:t>kolem </a:t>
            </a:r>
            <a:r>
              <a:rPr lang="cs-CZ" dirty="0"/>
              <a:t>70 000 rytířů </a:t>
            </a:r>
            <a:endParaRPr lang="cs-CZ" dirty="0" smtClean="0"/>
          </a:p>
          <a:p>
            <a:r>
              <a:rPr lang="cs-CZ" dirty="0"/>
              <a:t>z</a:t>
            </a:r>
            <a:r>
              <a:rPr lang="cs-CZ" dirty="0" smtClean="0"/>
              <a:t> Německa, </a:t>
            </a:r>
            <a:r>
              <a:rPr lang="cs-CZ" dirty="0"/>
              <a:t>Francie, </a:t>
            </a:r>
            <a:r>
              <a:rPr lang="cs-CZ" dirty="0" smtClean="0"/>
              <a:t>Rakouska, Flander, Lucemburska, Čech, …</a:t>
            </a:r>
          </a:p>
          <a:p>
            <a:r>
              <a:rPr lang="cs-CZ" b="1" dirty="0" smtClean="0"/>
              <a:t>první </a:t>
            </a:r>
            <a:r>
              <a:rPr lang="cs-CZ" b="1" dirty="0"/>
              <a:t>den </a:t>
            </a:r>
            <a:endParaRPr lang="cs-CZ" b="1" dirty="0" smtClean="0"/>
          </a:p>
          <a:p>
            <a:pPr lvl="1"/>
            <a:r>
              <a:rPr lang="cs-CZ" dirty="0" smtClean="0"/>
              <a:t>obdobný </a:t>
            </a:r>
            <a:r>
              <a:rPr lang="cs-CZ" dirty="0"/>
              <a:t>antickým hrám a </a:t>
            </a:r>
            <a:r>
              <a:rPr lang="cs-CZ" i="1" dirty="0" err="1" smtClean="0"/>
              <a:t>pompé</a:t>
            </a:r>
            <a:endParaRPr lang="cs-CZ" dirty="0"/>
          </a:p>
          <a:p>
            <a:r>
              <a:rPr lang="cs-CZ" b="1" dirty="0" smtClean="0"/>
              <a:t>druhý den</a:t>
            </a:r>
          </a:p>
          <a:p>
            <a:pPr lvl="1"/>
            <a:r>
              <a:rPr lang="cs-CZ" b="1" dirty="0" smtClean="0"/>
              <a:t>pasování </a:t>
            </a:r>
            <a:r>
              <a:rPr lang="cs-CZ" b="1" dirty="0"/>
              <a:t>císařových dvou </a:t>
            </a:r>
            <a:r>
              <a:rPr lang="cs-CZ" dirty="0"/>
              <a:t>synů do rytířského </a:t>
            </a:r>
            <a:r>
              <a:rPr lang="cs-CZ" dirty="0" smtClean="0"/>
              <a:t>stavu</a:t>
            </a:r>
          </a:p>
          <a:p>
            <a:r>
              <a:rPr lang="cs-CZ" dirty="0" smtClean="0"/>
              <a:t>poté </a:t>
            </a:r>
            <a:r>
              <a:rPr lang="cs-CZ" dirty="0"/>
              <a:t>se v turnaji střetlo více než </a:t>
            </a:r>
            <a:r>
              <a:rPr lang="cs-CZ" b="1" dirty="0"/>
              <a:t>20 000 rytířů </a:t>
            </a:r>
            <a:endParaRPr lang="cs-CZ" b="1" dirty="0" smtClean="0"/>
          </a:p>
          <a:p>
            <a:pPr lvl="1"/>
            <a:r>
              <a:rPr lang="cs-CZ" dirty="0"/>
              <a:t>nejčastější počty rytířů v turnaji: 250 či 1000-4000 mužů</a:t>
            </a:r>
          </a:p>
          <a:p>
            <a:pPr lvl="1"/>
            <a:r>
              <a:rPr lang="cs-CZ" dirty="0" smtClean="0"/>
              <a:t>i 62letý císař</a:t>
            </a:r>
          </a:p>
        </p:txBody>
      </p:sp>
    </p:spTree>
    <p:extLst>
      <p:ext uri="{BB962C8B-B14F-4D97-AF65-F5344CB8AC3E}">
        <p14:creationId xmlns:p14="http://schemas.microsoft.com/office/powerpoint/2010/main" val="1462350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908720"/>
          </a:xfrm>
        </p:spPr>
        <p:txBody>
          <a:bodyPr/>
          <a:lstStyle/>
          <a:p>
            <a:r>
              <a:rPr lang="cs-CZ" b="1" dirty="0" smtClean="0"/>
              <a:t>rozdělení feudálního vojska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základem</a:t>
            </a:r>
            <a:r>
              <a:rPr lang="cs-CZ" dirty="0" smtClean="0"/>
              <a:t> těžký </a:t>
            </a:r>
            <a:r>
              <a:rPr lang="cs-CZ" b="1" dirty="0"/>
              <a:t>rytíř</a:t>
            </a:r>
            <a:r>
              <a:rPr lang="cs-CZ" dirty="0"/>
              <a:t> a jeho </a:t>
            </a:r>
            <a:r>
              <a:rPr lang="cs-CZ" b="1" dirty="0"/>
              <a:t>družina</a:t>
            </a:r>
            <a:r>
              <a:rPr lang="cs-CZ" dirty="0"/>
              <a:t>, tzv. „</a:t>
            </a:r>
            <a:r>
              <a:rPr lang="cs-CZ" b="1" dirty="0"/>
              <a:t>kopí</a:t>
            </a:r>
            <a:r>
              <a:rPr lang="cs-CZ" dirty="0"/>
              <a:t>“ </a:t>
            </a:r>
            <a:endParaRPr lang="cs-CZ" dirty="0" smtClean="0"/>
          </a:p>
          <a:p>
            <a:pPr lvl="1"/>
            <a:r>
              <a:rPr lang="cs-CZ" dirty="0" smtClean="0"/>
              <a:t>podle </a:t>
            </a:r>
            <a:r>
              <a:rPr lang="cs-CZ" dirty="0"/>
              <a:t>postavení rytíře </a:t>
            </a:r>
            <a:r>
              <a:rPr lang="cs-CZ" dirty="0" smtClean="0"/>
              <a:t>– </a:t>
            </a:r>
            <a:r>
              <a:rPr lang="cs-CZ" b="1" dirty="0" smtClean="0"/>
              <a:t>4-7 lidí</a:t>
            </a:r>
          </a:p>
          <a:p>
            <a:pPr lvl="2"/>
            <a:r>
              <a:rPr lang="cs-CZ" b="1" dirty="0" smtClean="0"/>
              <a:t>rytíř-těžkooděný </a:t>
            </a:r>
            <a:r>
              <a:rPr lang="cs-CZ" b="1" dirty="0"/>
              <a:t>jezdec </a:t>
            </a:r>
            <a:r>
              <a:rPr lang="cs-CZ" dirty="0"/>
              <a:t>s mečem a kopím, palcátem a sekyrou, štítem, brněním a obrněným </a:t>
            </a:r>
            <a:r>
              <a:rPr lang="cs-CZ" dirty="0" smtClean="0"/>
              <a:t>koněm</a:t>
            </a:r>
          </a:p>
          <a:p>
            <a:pPr lvl="3"/>
            <a:r>
              <a:rPr lang="cs-CZ" b="1" dirty="0" smtClean="0"/>
              <a:t>doprovázený:</a:t>
            </a:r>
          </a:p>
          <a:p>
            <a:pPr lvl="4"/>
            <a:r>
              <a:rPr lang="cs-CZ" dirty="0" smtClean="0"/>
              <a:t>zbrojnošem</a:t>
            </a:r>
          </a:p>
          <a:p>
            <a:pPr lvl="4"/>
            <a:r>
              <a:rPr lang="cs-CZ" dirty="0" smtClean="0"/>
              <a:t>jízdním lučištník</a:t>
            </a:r>
          </a:p>
          <a:p>
            <a:pPr lvl="4"/>
            <a:r>
              <a:rPr lang="cs-CZ" dirty="0" smtClean="0"/>
              <a:t>pěším lučištník</a:t>
            </a:r>
          </a:p>
          <a:p>
            <a:pPr lvl="4"/>
            <a:r>
              <a:rPr lang="cs-CZ" dirty="0" smtClean="0"/>
              <a:t>pěším kopiníkem</a:t>
            </a:r>
          </a:p>
          <a:p>
            <a:pPr lvl="4"/>
            <a:r>
              <a:rPr lang="cs-CZ" dirty="0" smtClean="0"/>
              <a:t>jízdním </a:t>
            </a:r>
            <a:r>
              <a:rPr lang="cs-CZ" dirty="0"/>
              <a:t>a </a:t>
            </a:r>
            <a:r>
              <a:rPr lang="cs-CZ" dirty="0" smtClean="0"/>
              <a:t>pěším služebnictvem</a:t>
            </a:r>
          </a:p>
          <a:p>
            <a:r>
              <a:rPr lang="cs-CZ" dirty="0" smtClean="0"/>
              <a:t>rytířský </a:t>
            </a:r>
            <a:r>
              <a:rPr lang="cs-CZ" dirty="0"/>
              <a:t>„</a:t>
            </a:r>
            <a:r>
              <a:rPr lang="cs-CZ" b="1" dirty="0" smtClean="0"/>
              <a:t>prapor</a:t>
            </a:r>
            <a:r>
              <a:rPr lang="cs-CZ" dirty="0" smtClean="0"/>
              <a:t>“</a:t>
            </a:r>
          </a:p>
          <a:p>
            <a:pPr lvl="1"/>
            <a:r>
              <a:rPr lang="cs-CZ" dirty="0" smtClean="0"/>
              <a:t>25-28 „</a:t>
            </a:r>
            <a:r>
              <a:rPr lang="cs-CZ" dirty="0"/>
              <a:t>kopí“ </a:t>
            </a:r>
            <a:endParaRPr lang="cs-CZ" dirty="0" smtClean="0"/>
          </a:p>
          <a:p>
            <a:r>
              <a:rPr lang="cs-CZ" dirty="0" smtClean="0"/>
              <a:t>existovali </a:t>
            </a:r>
            <a:r>
              <a:rPr lang="cs-CZ" dirty="0"/>
              <a:t>i </a:t>
            </a:r>
            <a:r>
              <a:rPr lang="cs-CZ" b="1" dirty="0"/>
              <a:t>rytíři-lehkooděnci </a:t>
            </a:r>
            <a:endParaRPr lang="cs-CZ" b="1" dirty="0" smtClean="0"/>
          </a:p>
          <a:p>
            <a:pPr lvl="1"/>
            <a:r>
              <a:rPr lang="cs-CZ" dirty="0" smtClean="0"/>
              <a:t>meč </a:t>
            </a:r>
            <a:r>
              <a:rPr lang="cs-CZ" dirty="0"/>
              <a:t>a </a:t>
            </a:r>
            <a:r>
              <a:rPr lang="cs-CZ" dirty="0" smtClean="0"/>
              <a:t>štít </a:t>
            </a:r>
            <a:r>
              <a:rPr lang="cs-CZ" dirty="0"/>
              <a:t>či </a:t>
            </a:r>
            <a:r>
              <a:rPr lang="cs-CZ" dirty="0" smtClean="0"/>
              <a:t>luk </a:t>
            </a:r>
            <a:r>
              <a:rPr lang="cs-CZ" dirty="0"/>
              <a:t>a šípy</a:t>
            </a:r>
          </a:p>
        </p:txBody>
      </p:sp>
    </p:spTree>
    <p:extLst>
      <p:ext uri="{BB962C8B-B14F-4D97-AF65-F5344CB8AC3E}">
        <p14:creationId xmlns:p14="http://schemas.microsoft.com/office/powerpoint/2010/main" val="21972264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2610</Words>
  <Application>Microsoft Office PowerPoint</Application>
  <PresentationFormat>Předvádění na obrazovce (4:3)</PresentationFormat>
  <Paragraphs>736</Paragraphs>
  <Slides>126</Slides>
  <Notes>58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126</vt:i4>
      </vt:variant>
    </vt:vector>
  </HeadingPairs>
  <TitlesOfParts>
    <vt:vector size="127" baseType="lpstr">
      <vt:lpstr>Motiv sady Office</vt:lpstr>
      <vt:lpstr>RYTÍŘSTVÍ</vt:lpstr>
      <vt:lpstr>Prezentace aplikace PowerPoint</vt:lpstr>
      <vt:lpstr>Prezentace aplikace PowerPoint</vt:lpstr>
      <vt:lpstr>Prezentace aplikace PowerPoint</vt:lpstr>
      <vt:lpstr>předchůdce</vt:lpstr>
      <vt:lpstr>umožnění vzniku</vt:lpstr>
      <vt:lpstr>Prezentace aplikace PowerPoint</vt:lpstr>
      <vt:lpstr>Prezentace aplikace PowerPoint</vt:lpstr>
      <vt:lpstr>Počátky rytířství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vymezení rytířství</vt:lpstr>
      <vt:lpstr>doznívání</vt:lpstr>
      <vt:lpstr>výchova k rytířství</vt:lpstr>
      <vt:lpstr>Prezentace aplikace PowerPoint</vt:lpstr>
      <vt:lpstr>výchova</vt:lpstr>
      <vt:lpstr>páže</vt:lpstr>
      <vt:lpstr>Prezentace aplikace PowerPoint</vt:lpstr>
      <vt:lpstr>Prezentace aplikace PowerPoint</vt:lpstr>
      <vt:lpstr>panoš</vt:lpstr>
      <vt:lpstr>Prezentace aplikace PowerPoint</vt:lpstr>
      <vt:lpstr>pasování</vt:lpstr>
      <vt:lpstr>specifické pasování</vt:lpstr>
      <vt:lpstr>Prezentace aplikace PowerPoint</vt:lpstr>
      <vt:lpstr>specifický rituál pasování ve Francii </vt:lpstr>
      <vt:lpstr>Prezentace aplikace PowerPoint</vt:lpstr>
      <vt:lpstr>Prezentace aplikace PowerPoint</vt:lpstr>
      <vt:lpstr>Prezentace aplikace PowerPoint</vt:lpstr>
      <vt:lpstr>Prezentace aplikace PowerPoint</vt:lpstr>
      <vt:lpstr>kořeny pasování </vt:lpstr>
      <vt:lpstr>zbroj</vt:lpstr>
      <vt:lpstr>hlavní příprava a výcvik rytíře</vt:lpstr>
      <vt:lpstr>Prezentace aplikace PowerPoint</vt:lpstr>
      <vt:lpstr>septem probitatum</vt:lpstr>
      <vt:lpstr>Equitare</vt:lpstr>
      <vt:lpstr>Natare </vt:lpstr>
      <vt:lpstr>Sagittare </vt:lpstr>
      <vt:lpstr>Caestibus certare </vt:lpstr>
      <vt:lpstr>Prezentace aplikace PowerPoint</vt:lpstr>
      <vt:lpstr>Aucupari </vt:lpstr>
      <vt:lpstr>Scacis ludere </vt:lpstr>
      <vt:lpstr>Versificare </vt:lpstr>
      <vt:lpstr>Prezentace aplikace PowerPoint</vt:lpstr>
      <vt:lpstr>další fyzické psychické aktivity rytířů</vt:lpstr>
      <vt:lpstr>tři mravní vlastnosti</vt:lpstr>
      <vt:lpstr>Etická norma</vt:lpstr>
      <vt:lpstr>Panovníci – reprezentanti rytířství</vt:lpstr>
      <vt:lpstr>turnaje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cíle a motivy</vt:lpstr>
      <vt:lpstr>průběh</vt:lpstr>
      <vt:lpstr>den turnaje</vt:lpstr>
      <vt:lpstr>určení nejlepšího</vt:lpstr>
      <vt:lpstr>Prezentace aplikace PowerPoint</vt:lpstr>
      <vt:lpstr>Prezentace aplikace PowerPoint</vt:lpstr>
      <vt:lpstr>rytíř Vilém Maréchal </vt:lpstr>
      <vt:lpstr>Prezentace aplikace PowerPoint</vt:lpstr>
      <vt:lpstr>Prezentace aplikace PowerPoint</vt:lpstr>
      <vt:lpstr>typy střetů</vt:lpstr>
      <vt:lpstr>buhurt</vt:lpstr>
      <vt:lpstr>Prezentace aplikace PowerPoint</vt:lpstr>
      <vt:lpstr>Prezentace aplikace PowerPoint</vt:lpstr>
      <vt:lpstr>Prezentace aplikace PowerPoint</vt:lpstr>
      <vt:lpstr>Prezentace aplikace PowerPoint</vt:lpstr>
      <vt:lpstr>tjost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Karusel </vt:lpstr>
      <vt:lpstr>Kvinterna </vt:lpstr>
      <vt:lpstr>Prezentace aplikace PowerPoint</vt:lpstr>
      <vt:lpstr>Tironicia </vt:lpstr>
      <vt:lpstr>Âventiure </vt:lpstr>
      <vt:lpstr>Prezentace aplikace PowerPoint</vt:lpstr>
      <vt:lpstr>Torneamentum aculeatum et hostile </vt:lpstr>
      <vt:lpstr>Artušovské rytířské hry </vt:lpstr>
      <vt:lpstr>Prezentace aplikace PowerPoint</vt:lpstr>
      <vt:lpstr>turnaj v Mohuči </vt:lpstr>
      <vt:lpstr>rozdělení feudálního vojska</vt:lpstr>
      <vt:lpstr>Vyšší ideál: rytířství a kurtoazie</vt:lpstr>
      <vt:lpstr>kurtoazie – žena jako ideál</vt:lpstr>
      <vt:lpstr>Prezentace aplikace PowerPoint</vt:lpstr>
      <vt:lpstr>Prezentace aplikace PowerPoint</vt:lpstr>
      <vt:lpstr>Prezentace aplikace PowerPoint</vt:lpstr>
      <vt:lpstr>cyklus dvoření</vt:lpstr>
      <vt:lpstr>prototyp příkladného rytíře Boucicauta </vt:lpstr>
      <vt:lpstr>souboj o čest dáma</vt:lpstr>
      <vt:lpstr>Ke srovnání antického Řeka a rytíře</vt:lpstr>
      <vt:lpstr>rytířství vs. καλοκἀγαθία</vt:lpstr>
      <vt:lpstr>srovnání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septem probitates – participace na καλοκἀγαθία ??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podstatný rozdíl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RYTÍŘSTVÍ</dc:title>
  <dc:creator>Jiří Kouřil</dc:creator>
  <cp:lastModifiedBy>Jiří Kouřil</cp:lastModifiedBy>
  <cp:revision>77</cp:revision>
  <dcterms:created xsi:type="dcterms:W3CDTF">2017-03-28T15:42:58Z</dcterms:created>
  <dcterms:modified xsi:type="dcterms:W3CDTF">2017-04-02T21:21:03Z</dcterms:modified>
</cp:coreProperties>
</file>