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6" r:id="rId4"/>
    <p:sldId id="277" r:id="rId5"/>
    <p:sldId id="278" r:id="rId6"/>
    <p:sldId id="285" r:id="rId7"/>
    <p:sldId id="279" r:id="rId8"/>
    <p:sldId id="280" r:id="rId9"/>
    <p:sldId id="281" r:id="rId10"/>
    <p:sldId id="282" r:id="rId11"/>
    <p:sldId id="283" r:id="rId12"/>
    <p:sldId id="284" r:id="rId13"/>
    <p:sldId id="256" r:id="rId14"/>
    <p:sldId id="257" r:id="rId15"/>
    <p:sldId id="258" r:id="rId16"/>
    <p:sldId id="259" r:id="rId17"/>
    <p:sldId id="260" r:id="rId18"/>
    <p:sldId id="264" r:id="rId19"/>
    <p:sldId id="261" r:id="rId20"/>
    <p:sldId id="262" r:id="rId21"/>
    <p:sldId id="286" r:id="rId22"/>
    <p:sldId id="287" r:id="rId23"/>
    <p:sldId id="288" r:id="rId24"/>
    <p:sldId id="289" r:id="rId25"/>
    <p:sldId id="290" r:id="rId26"/>
    <p:sldId id="267" r:id="rId27"/>
    <p:sldId id="273" r:id="rId28"/>
    <p:sldId id="272" r:id="rId29"/>
    <p:sldId id="268" r:id="rId30"/>
    <p:sldId id="269" r:id="rId31"/>
    <p:sldId id="270" r:id="rId32"/>
    <p:sldId id="271" r:id="rId33"/>
    <p:sldId id="263" r:id="rId34"/>
    <p:sldId id="265" r:id="rId35"/>
    <p:sldId id="266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66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1. 3. 2016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1. 3. 2016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1. 3. 2016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1. 3. 2016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1. 3. 2016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1. 3. 2016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398" y="2389175"/>
            <a:ext cx="6782602" cy="44688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2" y="0"/>
            <a:ext cx="3656278" cy="4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35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6280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788024" y="260648"/>
            <a:ext cx="324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Oltář z Mauer </a:t>
            </a:r>
            <a:r>
              <a:rPr lang="cs-CZ" dirty="0" err="1" smtClean="0"/>
              <a:t>bei</a:t>
            </a:r>
            <a:r>
              <a:rPr lang="cs-CZ" dirty="0" smtClean="0"/>
              <a:t> </a:t>
            </a:r>
            <a:r>
              <a:rPr lang="cs-CZ" dirty="0" err="1" smtClean="0"/>
              <a:t>Melk</a:t>
            </a:r>
            <a:r>
              <a:rPr lang="cs-CZ" dirty="0" smtClean="0"/>
              <a:t>, kol 1510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0893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436096" y="836712"/>
            <a:ext cx="3753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Oltář sv. Šebestiána, kostel sv. Václava </a:t>
            </a:r>
          </a:p>
          <a:p>
            <a:r>
              <a:rPr lang="cs-CZ" dirty="0" smtClean="0"/>
              <a:t>a Panny Marie, Znojmo,</a:t>
            </a:r>
          </a:p>
          <a:p>
            <a:r>
              <a:rPr lang="cs-CZ" dirty="0" smtClean="0"/>
              <a:t> kol. 1580,</a:t>
            </a:r>
          </a:p>
          <a:p>
            <a:r>
              <a:rPr lang="cs-CZ" dirty="0" err="1" smtClean="0"/>
              <a:t>Edikulový</a:t>
            </a:r>
            <a:r>
              <a:rPr lang="cs-CZ" dirty="0" smtClean="0"/>
              <a:t> oltář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0261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004048" y="404664"/>
            <a:ext cx="3447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Kolstel</a:t>
            </a:r>
            <a:r>
              <a:rPr lang="cs-CZ" dirty="0" smtClean="0"/>
              <a:t> sv. Floriána, Krásné Březno, </a:t>
            </a:r>
          </a:p>
          <a:p>
            <a:r>
              <a:rPr lang="cs-CZ" dirty="0" smtClean="0"/>
              <a:t>oltář s rodokmenem Krista, 1604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7355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uzana\Desktop\Um.-hist. terminologie\Oltáře\DSC_1119.JPG"/>
          <p:cNvPicPr>
            <a:picLocks noChangeAspect="1" noChangeArrowheads="1"/>
          </p:cNvPicPr>
          <p:nvPr/>
        </p:nvPicPr>
        <p:blipFill>
          <a:blip r:embed="rId2" cstate="print"/>
          <a:srcRect t="10092"/>
          <a:stretch>
            <a:fillRect/>
          </a:stretch>
        </p:blipFill>
        <p:spPr bwMode="auto">
          <a:xfrm>
            <a:off x="323528" y="0"/>
            <a:ext cx="6786578" cy="587085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85720" y="6000768"/>
            <a:ext cx="6255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Nový Jičín, kostel Nejsvětější Trojice, hlaví oltář, 60. léta 17. století</a:t>
            </a:r>
          </a:p>
          <a:p>
            <a:r>
              <a:rPr lang="cs-CZ" dirty="0" smtClean="0"/>
              <a:t>Malba 1756, Eliáš František Herbert 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Zuzana\Desktop\Um.-hist. terminologie\Oltáře\DSC_1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20" t="14583" r="3984" b="4734"/>
          <a:stretch>
            <a:fillRect/>
          </a:stretch>
        </p:blipFill>
        <p:spPr bwMode="auto">
          <a:xfrm>
            <a:off x="785786" y="0"/>
            <a:ext cx="6286512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uzana\Desktop\Um.-hist. terminologie\Oltáře\Dolní Kouni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757" r="9328"/>
          <a:stretch>
            <a:fillRect/>
          </a:stretch>
        </p:blipFill>
        <p:spPr bwMode="auto">
          <a:xfrm>
            <a:off x="500034" y="0"/>
            <a:ext cx="3714776" cy="6858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643438" y="571480"/>
            <a:ext cx="41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Dolní </a:t>
            </a:r>
            <a:r>
              <a:rPr lang="cs-CZ" dirty="0" err="1" smtClean="0"/>
              <a:t>Kounice</a:t>
            </a:r>
            <a:r>
              <a:rPr lang="cs-CZ" dirty="0" smtClean="0"/>
              <a:t>, kostel sv. Barbory, oltář sv. Václava, 80./90. léta 17 století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uzana\Desktop\Um.-hist. terminologie\Oltáře\Hnani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"/>
            <a:ext cx="4454592" cy="6858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072066" y="1000108"/>
            <a:ext cx="357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Hnanice</a:t>
            </a:r>
            <a:r>
              <a:rPr lang="cs-CZ" dirty="0" smtClean="0"/>
              <a:t>, kostel sv. Wolfganga, hlavní oltář, 2. čtvrtina 18. st.</a:t>
            </a:r>
          </a:p>
          <a:p>
            <a:endParaRPr lang="cs-CZ" dirty="0" smtClean="0"/>
          </a:p>
          <a:p>
            <a:r>
              <a:rPr lang="cs-CZ" dirty="0" smtClean="0"/>
              <a:t>Tzv. ambitový oltář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Zuzana\Desktop\Um.-hist. terminologie\Oltáře\Březan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5214974" cy="696370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715008" y="785794"/>
            <a:ext cx="32147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Břežany, kostel Zvěstování Panny Marie, arch. oltáře kol 1740, sochy po </a:t>
            </a:r>
            <a:r>
              <a:rPr lang="cs-CZ" dirty="0" err="1" smtClean="0"/>
              <a:t>pol</a:t>
            </a:r>
            <a:r>
              <a:rPr lang="cs-CZ" dirty="0" smtClean="0"/>
              <a:t> 18. st.</a:t>
            </a:r>
          </a:p>
          <a:p>
            <a:endParaRPr lang="cs-CZ" dirty="0" smtClean="0"/>
          </a:p>
          <a:p>
            <a:r>
              <a:rPr lang="cs-CZ" dirty="0" smtClean="0"/>
              <a:t>Tzv. apsidový oltář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curova\Desktop\Znojm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685590" cy="6858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076056" y="836712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Znojmo, kostel Nanebevzetí Panny Marie a sv. Václava, oltář sv. Augustina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Zuzana\Desktop\Um.-hist. terminologie\Oltáře\Strážni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4714908" cy="691872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214942" y="928670"/>
            <a:ext cx="3643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Strážnice, kostel sv. Martine, hl. oltář, 2. čtvrtina 18. století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172400" cy="61293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67544" y="6237312"/>
            <a:ext cx="396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Křivoklát, kaple Korunování Panny Marie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2017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oltáře aj\IMGP98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4572032" cy="688373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143504" y="1142984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Nová Říše, kostel sv. Petra a Pavla, 60. léta 18. století, Jan Lukáš </a:t>
            </a:r>
            <a:r>
              <a:rPr lang="cs-CZ" dirty="0" err="1" smtClean="0"/>
              <a:t>Krackcer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31367"/>
          </a:xfrm>
        </p:spPr>
      </p:pic>
      <p:sp>
        <p:nvSpPr>
          <p:cNvPr id="5" name="TextovéPole 4"/>
          <p:cNvSpPr txBox="1"/>
          <p:nvPr/>
        </p:nvSpPr>
        <p:spPr>
          <a:xfrm>
            <a:off x="4860032" y="6093296"/>
            <a:ext cx="2177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Hostěradice, po 1500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8509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4536504" cy="6830242"/>
          </a:xfrm>
        </p:spPr>
      </p:pic>
      <p:sp>
        <p:nvSpPr>
          <p:cNvPr id="5" name="TextovéPole 4"/>
          <p:cNvSpPr txBox="1"/>
          <p:nvPr/>
        </p:nvSpPr>
        <p:spPr>
          <a:xfrm>
            <a:off x="4860032" y="6021288"/>
            <a:ext cx="412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Benešov nad Ploučnicí, 3. čtvrtina 16. stol.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8460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" y="0"/>
            <a:ext cx="6034617" cy="45259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157276"/>
            <a:ext cx="4275543" cy="570072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5085184"/>
            <a:ext cx="201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Petrovice, kol. 1600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3064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8512" cy="6928536"/>
          </a:xfrm>
        </p:spPr>
      </p:pic>
      <p:sp>
        <p:nvSpPr>
          <p:cNvPr id="5" name="TextovéPole 4"/>
          <p:cNvSpPr txBox="1"/>
          <p:nvPr/>
        </p:nvSpPr>
        <p:spPr>
          <a:xfrm>
            <a:off x="5004048" y="6165304"/>
            <a:ext cx="25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Žerotice, kol. pol. 18. stol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8922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6" y="-1"/>
            <a:ext cx="5153620" cy="687149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1"/>
            <a:ext cx="4860032" cy="364502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294685" y="4112384"/>
            <a:ext cx="2838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Znojmo, kostel sv. Mikuláše, </a:t>
            </a:r>
          </a:p>
          <a:p>
            <a:r>
              <a:rPr lang="cs-CZ" dirty="0" smtClean="0"/>
              <a:t>1. pol. 18. stol.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7500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Um.-hist. terminologie\Oltáře\Dolní Dubňan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24128" cy="653188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796136" y="1124744"/>
            <a:ext cx="334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Dolní </a:t>
            </a:r>
            <a:r>
              <a:rPr lang="cs-CZ" dirty="0" err="1" smtClean="0"/>
              <a:t>Dubňany</a:t>
            </a:r>
            <a:r>
              <a:rPr lang="cs-CZ" dirty="0" smtClean="0"/>
              <a:t>, kostel sv. Václava, křtitelnice, </a:t>
            </a:r>
            <a:r>
              <a:rPr lang="cs-CZ" dirty="0" err="1" smtClean="0"/>
              <a:t>pol</a:t>
            </a:r>
            <a:r>
              <a:rPr lang="cs-CZ" dirty="0" smtClean="0"/>
              <a:t>. 13. století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curova\Desktop\znojm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722963" cy="6858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508105" y="105273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Znojmo, kostel sv. Mikuláše, křtitelnice, závěr 15. století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curova\Desktop\křtitelni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4827600" cy="6858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292080" y="1124744"/>
            <a:ext cx="3851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Křtitelnice, konec 15. století</a:t>
            </a:r>
          </a:p>
          <a:p>
            <a:r>
              <a:rPr lang="cs-CZ" dirty="0" smtClean="0"/>
              <a:t>Původně kostel sv. Václava v </a:t>
            </a:r>
            <a:r>
              <a:rPr lang="cs-CZ" dirty="0" err="1" smtClean="0"/>
              <a:t>Křižanově</a:t>
            </a:r>
            <a:r>
              <a:rPr lang="cs-CZ" dirty="0" smtClean="0"/>
              <a:t>, dnes Diecézní muzeum v Brně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Um.-hist. terminologie\Oltáře\Doubravní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752528" cy="689377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292081" y="836712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Doubravník, kostel Povýšení sv. Kříže, křtitelnice, </a:t>
            </a:r>
            <a:r>
              <a:rPr lang="cs-CZ" dirty="0" err="1" smtClean="0"/>
              <a:t>poč</a:t>
            </a:r>
            <a:r>
              <a:rPr lang="cs-CZ" dirty="0" smtClean="0"/>
              <a:t>. 17. století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292080" y="404664"/>
            <a:ext cx="3642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Oltář Korunování Panny Marie, 1490,</a:t>
            </a:r>
          </a:p>
          <a:p>
            <a:r>
              <a:rPr lang="cs-CZ" dirty="0" smtClean="0"/>
              <a:t>Křídlový oltář s nástavcem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197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G:\Um.-hist. terminologie\Oltáře\Mikulov křtit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7380312" cy="559673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467544" y="6093296"/>
            <a:ext cx="545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Mikulov, kostel sv. Václava, křtitelnice, 80. léta 18. století</a:t>
            </a:r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Um.-hist. terminologie\Oltáře\Oslavany Křti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151"/>
          <a:stretch>
            <a:fillRect/>
          </a:stretch>
        </p:blipFill>
        <p:spPr bwMode="auto">
          <a:xfrm>
            <a:off x="323527" y="-1"/>
            <a:ext cx="5256585" cy="689497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796137" y="1700808"/>
            <a:ext cx="334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Oslavany, kostel sv. Mikuláše, křtitelnice, přelom 18. a 19. st.</a:t>
            </a:r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G:\Um.-hist. terminologie\Oltáře\Oslavany Křtit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7357"/>
          <a:stretch>
            <a:fillRect/>
          </a:stretch>
        </p:blipFill>
        <p:spPr bwMode="auto">
          <a:xfrm>
            <a:off x="179511" y="1"/>
            <a:ext cx="4248473" cy="6858000"/>
          </a:xfrm>
          <a:prstGeom prst="rect">
            <a:avLst/>
          </a:prstGeom>
          <a:noFill/>
        </p:spPr>
      </p:pic>
      <p:pic>
        <p:nvPicPr>
          <p:cNvPr id="9219" name="Picture 3" descr="G:\Um.-hist. terminologie\Oltáře\Oslavany Křtit2.jpg"/>
          <p:cNvPicPr>
            <a:picLocks noChangeAspect="1" noChangeArrowheads="1"/>
          </p:cNvPicPr>
          <p:nvPr/>
        </p:nvPicPr>
        <p:blipFill>
          <a:blip r:embed="rId3" cstate="print"/>
          <a:srcRect r="4054"/>
          <a:stretch>
            <a:fillRect/>
          </a:stretch>
        </p:blipFill>
        <p:spPr bwMode="auto">
          <a:xfrm>
            <a:off x="4716017" y="0"/>
            <a:ext cx="4248471" cy="6916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724128" y="126876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Mikulv</a:t>
            </a:r>
            <a:r>
              <a:rPr lang="cs-CZ" dirty="0" smtClean="0"/>
              <a:t>, kostel sv. Václava, tabernákl na hl. oltáři </a:t>
            </a:r>
            <a:endParaRPr lang="cs-CZ" dirty="0"/>
          </a:p>
        </p:txBody>
      </p:sp>
      <p:pic>
        <p:nvPicPr>
          <p:cNvPr id="2052" name="Picture 4" descr="G:\Um.-hist. terminologie\Oltáře\Mikulov-lavi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8172400" cy="5702129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251520" y="6165304"/>
            <a:ext cx="601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Mikulov, kostel sv. Václava, kostelní lavice, 3. čtvrtina 18. století</a:t>
            </a: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Um.-hist. terminologie\Oltáře\Mikulov-lavic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532"/>
          <a:stretch>
            <a:fillRect/>
          </a:stretch>
        </p:blipFill>
        <p:spPr bwMode="auto">
          <a:xfrm>
            <a:off x="2915816" y="1"/>
            <a:ext cx="6228184" cy="3800794"/>
          </a:xfrm>
          <a:prstGeom prst="rect">
            <a:avLst/>
          </a:prstGeom>
          <a:noFill/>
        </p:spPr>
      </p:pic>
      <p:pic>
        <p:nvPicPr>
          <p:cNvPr id="3075" name="Picture 3" descr="G:\Um.-hist. terminologie\Oltáře\Mikulov-lavice3.jpg"/>
          <p:cNvPicPr>
            <a:picLocks noChangeAspect="1" noChangeArrowheads="1"/>
          </p:cNvPicPr>
          <p:nvPr/>
        </p:nvPicPr>
        <p:blipFill>
          <a:blip r:embed="rId3" cstate="print"/>
          <a:srcRect r="4125"/>
          <a:stretch>
            <a:fillRect/>
          </a:stretch>
        </p:blipFill>
        <p:spPr bwMode="auto">
          <a:xfrm>
            <a:off x="0" y="3068960"/>
            <a:ext cx="5508104" cy="3789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Um.-hist. terminologie\Oltáře\Mikulov-lavice3 k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368"/>
          <a:stretch>
            <a:fillRect/>
          </a:stretch>
        </p:blipFill>
        <p:spPr bwMode="auto">
          <a:xfrm>
            <a:off x="0" y="2332037"/>
            <a:ext cx="2915816" cy="4525963"/>
          </a:xfrm>
          <a:prstGeom prst="rect">
            <a:avLst/>
          </a:prstGeom>
          <a:noFill/>
        </p:spPr>
      </p:pic>
      <p:pic>
        <p:nvPicPr>
          <p:cNvPr id="4099" name="Picture 3" descr="G:\Um.-hist. terminologie\Oltáře\Mikulov-lavice3 kan1.jpg"/>
          <p:cNvPicPr>
            <a:picLocks noChangeAspect="1" noChangeArrowheads="1"/>
          </p:cNvPicPr>
          <p:nvPr/>
        </p:nvPicPr>
        <p:blipFill>
          <a:blip r:embed="rId3" cstate="print"/>
          <a:srcRect l="3727" t="12784" r="2493" b="6630"/>
          <a:stretch>
            <a:fillRect/>
          </a:stretch>
        </p:blipFill>
        <p:spPr bwMode="auto">
          <a:xfrm>
            <a:off x="3059832" y="260648"/>
            <a:ext cx="6084168" cy="2854584"/>
          </a:xfrm>
          <a:prstGeom prst="rect">
            <a:avLst/>
          </a:prstGeom>
          <a:noFill/>
        </p:spPr>
      </p:pic>
      <p:pic>
        <p:nvPicPr>
          <p:cNvPr id="4100" name="Picture 4" descr="G:\Um.-hist. terminologie\Oltáře\Mikulov-lavice ka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284984"/>
            <a:ext cx="4860032" cy="3238083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251520" y="332656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Mikulov, kostel sv. Václava, kanovnické lavice, </a:t>
            </a:r>
          </a:p>
          <a:p>
            <a:r>
              <a:rPr lang="cs-CZ" dirty="0" smtClean="0"/>
              <a:t>2. </a:t>
            </a:r>
            <a:r>
              <a:rPr lang="cs-CZ" dirty="0" err="1" smtClean="0"/>
              <a:t>pol</a:t>
            </a:r>
            <a:r>
              <a:rPr lang="cs-CZ" dirty="0" smtClean="0"/>
              <a:t>. 17. století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21"/>
            <a:ext cx="7337978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337978" y="332656"/>
            <a:ext cx="1682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Oltář z </a:t>
            </a:r>
            <a:r>
              <a:rPr lang="cs-CZ" dirty="0" err="1" smtClean="0"/>
              <a:t>Mostišť</a:t>
            </a:r>
            <a:r>
              <a:rPr lang="cs-CZ" dirty="0" smtClean="0"/>
              <a:t>,</a:t>
            </a:r>
          </a:p>
          <a:p>
            <a:r>
              <a:rPr lang="cs-CZ" dirty="0" smtClean="0"/>
              <a:t>kol. 1510, </a:t>
            </a:r>
          </a:p>
          <a:p>
            <a:r>
              <a:rPr lang="cs-CZ" dirty="0" smtClean="0"/>
              <a:t>pevná křídla po </a:t>
            </a:r>
          </a:p>
          <a:p>
            <a:r>
              <a:rPr lang="cs-CZ" dirty="0" smtClean="0"/>
              <a:t>1530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3759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" y="0"/>
            <a:ext cx="727339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309902" y="332656"/>
            <a:ext cx="16130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Oltář z </a:t>
            </a:r>
            <a:r>
              <a:rPr lang="cs-CZ" dirty="0" err="1"/>
              <a:t>Mostišť</a:t>
            </a:r>
            <a:r>
              <a:rPr lang="cs-CZ" dirty="0"/>
              <a:t>,</a:t>
            </a:r>
          </a:p>
          <a:p>
            <a:r>
              <a:rPr lang="cs-CZ" dirty="0"/>
              <a:t>kol. 1510,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6924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8" y="0"/>
            <a:ext cx="4854973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27695" y="548680"/>
            <a:ext cx="423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Oltář sv. Jakuba Většího z Libiše, před 1500,</a:t>
            </a:r>
          </a:p>
          <a:p>
            <a:r>
              <a:rPr lang="cs-CZ" dirty="0" smtClean="0"/>
              <a:t>Utrakvistický oltář se střední deskou </a:t>
            </a:r>
          </a:p>
          <a:p>
            <a:r>
              <a:rPr lang="cs-CZ" dirty="0" smtClean="0"/>
              <a:t>upravenou pro prezentaci Božího těla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9277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291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614052" y="260648"/>
            <a:ext cx="42820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Oltář sv. Jana Křtitele, Praha, Týnský chrám, </a:t>
            </a:r>
          </a:p>
          <a:p>
            <a:r>
              <a:rPr lang="cs-CZ" dirty="0" smtClean="0"/>
              <a:t>Mistr IP, reliéfy kol. 1520, </a:t>
            </a:r>
          </a:p>
          <a:p>
            <a:r>
              <a:rPr lang="cs-CZ" dirty="0" smtClean="0"/>
              <a:t>oltářní architektura 2. polovina 16. století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465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3600" r="1701" b="10801"/>
          <a:stretch/>
        </p:blipFill>
        <p:spPr>
          <a:xfrm rot="5400000">
            <a:off x="-1394209" y="1394209"/>
            <a:ext cx="6858000" cy="40695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76672"/>
            <a:ext cx="3960440" cy="54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38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2" y="0"/>
            <a:ext cx="3387079" cy="55892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832" y="4640174"/>
            <a:ext cx="1207168" cy="213285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076056" y="5949280"/>
            <a:ext cx="2634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Světelský oltář, 1516-1525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30919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455</Words>
  <Application>Microsoft Office PowerPoint</Application>
  <PresentationFormat>Předvádění na obrazovce (4:3)</PresentationFormat>
  <Paragraphs>52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8" baseType="lpstr">
      <vt:lpstr>Arial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Zuzana Macurová</dc:creator>
  <cp:lastModifiedBy>ZdenkaM</cp:lastModifiedBy>
  <cp:revision>35</cp:revision>
  <dcterms:created xsi:type="dcterms:W3CDTF">2016-02-29T20:20:16Z</dcterms:created>
  <dcterms:modified xsi:type="dcterms:W3CDTF">2016-03-01T14:46:01Z</dcterms:modified>
</cp:coreProperties>
</file>