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C97AC-28F4-4498-9E80-08E4F700347C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98D2D-C7F1-4675-AF2D-77F7DC42F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42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Flügelaltar</a:t>
            </a:r>
            <a:r>
              <a:rPr lang="cs-CZ" dirty="0" smtClean="0">
                <a:effectLst/>
              </a:rPr>
              <a:t> in St. Wolfgang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98D2D-C7F1-4675-AF2D-77F7DC42F00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02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i="1" dirty="0" err="1" smtClean="0"/>
              <a:t>Plague</a:t>
            </a:r>
            <a:r>
              <a:rPr lang="cs-CZ" i="1" dirty="0" smtClean="0"/>
              <a:t> </a:t>
            </a:r>
            <a:r>
              <a:rPr lang="cs-CZ" i="1" dirty="0" err="1" smtClean="0"/>
              <a:t>Cross</a:t>
            </a:r>
            <a:r>
              <a:rPr lang="cs-CZ" dirty="0" smtClean="0"/>
              <a:t>, 1304, </a:t>
            </a:r>
            <a:r>
              <a:rPr lang="cs-CZ" dirty="0" err="1" smtClean="0"/>
              <a:t>Germany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98D2D-C7F1-4675-AF2D-77F7DC42F00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79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https://www.youtube.com/watch?v=ewScdpcCoWo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98D2D-C7F1-4675-AF2D-77F7DC42F00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632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https://www.youtube.com/watch?v=oHJRczCPkNE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98D2D-C7F1-4675-AF2D-77F7DC42F00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56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Crucifix</a:t>
            </a:r>
            <a:r>
              <a:rPr lang="cs-CZ" dirty="0" smtClean="0">
                <a:effectLst/>
              </a:rPr>
              <a:t> in </a:t>
            </a:r>
            <a:r>
              <a:rPr lang="cs-CZ" dirty="0" err="1" smtClean="0">
                <a:effectLst/>
              </a:rPr>
              <a:t>the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choir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loft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Jerónimos</a:t>
            </a:r>
            <a:r>
              <a:rPr lang="cs-CZ" dirty="0" smtClean="0">
                <a:effectLst/>
              </a:rPr>
              <a:t> Monastery (</a:t>
            </a:r>
            <a:r>
              <a:rPr lang="cs-CZ" dirty="0" err="1" smtClean="0">
                <a:effectLst/>
              </a:rPr>
              <a:t>Lisboa</a:t>
            </a:r>
            <a:r>
              <a:rPr lang="cs-CZ" dirty="0" smtClean="0">
                <a:effectLst/>
              </a:rPr>
              <a:t>, Portugal)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98D2D-C7F1-4675-AF2D-77F7DC42F00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763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Toto je už KAEDRÁLA sv. Víta (nikoli bazilika,</a:t>
            </a:r>
            <a:r>
              <a:rPr lang="cs-CZ" baseline="0" dirty="0" smtClean="0"/>
              <a:t> pro </a:t>
            </a:r>
            <a:r>
              <a:rPr lang="cs-CZ" baseline="0" dirty="0" err="1" smtClean="0"/>
              <a:t>kt</a:t>
            </a:r>
            <a:r>
              <a:rPr lang="cs-CZ" baseline="0" dirty="0" smtClean="0"/>
              <a:t>. byl liturgický předpis </a:t>
            </a:r>
            <a:r>
              <a:rPr lang="cs-CZ" baseline="0" smtClean="0"/>
              <a:t>primárně určen).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98D2D-C7F1-4675-AF2D-77F7DC42F00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12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62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59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13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28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00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48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24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5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62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52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2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9810C-5041-4105-8176-689D6FD25BDA}" type="datetimeFigureOut">
              <a:rPr lang="cs-CZ" smtClean="0"/>
              <a:t>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4ABE9-4D63-48A4-8546-B361DA471B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05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55" y="0"/>
            <a:ext cx="5264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3699743" cy="367483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/>
              <a:t>TEATRALITA </a:t>
            </a:r>
            <a:br>
              <a:rPr lang="cs-CZ" b="1" dirty="0" smtClean="0"/>
            </a:br>
            <a:r>
              <a:rPr lang="cs-CZ" b="1" dirty="0" smtClean="0"/>
              <a:t>VELKOPÁTEČNÍ </a:t>
            </a:r>
            <a:br>
              <a:rPr lang="cs-CZ" b="1" dirty="0" smtClean="0"/>
            </a:br>
            <a:r>
              <a:rPr lang="cs-CZ" b="1" dirty="0" smtClean="0"/>
              <a:t>LITURGIE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768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sz="3200" i="1" dirty="0" smtClean="0"/>
              <a:t>Planctus </a:t>
            </a:r>
            <a:r>
              <a:rPr lang="cs-CZ" sz="3200" i="1" dirty="0" err="1" smtClean="0"/>
              <a:t>Mariae</a:t>
            </a:r>
            <a:r>
              <a:rPr lang="cs-CZ" sz="3200" i="1" dirty="0" smtClean="0"/>
              <a:t> </a:t>
            </a:r>
            <a:r>
              <a:rPr lang="cs-CZ" sz="3200" dirty="0" smtClean="0"/>
              <a:t>z Pasionálu abatyše Kunhuty</a:t>
            </a:r>
            <a:endParaRPr lang="cs-CZ" sz="3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/>
          <a:stretch/>
        </p:blipFill>
        <p:spPr bwMode="auto">
          <a:xfrm>
            <a:off x="5580112" y="2564904"/>
            <a:ext cx="3305608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1"/>
            <a:ext cx="6552728" cy="76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1" y="1962832"/>
            <a:ext cx="6521571" cy="67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924944"/>
            <a:ext cx="665630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5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6480720" cy="272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9" y="3501008"/>
            <a:ext cx="6480720" cy="17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9" y="5373216"/>
            <a:ext cx="637404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60332" y="692696"/>
            <a:ext cx="7200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Jan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948264" y="1916832"/>
            <a:ext cx="194421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Svátek kopí a hřebů Páně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164288" y="4230394"/>
            <a:ext cx="15121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Arma</a:t>
            </a:r>
            <a:r>
              <a:rPr lang="cs-CZ" dirty="0" smtClean="0"/>
              <a:t> Christi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64288" y="5517232"/>
            <a:ext cx="14401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naturalismus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34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53506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6679082" cy="5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216"/>
            <a:ext cx="6679082" cy="10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05" y="2276872"/>
            <a:ext cx="4809728" cy="287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236296" y="404664"/>
            <a:ext cx="158417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ž</a:t>
            </a:r>
            <a:r>
              <a:rPr lang="cs-CZ" dirty="0" smtClean="0"/>
              <a:t>enská zbožnost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63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Svátek kopí a hřebů Páně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5826224" cy="53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444208" y="1484784"/>
            <a:ext cx="2401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i="1" dirty="0"/>
              <a:t>Ukazování nástrojů Kristova umučení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56" y="2852936"/>
            <a:ext cx="10763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50" y="1268760"/>
            <a:ext cx="4003923" cy="533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7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Poté:</a:t>
            </a:r>
            <a:r>
              <a:rPr lang="cs-CZ" i="1" dirty="0" smtClean="0"/>
              <a:t> </a:t>
            </a:r>
            <a:r>
              <a:rPr lang="cs-CZ" i="1" dirty="0" err="1" smtClean="0"/>
              <a:t>Depositio</a:t>
            </a:r>
            <a:r>
              <a:rPr lang="cs-CZ" i="1" dirty="0" smtClean="0"/>
              <a:t> </a:t>
            </a:r>
            <a:r>
              <a:rPr lang="cs-CZ" i="1" dirty="0" err="1" smtClean="0"/>
              <a:t>crucis</a:t>
            </a:r>
            <a:endParaRPr lang="cs-CZ" i="1" dirty="0"/>
          </a:p>
        </p:txBody>
      </p:sp>
      <p:sp>
        <p:nvSpPr>
          <p:cNvPr id="3" name="Obdélník 2"/>
          <p:cNvSpPr/>
          <p:nvPr/>
        </p:nvSpPr>
        <p:spPr>
          <a:xfrm>
            <a:off x="501436" y="1700808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„Na veliký pátek </a:t>
            </a:r>
            <a:r>
              <a:rPr lang="cs-CZ" sz="2400" u="sng" dirty="0"/>
              <a:t>po dokončení mše </a:t>
            </a:r>
            <a:r>
              <a:rPr lang="cs-CZ" sz="2400" dirty="0"/>
              <a:t>svaté </a:t>
            </a:r>
            <a:r>
              <a:rPr lang="cs-CZ" sz="2400" b="1" dirty="0"/>
              <a:t>abatyše</a:t>
            </a:r>
            <a:r>
              <a:rPr lang="cs-CZ" sz="2400" dirty="0"/>
              <a:t> připravivší se, má jíti s procesím k tomu </a:t>
            </a:r>
            <a:r>
              <a:rPr lang="cs-CZ" sz="2400" u="sng" dirty="0"/>
              <a:t>místu</a:t>
            </a:r>
            <a:r>
              <a:rPr lang="cs-CZ" sz="2400" dirty="0"/>
              <a:t> se </a:t>
            </a:r>
            <a:r>
              <a:rPr lang="cs-CZ" sz="2400" b="1" dirty="0"/>
              <a:t>dvěma staršími sestrami</a:t>
            </a:r>
            <a:r>
              <a:rPr lang="cs-CZ" sz="2400" dirty="0"/>
              <a:t>, kdež kříž má býti schován do hrobu. A před nimi </a:t>
            </a:r>
            <a:r>
              <a:rPr lang="cs-CZ" sz="2400" b="1" dirty="0"/>
              <a:t>mladší sestry </a:t>
            </a:r>
            <a:r>
              <a:rPr lang="cs-CZ" sz="2400" dirty="0"/>
              <a:t>mají nésti </a:t>
            </a:r>
            <a:r>
              <a:rPr lang="cs-CZ" sz="2400" u="sng" dirty="0"/>
              <a:t>korouhve, svíce, vodu </a:t>
            </a:r>
            <a:r>
              <a:rPr lang="cs-CZ" sz="2400" u="sng" dirty="0" err="1"/>
              <a:t>svěcenú</a:t>
            </a:r>
            <a:r>
              <a:rPr lang="cs-CZ" sz="2400" u="sng" dirty="0"/>
              <a:t> </a:t>
            </a:r>
            <a:r>
              <a:rPr lang="cs-CZ" sz="2400" dirty="0"/>
              <a:t>a </a:t>
            </a:r>
            <a:r>
              <a:rPr lang="cs-CZ" sz="2400" u="sng" dirty="0"/>
              <a:t>kadidelnici</a:t>
            </a:r>
            <a:r>
              <a:rPr lang="cs-CZ" sz="2400" dirty="0"/>
              <a:t> a </a:t>
            </a:r>
            <a:r>
              <a:rPr lang="cs-CZ" sz="2400" b="1" dirty="0" err="1"/>
              <a:t>kór</a:t>
            </a:r>
            <a:r>
              <a:rPr lang="cs-CZ" sz="2400" dirty="0"/>
              <a:t> v tu chvíli má </a:t>
            </a:r>
            <a:r>
              <a:rPr lang="cs-CZ" sz="2400" u="sng" dirty="0"/>
              <a:t>čísti</a:t>
            </a:r>
            <a:r>
              <a:rPr lang="cs-CZ" sz="2400" dirty="0"/>
              <a:t> tento </a:t>
            </a:r>
            <a:r>
              <a:rPr lang="cs-CZ" sz="2400" u="sng" dirty="0" err="1"/>
              <a:t>responsoř</a:t>
            </a:r>
            <a:r>
              <a:rPr lang="cs-CZ" sz="2400" dirty="0"/>
              <a:t> […]. A mezitím dokavaď </a:t>
            </a:r>
            <a:r>
              <a:rPr lang="cs-CZ" sz="2400" dirty="0" err="1"/>
              <a:t>kór</a:t>
            </a:r>
            <a:r>
              <a:rPr lang="cs-CZ" sz="2400" dirty="0"/>
              <a:t> čte tyto tři svrchní </a:t>
            </a:r>
            <a:r>
              <a:rPr lang="cs-CZ" sz="2400" dirty="0" err="1"/>
              <a:t>responsoře</a:t>
            </a:r>
            <a:r>
              <a:rPr lang="cs-CZ" sz="2400" dirty="0"/>
              <a:t>, tu chvíli abatyše s poctivostí </a:t>
            </a:r>
            <a:r>
              <a:rPr lang="cs-CZ" sz="2400" u="sng" dirty="0" err="1"/>
              <a:t>položíti</a:t>
            </a:r>
            <a:r>
              <a:rPr lang="cs-CZ" sz="2400" dirty="0"/>
              <a:t> má </a:t>
            </a:r>
            <a:r>
              <a:rPr lang="cs-CZ" sz="2400" u="sng" dirty="0"/>
              <a:t>kříž do hrobu</a:t>
            </a:r>
            <a:r>
              <a:rPr lang="cs-CZ" sz="2400" dirty="0"/>
              <a:t>, </a:t>
            </a:r>
            <a:r>
              <a:rPr lang="cs-CZ" sz="2400" u="sng" dirty="0" err="1"/>
              <a:t>podložíc</a:t>
            </a:r>
            <a:r>
              <a:rPr lang="cs-CZ" sz="2400" dirty="0"/>
              <a:t> pod něj jeden </a:t>
            </a:r>
            <a:r>
              <a:rPr lang="cs-CZ" sz="2400" u="sng" dirty="0"/>
              <a:t>korporál</a:t>
            </a:r>
            <a:r>
              <a:rPr lang="cs-CZ" sz="2400" dirty="0"/>
              <a:t> a druhým kříž </a:t>
            </a:r>
            <a:r>
              <a:rPr lang="cs-CZ" sz="2400" u="sng" dirty="0" err="1"/>
              <a:t>přikryjíc</a:t>
            </a:r>
            <a:r>
              <a:rPr lang="cs-CZ" sz="2400" dirty="0"/>
              <a:t>, </a:t>
            </a:r>
            <a:r>
              <a:rPr lang="cs-CZ" sz="2400" u="sng" dirty="0" err="1"/>
              <a:t>přiložíti</a:t>
            </a:r>
            <a:r>
              <a:rPr lang="cs-CZ" sz="2400" dirty="0"/>
              <a:t> má </a:t>
            </a:r>
            <a:r>
              <a:rPr lang="cs-CZ" sz="2400" u="sng" dirty="0"/>
              <a:t>kaménkem</a:t>
            </a:r>
            <a:r>
              <a:rPr lang="cs-CZ" sz="2400" dirty="0"/>
              <a:t> pěkným a potom </a:t>
            </a:r>
            <a:r>
              <a:rPr lang="cs-CZ" sz="2400" u="sng" dirty="0"/>
              <a:t>pokropiti a </a:t>
            </a:r>
            <a:r>
              <a:rPr lang="cs-CZ" sz="2400" u="sng" dirty="0" err="1"/>
              <a:t>okadíti</a:t>
            </a:r>
            <a:r>
              <a:rPr lang="cs-CZ" sz="2400" dirty="0"/>
              <a:t> a hned postaviti má </a:t>
            </a:r>
            <a:r>
              <a:rPr lang="cs-CZ" sz="2400" u="sng" dirty="0"/>
              <a:t>svíci</a:t>
            </a:r>
            <a:r>
              <a:rPr lang="cs-CZ" sz="2400" dirty="0"/>
              <a:t> u hrobu, aby hořela. A když to abatyše dokoná, hned </a:t>
            </a:r>
            <a:r>
              <a:rPr lang="cs-CZ" sz="2400" dirty="0" err="1"/>
              <a:t>kór</a:t>
            </a:r>
            <a:r>
              <a:rPr lang="cs-CZ" sz="2400" dirty="0"/>
              <a:t> počne čísti tento </a:t>
            </a:r>
            <a:r>
              <a:rPr lang="cs-CZ" sz="2400" dirty="0" err="1"/>
              <a:t>responsoř</a:t>
            </a:r>
            <a:r>
              <a:rPr lang="cs-CZ" sz="2400" dirty="0"/>
              <a:t> </a:t>
            </a:r>
            <a:r>
              <a:rPr lang="cs-CZ" sz="2400" dirty="0" smtClean="0"/>
              <a:t>[…].“</a:t>
            </a:r>
          </a:p>
          <a:p>
            <a:endParaRPr lang="cs-CZ" sz="2400" dirty="0"/>
          </a:p>
          <a:p>
            <a:pPr algn="r"/>
            <a:r>
              <a:rPr lang="cs-CZ" sz="2000" dirty="0" smtClean="0"/>
              <a:t>Olomoucký breviář, 1421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030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590550"/>
            <a:ext cx="8315325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304256" cy="30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4664"/>
            <a:ext cx="4589398" cy="30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4" y="3933056"/>
            <a:ext cx="33876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53" y="3955860"/>
            <a:ext cx="3166499" cy="242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7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42" y="0"/>
            <a:ext cx="37147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826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4615407"/>
            <a:ext cx="2998787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11922" r="10865" b="13495"/>
          <a:stretch/>
        </p:blipFill>
        <p:spPr bwMode="auto">
          <a:xfrm>
            <a:off x="3043442" y="3401257"/>
            <a:ext cx="3588327" cy="34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474345"/>
            <a:ext cx="79928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„[p]o sloužení mše </a:t>
            </a:r>
            <a:r>
              <a:rPr lang="cs-CZ" sz="2000" u="sng" dirty="0"/>
              <a:t>odnesou</a:t>
            </a:r>
            <a:r>
              <a:rPr lang="cs-CZ" sz="2000" dirty="0"/>
              <a:t> </a:t>
            </a:r>
            <a:r>
              <a:rPr lang="cs-CZ" sz="2000" b="1" dirty="0"/>
              <a:t>kněží</a:t>
            </a:r>
            <a:r>
              <a:rPr lang="cs-CZ" sz="2000" dirty="0"/>
              <a:t> </a:t>
            </a:r>
            <a:r>
              <a:rPr lang="cs-CZ" sz="2000" u="sng" dirty="0"/>
              <a:t>kříž k hrobu se svícemi a kadidelnicí</a:t>
            </a:r>
            <a:r>
              <a:rPr lang="cs-CZ" sz="2000" dirty="0"/>
              <a:t>. Zatímco jim kněz </a:t>
            </a:r>
            <a:r>
              <a:rPr lang="cs-CZ" sz="2000" b="1" dirty="0" err="1"/>
              <a:t>hebdomarius</a:t>
            </a:r>
            <a:r>
              <a:rPr lang="cs-CZ" sz="2000" dirty="0"/>
              <a:t> </a:t>
            </a:r>
            <a:r>
              <a:rPr lang="cs-CZ" sz="2000" u="sng" dirty="0"/>
              <a:t>uděluje svátost oltářní</a:t>
            </a:r>
            <a:r>
              <a:rPr lang="cs-CZ" sz="2000" dirty="0"/>
              <a:t>, </a:t>
            </a:r>
            <a:r>
              <a:rPr lang="cs-CZ" sz="2000" u="sng" dirty="0"/>
              <a:t>zpívají</a:t>
            </a:r>
            <a:r>
              <a:rPr lang="cs-CZ" sz="2000" dirty="0"/>
              <a:t> spolu s nimi tichým hlasem: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Antifona:</a:t>
            </a:r>
          </a:p>
          <a:p>
            <a:r>
              <a:rPr lang="cs-CZ" sz="2000" i="1" dirty="0"/>
              <a:t>Hle, jak zemřel spravedlivý.</a:t>
            </a:r>
          </a:p>
          <a:p>
            <a:r>
              <a:rPr lang="cs-CZ" sz="2000" dirty="0"/>
              <a:t>Responsorium:</a:t>
            </a:r>
          </a:p>
          <a:p>
            <a:r>
              <a:rPr lang="cs-CZ" sz="2000" i="1" dirty="0"/>
              <a:t>Odešel pastýř dobrý.</a:t>
            </a:r>
          </a:p>
          <a:p>
            <a:r>
              <a:rPr lang="cs-CZ" sz="2000" dirty="0"/>
              <a:t>Antifona:</a:t>
            </a:r>
          </a:p>
          <a:p>
            <a:r>
              <a:rPr lang="cs-CZ" sz="2000" i="1" dirty="0"/>
              <a:t>Josef Arimatejský</a:t>
            </a:r>
            <a:r>
              <a:rPr lang="cs-CZ" sz="2000" dirty="0"/>
              <a:t>.</a:t>
            </a:r>
          </a:p>
          <a:p>
            <a:r>
              <a:rPr lang="cs-CZ" sz="2000" dirty="0"/>
              <a:t>Responsorium:</a:t>
            </a:r>
          </a:p>
          <a:p>
            <a:r>
              <a:rPr lang="cs-CZ" sz="2000" i="1" dirty="0"/>
              <a:t>Když pohřben byl Pán.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Mezitím </a:t>
            </a:r>
            <a:r>
              <a:rPr lang="cs-CZ" sz="2000" u="sng" dirty="0"/>
              <a:t>položí kříž na látku rozprostřenou v hrobě </a:t>
            </a:r>
            <a:r>
              <a:rPr lang="cs-CZ" sz="2000" dirty="0"/>
              <a:t>a po </a:t>
            </a:r>
            <a:r>
              <a:rPr lang="cs-CZ" sz="2000" u="sng" dirty="0"/>
              <a:t>přikrytí</a:t>
            </a:r>
            <a:r>
              <a:rPr lang="cs-CZ" sz="2000" dirty="0"/>
              <a:t> látkou </a:t>
            </a:r>
            <a:r>
              <a:rPr lang="cs-CZ" sz="2000" u="sng" dirty="0"/>
              <a:t>okouří</a:t>
            </a:r>
            <a:r>
              <a:rPr lang="cs-CZ" sz="2000" dirty="0"/>
              <a:t> a </a:t>
            </a:r>
            <a:r>
              <a:rPr lang="cs-CZ" sz="2000" u="sng" dirty="0"/>
              <a:t>pokropí</a:t>
            </a:r>
            <a:r>
              <a:rPr lang="cs-CZ" sz="2000" dirty="0"/>
              <a:t> a k jeho čelu je postavena </a:t>
            </a:r>
            <a:r>
              <a:rPr lang="cs-CZ" sz="2000" u="sng" dirty="0"/>
              <a:t>svíce</a:t>
            </a:r>
            <a:r>
              <a:rPr lang="cs-CZ" sz="2000" dirty="0"/>
              <a:t>, kterou nezhasnou do té doby, kdy v noci všechny zhasínají. Samotný </a:t>
            </a:r>
            <a:r>
              <a:rPr lang="cs-CZ" sz="2000" dirty="0">
                <a:solidFill>
                  <a:srgbClr val="0070C0"/>
                </a:solidFill>
              </a:rPr>
              <a:t>kříž vyzvednou kněží před zvoněním matutina</a:t>
            </a:r>
            <a:r>
              <a:rPr lang="cs-CZ" sz="2000" dirty="0"/>
              <a:t>, </a:t>
            </a:r>
            <a:r>
              <a:rPr lang="cs-CZ" sz="2000" dirty="0" err="1"/>
              <a:t>nechavše</a:t>
            </a:r>
            <a:r>
              <a:rPr lang="cs-CZ" sz="2000" dirty="0"/>
              <a:t> tam jen látku až do noci, </a:t>
            </a:r>
            <a:r>
              <a:rPr lang="cs-CZ" sz="2000" dirty="0">
                <a:solidFill>
                  <a:srgbClr val="C00000"/>
                </a:solidFill>
              </a:rPr>
              <a:t>kdy je hrob navštíven sestrami</a:t>
            </a:r>
            <a:r>
              <a:rPr lang="cs-CZ" sz="2000" dirty="0" smtClean="0"/>
              <a:t>.“</a:t>
            </a:r>
          </a:p>
          <a:p>
            <a:endParaRPr lang="cs-CZ" dirty="0"/>
          </a:p>
          <a:p>
            <a:pPr algn="r"/>
            <a:r>
              <a:rPr lang="cs-CZ" dirty="0" smtClean="0"/>
              <a:t>Svatojiřský breviář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74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872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5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548680"/>
            <a:ext cx="79208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„[…] Tak také náš tragický herec [</a:t>
            </a:r>
            <a:r>
              <a:rPr lang="cs-CZ" sz="2000" i="1" dirty="0" err="1" smtClean="0"/>
              <a:t>tragicus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noster</a:t>
            </a:r>
            <a:r>
              <a:rPr lang="cs-CZ" sz="2000" dirty="0" smtClean="0"/>
              <a:t>] v </a:t>
            </a:r>
            <a:r>
              <a:rPr lang="cs-CZ" sz="2000" dirty="0"/>
              <a:t>divadle Církve všemu křesťanskému lidu veřejně znázorňuje očistnou oběť </a:t>
            </a:r>
            <a:r>
              <a:rPr lang="cs-CZ" sz="2000" dirty="0" smtClean="0"/>
              <a:t>Kristovu.“</a:t>
            </a:r>
          </a:p>
          <a:p>
            <a:pPr algn="r"/>
            <a:endParaRPr lang="cs-CZ" dirty="0" smtClean="0"/>
          </a:p>
          <a:p>
            <a:pPr algn="r"/>
            <a:r>
              <a:rPr lang="cs-CZ" dirty="0" err="1" smtClean="0"/>
              <a:t>Honorius</a:t>
            </a:r>
            <a:r>
              <a:rPr lang="cs-CZ" dirty="0" smtClean="0"/>
              <a:t> </a:t>
            </a:r>
            <a:r>
              <a:rPr lang="cs-CZ" dirty="0" err="1" smtClean="0"/>
              <a:t>Augustodunensis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11407"/>
            <a:ext cx="6366173" cy="442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46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81" y="3895725"/>
            <a:ext cx="58959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60007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0"/>
            <a:ext cx="44958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68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8"/>
            <a:ext cx="9146902" cy="68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931"/>
            <a:ext cx="5148064" cy="68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44925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9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88640"/>
            <a:ext cx="453650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„Na Veliký </a:t>
            </a:r>
            <a:r>
              <a:rPr lang="cs-CZ" sz="2000" dirty="0" smtClean="0"/>
              <a:t>pátek (1) </a:t>
            </a:r>
            <a:r>
              <a:rPr lang="cs-CZ" sz="2000" b="1" dirty="0"/>
              <a:t>chlapci</a:t>
            </a:r>
            <a:r>
              <a:rPr lang="cs-CZ" sz="2000" dirty="0"/>
              <a:t> </a:t>
            </a:r>
            <a:r>
              <a:rPr lang="cs-CZ" sz="2000" u="sng" dirty="0"/>
              <a:t>za oltářem světce Víta</a:t>
            </a:r>
            <a:r>
              <a:rPr lang="cs-CZ" sz="2000" dirty="0"/>
              <a:t> zazpívali třikrát: </a:t>
            </a:r>
            <a:r>
              <a:rPr lang="cs-CZ" sz="2000" i="1" dirty="0"/>
              <a:t>Kyrie </a:t>
            </a:r>
            <a:r>
              <a:rPr lang="cs-CZ" sz="2000" i="1" dirty="0" err="1"/>
              <a:t>eleison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Odpověděli jim (2) </a:t>
            </a:r>
            <a:r>
              <a:rPr lang="cs-CZ" sz="2000" b="1" dirty="0"/>
              <a:t>kněží</a:t>
            </a:r>
            <a:r>
              <a:rPr lang="cs-CZ" sz="2000" dirty="0"/>
              <a:t> </a:t>
            </a:r>
            <a:r>
              <a:rPr lang="cs-CZ" sz="2000" u="sng" dirty="0"/>
              <a:t>s kůru Panny Marie</a:t>
            </a:r>
            <a:r>
              <a:rPr lang="cs-CZ" sz="2000" dirty="0"/>
              <a:t>: </a:t>
            </a:r>
            <a:r>
              <a:rPr lang="cs-CZ" sz="2000" i="1" dirty="0" err="1"/>
              <a:t>Jesu</a:t>
            </a:r>
            <a:r>
              <a:rPr lang="cs-CZ" sz="2000" i="1" dirty="0"/>
              <a:t> Kriste qui pasus, </a:t>
            </a:r>
            <a:r>
              <a:rPr lang="cs-CZ" sz="2000" i="1" dirty="0" err="1"/>
              <a:t>advenisti</a:t>
            </a:r>
            <a:r>
              <a:rPr lang="cs-CZ" sz="2000" i="1" dirty="0"/>
              <a:t> </a:t>
            </a:r>
            <a:r>
              <a:rPr lang="cs-CZ" sz="2000" i="1" dirty="0" err="1"/>
              <a:t>propter</a:t>
            </a:r>
            <a:r>
              <a:rPr lang="cs-CZ" sz="2000" i="1" dirty="0"/>
              <a:t> nos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(3)</a:t>
            </a:r>
            <a:r>
              <a:rPr lang="cs-CZ" sz="2000" b="1" dirty="0" smtClean="0"/>
              <a:t> Kanovníci</a:t>
            </a:r>
            <a:r>
              <a:rPr lang="cs-CZ" sz="2000" dirty="0"/>
              <a:t>, </a:t>
            </a:r>
            <a:r>
              <a:rPr lang="cs-CZ" sz="2000" b="1" dirty="0"/>
              <a:t>jáhnové</a:t>
            </a:r>
            <a:r>
              <a:rPr lang="cs-CZ" sz="2000" dirty="0"/>
              <a:t> a </a:t>
            </a:r>
            <a:r>
              <a:rPr lang="cs-CZ" sz="2000" b="1" dirty="0"/>
              <a:t>podjáhnové</a:t>
            </a:r>
            <a:r>
              <a:rPr lang="cs-CZ" sz="2000" dirty="0"/>
              <a:t>, kteří stáli u pulpitu </a:t>
            </a:r>
            <a:r>
              <a:rPr lang="cs-CZ" sz="2000" u="sng" dirty="0"/>
              <a:t>mezi kaplí světce Václava a vchodem hlavním </a:t>
            </a:r>
            <a:r>
              <a:rPr lang="cs-CZ" sz="2000" dirty="0"/>
              <a:t>zazpívali: </a:t>
            </a:r>
            <a:r>
              <a:rPr lang="cs-CZ" sz="2000" i="1" dirty="0" err="1"/>
              <a:t>Alpha</a:t>
            </a:r>
            <a:r>
              <a:rPr lang="cs-CZ" sz="2000" i="1" dirty="0"/>
              <a:t> et omega, tu finis </a:t>
            </a:r>
            <a:r>
              <a:rPr lang="cs-CZ" sz="2000" i="1" dirty="0" err="1"/>
              <a:t>est</a:t>
            </a:r>
            <a:r>
              <a:rPr lang="cs-CZ" sz="2000" i="1" dirty="0"/>
              <a:t> et </a:t>
            </a:r>
            <a:r>
              <a:rPr lang="cs-CZ" sz="2000" i="1" dirty="0" err="1"/>
              <a:t>origo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Pak (4) </a:t>
            </a:r>
            <a:r>
              <a:rPr lang="cs-CZ" sz="2000" b="1" dirty="0"/>
              <a:t>vikáři</a:t>
            </a:r>
            <a:r>
              <a:rPr lang="cs-CZ" sz="2000" dirty="0"/>
              <a:t> a </a:t>
            </a:r>
            <a:r>
              <a:rPr lang="cs-CZ" sz="2000" b="1" dirty="0"/>
              <a:t>jáhnové</a:t>
            </a:r>
            <a:r>
              <a:rPr lang="cs-CZ" sz="2000" dirty="0"/>
              <a:t> a </a:t>
            </a:r>
            <a:r>
              <a:rPr lang="cs-CZ" sz="2000" b="1" dirty="0"/>
              <a:t>podjáhnové</a:t>
            </a:r>
            <a:r>
              <a:rPr lang="cs-CZ" sz="2000" dirty="0"/>
              <a:t> u pulpitu </a:t>
            </a:r>
            <a:r>
              <a:rPr lang="cs-CZ" sz="2000" u="sng" dirty="0"/>
              <a:t>poblíž kaple apoštola Tomáše </a:t>
            </a:r>
            <a:r>
              <a:rPr lang="cs-CZ" sz="2000" dirty="0"/>
              <a:t>k nim navázali: </a:t>
            </a:r>
            <a:r>
              <a:rPr lang="cs-CZ" sz="2000" i="1" dirty="0"/>
              <a:t>Domine, miserere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K </a:t>
            </a:r>
            <a:r>
              <a:rPr lang="cs-CZ" sz="2000" dirty="0"/>
              <a:t>čemuž dodal přítomný </a:t>
            </a:r>
            <a:r>
              <a:rPr lang="cs-CZ" sz="2000" b="1" dirty="0"/>
              <a:t>sbor</a:t>
            </a:r>
            <a:r>
              <a:rPr lang="cs-CZ" sz="2000" dirty="0"/>
              <a:t> celý: </a:t>
            </a:r>
            <a:r>
              <a:rPr lang="cs-CZ" sz="2000" i="1" dirty="0" err="1"/>
              <a:t>Christus</a:t>
            </a:r>
            <a:r>
              <a:rPr lang="cs-CZ" sz="2000" i="1" dirty="0"/>
              <a:t> </a:t>
            </a:r>
            <a:r>
              <a:rPr lang="cs-CZ" sz="2000" i="1" dirty="0" err="1"/>
              <a:t>dominus</a:t>
            </a:r>
            <a:r>
              <a:rPr lang="cs-CZ" sz="2000" i="1" dirty="0"/>
              <a:t> </a:t>
            </a:r>
            <a:r>
              <a:rPr lang="cs-CZ" sz="2000" i="1" dirty="0" err="1"/>
              <a:t>factus</a:t>
            </a:r>
            <a:r>
              <a:rPr lang="cs-CZ" sz="2000" i="1" dirty="0"/>
              <a:t> </a:t>
            </a:r>
            <a:r>
              <a:rPr lang="cs-CZ" sz="2000" i="1" dirty="0" err="1"/>
              <a:t>est</a:t>
            </a:r>
            <a:r>
              <a:rPr lang="cs-CZ" sz="2000" i="1" dirty="0"/>
              <a:t>… </a:t>
            </a:r>
            <a:endParaRPr lang="cs-CZ" sz="2000" i="1" dirty="0" smtClean="0"/>
          </a:p>
          <a:p>
            <a:r>
              <a:rPr lang="cs-CZ" sz="2000" dirty="0" smtClean="0"/>
              <a:t>Tím </a:t>
            </a:r>
            <a:r>
              <a:rPr lang="cs-CZ" sz="2000" dirty="0"/>
              <a:t>způsobem se sbory střídaly až po sám konec obřadu</a:t>
            </a:r>
            <a:r>
              <a:rPr lang="cs-CZ" sz="2000" dirty="0" smtClean="0"/>
              <a:t>“</a:t>
            </a:r>
          </a:p>
          <a:p>
            <a:endParaRPr lang="cs-CZ" dirty="0"/>
          </a:p>
          <a:p>
            <a:pPr algn="r"/>
            <a:r>
              <a:rPr lang="cs-CZ" sz="1600" dirty="0" err="1" smtClean="0"/>
              <a:t>Pujman</a:t>
            </a:r>
            <a:r>
              <a:rPr lang="cs-CZ" sz="1600" dirty="0" smtClean="0"/>
              <a:t>, </a:t>
            </a:r>
            <a:r>
              <a:rPr lang="cs-CZ" sz="1600" i="1" dirty="0" smtClean="0"/>
              <a:t>Zhudebněná mateřština</a:t>
            </a:r>
            <a:r>
              <a:rPr lang="cs-CZ" sz="1600" dirty="0" smtClean="0"/>
              <a:t>, 52</a:t>
            </a:r>
            <a:endParaRPr lang="cs-CZ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176514" cy="627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28184" y="188640"/>
            <a:ext cx="21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cs-CZ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468565" y="5877272"/>
            <a:ext cx="21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cs-CZ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32365" y="2957218"/>
            <a:ext cx="21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cs-CZ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28109" y="2967975"/>
            <a:ext cx="21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  <a:endParaRPr lang="cs-CZ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2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Velikonoční triduum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6003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544" y="5723260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Zelený čtvrtek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773382"/>
            <a:ext cx="2331225" cy="371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47863" y="5723260"/>
            <a:ext cx="233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Velký pátek</a:t>
            </a:r>
            <a:endParaRPr lang="cs-CZ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r="12716"/>
          <a:stretch/>
        </p:blipFill>
        <p:spPr bwMode="auto">
          <a:xfrm>
            <a:off x="6137565" y="1772816"/>
            <a:ext cx="2507672" cy="374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37565" y="5716628"/>
            <a:ext cx="250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Bílá sobota, Neděle Zmrtvýchvstání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20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925"/>
            <a:ext cx="76200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694546" cy="487214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Velkopáteční obřady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7544" y="1916832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arenBoth"/>
            </a:pPr>
            <a:r>
              <a:rPr lang="cs-CZ" sz="2400" dirty="0" smtClean="0"/>
              <a:t>Bohoslužba slova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cs-CZ" sz="2400" dirty="0" smtClean="0"/>
              <a:t>Uctívání kříže (</a:t>
            </a:r>
            <a:r>
              <a:rPr lang="cs-CZ" sz="2400" i="1" dirty="0" err="1" smtClean="0"/>
              <a:t>Adoratio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crusis</a:t>
            </a:r>
            <a:r>
              <a:rPr lang="cs-CZ" sz="2400" dirty="0" smtClean="0"/>
              <a:t>)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cs-CZ" sz="2400" dirty="0" smtClean="0"/>
              <a:t>Svaté přijímání</a:t>
            </a:r>
          </a:p>
          <a:p>
            <a:endParaRPr lang="cs-CZ" sz="2400" dirty="0" smtClean="0"/>
          </a:p>
          <a:p>
            <a:r>
              <a:rPr lang="cs-CZ" sz="2400" dirty="0" smtClean="0"/>
              <a:t>+ Ukládání kříže do hrobu (</a:t>
            </a:r>
            <a:r>
              <a:rPr lang="cs-CZ" sz="2400" i="1" dirty="0" err="1" smtClean="0"/>
              <a:t>Depositio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crucis</a:t>
            </a:r>
            <a:r>
              <a:rPr lang="cs-CZ" sz="2400" dirty="0" smtClean="0"/>
              <a:t>)</a:t>
            </a:r>
          </a:p>
          <a:p>
            <a:endParaRPr lang="cs-CZ" sz="2400" dirty="0"/>
          </a:p>
          <a:p>
            <a:r>
              <a:rPr lang="cs-CZ" sz="2400" dirty="0" smtClean="0"/>
              <a:t>+ Vyzvednutí kříže z hrobu (</a:t>
            </a:r>
            <a:r>
              <a:rPr lang="cs-CZ" sz="2400" i="1" dirty="0" err="1" smtClean="0"/>
              <a:t>Elevatio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crucis</a:t>
            </a:r>
            <a:r>
              <a:rPr lang="cs-CZ" sz="2400" dirty="0" smtClean="0"/>
              <a:t>)</a:t>
            </a:r>
          </a:p>
          <a:p>
            <a:endParaRPr lang="cs-CZ" sz="2400" dirty="0" smtClean="0"/>
          </a:p>
          <a:p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92" y="1658031"/>
            <a:ext cx="2853218" cy="452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2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1) Bohoslužba slova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7544" y="1556792"/>
            <a:ext cx="41044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1. ČTENÍ</a:t>
            </a:r>
          </a:p>
          <a:p>
            <a:r>
              <a:rPr lang="cs-CZ" sz="2000" dirty="0" smtClean="0"/>
              <a:t>„Hle, můj Služebník dojde úspěchu, bude povýšen, povznesen k velké vznešenosti. Jak mnozí budou nad ním žasnout - neboť jeho podoba byla nelidsky zohavena, vzhledem se nepodobá člověku. […] On však byl </a:t>
            </a:r>
            <a:r>
              <a:rPr lang="cs-CZ" sz="2000" dirty="0" err="1" smtClean="0"/>
              <a:t>proboden</a:t>
            </a:r>
            <a:r>
              <a:rPr lang="cs-CZ" sz="2000" dirty="0" smtClean="0"/>
              <a:t> pro naše hříchy, rozdrcen pro naše viny, tížily ho tresty pro naši spásu, jeho rány nás uzdravily.  </a:t>
            </a:r>
          </a:p>
          <a:p>
            <a:endParaRPr lang="cs-CZ" dirty="0"/>
          </a:p>
          <a:p>
            <a:pPr algn="r"/>
            <a:r>
              <a:rPr lang="cs-CZ" dirty="0" smtClean="0"/>
              <a:t>(</a:t>
            </a:r>
            <a:r>
              <a:rPr lang="cs-CZ" i="1" dirty="0" err="1" smtClean="0"/>
              <a:t>Iz</a:t>
            </a:r>
            <a:r>
              <a:rPr lang="cs-CZ" i="1" dirty="0" smtClean="0"/>
              <a:t> 52,13-53,12</a:t>
            </a:r>
            <a:r>
              <a:rPr lang="cs-CZ" dirty="0" smtClean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70587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1) Bohoslužba slova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5536" y="1268760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3. ČTENÍ – Pašije podle Jana</a:t>
            </a:r>
          </a:p>
          <a:p>
            <a:endParaRPr lang="cs-CZ" dirty="0" smtClean="0"/>
          </a:p>
          <a:p>
            <a:r>
              <a:rPr lang="cs-CZ" sz="2000" dirty="0" smtClean="0"/>
              <a:t>JÁHEN: Ježíš vyšel se svými učedníky za potok </a:t>
            </a:r>
            <a:r>
              <a:rPr lang="cs-CZ" sz="2000" dirty="0" err="1" smtClean="0"/>
              <a:t>Kedron</a:t>
            </a:r>
            <a:r>
              <a:rPr lang="cs-CZ" sz="2000" dirty="0" smtClean="0"/>
              <a:t>, kde byla zahrada. Vstoupil do ní, on i jeho učedníci. To místo znal i jeho zrádce Jidáš, protože se tam Ježíš často scházel se svými učedníky. Jidáš si tedy vzal vojenskou četu a od velekněží a farizeů služebníky a šel tam s pochodněmi, s lucernami a se zbraněmi. Ježíš věděl všechno, co na něj má přijít. Vystoupil tedy a zeptal se jich: </a:t>
            </a:r>
          </a:p>
          <a:p>
            <a:r>
              <a:rPr lang="cs-CZ" sz="2000" dirty="0" smtClean="0"/>
              <a:t>KNĚZ: "Koho hledáte?"</a:t>
            </a:r>
          </a:p>
          <a:p>
            <a:r>
              <a:rPr lang="cs-CZ" sz="2000" dirty="0" smtClean="0"/>
              <a:t>JÁHEN: Odpověděli mu: </a:t>
            </a:r>
          </a:p>
          <a:p>
            <a:r>
              <a:rPr lang="cs-CZ" sz="2000" dirty="0" smtClean="0"/>
              <a:t>SCHOLA: "Ježíše Nazaretského."</a:t>
            </a:r>
          </a:p>
          <a:p>
            <a:r>
              <a:rPr lang="cs-CZ" sz="2000" dirty="0" smtClean="0"/>
              <a:t>JÁHEN: Řekl jim: </a:t>
            </a:r>
          </a:p>
          <a:p>
            <a:r>
              <a:rPr lang="cs-CZ" sz="2000" dirty="0" smtClean="0"/>
              <a:t>KNĚZ: "Já jsem to." </a:t>
            </a:r>
          </a:p>
          <a:p>
            <a:r>
              <a:rPr lang="cs-CZ" sz="2000" dirty="0" smtClean="0"/>
              <a:t>JÁHEN: Stál s nimi také zrádce Jidáš. Sotva jim tedy Ježíš řekl "Já jsem to", couvli a padli na zem. Znovu se jich zeptal: </a:t>
            </a:r>
          </a:p>
          <a:p>
            <a:r>
              <a:rPr lang="cs-CZ" sz="2000" dirty="0" smtClean="0"/>
              <a:t>KNĚZ: "Koho hledáte?"</a:t>
            </a:r>
          </a:p>
          <a:p>
            <a:r>
              <a:rPr lang="cs-CZ" sz="2000" dirty="0" smtClean="0"/>
              <a:t>JÁHEN: Odpověděli mu: </a:t>
            </a:r>
          </a:p>
        </p:txBody>
      </p:sp>
    </p:spTree>
    <p:extLst>
      <p:ext uri="{BB962C8B-B14F-4D97-AF65-F5344CB8AC3E}">
        <p14:creationId xmlns:p14="http://schemas.microsoft.com/office/powerpoint/2010/main" val="33086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404664"/>
            <a:ext cx="42124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SCHOLA: "Ježíše Nazaretského."</a:t>
            </a:r>
          </a:p>
          <a:p>
            <a:r>
              <a:rPr lang="cs-CZ" sz="2000" dirty="0" smtClean="0"/>
              <a:t>JÁHEN: Ježíš odpověděl: </a:t>
            </a:r>
          </a:p>
          <a:p>
            <a:r>
              <a:rPr lang="cs-CZ" sz="2000" dirty="0" smtClean="0"/>
              <a:t>KNĚZ: "Už jsem vám přece řekl, že já to j sem. Hledáte-li mne, tyto zde nechte odejít." </a:t>
            </a:r>
          </a:p>
          <a:p>
            <a:r>
              <a:rPr lang="cs-CZ" sz="2000" dirty="0" smtClean="0"/>
              <a:t>JÁHEN: To proto, aby se splnilo jeho slovo: "Z těch, které jsi mi dal, nenechal jsem zahynout nikoho." Šimon Petr měl při sobě meč; vytasil ho tedy, udeřil veleknězova služebníka a uťal mu pravé ucho. Ten sluha se jmenoval </a:t>
            </a:r>
            <a:r>
              <a:rPr lang="cs-CZ" sz="2000" dirty="0" err="1" smtClean="0"/>
              <a:t>Malchus</a:t>
            </a:r>
            <a:r>
              <a:rPr lang="cs-CZ" sz="2000" dirty="0" smtClean="0"/>
              <a:t>. Ježíš však Petrovi řekl: </a:t>
            </a:r>
          </a:p>
          <a:p>
            <a:r>
              <a:rPr lang="cs-CZ" sz="2000" dirty="0" smtClean="0"/>
              <a:t>KNĚZ: "Zastrč meč do pochvy! Což nemám pít kalich, který mi podal Otec?" […]</a:t>
            </a:r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58" y="476672"/>
            <a:ext cx="41890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926168" y="5949280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Giotto di Bondone (? 1267–1337</a:t>
            </a:r>
            <a:r>
              <a:rPr lang="cs-CZ" sz="1600" dirty="0" smtClean="0"/>
              <a:t>, Florencie)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428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dirty="0" smtClean="0"/>
              <a:t>2)</a:t>
            </a:r>
            <a:r>
              <a:rPr lang="cs-CZ" i="1" dirty="0" smtClean="0"/>
              <a:t> </a:t>
            </a:r>
            <a:r>
              <a:rPr lang="cs-CZ" i="1" dirty="0" err="1" smtClean="0"/>
              <a:t>Adoratio</a:t>
            </a:r>
            <a:r>
              <a:rPr lang="cs-CZ" i="1" dirty="0" smtClean="0"/>
              <a:t> </a:t>
            </a:r>
            <a:r>
              <a:rPr lang="cs-CZ" i="1" dirty="0" err="1" smtClean="0"/>
              <a:t>crucis</a:t>
            </a:r>
            <a:endParaRPr lang="cs-CZ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7"/>
            <a:ext cx="7744365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8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876</Words>
  <Application>Microsoft Office PowerPoint</Application>
  <PresentationFormat>Předvádění na obrazovce (4:3)</PresentationFormat>
  <Paragraphs>90</Paragraphs>
  <Slides>23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TEATRALITA  VELKOPÁTEČNÍ  LITURGIE</vt:lpstr>
      <vt:lpstr>Prezentace aplikace PowerPoint</vt:lpstr>
      <vt:lpstr>Velikonoční triduum</vt:lpstr>
      <vt:lpstr>Prezentace aplikace PowerPoint</vt:lpstr>
      <vt:lpstr>Velkopáteční obřady</vt:lpstr>
      <vt:lpstr>1) Bohoslužba slova</vt:lpstr>
      <vt:lpstr>1) Bohoslužba slova</vt:lpstr>
      <vt:lpstr>Prezentace aplikace PowerPoint</vt:lpstr>
      <vt:lpstr>2) Adoratio crucis</vt:lpstr>
      <vt:lpstr>Planctus Mariae z Pasionálu abatyše Kunhuty</vt:lpstr>
      <vt:lpstr>Prezentace aplikace PowerPoint</vt:lpstr>
      <vt:lpstr>Prezentace aplikace PowerPoint</vt:lpstr>
      <vt:lpstr>Svátek kopí a hřebů Páně</vt:lpstr>
      <vt:lpstr>Poté: Depositio crucis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TEATRALITA  VELKOPÁTEČNÍ  LITURGIE</dc:title>
  <dc:creator>Eliška</dc:creator>
  <cp:lastModifiedBy>Eliška Poláčková</cp:lastModifiedBy>
  <cp:revision>38</cp:revision>
  <dcterms:created xsi:type="dcterms:W3CDTF">2017-02-26T10:32:01Z</dcterms:created>
  <dcterms:modified xsi:type="dcterms:W3CDTF">2017-03-06T07:51:54Z</dcterms:modified>
</cp:coreProperties>
</file>