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3" r:id="rId23"/>
    <p:sldId id="284" r:id="rId24"/>
    <p:sldId id="277" r:id="rId25"/>
    <p:sldId id="278" r:id="rId26"/>
    <p:sldId id="279" r:id="rId27"/>
    <p:sldId id="280" r:id="rId28"/>
    <p:sldId id="282" r:id="rId29"/>
    <p:sldId id="281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AB2F3-E063-4AAD-86D8-3948A5FB79E2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6321D-0EAB-44ED-83A0-FE9A135BE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85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Karel IV., sv. Vít, Václav IV., </a:t>
            </a:r>
            <a:r>
              <a:rPr lang="cs-CZ" dirty="0" err="1" smtClean="0"/>
              <a:t>nadtím</a:t>
            </a:r>
            <a:r>
              <a:rPr lang="cs-CZ" dirty="0" smtClean="0"/>
              <a:t> erb se svatováclavskou orlicí; dokončena 70.-80.</a:t>
            </a:r>
            <a:r>
              <a:rPr lang="cs-CZ" baseline="0" dirty="0" smtClean="0"/>
              <a:t> </a:t>
            </a:r>
            <a:r>
              <a:rPr lang="cs-CZ" dirty="0" smtClean="0"/>
              <a:t>léta, tvůrce ikonografického</a:t>
            </a:r>
            <a:r>
              <a:rPr lang="cs-CZ" baseline="0" dirty="0" smtClean="0"/>
              <a:t> programu Karel IV.; Pečeť s hradem </a:t>
            </a:r>
            <a:r>
              <a:rPr lang="cs-CZ" baseline="0" dirty="0" err="1" smtClean="0"/>
              <a:t>Kašperk</a:t>
            </a:r>
            <a:r>
              <a:rPr lang="cs-CZ" baseline="0" dirty="0" smtClean="0"/>
              <a:t>; Popraviště pod vrchem Žižkov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6321D-0EAB-44ED-83A0-FE9A135BE39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747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KDO: náhrobek Petra z </a:t>
            </a:r>
            <a:r>
              <a:rPr lang="cs-CZ" dirty="0" err="1" smtClean="0"/>
              <a:t>Aspeltu</a:t>
            </a:r>
            <a:r>
              <a:rPr lang="cs-CZ" dirty="0" smtClean="0"/>
              <a:t> (</a:t>
            </a:r>
            <a:r>
              <a:rPr lang="de-DE" dirty="0" smtClean="0">
                <a:effectLst/>
              </a:rPr>
              <a:t>Domkirche St. Martin und St. Stephan</a:t>
            </a:r>
            <a:r>
              <a:rPr lang="cs-CZ" dirty="0" smtClean="0">
                <a:effectLst/>
              </a:rPr>
              <a:t>,</a:t>
            </a:r>
            <a:r>
              <a:rPr lang="cs-CZ" baseline="0" dirty="0" smtClean="0">
                <a:effectLst/>
              </a:rPr>
              <a:t> Mohuč</a:t>
            </a:r>
            <a:r>
              <a:rPr lang="cs-CZ" dirty="0" smtClean="0">
                <a:effectLst/>
              </a:rPr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6321D-0EAB-44ED-83A0-FE9A135BE39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97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Panovník, duchovní, šlechta, kališnická šlechta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6321D-0EAB-44ED-83A0-FE9A135BE39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02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chrismatorium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6321D-0EAB-44ED-83A0-FE9A135BE39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437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Dvakrát korunovaná: Regina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coeli</a:t>
            </a:r>
            <a:r>
              <a:rPr lang="cs-CZ" baseline="0" dirty="0" smtClean="0"/>
              <a:t> a </a:t>
            </a:r>
            <a:r>
              <a:rPr lang="cs-CZ" baseline="0" dirty="0" err="1" smtClean="0"/>
              <a:t>Sponsa</a:t>
            </a:r>
            <a:r>
              <a:rPr lang="cs-CZ" baseline="0" dirty="0" smtClean="0"/>
              <a:t> dei; milostný mariánský obraz; asi ho klášteru daroval Karel; snubní prsten ztotožňuje Marii s církví (Bernard z </a:t>
            </a:r>
            <a:r>
              <a:rPr lang="cs-CZ" baseline="0" dirty="0" err="1" smtClean="0"/>
              <a:t>Clairvaux</a:t>
            </a:r>
            <a:r>
              <a:rPr lang="cs-CZ" baseline="0" dirty="0" smtClean="0"/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6321D-0EAB-44ED-83A0-FE9A135BE392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003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</a:t>
            </a:r>
            <a:r>
              <a:rPr lang="en-US" dirty="0" err="1" smtClean="0"/>
              <a:t>arriage</a:t>
            </a:r>
            <a:r>
              <a:rPr lang="en-US" dirty="0" smtClean="0"/>
              <a:t> feast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Esther</a:t>
            </a:r>
            <a:r>
              <a:rPr lang="cs-CZ" dirty="0" smtClean="0"/>
              <a:t>,</a:t>
            </a:r>
            <a:r>
              <a:rPr lang="en-US" dirty="0" smtClean="0"/>
              <a:t> depicted as though taking place in fifteenth-century Florence</a:t>
            </a:r>
            <a:r>
              <a:rPr lang="cs-CZ" dirty="0" smtClean="0"/>
              <a:t> (Florence, </a:t>
            </a:r>
            <a:r>
              <a:rPr lang="cs-CZ" dirty="0" err="1" smtClean="0"/>
              <a:t>about</a:t>
            </a:r>
            <a:r>
              <a:rPr lang="cs-CZ" dirty="0" smtClean="0"/>
              <a:t> 1460–70)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6321D-0EAB-44ED-83A0-FE9A135BE392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603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Svatební noc Meluzíny (konzumaci sňatku přítomen klerik a rodina)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6321D-0EAB-44ED-83A0-FE9A135BE392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167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Giovanni dal Ponte Cassone or Bridal Chest: Garden of Love</a:t>
            </a:r>
            <a:r>
              <a:rPr lang="cs-CZ" dirty="0" smtClean="0">
                <a:effectLst/>
              </a:rPr>
              <a:t>; </a:t>
            </a:r>
            <a:r>
              <a:rPr lang="cs-CZ" dirty="0" err="1" smtClean="0">
                <a:effectLst/>
              </a:rPr>
              <a:t>Queens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jewlery</a:t>
            </a:r>
            <a:r>
              <a:rPr lang="cs-CZ" dirty="0" smtClean="0">
                <a:effectLst/>
              </a:rPr>
              <a:t> (</a:t>
            </a:r>
            <a:r>
              <a:rPr lang="cs-CZ" dirty="0" err="1" smtClean="0">
                <a:effectLst/>
              </a:rPr>
              <a:t>excavated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at</a:t>
            </a:r>
            <a:r>
              <a:rPr lang="cs-CZ" dirty="0" smtClean="0">
                <a:effectLst/>
              </a:rPr>
              <a:t> St. </a:t>
            </a:r>
            <a:r>
              <a:rPr lang="cs-CZ" smtClean="0">
                <a:effectLst/>
              </a:rPr>
              <a:t>Denis)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6321D-0EAB-44ED-83A0-FE9A135BE392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31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74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81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21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854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493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783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772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08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24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953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70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AFA13-2EB1-4643-8EE8-16F192748454}" type="datetimeFigureOut">
              <a:rPr lang="cs-CZ" smtClean="0"/>
              <a:t>8.4.2017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D29AA-89EC-4BE6-A797-DDB77E3628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81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775"/>
            <a:ext cx="9144000" cy="602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1052736"/>
            <a:ext cx="8064896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PANOVNICKÉ SVATBY A KORUNOVACE</a:t>
            </a:r>
            <a:endParaRPr lang="cs-CZ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47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dirty="0" smtClean="0"/>
              <a:t>Potvrzení sociální hierarchie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772816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„Byli tehdy při tom všichni úředníci království a řádně vykonávali své úřady. Ten držel žezlo, ten korunu, ten jablko, ten to, ten ono, každý podle svého stavu a stupně svého.“</a:t>
            </a:r>
          </a:p>
          <a:p>
            <a:pPr algn="r"/>
            <a:endParaRPr lang="cs-CZ" dirty="0" smtClean="0"/>
          </a:p>
          <a:p>
            <a:pPr algn="r"/>
            <a:r>
              <a:rPr lang="cs-CZ" dirty="0" smtClean="0"/>
              <a:t>Petr Žitavský, </a:t>
            </a:r>
            <a:r>
              <a:rPr lang="cs-CZ" i="1" dirty="0" err="1" smtClean="0"/>
              <a:t>Chronicon</a:t>
            </a:r>
            <a:r>
              <a:rPr lang="cs-CZ" i="1" dirty="0" smtClean="0"/>
              <a:t> </a:t>
            </a:r>
            <a:r>
              <a:rPr lang="cs-CZ" i="1" dirty="0" err="1" smtClean="0"/>
              <a:t>Aulae</a:t>
            </a:r>
            <a:r>
              <a:rPr lang="cs-CZ" i="1" dirty="0" smtClean="0"/>
              <a:t> </a:t>
            </a:r>
            <a:r>
              <a:rPr lang="cs-CZ" i="1" dirty="0" err="1" smtClean="0"/>
              <a:t>regiae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i="1" dirty="0" smtClean="0"/>
              <a:t>Zbraslavská kronika</a:t>
            </a:r>
            <a:r>
              <a:rPr lang="cs-CZ" dirty="0" smtClean="0"/>
              <a:t>) </a:t>
            </a:r>
            <a:endParaRPr lang="cs-CZ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8"/>
            <a:ext cx="5452864" cy="306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31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Rituální jádro korunovace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/>
              <a:t>POMAZÁNÍ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VLOŽENÍ KORUNY NA HLAVU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3433857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312013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4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1" y="260648"/>
            <a:ext cx="849481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6"/>
          <a:stretch/>
        </p:blipFill>
        <p:spPr bwMode="auto">
          <a:xfrm>
            <a:off x="395536" y="3717032"/>
            <a:ext cx="371722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436096" y="400506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err="1" smtClean="0"/>
              <a:t>Ordo</a:t>
            </a:r>
            <a:r>
              <a:rPr lang="cs-CZ" i="1" dirty="0" smtClean="0"/>
              <a:t> ad </a:t>
            </a:r>
            <a:r>
              <a:rPr lang="cs-CZ" i="1" dirty="0" err="1" smtClean="0"/>
              <a:t>coronandum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2306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65595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117"/>
            <a:ext cx="2808312" cy="255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530" y="3843481"/>
            <a:ext cx="3339455" cy="273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4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7174"/>
            <a:ext cx="8540206" cy="273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17" y="3212932"/>
            <a:ext cx="3970412" cy="362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1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Prostor a rekvizita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06810"/>
            <a:ext cx="3600400" cy="539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78664"/>
            <a:ext cx="3096766" cy="224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78664"/>
            <a:ext cx="142875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33" y="3647134"/>
            <a:ext cx="1735924" cy="321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47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62196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28800"/>
            <a:ext cx="8496945" cy="59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2492896"/>
            <a:ext cx="583562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1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Doplňkové ceremonie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0099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8" y="4077071"/>
            <a:ext cx="2973985" cy="224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93" y="1556792"/>
            <a:ext cx="5220295" cy="293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9"/>
          <a:stretch/>
        </p:blipFill>
        <p:spPr bwMode="auto">
          <a:xfrm>
            <a:off x="4458215" y="4682835"/>
            <a:ext cx="3600450" cy="192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0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2" cy="64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8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dirty="0" smtClean="0"/>
              <a:t>Aktéři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124744"/>
            <a:ext cx="820891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legitimizační funkce publika</a:t>
            </a:r>
          </a:p>
          <a:p>
            <a:r>
              <a:rPr lang="cs-CZ" sz="2400" dirty="0" smtClean="0"/>
              <a:t>    </a:t>
            </a:r>
          </a:p>
          <a:p>
            <a:r>
              <a:rPr lang="cs-CZ" sz="2000" i="1" dirty="0" err="1" smtClean="0"/>
              <a:t>Porok</a:t>
            </a:r>
            <a:r>
              <a:rPr lang="cs-CZ" sz="2000" i="1" dirty="0" smtClean="0"/>
              <a:t> </a:t>
            </a:r>
            <a:r>
              <a:rPr lang="cs-CZ" sz="2000" i="1" dirty="0"/>
              <a:t>české koruny králi uherskému, že neřádně korunu přijal a v </a:t>
            </a:r>
            <a:r>
              <a:rPr lang="cs-CZ" sz="2000" i="1" dirty="0" err="1"/>
              <a:t>královstvie</a:t>
            </a:r>
            <a:r>
              <a:rPr lang="cs-CZ" sz="2000" i="1" dirty="0"/>
              <a:t> České </a:t>
            </a:r>
            <a:r>
              <a:rPr lang="cs-CZ" sz="2000" i="1" dirty="0" err="1"/>
              <a:t>sě</a:t>
            </a:r>
            <a:r>
              <a:rPr lang="cs-CZ" sz="2000" i="1" dirty="0"/>
              <a:t> násilím tiskne</a:t>
            </a:r>
            <a:r>
              <a:rPr lang="cs-CZ" sz="2000" dirty="0"/>
              <a:t> (</a:t>
            </a:r>
            <a:r>
              <a:rPr lang="cs-CZ" sz="2000" i="1" dirty="0" err="1"/>
              <a:t>Corone</a:t>
            </a:r>
            <a:r>
              <a:rPr lang="cs-CZ" sz="2000" i="1" dirty="0"/>
              <a:t> </a:t>
            </a:r>
            <a:r>
              <a:rPr lang="cs-CZ" sz="2000" i="1" dirty="0" err="1"/>
              <a:t>regni</a:t>
            </a:r>
            <a:r>
              <a:rPr lang="cs-CZ" sz="2000" i="1" dirty="0"/>
              <a:t> </a:t>
            </a:r>
            <a:r>
              <a:rPr lang="cs-CZ" sz="2000" i="1" dirty="0" err="1"/>
              <a:t>Boemie</a:t>
            </a:r>
            <a:r>
              <a:rPr lang="cs-CZ" sz="2000" i="1" dirty="0"/>
              <a:t> satira in </a:t>
            </a:r>
            <a:r>
              <a:rPr lang="cs-CZ" sz="2000" i="1" dirty="0" err="1"/>
              <a:t>regem</a:t>
            </a:r>
            <a:r>
              <a:rPr lang="cs-CZ" sz="2000" i="1" dirty="0"/>
              <a:t> </a:t>
            </a:r>
            <a:r>
              <a:rPr lang="cs-CZ" sz="2000" i="1" dirty="0" err="1"/>
              <a:t>Hungarie</a:t>
            </a:r>
            <a:r>
              <a:rPr lang="cs-CZ" sz="2000" i="1" dirty="0"/>
              <a:t> </a:t>
            </a:r>
            <a:r>
              <a:rPr lang="cs-CZ" sz="2000" i="1" dirty="0" err="1" smtClean="0"/>
              <a:t>Sigismundum</a:t>
            </a:r>
            <a:r>
              <a:rPr lang="cs-CZ" sz="2000" dirty="0"/>
              <a:t>,</a:t>
            </a:r>
            <a:r>
              <a:rPr lang="cs-CZ" sz="2000" dirty="0" smtClean="0"/>
              <a:t> 1420)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aktivní participace laiků</a:t>
            </a:r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66" y="3776482"/>
            <a:ext cx="7610267" cy="308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3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2" y="0"/>
            <a:ext cx="428396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28575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947" y="3173592"/>
            <a:ext cx="5895053" cy="368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37" y="0"/>
            <a:ext cx="5635563" cy="317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3767771"/>
            <a:ext cx="3234380" cy="309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dirty="0" smtClean="0"/>
              <a:t>Korunovační hostina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2387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13" y="2519552"/>
            <a:ext cx="4187548" cy="433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766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Zábavní program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1196752"/>
            <a:ext cx="47625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81" y="1196751"/>
            <a:ext cx="4410519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4" y="3856056"/>
            <a:ext cx="4029695" cy="30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9" y="3968527"/>
            <a:ext cx="3652781" cy="29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968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0006" cy="360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7" r="10362"/>
          <a:stretch/>
        </p:blipFill>
        <p:spPr bwMode="auto">
          <a:xfrm>
            <a:off x="4572000" y="3526165"/>
            <a:ext cx="4572000" cy="333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7444"/>
            <a:ext cx="4604767" cy="252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1493"/>
            <a:ext cx="2717301" cy="25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206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8640"/>
            <a:ext cx="379910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344818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8024" y="4237057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i="1" dirty="0" smtClean="0"/>
              <a:t>Vévoda Arnošt </a:t>
            </a:r>
            <a:r>
              <a:rPr lang="cs-CZ" sz="2000" dirty="0" smtClean="0"/>
              <a:t>(anonymní, 14. stol.)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78247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9561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327408" cy="59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854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/>
          </p:cNvSpPr>
          <p:nvPr/>
        </p:nvSpPr>
        <p:spPr>
          <a:xfrm>
            <a:off x="395536" y="332657"/>
            <a:ext cx="4038600" cy="39604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b="1" smtClean="0"/>
              <a:t>Panovnická svatba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00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rgbClr val="C00000"/>
                </a:solidFill>
              </a:rPr>
              <a:t>Cesta za ženichem (předem)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rgbClr val="C00000"/>
                </a:solidFill>
              </a:rPr>
              <a:t>Svatební rituál (sliby a požehnání)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smtClean="0">
                <a:solidFill>
                  <a:schemeClr val="accent1"/>
                </a:solidFill>
              </a:rPr>
              <a:t>Hostiny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smtClean="0">
                <a:solidFill>
                  <a:schemeClr val="accent1"/>
                </a:solidFill>
              </a:rPr>
              <a:t>Tance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smtClean="0">
                <a:solidFill>
                  <a:schemeClr val="accent1"/>
                </a:solidFill>
              </a:rPr>
              <a:t>Turnaje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chemeClr val="accent1"/>
                </a:solidFill>
              </a:rPr>
              <a:t>Hudební performance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chemeClr val="accent1"/>
                </a:solidFill>
              </a:rPr>
              <a:t>Divadelní performance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chemeClr val="accent1"/>
                </a:solidFill>
              </a:rPr>
              <a:t>Hony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rgbClr val="C00000"/>
                </a:solidFill>
              </a:rPr>
              <a:t>Slavnostní rozloučení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3051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5" y="3356992"/>
            <a:ext cx="2625756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95536" y="6421877"/>
            <a:ext cx="352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Zbraslavská madona, 14. stol.</a:t>
            </a:r>
          </a:p>
        </p:txBody>
      </p:sp>
    </p:spTree>
    <p:extLst>
      <p:ext uri="{BB962C8B-B14F-4D97-AF65-F5344CB8AC3E}">
        <p14:creationId xmlns:p14="http://schemas.microsoft.com/office/powerpoint/2010/main" val="182465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208289" cy="522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884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12930" r="5983" b="8889"/>
          <a:stretch/>
        </p:blipFill>
        <p:spPr bwMode="auto">
          <a:xfrm>
            <a:off x="34234" y="0"/>
            <a:ext cx="4555275" cy="59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302" y="3107534"/>
            <a:ext cx="5625698" cy="375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927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13" r="6544" b="10768"/>
          <a:stretch/>
        </p:blipFill>
        <p:spPr bwMode="auto">
          <a:xfrm>
            <a:off x="323528" y="188640"/>
            <a:ext cx="832589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23026"/>
            <a:ext cx="4435996" cy="350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8"/>
          <a:stretch/>
        </p:blipFill>
        <p:spPr bwMode="auto">
          <a:xfrm>
            <a:off x="3643567" y="4516582"/>
            <a:ext cx="5508104" cy="234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878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3"/>
          <a:stretch/>
        </p:blipFill>
        <p:spPr bwMode="auto">
          <a:xfrm>
            <a:off x="6156176" y="980728"/>
            <a:ext cx="2839316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3387"/>
            <a:ext cx="578167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250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3169324"/>
            <a:ext cx="56197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86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688965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310004"/>
            <a:ext cx="8688965" cy="5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0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5871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805238"/>
            <a:ext cx="8500397" cy="91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19" y="5301208"/>
            <a:ext cx="8500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Druhé pokračování Kosmovo, O zlých létech po smrti krále Otakara</a:t>
            </a:r>
            <a:r>
              <a:rPr lang="cs-CZ" dirty="0" smtClean="0"/>
              <a:t>, </a:t>
            </a:r>
            <a:r>
              <a:rPr lang="cs-CZ" dirty="0" err="1" smtClean="0"/>
              <a:t>ed</a:t>
            </a:r>
            <a:r>
              <a:rPr lang="cs-CZ" dirty="0" smtClean="0"/>
              <a:t>. J. </a:t>
            </a:r>
            <a:r>
              <a:rPr lang="cs-CZ" dirty="0" err="1" smtClean="0"/>
              <a:t>Emler</a:t>
            </a:r>
            <a:r>
              <a:rPr lang="cs-CZ" dirty="0" smtClean="0"/>
              <a:t>, 340–365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095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332657"/>
            <a:ext cx="4038600" cy="39604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b="1" dirty="0" smtClean="0"/>
              <a:t>Panovnická svatba</a:t>
            </a:r>
          </a:p>
          <a:p>
            <a:pPr marL="0" indent="0" algn="ctr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2000" dirty="0" smtClean="0">
                <a:solidFill>
                  <a:srgbClr val="C00000"/>
                </a:solidFill>
              </a:rPr>
              <a:t>Cesta za ženichem (předem)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rgbClr val="C00000"/>
                </a:solidFill>
              </a:rPr>
              <a:t>Svatební rituál (sliby a požehnání)</a:t>
            </a:r>
          </a:p>
          <a:p>
            <a:pPr marL="0" indent="0" algn="ctr">
              <a:buNone/>
            </a:pPr>
            <a:r>
              <a:rPr lang="cs-CZ" sz="2000" b="1" dirty="0" smtClean="0">
                <a:solidFill>
                  <a:schemeClr val="accent1"/>
                </a:solidFill>
              </a:rPr>
              <a:t>Hostiny</a:t>
            </a:r>
          </a:p>
          <a:p>
            <a:pPr marL="0" indent="0" algn="ctr">
              <a:buNone/>
            </a:pPr>
            <a:r>
              <a:rPr lang="cs-CZ" sz="2000" b="1" dirty="0" smtClean="0">
                <a:solidFill>
                  <a:schemeClr val="accent1"/>
                </a:solidFill>
              </a:rPr>
              <a:t>Tance</a:t>
            </a:r>
          </a:p>
          <a:p>
            <a:pPr marL="0" indent="0" algn="ctr">
              <a:buNone/>
            </a:pPr>
            <a:r>
              <a:rPr lang="cs-CZ" sz="2000" b="1" dirty="0" smtClean="0">
                <a:solidFill>
                  <a:schemeClr val="accent1"/>
                </a:solidFill>
              </a:rPr>
              <a:t>Turnaje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chemeClr val="accent1"/>
                </a:solidFill>
              </a:rPr>
              <a:t>Hudební performance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chemeClr val="accent1"/>
                </a:solidFill>
              </a:rPr>
              <a:t>Divadelní performance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chemeClr val="accent1"/>
                </a:solidFill>
              </a:rPr>
              <a:t>Hony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rgbClr val="C00000"/>
                </a:solidFill>
              </a:rPr>
              <a:t>Slavnostní rozloučení</a:t>
            </a:r>
          </a:p>
          <a:p>
            <a:pPr marL="0" indent="0" algn="ctr">
              <a:buNone/>
            </a:pP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332656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b="1" dirty="0" smtClean="0"/>
              <a:t>Panovnická korunovace</a:t>
            </a:r>
          </a:p>
          <a:p>
            <a:pPr marL="0" indent="0" algn="ctr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2000" dirty="0" smtClean="0">
                <a:solidFill>
                  <a:schemeClr val="accent1"/>
                </a:solidFill>
              </a:rPr>
              <a:t>Průvod městem (předvečer)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chemeClr val="accent1"/>
                </a:solidFill>
              </a:rPr>
              <a:t>Přechodový rituál „panovnické noci“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rgbClr val="C00000"/>
                </a:solidFill>
              </a:rPr>
              <a:t>Průvod do chrámu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rgbClr val="C00000"/>
                </a:solidFill>
              </a:rPr>
              <a:t>Korunovační mše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rgbClr val="C00000"/>
                </a:solidFill>
              </a:rPr>
              <a:t>Průvod na místo hostiny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rgbClr val="C00000"/>
                </a:solidFill>
              </a:rPr>
              <a:t>Hostina</a:t>
            </a:r>
          </a:p>
          <a:p>
            <a:pPr marL="0" indent="0" algn="ctr">
              <a:buNone/>
            </a:pPr>
            <a:r>
              <a:rPr lang="cs-CZ" sz="2000" b="1" dirty="0" smtClean="0">
                <a:solidFill>
                  <a:schemeClr val="accent1"/>
                </a:solidFill>
              </a:rPr>
              <a:t>Turnaje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chemeClr val="accent1"/>
                </a:solidFill>
              </a:rPr>
              <a:t>Hudební performance</a:t>
            </a:r>
          </a:p>
          <a:p>
            <a:pPr marL="0" indent="0" algn="ctr">
              <a:buNone/>
            </a:pPr>
            <a:r>
              <a:rPr lang="cs-CZ" sz="2000" dirty="0" smtClean="0">
                <a:solidFill>
                  <a:schemeClr val="accent1"/>
                </a:solidFill>
              </a:rPr>
              <a:t>Divadelní performance</a:t>
            </a:r>
          </a:p>
          <a:p>
            <a:pPr marL="0" indent="0" algn="ctr">
              <a:buNone/>
            </a:pPr>
            <a:r>
              <a:rPr lang="cs-CZ" sz="2000" dirty="0">
                <a:solidFill>
                  <a:schemeClr val="accent1"/>
                </a:solidFill>
              </a:rPr>
              <a:t>H</a:t>
            </a:r>
            <a:r>
              <a:rPr lang="cs-CZ" sz="2000" dirty="0" smtClean="0">
                <a:solidFill>
                  <a:schemeClr val="accent1"/>
                </a:solidFill>
              </a:rPr>
              <a:t>ony</a:t>
            </a:r>
            <a:endParaRPr lang="cs-CZ" sz="2000" dirty="0">
              <a:solidFill>
                <a:schemeClr val="accent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0"/>
          <a:stretch/>
        </p:blipFill>
        <p:spPr bwMode="auto">
          <a:xfrm>
            <a:off x="5436096" y="4581129"/>
            <a:ext cx="2491826" cy="199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537" y="4346463"/>
            <a:ext cx="1872208" cy="213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59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0"/>
            <a:ext cx="8602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42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1" y="0"/>
            <a:ext cx="39237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238125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98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3"/>
          <p:cNvSpPr txBox="1">
            <a:spLocks/>
          </p:cNvSpPr>
          <p:nvPr/>
        </p:nvSpPr>
        <p:spPr>
          <a:xfrm>
            <a:off x="395536" y="332655"/>
            <a:ext cx="4038600" cy="45259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b="1" smtClean="0"/>
              <a:t>Panovnická korunovace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00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chemeClr val="accent1"/>
                </a:solidFill>
              </a:rPr>
              <a:t>Průvod městem (předvečer)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chemeClr val="accent1"/>
                </a:solidFill>
              </a:rPr>
              <a:t>Přechodový rituál „panovnické noci“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rgbClr val="C00000"/>
                </a:solidFill>
              </a:rPr>
              <a:t>Průvod do chrámu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rgbClr val="C00000"/>
                </a:solidFill>
              </a:rPr>
              <a:t>Korunovační mše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rgbClr val="C00000"/>
                </a:solidFill>
              </a:rPr>
              <a:t>Průvod na místo hostiny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rgbClr val="C00000"/>
                </a:solidFill>
              </a:rPr>
              <a:t>Hostina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smtClean="0">
                <a:solidFill>
                  <a:schemeClr val="accent1"/>
                </a:solidFill>
              </a:rPr>
              <a:t>Turnaje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chemeClr val="accent1"/>
                </a:solidFill>
              </a:rPr>
              <a:t>Hudební performance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chemeClr val="accent1"/>
                </a:solidFill>
              </a:rPr>
              <a:t>Divadelní performance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smtClean="0">
                <a:solidFill>
                  <a:schemeClr val="accent1"/>
                </a:solidFill>
              </a:rPr>
              <a:t>Hony</a:t>
            </a:r>
            <a:endParaRPr lang="cs-CZ" sz="2000" dirty="0">
              <a:solidFill>
                <a:schemeClr val="accent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979796" y="5716706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2400" i="1" dirty="0" err="1" smtClean="0"/>
              <a:t>Ordo</a:t>
            </a:r>
            <a:r>
              <a:rPr lang="cs-CZ" sz="2400" i="1" dirty="0" smtClean="0"/>
              <a:t> ad </a:t>
            </a:r>
            <a:r>
              <a:rPr lang="cs-CZ" sz="2400" i="1" dirty="0" err="1" smtClean="0"/>
              <a:t>coronandum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regem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boemorum</a:t>
            </a:r>
            <a:r>
              <a:rPr lang="cs-CZ" sz="2400" i="1" dirty="0" smtClean="0"/>
              <a:t> (</a:t>
            </a:r>
            <a:r>
              <a:rPr lang="cs-CZ" sz="2400" i="1" dirty="0"/>
              <a:t>Řád korunování krále českého a </a:t>
            </a:r>
            <a:r>
              <a:rPr lang="cs-CZ" sz="2400" i="1" dirty="0" smtClean="0"/>
              <a:t>královny)</a:t>
            </a:r>
            <a:endParaRPr lang="cs-CZ" sz="2400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9264"/>
            <a:ext cx="3798764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0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425</Words>
  <Application>Microsoft Office PowerPoint</Application>
  <PresentationFormat>Předvádění na obrazovce (4:3)</PresentationFormat>
  <Paragraphs>85</Paragraphs>
  <Slides>29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Potvrzení sociální hierarchie</vt:lpstr>
      <vt:lpstr>Rituální jádro korunovace</vt:lpstr>
      <vt:lpstr>Prezentace aplikace PowerPoint</vt:lpstr>
      <vt:lpstr>Prezentace aplikace PowerPoint</vt:lpstr>
      <vt:lpstr>Prezentace aplikace PowerPoint</vt:lpstr>
      <vt:lpstr>Prostor a rekvizita</vt:lpstr>
      <vt:lpstr>Prezentace aplikace PowerPoint</vt:lpstr>
      <vt:lpstr>Doplňkové ceremonie</vt:lpstr>
      <vt:lpstr>Prezentace aplikace PowerPoint</vt:lpstr>
      <vt:lpstr>Aktéři</vt:lpstr>
      <vt:lpstr>Korunovační hostina</vt:lpstr>
      <vt:lpstr>Zábavní program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Eliška</dc:creator>
  <cp:lastModifiedBy>Eliška</cp:lastModifiedBy>
  <cp:revision>41</cp:revision>
  <dcterms:created xsi:type="dcterms:W3CDTF">2017-03-19T10:10:21Z</dcterms:created>
  <dcterms:modified xsi:type="dcterms:W3CDTF">2017-04-08T10:18:18Z</dcterms:modified>
</cp:coreProperties>
</file>