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
  </p:notesMasterIdLst>
  <p:sldIdLst>
    <p:sldId id="256" r:id="rId2"/>
    <p:sldId id="257" r:id="rId3"/>
    <p:sldId id="258" r:id="rId4"/>
    <p:sldId id="259" r:id="rId5"/>
    <p:sldId id="260" r:id="rId6"/>
    <p:sldId id="261" r:id="rId7"/>
    <p:sldId id="262" r:id="rId8"/>
    <p:sldId id="263" r:id="rId9"/>
  </p:sldIdLst>
  <p:sldSz cx="9144000" cy="6858000" type="screen4x3"/>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70" d="100"/>
          <a:sy n="70" d="100"/>
        </p:scale>
        <p:origin x="-1386" y="-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14E723D-DD9A-496D-BAED-A0C75B651D04}" type="datetimeFigureOut">
              <a:rPr lang="cs-CZ" smtClean="0"/>
              <a:t>15.5.2017</a:t>
            </a:fld>
            <a:endParaRPr lang="cs-CZ"/>
          </a:p>
        </p:txBody>
      </p:sp>
      <p:sp>
        <p:nvSpPr>
          <p:cNvPr id="4" name="Zástupný symbol pro obrázek snímk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Zástupný symbol pro zápatí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8DA4113-4B14-436A-9358-D8FFC9416810}" type="slidenum">
              <a:rPr lang="cs-CZ" smtClean="0"/>
              <a:t>‹#›</a:t>
            </a:fld>
            <a:endParaRPr lang="cs-CZ"/>
          </a:p>
        </p:txBody>
      </p:sp>
    </p:spTree>
    <p:extLst>
      <p:ext uri="{BB962C8B-B14F-4D97-AF65-F5344CB8AC3E}">
        <p14:creationId xmlns:p14="http://schemas.microsoft.com/office/powerpoint/2010/main" val="2856078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Saint </a:t>
            </a:r>
            <a:r>
              <a:rPr lang="cs-CZ" dirty="0" err="1" smtClean="0"/>
              <a:t>Bernardino</a:t>
            </a:r>
            <a:r>
              <a:rPr lang="cs-CZ" dirty="0" smtClean="0"/>
              <a:t> </a:t>
            </a:r>
            <a:r>
              <a:rPr lang="cs-CZ" dirty="0" err="1" smtClean="0"/>
              <a:t>of</a:t>
            </a:r>
            <a:r>
              <a:rPr lang="cs-CZ" dirty="0" smtClean="0"/>
              <a:t> Siena </a:t>
            </a:r>
            <a:endParaRPr lang="cs-CZ" dirty="0"/>
          </a:p>
        </p:txBody>
      </p:sp>
      <p:sp>
        <p:nvSpPr>
          <p:cNvPr id="4" name="Zástupný symbol pro číslo snímku 3"/>
          <p:cNvSpPr>
            <a:spLocks noGrp="1"/>
          </p:cNvSpPr>
          <p:nvPr>
            <p:ph type="sldNum" sz="quarter" idx="10"/>
          </p:nvPr>
        </p:nvSpPr>
        <p:spPr/>
        <p:txBody>
          <a:bodyPr/>
          <a:lstStyle/>
          <a:p>
            <a:fld id="{A8DA4113-4B14-436A-9358-D8FFC9416810}" type="slidenum">
              <a:rPr lang="cs-CZ" smtClean="0"/>
              <a:t>5</a:t>
            </a:fld>
            <a:endParaRPr lang="cs-CZ"/>
          </a:p>
        </p:txBody>
      </p:sp>
    </p:spTree>
    <p:extLst>
      <p:ext uri="{BB962C8B-B14F-4D97-AF65-F5344CB8AC3E}">
        <p14:creationId xmlns:p14="http://schemas.microsoft.com/office/powerpoint/2010/main" val="25869238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smtClean="0"/>
              <a:t>Kliknutím lze upravit styl.</a:t>
            </a:r>
            <a:endParaRPr lang="cs-CZ"/>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smtClean="0"/>
              <a:t>Kliknutím lze upravit styl předlohy.</a:t>
            </a:r>
            <a:endParaRPr lang="cs-CZ"/>
          </a:p>
        </p:txBody>
      </p:sp>
      <p:sp>
        <p:nvSpPr>
          <p:cNvPr id="4" name="Zástupný symbol pro datum 3"/>
          <p:cNvSpPr>
            <a:spLocks noGrp="1"/>
          </p:cNvSpPr>
          <p:nvPr>
            <p:ph type="dt" sz="half" idx="10"/>
          </p:nvPr>
        </p:nvSpPr>
        <p:spPr/>
        <p:txBody>
          <a:bodyPr/>
          <a:lstStyle/>
          <a:p>
            <a:fld id="{787C31F6-4D0F-4C6F-BD01-82230082B323}" type="datetimeFigureOut">
              <a:rPr lang="cs-CZ" smtClean="0"/>
              <a:t>15.5.2017</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C5FE14CC-CE12-46C9-81BA-341EED2D2FAC}" type="slidenum">
              <a:rPr lang="cs-CZ" smtClean="0"/>
              <a:t>‹#›</a:t>
            </a:fld>
            <a:endParaRPr lang="cs-CZ"/>
          </a:p>
        </p:txBody>
      </p:sp>
    </p:spTree>
    <p:extLst>
      <p:ext uri="{BB962C8B-B14F-4D97-AF65-F5344CB8AC3E}">
        <p14:creationId xmlns:p14="http://schemas.microsoft.com/office/powerpoint/2010/main" val="18587245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787C31F6-4D0F-4C6F-BD01-82230082B323}" type="datetimeFigureOut">
              <a:rPr lang="cs-CZ" smtClean="0"/>
              <a:t>15.5.2017</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C5FE14CC-CE12-46C9-81BA-341EED2D2FAC}" type="slidenum">
              <a:rPr lang="cs-CZ" smtClean="0"/>
              <a:t>‹#›</a:t>
            </a:fld>
            <a:endParaRPr lang="cs-CZ"/>
          </a:p>
        </p:txBody>
      </p:sp>
    </p:spTree>
    <p:extLst>
      <p:ext uri="{BB962C8B-B14F-4D97-AF65-F5344CB8AC3E}">
        <p14:creationId xmlns:p14="http://schemas.microsoft.com/office/powerpoint/2010/main" val="13491464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787C31F6-4D0F-4C6F-BD01-82230082B323}" type="datetimeFigureOut">
              <a:rPr lang="cs-CZ" smtClean="0"/>
              <a:t>15.5.2017</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C5FE14CC-CE12-46C9-81BA-341EED2D2FAC}" type="slidenum">
              <a:rPr lang="cs-CZ" smtClean="0"/>
              <a:t>‹#›</a:t>
            </a:fld>
            <a:endParaRPr lang="cs-CZ"/>
          </a:p>
        </p:txBody>
      </p:sp>
    </p:spTree>
    <p:extLst>
      <p:ext uri="{BB962C8B-B14F-4D97-AF65-F5344CB8AC3E}">
        <p14:creationId xmlns:p14="http://schemas.microsoft.com/office/powerpoint/2010/main" val="18899173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787C31F6-4D0F-4C6F-BD01-82230082B323}" type="datetimeFigureOut">
              <a:rPr lang="cs-CZ" smtClean="0"/>
              <a:t>15.5.2017</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C5FE14CC-CE12-46C9-81BA-341EED2D2FAC}" type="slidenum">
              <a:rPr lang="cs-CZ" smtClean="0"/>
              <a:t>‹#›</a:t>
            </a:fld>
            <a:endParaRPr lang="cs-CZ"/>
          </a:p>
        </p:txBody>
      </p:sp>
    </p:spTree>
    <p:extLst>
      <p:ext uri="{BB962C8B-B14F-4D97-AF65-F5344CB8AC3E}">
        <p14:creationId xmlns:p14="http://schemas.microsoft.com/office/powerpoint/2010/main" val="8683408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Kliknutím lze upravit styl.</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Kliknutím lze upravit styly předlohy textu.</a:t>
            </a:r>
          </a:p>
        </p:txBody>
      </p:sp>
      <p:sp>
        <p:nvSpPr>
          <p:cNvPr id="4" name="Zástupný symbol pro datum 3"/>
          <p:cNvSpPr>
            <a:spLocks noGrp="1"/>
          </p:cNvSpPr>
          <p:nvPr>
            <p:ph type="dt" sz="half" idx="10"/>
          </p:nvPr>
        </p:nvSpPr>
        <p:spPr/>
        <p:txBody>
          <a:bodyPr/>
          <a:lstStyle/>
          <a:p>
            <a:fld id="{787C31F6-4D0F-4C6F-BD01-82230082B323}" type="datetimeFigureOut">
              <a:rPr lang="cs-CZ" smtClean="0"/>
              <a:t>15.5.2017</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C5FE14CC-CE12-46C9-81BA-341EED2D2FAC}" type="slidenum">
              <a:rPr lang="cs-CZ" smtClean="0"/>
              <a:t>‹#›</a:t>
            </a:fld>
            <a:endParaRPr lang="cs-CZ"/>
          </a:p>
        </p:txBody>
      </p:sp>
    </p:spTree>
    <p:extLst>
      <p:ext uri="{BB962C8B-B14F-4D97-AF65-F5344CB8AC3E}">
        <p14:creationId xmlns:p14="http://schemas.microsoft.com/office/powerpoint/2010/main" val="10935519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datum 4"/>
          <p:cNvSpPr>
            <a:spLocks noGrp="1"/>
          </p:cNvSpPr>
          <p:nvPr>
            <p:ph type="dt" sz="half" idx="10"/>
          </p:nvPr>
        </p:nvSpPr>
        <p:spPr/>
        <p:txBody>
          <a:bodyPr/>
          <a:lstStyle/>
          <a:p>
            <a:fld id="{787C31F6-4D0F-4C6F-BD01-82230082B323}" type="datetimeFigureOut">
              <a:rPr lang="cs-CZ" smtClean="0"/>
              <a:t>15.5.2017</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C5FE14CC-CE12-46C9-81BA-341EED2D2FAC}" type="slidenum">
              <a:rPr lang="cs-CZ" smtClean="0"/>
              <a:t>‹#›</a:t>
            </a:fld>
            <a:endParaRPr lang="cs-CZ"/>
          </a:p>
        </p:txBody>
      </p:sp>
    </p:spTree>
    <p:extLst>
      <p:ext uri="{BB962C8B-B14F-4D97-AF65-F5344CB8AC3E}">
        <p14:creationId xmlns:p14="http://schemas.microsoft.com/office/powerpoint/2010/main" val="24572015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smtClean="0"/>
              <a:t>Kliknutím lze upravit styl.</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Zástupný symbol pro datum 6"/>
          <p:cNvSpPr>
            <a:spLocks noGrp="1"/>
          </p:cNvSpPr>
          <p:nvPr>
            <p:ph type="dt" sz="half" idx="10"/>
          </p:nvPr>
        </p:nvSpPr>
        <p:spPr/>
        <p:txBody>
          <a:bodyPr/>
          <a:lstStyle/>
          <a:p>
            <a:fld id="{787C31F6-4D0F-4C6F-BD01-82230082B323}" type="datetimeFigureOut">
              <a:rPr lang="cs-CZ" smtClean="0"/>
              <a:t>15.5.2017</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C5FE14CC-CE12-46C9-81BA-341EED2D2FAC}" type="slidenum">
              <a:rPr lang="cs-CZ" smtClean="0"/>
              <a:t>‹#›</a:t>
            </a:fld>
            <a:endParaRPr lang="cs-CZ"/>
          </a:p>
        </p:txBody>
      </p:sp>
    </p:spTree>
    <p:extLst>
      <p:ext uri="{BB962C8B-B14F-4D97-AF65-F5344CB8AC3E}">
        <p14:creationId xmlns:p14="http://schemas.microsoft.com/office/powerpoint/2010/main" val="40142051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datum 2"/>
          <p:cNvSpPr>
            <a:spLocks noGrp="1"/>
          </p:cNvSpPr>
          <p:nvPr>
            <p:ph type="dt" sz="half" idx="10"/>
          </p:nvPr>
        </p:nvSpPr>
        <p:spPr/>
        <p:txBody>
          <a:bodyPr/>
          <a:lstStyle/>
          <a:p>
            <a:fld id="{787C31F6-4D0F-4C6F-BD01-82230082B323}" type="datetimeFigureOut">
              <a:rPr lang="cs-CZ" smtClean="0"/>
              <a:t>15.5.2017</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C5FE14CC-CE12-46C9-81BA-341EED2D2FAC}" type="slidenum">
              <a:rPr lang="cs-CZ" smtClean="0"/>
              <a:t>‹#›</a:t>
            </a:fld>
            <a:endParaRPr lang="cs-CZ"/>
          </a:p>
        </p:txBody>
      </p:sp>
    </p:spTree>
    <p:extLst>
      <p:ext uri="{BB962C8B-B14F-4D97-AF65-F5344CB8AC3E}">
        <p14:creationId xmlns:p14="http://schemas.microsoft.com/office/powerpoint/2010/main" val="10726937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787C31F6-4D0F-4C6F-BD01-82230082B323}" type="datetimeFigureOut">
              <a:rPr lang="cs-CZ" smtClean="0"/>
              <a:t>15.5.2017</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C5FE14CC-CE12-46C9-81BA-341EED2D2FAC}" type="slidenum">
              <a:rPr lang="cs-CZ" smtClean="0"/>
              <a:t>‹#›</a:t>
            </a:fld>
            <a:endParaRPr lang="cs-CZ"/>
          </a:p>
        </p:txBody>
      </p:sp>
    </p:spTree>
    <p:extLst>
      <p:ext uri="{BB962C8B-B14F-4D97-AF65-F5344CB8AC3E}">
        <p14:creationId xmlns:p14="http://schemas.microsoft.com/office/powerpoint/2010/main" val="15595177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Kliknutím lze upravit styl.</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p>
            <a:fld id="{787C31F6-4D0F-4C6F-BD01-82230082B323}" type="datetimeFigureOut">
              <a:rPr lang="cs-CZ" smtClean="0"/>
              <a:t>15.5.2017</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C5FE14CC-CE12-46C9-81BA-341EED2D2FAC}" type="slidenum">
              <a:rPr lang="cs-CZ" smtClean="0"/>
              <a:t>‹#›</a:t>
            </a:fld>
            <a:endParaRPr lang="cs-CZ"/>
          </a:p>
        </p:txBody>
      </p:sp>
    </p:spTree>
    <p:extLst>
      <p:ext uri="{BB962C8B-B14F-4D97-AF65-F5344CB8AC3E}">
        <p14:creationId xmlns:p14="http://schemas.microsoft.com/office/powerpoint/2010/main" val="3660099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Kliknutím lze upravit styl.</a:t>
            </a:r>
            <a:endParaRPr lang="cs-CZ"/>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p>
            <a:fld id="{787C31F6-4D0F-4C6F-BD01-82230082B323}" type="datetimeFigureOut">
              <a:rPr lang="cs-CZ" smtClean="0"/>
              <a:t>15.5.2017</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C5FE14CC-CE12-46C9-81BA-341EED2D2FAC}" type="slidenum">
              <a:rPr lang="cs-CZ" smtClean="0"/>
              <a:t>‹#›</a:t>
            </a:fld>
            <a:endParaRPr lang="cs-CZ"/>
          </a:p>
        </p:txBody>
      </p:sp>
    </p:spTree>
    <p:extLst>
      <p:ext uri="{BB962C8B-B14F-4D97-AF65-F5344CB8AC3E}">
        <p14:creationId xmlns:p14="http://schemas.microsoft.com/office/powerpoint/2010/main" val="30107664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cs-CZ" smtClean="0"/>
              <a:t>Kliknutím lze upravit styl.</a:t>
            </a:r>
            <a:endParaRPr lang="cs-CZ"/>
          </a:p>
        </p:txBody>
      </p:sp>
      <p:sp>
        <p:nvSpPr>
          <p:cNvPr id="3" name="Zástupný symbol pro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87C31F6-4D0F-4C6F-BD01-82230082B323}" type="datetimeFigureOut">
              <a:rPr lang="cs-CZ" smtClean="0"/>
              <a:t>15.5.2017</a:t>
            </a:fld>
            <a:endParaRPr lang="cs-CZ"/>
          </a:p>
        </p:txBody>
      </p:sp>
      <p:sp>
        <p:nvSpPr>
          <p:cNvPr id="5" name="Zástupný symbol pro zápatí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FE14CC-CE12-46C9-81BA-341EED2D2FAC}" type="slidenum">
              <a:rPr lang="cs-CZ" smtClean="0"/>
              <a:t>‹#›</a:t>
            </a:fld>
            <a:endParaRPr lang="cs-CZ"/>
          </a:p>
        </p:txBody>
      </p:sp>
    </p:spTree>
    <p:extLst>
      <p:ext uri="{BB962C8B-B14F-4D97-AF65-F5344CB8AC3E}">
        <p14:creationId xmlns:p14="http://schemas.microsoft.com/office/powerpoint/2010/main" val="5209068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0" y="0"/>
            <a:ext cx="9144000" cy="1152128"/>
          </a:xfrm>
        </p:spPr>
        <p:style>
          <a:lnRef idx="2">
            <a:schemeClr val="accent1"/>
          </a:lnRef>
          <a:fillRef idx="1">
            <a:schemeClr val="lt1"/>
          </a:fillRef>
          <a:effectRef idx="0">
            <a:schemeClr val="accent1"/>
          </a:effectRef>
          <a:fontRef idx="minor">
            <a:schemeClr val="dk1"/>
          </a:fontRef>
        </p:style>
        <p:txBody>
          <a:bodyPr>
            <a:normAutofit/>
          </a:bodyPr>
          <a:lstStyle/>
          <a:p>
            <a:r>
              <a:rPr lang="cs-CZ" dirty="0" smtClean="0"/>
              <a:t>Řečník – univerzitní mistr – kazatel</a:t>
            </a:r>
            <a:endParaRPr lang="cs-CZ"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419600"/>
            <a:ext cx="4876800" cy="2438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b="7477"/>
          <a:stretch/>
        </p:blipFill>
        <p:spPr bwMode="auto">
          <a:xfrm>
            <a:off x="4430542" y="1196752"/>
            <a:ext cx="4713458" cy="32228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78693" y="4419601"/>
            <a:ext cx="4665307" cy="2438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Obrázek 3"/>
          <p:cNvPicPr>
            <a:picLocks noChangeAspect="1"/>
          </p:cNvPicPr>
          <p:nvPr/>
        </p:nvPicPr>
        <p:blipFill rotWithShape="1">
          <a:blip r:embed="rId5" cstate="print">
            <a:extLst>
              <a:ext uri="{28A0092B-C50C-407E-A947-70E740481C1C}">
                <a14:useLocalDpi xmlns:a14="http://schemas.microsoft.com/office/drawing/2010/main" val="0"/>
              </a:ext>
            </a:extLst>
          </a:blip>
          <a:srcRect b="12718"/>
          <a:stretch/>
        </p:blipFill>
        <p:spPr>
          <a:xfrm>
            <a:off x="251520" y="1196752"/>
            <a:ext cx="3962400" cy="3232333"/>
          </a:xfrm>
          <a:prstGeom prst="rect">
            <a:avLst/>
          </a:prstGeom>
        </p:spPr>
      </p:pic>
    </p:spTree>
    <p:extLst>
      <p:ext uri="{BB962C8B-B14F-4D97-AF65-F5344CB8AC3E}">
        <p14:creationId xmlns:p14="http://schemas.microsoft.com/office/powerpoint/2010/main" val="10767139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4101" cy="60932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815021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22159"/>
          <a:stretch/>
        </p:blipFill>
        <p:spPr bwMode="auto">
          <a:xfrm>
            <a:off x="2627784" y="476672"/>
            <a:ext cx="3695700" cy="47451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ovéPole 1"/>
          <p:cNvSpPr txBox="1"/>
          <p:nvPr/>
        </p:nvSpPr>
        <p:spPr>
          <a:xfrm>
            <a:off x="1835696" y="5661248"/>
            <a:ext cx="5256584" cy="523220"/>
          </a:xfrm>
          <a:prstGeom prst="rect">
            <a:avLst/>
          </a:prstGeom>
          <a:noFill/>
        </p:spPr>
        <p:txBody>
          <a:bodyPr wrap="square" rtlCol="0">
            <a:spAutoFit/>
          </a:bodyPr>
          <a:lstStyle/>
          <a:p>
            <a:pPr algn="ctr"/>
            <a:r>
              <a:rPr lang="cs-CZ" sz="2800" dirty="0" smtClean="0"/>
              <a:t>PLATON vs. SOFISTÉ (zde </a:t>
            </a:r>
            <a:r>
              <a:rPr lang="cs-CZ" sz="2800" dirty="0" err="1" smtClean="0"/>
              <a:t>Gorgias</a:t>
            </a:r>
            <a:r>
              <a:rPr lang="cs-CZ" sz="2800" dirty="0" smtClean="0"/>
              <a:t>)</a:t>
            </a:r>
            <a:endParaRPr lang="cs-CZ" sz="2800" dirty="0"/>
          </a:p>
        </p:txBody>
      </p:sp>
    </p:spTree>
    <p:extLst>
      <p:ext uri="{BB962C8B-B14F-4D97-AF65-F5344CB8AC3E}">
        <p14:creationId xmlns:p14="http://schemas.microsoft.com/office/powerpoint/2010/main" val="31123427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548680"/>
            <a:ext cx="8151176" cy="25202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ovéPole 2"/>
          <p:cNvSpPr txBox="1"/>
          <p:nvPr/>
        </p:nvSpPr>
        <p:spPr>
          <a:xfrm>
            <a:off x="5868144" y="3429000"/>
            <a:ext cx="2592288" cy="369332"/>
          </a:xfrm>
          <a:prstGeom prst="rect">
            <a:avLst/>
          </a:prstGeom>
          <a:noFill/>
        </p:spPr>
        <p:txBody>
          <a:bodyPr wrap="square" rtlCol="0">
            <a:spAutoFit/>
          </a:bodyPr>
          <a:lstStyle/>
          <a:p>
            <a:pPr algn="r"/>
            <a:r>
              <a:rPr lang="cs-CZ" dirty="0" smtClean="0"/>
              <a:t>Platon, </a:t>
            </a:r>
            <a:r>
              <a:rPr lang="cs-CZ" i="1" dirty="0" err="1" smtClean="0"/>
              <a:t>Faidros</a:t>
            </a:r>
            <a:endParaRPr lang="cs-CZ" i="1" dirty="0"/>
          </a:p>
        </p:txBody>
      </p:sp>
    </p:spTree>
    <p:extLst>
      <p:ext uri="{BB962C8B-B14F-4D97-AF65-F5344CB8AC3E}">
        <p14:creationId xmlns:p14="http://schemas.microsoft.com/office/powerpoint/2010/main" val="11831850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467544" y="332656"/>
            <a:ext cx="7992888" cy="2185214"/>
          </a:xfrm>
          <a:prstGeom prst="rect">
            <a:avLst/>
          </a:prstGeom>
        </p:spPr>
        <p:txBody>
          <a:bodyPr wrap="square">
            <a:spAutoFit/>
          </a:bodyPr>
          <a:lstStyle/>
          <a:p>
            <a:r>
              <a:rPr lang="cs-CZ" sz="2000" dirty="0" smtClean="0"/>
              <a:t>„</a:t>
            </a:r>
            <a:r>
              <a:rPr lang="cs-CZ" sz="2000" dirty="0" err="1" smtClean="0"/>
              <a:t>Pronunciatio</a:t>
            </a:r>
            <a:r>
              <a:rPr lang="cs-CZ" sz="2000" dirty="0" smtClean="0"/>
              <a:t>  je pohybování hlasem i uměřené gesto, což znamená, že </a:t>
            </a:r>
            <a:r>
              <a:rPr lang="cs-CZ" sz="2000" dirty="0" err="1" smtClean="0"/>
              <a:t>pronunciatio</a:t>
            </a:r>
            <a:r>
              <a:rPr lang="cs-CZ" sz="2000" dirty="0" smtClean="0"/>
              <a:t> spočívá současně v pohybu i v gestu. Hlas je v ústech, pohyb v těle, gesto v rukou. Řečník pohybuje svými hlasivkami jinak, aby se </a:t>
            </a:r>
            <a:r>
              <a:rPr lang="cs-CZ" sz="2000" b="1" dirty="0" smtClean="0"/>
              <a:t>podobal hlasu osoby, o níž mluví</a:t>
            </a:r>
            <a:r>
              <a:rPr lang="cs-CZ" sz="2000" dirty="0" smtClean="0"/>
              <a:t>: když jedná jako žena, mluví jako žena, a jinak mluví, když se jedná o bohatce, jinak, když o chudáka.“</a:t>
            </a:r>
          </a:p>
          <a:p>
            <a:endParaRPr lang="cs-CZ" dirty="0"/>
          </a:p>
          <a:p>
            <a:pPr algn="r"/>
            <a:r>
              <a:rPr lang="cs-CZ" dirty="0" err="1" smtClean="0"/>
              <a:t>Remigius</a:t>
            </a:r>
            <a:r>
              <a:rPr lang="cs-CZ" dirty="0" smtClean="0"/>
              <a:t> z </a:t>
            </a:r>
            <a:r>
              <a:rPr lang="cs-CZ" dirty="0" err="1" smtClean="0"/>
              <a:t>Auxerre</a:t>
            </a:r>
            <a:r>
              <a:rPr lang="cs-CZ" dirty="0" smtClean="0"/>
              <a:t> (+ 908), komentář k </a:t>
            </a:r>
            <a:r>
              <a:rPr lang="cs-CZ" dirty="0" err="1" smtClean="0"/>
              <a:t>Martianovi</a:t>
            </a:r>
            <a:r>
              <a:rPr lang="cs-CZ" dirty="0" smtClean="0"/>
              <a:t> </a:t>
            </a:r>
            <a:r>
              <a:rPr lang="cs-CZ" dirty="0" err="1" smtClean="0"/>
              <a:t>Capellovi</a:t>
            </a:r>
            <a:endParaRPr lang="cs-CZ" dirty="0"/>
          </a:p>
        </p:txBody>
      </p:sp>
      <p:sp>
        <p:nvSpPr>
          <p:cNvPr id="3" name="Obdélník 2"/>
          <p:cNvSpPr/>
          <p:nvPr/>
        </p:nvSpPr>
        <p:spPr>
          <a:xfrm>
            <a:off x="244383" y="4293096"/>
            <a:ext cx="4608512" cy="1877437"/>
          </a:xfrm>
          <a:prstGeom prst="rect">
            <a:avLst/>
          </a:prstGeom>
        </p:spPr>
        <p:txBody>
          <a:bodyPr wrap="square">
            <a:spAutoFit/>
          </a:bodyPr>
          <a:lstStyle/>
          <a:p>
            <a:r>
              <a:rPr lang="cs-CZ" sz="2000" dirty="0" smtClean="0"/>
              <a:t>„</a:t>
            </a:r>
            <a:r>
              <a:rPr lang="cs-CZ" sz="2000" u="sng" dirty="0" smtClean="0"/>
              <a:t>smutný</a:t>
            </a:r>
            <a:r>
              <a:rPr lang="cs-CZ" sz="2000" dirty="0" smtClean="0"/>
              <a:t> hlas pro řeč o věcech </a:t>
            </a:r>
            <a:r>
              <a:rPr lang="cs-CZ" sz="2000" u="sng" dirty="0" smtClean="0"/>
              <a:t>smutných</a:t>
            </a:r>
            <a:r>
              <a:rPr lang="cs-CZ" sz="2000" dirty="0" smtClean="0"/>
              <a:t>, </a:t>
            </a:r>
          </a:p>
          <a:p>
            <a:r>
              <a:rPr lang="cs-CZ" sz="2000" u="sng" dirty="0" smtClean="0"/>
              <a:t>veselý</a:t>
            </a:r>
            <a:r>
              <a:rPr lang="cs-CZ" sz="2000" dirty="0" smtClean="0"/>
              <a:t> pro vyjádření </a:t>
            </a:r>
            <a:r>
              <a:rPr lang="cs-CZ" sz="2000" u="sng" dirty="0" smtClean="0"/>
              <a:t>radostných</a:t>
            </a:r>
            <a:r>
              <a:rPr lang="cs-CZ" sz="2000" dirty="0" smtClean="0"/>
              <a:t>, </a:t>
            </a:r>
          </a:p>
          <a:p>
            <a:r>
              <a:rPr lang="cs-CZ" sz="2000" u="sng" dirty="0" smtClean="0"/>
              <a:t>drsný</a:t>
            </a:r>
            <a:r>
              <a:rPr lang="cs-CZ" sz="2000" dirty="0" smtClean="0"/>
              <a:t> hlas pro věci </a:t>
            </a:r>
            <a:r>
              <a:rPr lang="cs-CZ" sz="2000" u="sng" dirty="0" smtClean="0"/>
              <a:t>trudné</a:t>
            </a:r>
            <a:r>
              <a:rPr lang="cs-CZ" sz="2000" dirty="0" smtClean="0"/>
              <a:t>, </a:t>
            </a:r>
          </a:p>
          <a:p>
            <a:r>
              <a:rPr lang="cs-CZ" sz="2000" u="sng" dirty="0" smtClean="0"/>
              <a:t>pokorný</a:t>
            </a:r>
            <a:r>
              <a:rPr lang="cs-CZ" sz="2000" dirty="0" smtClean="0"/>
              <a:t> pro věci </a:t>
            </a:r>
            <a:r>
              <a:rPr lang="cs-CZ" sz="2000" u="sng" dirty="0" smtClean="0"/>
              <a:t>prosté</a:t>
            </a:r>
            <a:r>
              <a:rPr lang="cs-CZ" sz="2000" dirty="0" smtClean="0"/>
              <a:t>“</a:t>
            </a:r>
          </a:p>
          <a:p>
            <a:endParaRPr lang="cs-CZ" dirty="0"/>
          </a:p>
          <a:p>
            <a:r>
              <a:rPr lang="cs-CZ" dirty="0" err="1" smtClean="0"/>
              <a:t>Honorius</a:t>
            </a:r>
            <a:r>
              <a:rPr lang="cs-CZ" dirty="0" smtClean="0"/>
              <a:t> </a:t>
            </a:r>
            <a:r>
              <a:rPr lang="cs-CZ" dirty="0" err="1" smtClean="0"/>
              <a:t>Augustodunensis</a:t>
            </a:r>
            <a:r>
              <a:rPr lang="cs-CZ" dirty="0" smtClean="0"/>
              <a:t>, </a:t>
            </a:r>
            <a:r>
              <a:rPr lang="cs-CZ" i="1" dirty="0" err="1" smtClean="0"/>
              <a:t>Speculum</a:t>
            </a:r>
            <a:r>
              <a:rPr lang="cs-CZ" i="1" dirty="0" smtClean="0"/>
              <a:t> </a:t>
            </a:r>
            <a:r>
              <a:rPr lang="cs-CZ" i="1" dirty="0" err="1" smtClean="0"/>
              <a:t>ecclesiae</a:t>
            </a:r>
            <a:endParaRPr lang="cs-CZ" i="1" dirty="0"/>
          </a:p>
        </p:txBody>
      </p:sp>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04048" y="2723040"/>
            <a:ext cx="3616666" cy="38475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135155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40642"/>
            <a:ext cx="9144000" cy="51777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169669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467544" y="476672"/>
            <a:ext cx="8280920" cy="5816977"/>
          </a:xfrm>
          <a:prstGeom prst="rect">
            <a:avLst/>
          </a:prstGeom>
        </p:spPr>
        <p:txBody>
          <a:bodyPr wrap="square">
            <a:spAutoFit/>
          </a:bodyPr>
          <a:lstStyle/>
          <a:p>
            <a:r>
              <a:rPr lang="en-US" sz="2100" b="1" dirty="0" smtClean="0"/>
              <a:t>Physical Movement </a:t>
            </a:r>
            <a:r>
              <a:rPr lang="en-US" sz="2100" dirty="0" smtClean="0"/>
              <a:t>consists in a certain control of gesture and mien which renders what is delivered more plausible. Accordingly the facial expression should show modesty and animation, and the gestures should not be conspicuous for either elegance or grossness, lest we give the impression that we are either actors or day </a:t>
            </a:r>
            <a:r>
              <a:rPr lang="en-US" sz="2100" dirty="0" err="1" smtClean="0"/>
              <a:t>labourers</a:t>
            </a:r>
            <a:r>
              <a:rPr lang="en-US" sz="2100" dirty="0" smtClean="0"/>
              <a:t>. It seems, then, that the rules regulating bodily movement ought to correspond to the several divisions of tone comprising voice. </a:t>
            </a:r>
            <a:endParaRPr lang="cs-CZ" sz="2100" dirty="0" smtClean="0"/>
          </a:p>
          <a:p>
            <a:endParaRPr lang="cs-CZ" sz="2100" dirty="0" smtClean="0"/>
          </a:p>
          <a:p>
            <a:r>
              <a:rPr lang="en-US" sz="2100" dirty="0" smtClean="0"/>
              <a:t>To illustrate: (1) For the Dignified Conversational Tone, the speaker must stay in position when he speaks, lightly moving his right hand, his countenance expressing an emotion corresponding to the sentiments of the subject — gaiety or sadness or an emotion intermediate. </a:t>
            </a:r>
            <a:endParaRPr lang="cs-CZ" sz="2100" dirty="0" smtClean="0"/>
          </a:p>
          <a:p>
            <a:r>
              <a:rPr lang="en-US" sz="2100" dirty="0" smtClean="0"/>
              <a:t>(2) For the Explicative Conversational Tone, we shall incline the body forward a little from the shoulders, since it is natural to bring the face as close as possible to our hearers when we wish to prove a point and arouse them vigorously. </a:t>
            </a:r>
            <a:endParaRPr lang="cs-CZ" sz="2100" dirty="0" smtClean="0"/>
          </a:p>
          <a:p>
            <a:endParaRPr lang="cs-CZ" dirty="0"/>
          </a:p>
          <a:p>
            <a:pPr algn="r"/>
            <a:r>
              <a:rPr lang="cs-CZ" i="1" dirty="0" smtClean="0"/>
              <a:t>Rétorika ad </a:t>
            </a:r>
            <a:r>
              <a:rPr lang="cs-CZ" i="1" dirty="0" err="1" smtClean="0"/>
              <a:t>Herennium</a:t>
            </a:r>
            <a:r>
              <a:rPr lang="cs-CZ" i="1" dirty="0" smtClean="0"/>
              <a:t> </a:t>
            </a:r>
            <a:r>
              <a:rPr lang="cs-CZ" dirty="0" smtClean="0"/>
              <a:t>(1. stol. </a:t>
            </a:r>
            <a:r>
              <a:rPr lang="cs-CZ" dirty="0"/>
              <a:t>p</a:t>
            </a:r>
            <a:r>
              <a:rPr lang="cs-CZ" dirty="0" smtClean="0"/>
              <a:t>ř. Kr.), kniha III, §26</a:t>
            </a:r>
            <a:endParaRPr lang="cs-CZ" dirty="0"/>
          </a:p>
        </p:txBody>
      </p:sp>
    </p:spTree>
    <p:extLst>
      <p:ext uri="{BB962C8B-B14F-4D97-AF65-F5344CB8AC3E}">
        <p14:creationId xmlns:p14="http://schemas.microsoft.com/office/powerpoint/2010/main" val="14614086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706090"/>
          </a:xfrm>
        </p:spPr>
        <p:style>
          <a:lnRef idx="2">
            <a:schemeClr val="accent2"/>
          </a:lnRef>
          <a:fillRef idx="1">
            <a:schemeClr val="lt1"/>
          </a:fillRef>
          <a:effectRef idx="0">
            <a:schemeClr val="accent2"/>
          </a:effectRef>
          <a:fontRef idx="minor">
            <a:schemeClr val="dk1"/>
          </a:fontRef>
        </p:style>
        <p:txBody>
          <a:bodyPr>
            <a:normAutofit fontScale="90000"/>
          </a:bodyPr>
          <a:lstStyle/>
          <a:p>
            <a:r>
              <a:rPr lang="cs-CZ" dirty="0" smtClean="0"/>
              <a:t>Na univerzitě</a:t>
            </a:r>
            <a:endParaRPr lang="cs-CZ"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1800" y="1196752"/>
            <a:ext cx="5934075" cy="5353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ovéPole 2"/>
          <p:cNvSpPr txBox="1"/>
          <p:nvPr/>
        </p:nvSpPr>
        <p:spPr>
          <a:xfrm>
            <a:off x="323528" y="1500986"/>
            <a:ext cx="2160240" cy="2246769"/>
          </a:xfrm>
          <a:prstGeom prst="rect">
            <a:avLst/>
          </a:prstGeom>
          <a:noFill/>
        </p:spPr>
        <p:txBody>
          <a:bodyPr wrap="square" rtlCol="0">
            <a:spAutoFit/>
          </a:bodyPr>
          <a:lstStyle/>
          <a:p>
            <a:r>
              <a:rPr lang="cs-CZ" sz="2800" dirty="0" err="1"/>
              <a:t>l</a:t>
            </a:r>
            <a:r>
              <a:rPr lang="cs-CZ" sz="2800" dirty="0" err="1" smtClean="0"/>
              <a:t>ectio</a:t>
            </a:r>
            <a:endParaRPr lang="cs-CZ" sz="2800" dirty="0" smtClean="0"/>
          </a:p>
          <a:p>
            <a:endParaRPr lang="cs-CZ" sz="2800" dirty="0"/>
          </a:p>
          <a:p>
            <a:r>
              <a:rPr lang="cs-CZ" sz="2800" dirty="0" smtClean="0"/>
              <a:t>→ </a:t>
            </a:r>
            <a:r>
              <a:rPr lang="cs-CZ" sz="2800" dirty="0" err="1" smtClean="0"/>
              <a:t>quaestio</a:t>
            </a:r>
            <a:endParaRPr lang="cs-CZ" sz="2800" dirty="0" smtClean="0"/>
          </a:p>
          <a:p>
            <a:endParaRPr lang="cs-CZ" sz="2800" dirty="0"/>
          </a:p>
          <a:p>
            <a:r>
              <a:rPr lang="cs-CZ" sz="2800" dirty="0" smtClean="0"/>
              <a:t>→ </a:t>
            </a:r>
            <a:r>
              <a:rPr lang="cs-CZ" sz="2800" dirty="0" err="1" smtClean="0"/>
              <a:t>disputatio</a:t>
            </a:r>
            <a:endParaRPr lang="cs-CZ" sz="2800" dirty="0"/>
          </a:p>
        </p:txBody>
      </p:sp>
    </p:spTree>
    <p:extLst>
      <p:ext uri="{BB962C8B-B14F-4D97-AF65-F5344CB8AC3E}">
        <p14:creationId xmlns:p14="http://schemas.microsoft.com/office/powerpoint/2010/main" val="2994410198"/>
      </p:ext>
    </p:extLst>
  </p:cSld>
  <p:clrMapOvr>
    <a:masterClrMapping/>
  </p:clrMapOvr>
</p:sld>
</file>

<file path=ppt/theme/theme1.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1446</TotalTime>
  <Words>338</Words>
  <Application>Microsoft Office PowerPoint</Application>
  <PresentationFormat>Předvádění na obrazovce (4:3)</PresentationFormat>
  <Paragraphs>26</Paragraphs>
  <Slides>8</Slides>
  <Notes>1</Notes>
  <HiddenSlides>0</HiddenSlides>
  <MMClips>0</MMClips>
  <ScaleCrop>false</ScaleCrop>
  <HeadingPairs>
    <vt:vector size="4" baseType="variant">
      <vt:variant>
        <vt:lpstr>Motiv</vt:lpstr>
      </vt:variant>
      <vt:variant>
        <vt:i4>1</vt:i4>
      </vt:variant>
      <vt:variant>
        <vt:lpstr>Nadpisy snímků</vt:lpstr>
      </vt:variant>
      <vt:variant>
        <vt:i4>8</vt:i4>
      </vt:variant>
    </vt:vector>
  </HeadingPairs>
  <TitlesOfParts>
    <vt:vector size="9" baseType="lpstr">
      <vt:lpstr>Motiv systému Office</vt:lpstr>
      <vt:lpstr>Řečník – univerzitní mistr – kazatel</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Na univerzitě</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Řečník – univerzitní mistr – kazatel</dc:title>
  <dc:creator>Eliška</dc:creator>
  <cp:lastModifiedBy>Eliška</cp:lastModifiedBy>
  <cp:revision>15</cp:revision>
  <dcterms:created xsi:type="dcterms:W3CDTF">2017-04-22T12:43:30Z</dcterms:created>
  <dcterms:modified xsi:type="dcterms:W3CDTF">2017-05-15T20:35:10Z</dcterms:modified>
</cp:coreProperties>
</file>