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Úvodní sníme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Nadpis a svislý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Svislý nadpis a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Nadpis a obsah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Porovnání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Prázdný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Záhlaví části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va obsah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Pouze nadpi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sah s titulkem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Obrázek s titulkem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Romské děti v českém vzdělávacím systému</a:t>
            </a:r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1371600" y="3886200"/>
            <a:ext cx="6400799" cy="910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i="0" lang="cs-CZ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Julie Janečková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74637"/>
            <a:ext cx="8229600" cy="4180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Arial"/>
              <a:buNone/>
            </a:pPr>
            <a:r>
              <a:t/>
            </a:r>
            <a:endParaRPr b="0" i="0" sz="22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134545"/>
              <a:buFont typeface="Arial"/>
              <a:buChar char="•"/>
            </a:pPr>
            <a:r>
              <a:rPr b="0" i="0" lang="cs-CZ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Celý výzkum byl založen na "příběhu" chlapce Honzíka, v němž byly popsány typické rysy dítě z tohoto prostředí. Učitelé pak byli požádáni o analýzu příčin Honzíkových školních problémů a o návrhy řešení. Vtip spočíval v tom, že k totožnému příběhu byly přiřazeny dvě různé fotky chlapce - Honzíka Roma a Honzíka "z majority". </a:t>
            </a:r>
            <a:br>
              <a:rPr b="0" i="0" lang="cs-CZ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Dvě třetiny pedagogů, kteří řešili situaci Honzíka Roma, dospělo k závěru, že nejlepším způsobem jeho vzdělání je přeřazení na základní školu praktickou (bývalou zvláštní školu), kdežto stejné doporučení u Honzíka "z majority" volilo jen čtvrtina učitelů. U Honzíka Roma byl tak přechod na základní školu praktickou podporován 2,77 krát častěji.</a:t>
            </a: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pic>
        <p:nvPicPr>
          <p:cNvPr descr="1360078213-honzik_oba.jpg" id="151" name="Shape 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5816" y="188640"/>
            <a:ext cx="3143249" cy="1847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3959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Segregace romských dětí ve vzdělávání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podle vás vznikají segregované třídy či školy?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http://www.ceskatelevize.cz/porady/10267754387-ptacata/video/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-ptacata.jpg" id="158" name="Shape 1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1919" y="4869160"/>
            <a:ext cx="1762124" cy="8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Příčiny segregace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Nejsou jednoduché a nelze je tak úplně hodit na jednu ani druhou stranu.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Jaké jsou podle vás?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Segregace a její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Pozitiva	</a:t>
            </a:r>
          </a:p>
        </p:txBody>
      </p:sp>
      <p:sp>
        <p:nvSpPr>
          <p:cNvPr id="171" name="Shape 17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Pocit sounáležitosti, být mezi svými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Být v bezpečí</a:t>
            </a:r>
          </a:p>
          <a:p>
            <a:pPr indent="-3429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Podpora vlastní kultury</a:t>
            </a:r>
          </a:p>
        </p:txBody>
      </p:sp>
      <p:sp>
        <p:nvSpPr>
          <p:cNvPr id="172" name="Shape 172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Negativa</a:t>
            </a:r>
          </a:p>
        </p:txBody>
      </p:sp>
      <p:sp>
        <p:nvSpPr>
          <p:cNvPr id="173" name="Shape 17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Uzavřenost, horší komunikace s majoritou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Rozvoj xenofobie, stereotypů a předsudků</a:t>
            </a:r>
          </a:p>
          <a:p>
            <a:pPr indent="-3429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Horší kvalita vzdělávání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971600" y="4725144"/>
            <a:ext cx="7200799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1" marL="457200" marR="0" rtl="0" algn="l">
              <a:spcBef>
                <a:spcPts val="0"/>
              </a:spcBef>
              <a:buSzPct val="25000"/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Příčiny</a:t>
            </a:r>
          </a:p>
          <a:p>
            <a:pPr indent="0" lvl="1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Spádovost škol</a:t>
            </a:r>
          </a:p>
          <a:p>
            <a:pPr indent="0" lvl="1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Snaha přeřadit české děti pryč od romských</a:t>
            </a:r>
          </a:p>
          <a:p>
            <a:pPr indent="0" lvl="1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Preference romských rodičů segregovaných škol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Důsledky segregace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Zhoršené podmínky pro spolužití (oboustranně)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Podpora sociálního vyloučení/znevýhodnění romských dětí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Nižší kvalita vzdělávání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Horší schopnost absolvovat další vzdělávací stupeň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Zhoršená možnost uplatnění na trhu práce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Propadání se do bludného kruhu sociálního vyloučení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3959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Jak na situaci reaguje (především) neziskový sektor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Práce s rodinami – podpora předškolního vzdělávání, prevence dávání dětí do segregovaných škol</a:t>
            </a:r>
          </a:p>
          <a:p>
            <a:pPr indent="-342900" lvl="0" marL="342900" marR="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cs-CZ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Práce s dětmi samotnými – doučování, podpora mimoškolních aktivit, nabídka volnočasových aktivit, jejichž cílem je prevence předčasného opouštění vzděl. systému, podpora školní docházky, podpora školní úspěšnosti, prevence sociálně patologických jevů.</a:t>
            </a:r>
          </a:p>
          <a:p>
            <a:pPr indent="-342900" lvl="0" marL="342900" marR="0" rtl="0" algn="l">
              <a:spcBef>
                <a:spcPts val="592"/>
              </a:spcBef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Jak na situaci reaguje stát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Zavedení povinné docházky poslední rok MŠ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Snaha o zrušení praktických škol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Snaha o podporuj procesu integrace 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Národní institut pro další vzdělávání organizuje kurzy pro vzdělávání asistentů pedagoga (ale stále nejsou hrazeni ze státního rozpočtu)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/>
        </p:nvSpPr>
        <p:spPr>
          <a:xfrm>
            <a:off x="1835696" y="1988840"/>
            <a:ext cx="5976664" cy="707886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cs-CZ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Děkuji za pozornost!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Čím se budeme dnes zabývat: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Specifiky české a romské výchovy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se tato specifika promítají do úspěšnosti dětí ve škole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Segregací romských dětí ve školství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Jejími důsledky a opatření v praxi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3959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Seřaďte dle postavení v rodině české a romské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Babička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Otec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Matka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letý syn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letý syn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letá dcera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Dědeček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Česká rodina 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Zpravidla jednogenerační 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Úzké pojetí rodiny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Výchovu obstarávají zpravidla rodiče, popřípadě prarodiče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Výchova klade důraz na pravidla, systém odkládaného potěšení, důraz na vzdělání, rozvoj individuality jedince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Romská rodina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cs-CZ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„tradičnější model uspořádání“ dalo by se říct, že připomíná českou rodinu z počátku dvacátého století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cs-CZ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Vícegenerační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cs-CZ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Fajta x famiľija // odlišnosti ještě mezi slovenskými a olašskými Romy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cs-CZ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Výchova se zakládá na odpozorovávání společenských norem a pravidel, je společná (nepodílí se na ní jen rodiče), velký důraz na rodinu (skupinu) jako takovou – potlačení zájmu vlastní individuality, dítě dostává to, co si přeje hned, vzdělání není na prvním místě/ důraz na praktické dovednosti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3959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Jak vstupuje do vzdělávacího procesu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České dítě</a:t>
            </a:r>
          </a:p>
        </p:txBody>
      </p:sp>
      <p:sp>
        <p:nvSpPr>
          <p:cNvPr id="120" name="Shape 120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Zpravidla navštěvuje MŠ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 rodiče kladou důraz na abstraktní znalosti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Důraz na samostatnost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Cíleně připravují dítě ke schopnosti pracovat ve škole</a:t>
            </a:r>
          </a:p>
          <a:p>
            <a:pPr indent="-3429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Výraznější snaha komunikovat se školou</a:t>
            </a:r>
          </a:p>
        </p:txBody>
      </p:sp>
      <p:sp>
        <p:nvSpPr>
          <p:cNvPr id="121" name="Shape 121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Romské dítě</a:t>
            </a:r>
          </a:p>
        </p:txBody>
      </p:sp>
      <p:sp>
        <p:nvSpPr>
          <p:cNvPr id="122" name="Shape 122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Absence MŠ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Zátěž etnolektu viz. dal. str.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Důraz na společné řešení problémů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Důraz na praktické znalosti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S.V. rodin zhoršené socio-ekonomické zázemí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Často obavy z autorit typu učitele, školy jako takové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11560" y="6093296"/>
            <a:ext cx="79928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Nutno podotknout, že obě strany, jak česká, tak romská pohlížejí na výchovu často etnocentricky.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Josef Václav Sládek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Velké, širé, rodné lány</a:t>
            </a:r>
            <a:br>
              <a:rPr b="1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Velké, širé, rodné lány,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jste krásny na vše strany,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 souvratě ku souvrati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vás dnes to slunko zlatí!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Vlavé žito jako břehy,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květná luka plná něhy,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úhoru, v žírné kráse,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pokojně se stádo pase.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Nad vámi se nebe klene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jako v květu pole lněné,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nad lesy jen z modrošíra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pára v tichý déšť se sbírá.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jak slunce vás tak zhřívá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jak cvrček v klasech zpívá,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šíř i v dál, vy rodné lány, </a:t>
            </a:r>
            <a:b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1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buďte vy nám požehnány.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Důsledky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České dítě</a:t>
            </a:r>
          </a:p>
        </p:txBody>
      </p:sp>
      <p:sp>
        <p:nvSpPr>
          <p:cNvPr id="136" name="Shape 13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Snáze se adaptuje ve škole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Přichází s celou řadou znalostí, které jsou předpokladem pro rozvoj ve škole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Nemá jazykovou bariéru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často orientované na výkon</a:t>
            </a:r>
          </a:p>
          <a:p>
            <a:pPr indent="-3429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37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Romské dítě</a:t>
            </a:r>
          </a:p>
        </p:txBody>
      </p:sp>
      <p:sp>
        <p:nvSpPr>
          <p:cNvPr id="138" name="Shape 13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Hůře se adaptuje na systém založený na samostatné práci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Roli může hrát odlišené postavení v rodině (oproti škole)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Jazyková bariéra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Nedostatečné znalosti, na které škola navazuje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Snadno ztrácí nit, učitel často neporozumění žáka zaměňuje za nějaký druh retardace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2000"/>
              <a:buFont typeface="Arial"/>
              <a:buChar char="•"/>
            </a:pPr>
            <a:r>
              <a:rPr b="0" i="0" lang="cs-CZ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Mnohem častější snaha přeřazovat žáka do praktické školy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8"/>
              </a:spcBef>
              <a:buClr>
                <a:schemeClr val="dk1"/>
              </a:buClr>
              <a:buSzPct val="102000"/>
              <a:buFont typeface="Arial"/>
              <a:buNone/>
            </a:pPr>
            <a:r>
              <a:t/>
            </a:r>
            <a:endParaRPr b="0" i="0" sz="20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74637"/>
            <a:ext cx="8229600" cy="922114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i="0" lang="cs-CZ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Přeřadit či nepřeřadit?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b="0" i="0" lang="cs-CZ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Honzíkův otec je rok nezaměstnaný, má základní vzdělání, matka dokončila zvláštní školu a je v domácnosti. Má tři sourozence. Rodina bydlí v domě obývaném většinou Romy, v posledním roce neplatí nájem, věc řeší soud. Jan vyniká v tělocviku, je průměrný v matematice, má nedostatky ve čtení a psaní. Zajímá se o přírodu, je velmi zvídavý a "živý". Nejezdí na společné akce, rodiče na ně nepřispívají. V době výletů chodí do vedlejší třídy, kde mívá konflikty. Na výuku je stále méně připraven, úkoly nemají dostatečnou kvalitu. Nemá patřičné školní pomůcky. Je často napomínán, je nesoustředěný a zdržuje práci s ostatními.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