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94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02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90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2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23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2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3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8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30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83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90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A94D9-B4E5-4C3F-9D9B-ACAD7732CD6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0FB0-0F25-4368-A9B4-C1227AA00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76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Romská literatura v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60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literární tvorby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Spojeny se Svazem Cikánů-Romů a jeho časopisem Romano </a:t>
            </a:r>
            <a:r>
              <a:rPr lang="cs-CZ" dirty="0" err="1" smtClean="0"/>
              <a:t>ľil</a:t>
            </a:r>
            <a:r>
              <a:rPr lang="cs-CZ" dirty="0" smtClean="0"/>
              <a:t> (1970-1973)</a:t>
            </a:r>
          </a:p>
          <a:p>
            <a:r>
              <a:rPr lang="cs-CZ" dirty="0" smtClean="0"/>
              <a:t>Podpora ze strany Mileny Hübschmannové</a:t>
            </a:r>
          </a:p>
          <a:p>
            <a:r>
              <a:rPr lang="cs-CZ" dirty="0" smtClean="0"/>
              <a:t>Autoři bez vyššího vzdělání</a:t>
            </a:r>
          </a:p>
          <a:p>
            <a:r>
              <a:rPr lang="cs-CZ" dirty="0" smtClean="0"/>
              <a:t>Motivační prvky:</a:t>
            </a:r>
          </a:p>
          <a:p>
            <a:pPr>
              <a:buFontTx/>
              <a:buChar char="-"/>
            </a:pPr>
            <a:r>
              <a:rPr lang="cs-CZ" dirty="0"/>
              <a:t>e</a:t>
            </a:r>
            <a:r>
              <a:rPr lang="cs-CZ" dirty="0" smtClean="0"/>
              <a:t>tnická emancipace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naha zachytit zanikající kulturu</a:t>
            </a:r>
          </a:p>
          <a:p>
            <a:pPr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azyková emancipace (české a </a:t>
            </a:r>
            <a:r>
              <a:rPr lang="cs-CZ" dirty="0"/>
              <a:t>r</a:t>
            </a:r>
            <a:r>
              <a:rPr lang="cs-CZ" dirty="0" smtClean="0"/>
              <a:t>omské texty)</a:t>
            </a:r>
          </a:p>
        </p:txBody>
      </p:sp>
    </p:spTree>
    <p:extLst>
      <p:ext uri="{BB962C8B-B14F-4D97-AF65-F5344CB8AC3E}">
        <p14:creationId xmlns:p14="http://schemas.microsoft.com/office/powerpoint/2010/main" val="2421634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dirty="0" smtClean="0"/>
              <a:t>Náměty a žánry:</a:t>
            </a:r>
          </a:p>
          <a:p>
            <a:pPr>
              <a:buFontTx/>
              <a:buChar char="-"/>
            </a:pPr>
            <a:r>
              <a:rPr lang="cs-CZ" dirty="0" smtClean="0"/>
              <a:t>dosavadní neexistence romské a neznalost české psané literatury =&gt; volnost, žánrová </a:t>
            </a:r>
            <a:r>
              <a:rPr lang="cs-CZ" dirty="0" err="1" smtClean="0"/>
              <a:t>neukotvenost</a:t>
            </a:r>
            <a:r>
              <a:rPr lang="cs-CZ" dirty="0" smtClean="0"/>
              <a:t>, prozaická tvorba</a:t>
            </a:r>
          </a:p>
          <a:p>
            <a:pPr>
              <a:buFontTx/>
              <a:buChar char="-"/>
            </a:pPr>
            <a:r>
              <a:rPr lang="cs-CZ" dirty="0" smtClean="0"/>
              <a:t>pohádky, vyprávění ze života, vzpomínky</a:t>
            </a:r>
          </a:p>
          <a:p>
            <a:pPr>
              <a:buFontTx/>
              <a:buChar char="-"/>
            </a:pPr>
            <a:r>
              <a:rPr lang="cs-CZ" dirty="0" smtClean="0"/>
              <a:t>drama – výjimka </a:t>
            </a:r>
          </a:p>
          <a:p>
            <a:endParaRPr lang="cs-CZ" dirty="0" smtClean="0"/>
          </a:p>
          <a:p>
            <a:r>
              <a:rPr lang="cs-CZ" dirty="0" err="1" smtClean="0"/>
              <a:t>Tera</a:t>
            </a:r>
            <a:r>
              <a:rPr lang="cs-CZ" dirty="0" smtClean="0"/>
              <a:t> </a:t>
            </a:r>
            <a:r>
              <a:rPr lang="cs-CZ" dirty="0" smtClean="0"/>
              <a:t>Fabiánová (1930-2007)</a:t>
            </a:r>
            <a:endParaRPr lang="cs-CZ" dirty="0" smtClean="0"/>
          </a:p>
          <a:p>
            <a:r>
              <a:rPr lang="cs-CZ" dirty="0" smtClean="0"/>
              <a:t>Elena </a:t>
            </a:r>
            <a:r>
              <a:rPr lang="cs-CZ" dirty="0" smtClean="0"/>
              <a:t>Lacková (1921-2001)</a:t>
            </a:r>
            <a:endParaRPr lang="cs-CZ" dirty="0" smtClean="0"/>
          </a:p>
          <a:p>
            <a:r>
              <a:rPr lang="cs-CZ" dirty="0" smtClean="0"/>
              <a:t>Andrej </a:t>
            </a:r>
            <a:r>
              <a:rPr lang="cs-CZ" dirty="0" err="1" smtClean="0"/>
              <a:t>Giňa</a:t>
            </a:r>
            <a:r>
              <a:rPr lang="cs-CZ" dirty="0" smtClean="0"/>
              <a:t> (*1936)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05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1973-1989</a:t>
            </a:r>
          </a:p>
          <a:p>
            <a:r>
              <a:rPr lang="cs-CZ" dirty="0" smtClean="0"/>
              <a:t>Knihy:</a:t>
            </a:r>
          </a:p>
          <a:p>
            <a:pPr>
              <a:buFontTx/>
              <a:buChar char="-"/>
            </a:pPr>
            <a:r>
              <a:rPr lang="cs-CZ" dirty="0" smtClean="0"/>
              <a:t>3 publikace zahrnující dílo romských autorů</a:t>
            </a:r>
          </a:p>
          <a:p>
            <a:pPr>
              <a:buFontTx/>
              <a:buChar char="-"/>
            </a:pPr>
            <a:r>
              <a:rPr lang="cs-CZ" dirty="0" smtClean="0"/>
              <a:t>Výbor romské poezie Roman </a:t>
            </a:r>
            <a:r>
              <a:rPr lang="cs-CZ" dirty="0" err="1" smtClean="0"/>
              <a:t>giľa</a:t>
            </a:r>
            <a:r>
              <a:rPr lang="cs-CZ" dirty="0" smtClean="0"/>
              <a:t>/Romské písně (1979)</a:t>
            </a:r>
          </a:p>
          <a:p>
            <a:pPr>
              <a:buFontTx/>
              <a:buChar char="-"/>
            </a:pPr>
            <a:r>
              <a:rPr lang="cs-CZ" dirty="0" smtClean="0"/>
              <a:t>Próza sesbíraná MH pouze v rukopisu</a:t>
            </a:r>
          </a:p>
          <a:p>
            <a:r>
              <a:rPr lang="cs-CZ" dirty="0" smtClean="0"/>
              <a:t>Český rozhlas:</a:t>
            </a:r>
          </a:p>
          <a:p>
            <a:pPr marL="0" indent="0">
              <a:buNone/>
            </a:pPr>
            <a:r>
              <a:rPr lang="cs-CZ" dirty="0" smtClean="0"/>
              <a:t>- Čtení děl předními českými herci</a:t>
            </a:r>
          </a:p>
          <a:p>
            <a:pPr marL="0" indent="0">
              <a:buNone/>
            </a:pPr>
            <a:r>
              <a:rPr lang="cs-CZ" dirty="0" smtClean="0"/>
              <a:t>- 1988 divadelní hra Eleny Lackové </a:t>
            </a:r>
            <a:r>
              <a:rPr lang="cs-CZ" dirty="0" err="1" smtClean="0"/>
              <a:t>Žuzika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807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Souvislost se vznikem romských tanečních, hudebních i dramatických souborů</a:t>
            </a:r>
          </a:p>
          <a:p>
            <a:r>
              <a:rPr lang="cs-CZ" dirty="0" smtClean="0"/>
              <a:t>Provázanost na MH</a:t>
            </a:r>
          </a:p>
          <a:p>
            <a:r>
              <a:rPr lang="cs-CZ" dirty="0" smtClean="0"/>
              <a:t>Náměty a žánry: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ásnická tvorba inspirovaná hudební</a:t>
            </a:r>
          </a:p>
          <a:p>
            <a:pPr>
              <a:buFontTx/>
              <a:buChar char="-"/>
            </a:pPr>
            <a:r>
              <a:rPr lang="cs-CZ" dirty="0" smtClean="0"/>
              <a:t>tradice vs. současnost, romská vs. česká kultura</a:t>
            </a:r>
          </a:p>
          <a:p>
            <a:r>
              <a:rPr lang="cs-CZ" dirty="0" smtClean="0"/>
              <a:t>Margita </a:t>
            </a:r>
            <a:r>
              <a:rPr lang="cs-CZ" dirty="0" err="1" smtClean="0"/>
              <a:t>Reiznerová</a:t>
            </a:r>
            <a:r>
              <a:rPr lang="cs-CZ" dirty="0" smtClean="0"/>
              <a:t> (*1945)</a:t>
            </a:r>
            <a:endParaRPr lang="cs-CZ" dirty="0" smtClean="0"/>
          </a:p>
          <a:p>
            <a:r>
              <a:rPr lang="cs-CZ" dirty="0" smtClean="0"/>
              <a:t>Ilona </a:t>
            </a:r>
            <a:r>
              <a:rPr lang="cs-CZ" dirty="0" smtClean="0"/>
              <a:t>Ferková (*1956)</a:t>
            </a:r>
            <a:endParaRPr lang="cs-CZ" dirty="0" smtClean="0"/>
          </a:p>
          <a:p>
            <a:r>
              <a:rPr lang="cs-CZ" dirty="0" smtClean="0"/>
              <a:t>Vojtěch </a:t>
            </a:r>
            <a:r>
              <a:rPr lang="cs-CZ" dirty="0" smtClean="0"/>
              <a:t>Fabián (1947-2009)</a:t>
            </a:r>
            <a:endParaRPr lang="cs-CZ" dirty="0" smtClean="0"/>
          </a:p>
          <a:p>
            <a:r>
              <a:rPr lang="cs-CZ" dirty="0" smtClean="0"/>
              <a:t>Emil </a:t>
            </a:r>
            <a:r>
              <a:rPr lang="cs-CZ" dirty="0" err="1" smtClean="0"/>
              <a:t>Cina</a:t>
            </a:r>
            <a:r>
              <a:rPr lang="cs-CZ" dirty="0" smtClean="0"/>
              <a:t> (1947-2013)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52969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90. léta 20. století</a:t>
            </a:r>
          </a:p>
          <a:p>
            <a:r>
              <a:rPr lang="cs-CZ" dirty="0" smtClean="0"/>
              <a:t>Další „renesance“ jazyka:</a:t>
            </a:r>
          </a:p>
          <a:p>
            <a:pPr>
              <a:buFontTx/>
              <a:buChar char="-"/>
            </a:pPr>
            <a:r>
              <a:rPr lang="cs-CZ" dirty="0" smtClean="0"/>
              <a:t>časopisy a noviny 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akladatelství Romani </a:t>
            </a:r>
            <a:r>
              <a:rPr lang="cs-CZ" dirty="0" err="1" smtClean="0"/>
              <a:t>čhib</a:t>
            </a:r>
            <a:r>
              <a:rPr lang="cs-CZ" dirty="0" smtClean="0"/>
              <a:t> (Margita </a:t>
            </a:r>
            <a:r>
              <a:rPr lang="cs-CZ" dirty="0" err="1" smtClean="0"/>
              <a:t>Reiznerová</a:t>
            </a:r>
            <a:r>
              <a:rPr lang="cs-CZ" dirty="0" smtClean="0"/>
              <a:t>), romské křesťanské sdružení Matice romská (Vlado </a:t>
            </a:r>
            <a:r>
              <a:rPr lang="cs-CZ" dirty="0" err="1" smtClean="0"/>
              <a:t>Oláh</a:t>
            </a:r>
            <a:r>
              <a:rPr lang="cs-CZ" dirty="0" smtClean="0"/>
              <a:t>)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„nadšenecká“ aktivita =&gt; neznámá nakladatelství, špatná distribuce</a:t>
            </a:r>
          </a:p>
          <a:p>
            <a:r>
              <a:rPr lang="cs-CZ" dirty="0" smtClean="0"/>
              <a:t>Gejza </a:t>
            </a:r>
            <a:r>
              <a:rPr lang="cs-CZ" dirty="0" smtClean="0"/>
              <a:t>Demeter (*1947)</a:t>
            </a:r>
            <a:endParaRPr lang="cs-CZ" dirty="0" smtClean="0"/>
          </a:p>
          <a:p>
            <a:r>
              <a:rPr lang="cs-CZ" dirty="0" smtClean="0"/>
              <a:t>Vlado </a:t>
            </a:r>
            <a:r>
              <a:rPr lang="cs-CZ" dirty="0" err="1" smtClean="0"/>
              <a:t>Oláh</a:t>
            </a:r>
            <a:r>
              <a:rPr lang="cs-CZ" dirty="0" smtClean="0"/>
              <a:t> (1947-2012)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2677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 počátku 21. století</a:t>
            </a:r>
          </a:p>
          <a:p>
            <a:pPr>
              <a:buFontTx/>
              <a:buChar char="-"/>
            </a:pPr>
            <a:r>
              <a:rPr lang="cs-CZ" dirty="0" smtClean="0"/>
              <a:t>prosazení některých autorů v zavedených nakladatelstvích x omezené publikování v časopisech</a:t>
            </a:r>
          </a:p>
          <a:p>
            <a:pPr>
              <a:buFontTx/>
              <a:buChar char="-"/>
            </a:pPr>
            <a:r>
              <a:rPr lang="cs-CZ" dirty="0" smtClean="0"/>
              <a:t>Internet – aktivity na podporu začínajících autorů, nakladatelství </a:t>
            </a:r>
            <a:r>
              <a:rPr lang="cs-CZ" dirty="0" err="1" smtClean="0"/>
              <a:t>Kher</a:t>
            </a:r>
            <a:r>
              <a:rPr lang="cs-CZ" dirty="0" smtClean="0"/>
              <a:t> (od 2012)</a:t>
            </a:r>
          </a:p>
          <a:p>
            <a:r>
              <a:rPr lang="cs-CZ" dirty="0" smtClean="0"/>
              <a:t>bez větší provázanosti s MH, česko-romská spolupráce</a:t>
            </a:r>
            <a:r>
              <a:rPr lang="cs-CZ" smtClean="0"/>
              <a:t>, ocenění </a:t>
            </a:r>
            <a:endParaRPr lang="cs-CZ" dirty="0" smtClean="0"/>
          </a:p>
          <a:p>
            <a:r>
              <a:rPr lang="cs-CZ" dirty="0"/>
              <a:t>j</a:t>
            </a:r>
            <a:r>
              <a:rPr lang="cs-CZ" dirty="0" smtClean="0"/>
              <a:t>azyk – jen jeden nebo bilingvní</a:t>
            </a:r>
          </a:p>
          <a:p>
            <a:r>
              <a:rPr lang="cs-CZ" dirty="0" smtClean="0"/>
              <a:t>Náměty a žánry: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róza i poesie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oučasná problematika, filozofické náměty, životní příběhy, humor a nadsázka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757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Gejza </a:t>
            </a:r>
            <a:r>
              <a:rPr lang="cs-CZ" dirty="0" smtClean="0"/>
              <a:t>Horváth (*1948)</a:t>
            </a:r>
            <a:endParaRPr lang="cs-CZ" dirty="0" smtClean="0"/>
          </a:p>
          <a:p>
            <a:r>
              <a:rPr lang="cs-CZ" dirty="0" smtClean="0"/>
              <a:t>Irena </a:t>
            </a:r>
            <a:r>
              <a:rPr lang="cs-CZ" dirty="0" smtClean="0"/>
              <a:t>Eliášová (*1953)</a:t>
            </a:r>
            <a:endParaRPr lang="cs-CZ" dirty="0" smtClean="0"/>
          </a:p>
          <a:p>
            <a:r>
              <a:rPr lang="cs-CZ" dirty="0" smtClean="0"/>
              <a:t>Erika </a:t>
            </a:r>
            <a:r>
              <a:rPr lang="cs-CZ" dirty="0" err="1" smtClean="0"/>
              <a:t>Olahová</a:t>
            </a:r>
            <a:r>
              <a:rPr lang="cs-CZ" dirty="0" smtClean="0"/>
              <a:t> (*1957)</a:t>
            </a:r>
            <a:endParaRPr lang="cs-CZ" dirty="0" smtClean="0"/>
          </a:p>
          <a:p>
            <a:r>
              <a:rPr lang="cs-CZ" dirty="0" smtClean="0"/>
              <a:t>Eva </a:t>
            </a:r>
            <a:r>
              <a:rPr lang="cs-CZ" dirty="0" smtClean="0"/>
              <a:t>Danišová (*1959)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81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Druhá směna. Jak využívat literaturu Romů ve výuce na 2. stupni ZŠ. </a:t>
            </a:r>
            <a:r>
              <a:rPr lang="cs-CZ" smtClean="0"/>
              <a:t>Praha: Romea, 2012.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9545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339</Words>
  <Application>Microsoft Office PowerPoint</Application>
  <PresentationFormat>Předvádění na obrazovce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Romská literatura v ČR</vt:lpstr>
      <vt:lpstr>Počátky literární tvorby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Romská literatura v ČR</dc:title>
  <dc:creator>sekretariat</dc:creator>
  <cp:lastModifiedBy>mzm</cp:lastModifiedBy>
  <cp:revision>12</cp:revision>
  <dcterms:created xsi:type="dcterms:W3CDTF">2016-04-03T10:27:18Z</dcterms:created>
  <dcterms:modified xsi:type="dcterms:W3CDTF">2016-04-04T10:41:30Z</dcterms:modified>
</cp:coreProperties>
</file>