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40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7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80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16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8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13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42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37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80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2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87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42CEC-802A-4E28-AD6F-67649E9F1F41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9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mbase.uni-graz.a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Romský slovesný </a:t>
            </a:r>
            <a:r>
              <a:rPr lang="cs-CZ" b="1" dirty="0" smtClean="0"/>
              <a:t>folklor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5225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Ústní tradice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Ústní předávání – do poloviny 20. století jediná forma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příležitost:</a:t>
            </a:r>
          </a:p>
          <a:p>
            <a:pPr>
              <a:buFontTx/>
              <a:buChar char="-"/>
            </a:pPr>
            <a:r>
              <a:rPr lang="cs-CZ" dirty="0" smtClean="0"/>
              <a:t>setkání společenské i rodinné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ávrat nebo příchod </a:t>
            </a:r>
          </a:p>
          <a:p>
            <a:pPr>
              <a:buFontTx/>
              <a:buChar char="-"/>
            </a:pPr>
            <a:r>
              <a:rPr lang="cs-CZ" dirty="0" smtClean="0"/>
              <a:t>spontánní 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Funkce:</a:t>
            </a:r>
          </a:p>
          <a:p>
            <a:pPr>
              <a:buFontTx/>
              <a:buChar char="-"/>
            </a:pPr>
            <a:r>
              <a:rPr lang="cs-CZ" dirty="0" smtClean="0"/>
              <a:t>Společenská</a:t>
            </a:r>
          </a:p>
          <a:p>
            <a:pPr>
              <a:buFontTx/>
              <a:buChar char="-"/>
            </a:pPr>
            <a:r>
              <a:rPr lang="cs-CZ" dirty="0" smtClean="0"/>
              <a:t>Výchovná (etické hodnoty)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4199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Slovesné útvary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Pohádka (</a:t>
            </a:r>
            <a:r>
              <a:rPr lang="cs-CZ" dirty="0" err="1" smtClean="0"/>
              <a:t>paramisi</a:t>
            </a:r>
            <a:r>
              <a:rPr lang="cs-CZ" dirty="0" smtClean="0"/>
              <a:t>; pohádky = </a:t>
            </a:r>
            <a:r>
              <a:rPr lang="cs-CZ" dirty="0" err="1" smtClean="0"/>
              <a:t>paramisa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70. léta 20. století, dnes základ pro psanou literaturu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společenské (pro </a:t>
            </a:r>
            <a:r>
              <a:rPr lang="cs-CZ" dirty="0" err="1" smtClean="0"/>
              <a:t>paramisa</a:t>
            </a:r>
            <a:r>
              <a:rPr lang="cs-CZ" dirty="0" smtClean="0"/>
              <a:t>) u vypravěče (</a:t>
            </a:r>
            <a:r>
              <a:rPr lang="cs-CZ" dirty="0" err="1" smtClean="0"/>
              <a:t>paramisar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 dospělé posluchače, pro děti výjimečně</a:t>
            </a:r>
          </a:p>
          <a:p>
            <a:pPr>
              <a:buFontTx/>
              <a:buChar char="-"/>
            </a:pPr>
            <a:r>
              <a:rPr lang="cs-CZ" dirty="0" smtClean="0"/>
              <a:t>zdobné </a:t>
            </a:r>
            <a:r>
              <a:rPr lang="cs-CZ" dirty="0" smtClean="0"/>
              <a:t>formule (= </a:t>
            </a:r>
            <a:r>
              <a:rPr lang="cs-CZ" dirty="0" err="1" smtClean="0"/>
              <a:t>fogaša</a:t>
            </a:r>
            <a:r>
              <a:rPr lang="cs-CZ" dirty="0" smtClean="0"/>
              <a:t>):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úvodní </a:t>
            </a:r>
            <a:r>
              <a:rPr lang="cs-CZ" dirty="0" smtClean="0"/>
              <a:t>oslovení </a:t>
            </a:r>
            <a:r>
              <a:rPr lang="cs-CZ" dirty="0" smtClean="0"/>
              <a:t>Boha (sladký, spravedlivý)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průběžné </a:t>
            </a:r>
            <a:r>
              <a:rPr lang="cs-CZ" dirty="0" smtClean="0"/>
              <a:t>oslovení </a:t>
            </a:r>
            <a:r>
              <a:rPr lang="cs-CZ" dirty="0" smtClean="0"/>
              <a:t>posluchačů (šťastní, Romové, bratři)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závěrečné </a:t>
            </a:r>
            <a:r>
              <a:rPr lang="cs-CZ" dirty="0" smtClean="0"/>
              <a:t>pokud </a:t>
            </a:r>
            <a:r>
              <a:rPr lang="cs-CZ" dirty="0" smtClean="0"/>
              <a:t>nezemřeli, žijí dodnes</a:t>
            </a:r>
          </a:p>
          <a:p>
            <a:pPr marL="0" indent="0">
              <a:buNone/>
            </a:pPr>
            <a:r>
              <a:rPr lang="cs-CZ" dirty="0" smtClean="0"/>
              <a:t>- metafory (= </a:t>
            </a:r>
            <a:r>
              <a:rPr lang="cs-CZ" dirty="0" err="1" smtClean="0"/>
              <a:t>šukar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0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dlouhá p. (= </a:t>
            </a:r>
            <a:r>
              <a:rPr lang="cs-CZ" dirty="0" err="1" smtClean="0"/>
              <a:t>bari</a:t>
            </a:r>
            <a:r>
              <a:rPr lang="cs-CZ" dirty="0" smtClean="0"/>
              <a:t> p.): i několik hodin, hraničí </a:t>
            </a:r>
            <a:r>
              <a:rPr lang="cs-CZ" dirty="0" smtClean="0"/>
              <a:t>                         </a:t>
            </a:r>
          </a:p>
          <a:p>
            <a:pPr marL="0" indent="0">
              <a:buNone/>
            </a:pPr>
            <a:r>
              <a:rPr lang="cs-CZ" dirty="0" smtClean="0"/>
              <a:t>    s eposy </a:t>
            </a:r>
            <a:r>
              <a:rPr lang="cs-CZ" dirty="0" smtClean="0"/>
              <a:t>a legendami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</a:t>
            </a:r>
            <a:r>
              <a:rPr lang="cs-CZ" dirty="0" smtClean="0"/>
              <a:t> hrdinská p. (= </a:t>
            </a:r>
            <a:r>
              <a:rPr lang="cs-CZ" dirty="0" err="1" smtClean="0"/>
              <a:t>vitejziko</a:t>
            </a:r>
            <a:r>
              <a:rPr lang="cs-CZ" dirty="0" smtClean="0"/>
              <a:t> p.): hlavní hrdina </a:t>
            </a:r>
            <a:r>
              <a:rPr lang="cs-CZ" dirty="0" smtClean="0"/>
              <a:t>                             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</a:t>
            </a:r>
            <a:r>
              <a:rPr lang="cs-CZ" dirty="0" smtClean="0"/>
              <a:t>chudý </a:t>
            </a:r>
            <a:r>
              <a:rPr lang="cs-CZ" dirty="0" smtClean="0"/>
              <a:t>romský </a:t>
            </a:r>
            <a:r>
              <a:rPr lang="cs-CZ" dirty="0" smtClean="0"/>
              <a:t>chlapec vs. zlý hloupý </a:t>
            </a:r>
            <a:r>
              <a:rPr lang="cs-CZ" dirty="0" err="1" smtClean="0"/>
              <a:t>gadžo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    </a:t>
            </a:r>
            <a:r>
              <a:rPr lang="cs-CZ" dirty="0" smtClean="0"/>
              <a:t>(bohatý); král, princezna; chytrý hlupák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>
                <a:sym typeface="Wingdings" panose="05000000000000000000" pitchFamily="2" charset="2"/>
              </a:rPr>
              <a:t>lidští a kouzelní </a:t>
            </a:r>
            <a:r>
              <a:rPr lang="cs-CZ" dirty="0" smtClean="0">
                <a:sym typeface="Wingdings" panose="05000000000000000000" pitchFamily="2" charset="2"/>
              </a:rPr>
              <a:t>pomocníci </a:t>
            </a:r>
            <a:r>
              <a:rPr lang="cs-CZ" dirty="0" smtClean="0">
                <a:sym typeface="Wingdings" panose="05000000000000000000" pitchFamily="2" charset="2"/>
              </a:rPr>
              <a:t>a protivníci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tři světy</a:t>
            </a:r>
            <a:endParaRPr lang="cs-CZ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krátká p. (</a:t>
            </a:r>
            <a:r>
              <a:rPr lang="cs-CZ" dirty="0" err="1" smtClean="0"/>
              <a:t>charňi</a:t>
            </a:r>
            <a:r>
              <a:rPr lang="cs-CZ" dirty="0" smtClean="0"/>
              <a:t> p.): 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 h</a:t>
            </a:r>
            <a:r>
              <a:rPr lang="cs-CZ" dirty="0" smtClean="0"/>
              <a:t>ádanková (humorná) p. (= </a:t>
            </a:r>
            <a:r>
              <a:rPr lang="cs-CZ" dirty="0" err="1" smtClean="0"/>
              <a:t>pherasuňi</a:t>
            </a:r>
            <a:r>
              <a:rPr lang="cs-CZ" dirty="0" smtClean="0"/>
              <a:t> p.):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</a:t>
            </a:r>
            <a:r>
              <a:rPr lang="cs-CZ" dirty="0" smtClean="0"/>
              <a:t>hrdina </a:t>
            </a:r>
            <a:r>
              <a:rPr lang="cs-CZ" dirty="0" smtClean="0"/>
              <a:t>dává nebo vyluští hádanku, vítězí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</a:t>
            </a:r>
            <a:r>
              <a:rPr lang="cs-CZ" dirty="0" smtClean="0"/>
              <a:t>nad </a:t>
            </a:r>
            <a:r>
              <a:rPr lang="cs-CZ" dirty="0" err="1" smtClean="0"/>
              <a:t>gadžem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erotická p. (= </a:t>
            </a:r>
            <a:r>
              <a:rPr lang="cs-CZ" dirty="0" err="1" smtClean="0"/>
              <a:t>džungaľi</a:t>
            </a:r>
            <a:r>
              <a:rPr lang="cs-CZ" dirty="0" smtClean="0"/>
              <a:t> p.): pouze pro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</a:t>
            </a:r>
            <a:r>
              <a:rPr lang="cs-CZ" dirty="0" smtClean="0"/>
              <a:t>dospělé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461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Vyprávění (= </a:t>
            </a:r>
            <a:r>
              <a:rPr lang="cs-CZ" dirty="0" err="1" smtClean="0"/>
              <a:t>vakeriben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společenské i rodinné (vartování)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ávrat do osady nebo příchod kolemjdoucího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ouzelné prvky i ze života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říhody s mule 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Výzkum pohádek:</a:t>
            </a:r>
          </a:p>
          <a:p>
            <a:pPr>
              <a:buFontTx/>
              <a:buChar char="-"/>
            </a:pPr>
            <a:r>
              <a:rPr lang="cs-CZ" dirty="0" smtClean="0"/>
              <a:t>Heinz Mode: </a:t>
            </a:r>
            <a:r>
              <a:rPr lang="cs-CZ" dirty="0" err="1" smtClean="0"/>
              <a:t>Zigeunermärchen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 err="1" smtClean="0"/>
              <a:t>aller</a:t>
            </a:r>
            <a:r>
              <a:rPr lang="cs-CZ" dirty="0" smtClean="0"/>
              <a:t> </a:t>
            </a:r>
            <a:r>
              <a:rPr lang="cs-CZ" dirty="0" err="1" smtClean="0"/>
              <a:t>Welt</a:t>
            </a:r>
            <a:r>
              <a:rPr lang="cs-CZ" dirty="0" smtClean="0"/>
              <a:t>. (1985)</a:t>
            </a:r>
          </a:p>
          <a:p>
            <a:pPr>
              <a:buFontTx/>
              <a:buChar char="-"/>
            </a:pPr>
            <a:r>
              <a:rPr lang="cs-CZ" dirty="0" smtClean="0"/>
              <a:t>M. Hübschmannová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36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Hádanky (= </a:t>
            </a:r>
            <a:r>
              <a:rPr lang="cs-CZ" dirty="0" err="1" smtClean="0"/>
              <a:t>garude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pontánní zábava při společných aktivitách, hádá se i o peníze</a:t>
            </a:r>
          </a:p>
          <a:p>
            <a:pPr>
              <a:buFontTx/>
              <a:buChar char="-"/>
            </a:pPr>
            <a:r>
              <a:rPr lang="cs-CZ" dirty="0" smtClean="0"/>
              <a:t>Test důvtipu, znalosti </a:t>
            </a:r>
            <a:r>
              <a:rPr lang="cs-CZ" dirty="0" err="1" smtClean="0"/>
              <a:t>romipen</a:t>
            </a:r>
            <a:r>
              <a:rPr lang="cs-CZ" dirty="0" smtClean="0"/>
              <a:t>, znalosti jazyka</a:t>
            </a:r>
          </a:p>
          <a:p>
            <a:pPr>
              <a:buFontTx/>
              <a:buChar char="-"/>
            </a:pPr>
            <a:r>
              <a:rPr lang="cs-CZ" dirty="0" smtClean="0"/>
              <a:t>úvodní formule – předmět, který se hádá, je charakterizován jako člen nejbližší rodiny; nemusí být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ajsi</a:t>
            </a:r>
            <a:r>
              <a:rPr lang="cs-CZ" dirty="0" smtClean="0"/>
              <a:t> </a:t>
            </a:r>
            <a:r>
              <a:rPr lang="cs-CZ" dirty="0" err="1" smtClean="0"/>
              <a:t>čhajori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Mám takovou dcerušku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ajso</a:t>
            </a:r>
            <a:r>
              <a:rPr lang="cs-CZ" dirty="0" smtClean="0"/>
              <a:t> </a:t>
            </a:r>
            <a:r>
              <a:rPr lang="cs-CZ" dirty="0" err="1" smtClean="0"/>
              <a:t>phral</a:t>
            </a:r>
            <a:r>
              <a:rPr lang="cs-CZ" dirty="0" smtClean="0"/>
              <a:t>, so </a:t>
            </a:r>
            <a:r>
              <a:rPr lang="cs-CZ" dirty="0" err="1" smtClean="0"/>
              <a:t>džal</a:t>
            </a:r>
            <a:r>
              <a:rPr lang="cs-CZ" dirty="0" smtClean="0"/>
              <a:t> </a:t>
            </a:r>
            <a:r>
              <a:rPr lang="cs-CZ" dirty="0" err="1" smtClean="0"/>
              <a:t>andro</a:t>
            </a:r>
            <a:r>
              <a:rPr lang="cs-CZ" dirty="0" smtClean="0"/>
              <a:t> </a:t>
            </a:r>
            <a:r>
              <a:rPr lang="cs-CZ" dirty="0" err="1" smtClean="0"/>
              <a:t>foros</a:t>
            </a:r>
            <a:r>
              <a:rPr lang="cs-CZ" dirty="0" smtClean="0"/>
              <a:t> u </a:t>
            </a:r>
            <a:r>
              <a:rPr lang="cs-CZ" dirty="0" err="1" smtClean="0"/>
              <a:t>ačhel</a:t>
            </a:r>
            <a:r>
              <a:rPr lang="cs-CZ" dirty="0" smtClean="0"/>
              <a:t> 	</a:t>
            </a:r>
            <a:r>
              <a:rPr lang="cs-CZ" dirty="0" err="1" smtClean="0"/>
              <a:t>odoj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Mám bratra, který jde do města a zůstane tam.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>
              <a:buFontTx/>
              <a:buChar char="-"/>
            </a:pP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71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které zná každý 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Štar</a:t>
            </a:r>
            <a:r>
              <a:rPr lang="cs-CZ" dirty="0" smtClean="0"/>
              <a:t> </a:t>
            </a:r>
            <a:r>
              <a:rPr lang="cs-CZ" dirty="0" err="1" smtClean="0"/>
              <a:t>phrala</a:t>
            </a:r>
            <a:r>
              <a:rPr lang="cs-CZ" dirty="0" smtClean="0"/>
              <a:t> tel </a:t>
            </a:r>
            <a:r>
              <a:rPr lang="cs-CZ" dirty="0" err="1" smtClean="0"/>
              <a:t>jekh</a:t>
            </a:r>
            <a:r>
              <a:rPr lang="cs-CZ" dirty="0" smtClean="0"/>
              <a:t> </a:t>
            </a:r>
            <a:r>
              <a:rPr lang="cs-CZ" dirty="0" err="1" smtClean="0"/>
              <a:t>staďi</a:t>
            </a:r>
            <a:r>
              <a:rPr lang="cs-CZ" dirty="0" smtClean="0"/>
              <a:t>.	</a:t>
            </a:r>
          </a:p>
          <a:p>
            <a:pPr marL="0" indent="0">
              <a:buNone/>
            </a:pPr>
            <a:r>
              <a:rPr lang="cs-CZ" dirty="0" smtClean="0"/>
              <a:t>	Čtyři bratři pod jedním kloboukem. </a:t>
            </a:r>
          </a:p>
          <a:p>
            <a:pPr>
              <a:buFontTx/>
              <a:buChar char="-"/>
            </a:pPr>
            <a:r>
              <a:rPr lang="cs-CZ" dirty="0" smtClean="0"/>
              <a:t>které nikdo neslyšel</a:t>
            </a:r>
          </a:p>
          <a:p>
            <a:pPr marL="0" indent="0">
              <a:buNone/>
            </a:pPr>
            <a:r>
              <a:rPr lang="cs-CZ" dirty="0" smtClean="0"/>
              <a:t>	So </a:t>
            </a:r>
            <a:r>
              <a:rPr lang="cs-CZ" dirty="0" err="1" smtClean="0"/>
              <a:t>keras</a:t>
            </a:r>
            <a:r>
              <a:rPr lang="cs-CZ" dirty="0" smtClean="0"/>
              <a:t> </a:t>
            </a:r>
            <a:r>
              <a:rPr lang="cs-CZ" dirty="0" err="1" smtClean="0"/>
              <a:t>savore</a:t>
            </a:r>
            <a:r>
              <a:rPr lang="cs-CZ" dirty="0" smtClean="0"/>
              <a:t> </a:t>
            </a:r>
            <a:r>
              <a:rPr lang="cs-CZ" dirty="0" err="1" smtClean="0"/>
              <a:t>jekhvarestar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Co děláme všichni zároveň? (stárneme)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aložené na romštině (= v češtině ztratí smysl)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Phen</a:t>
            </a:r>
            <a:r>
              <a:rPr lang="cs-CZ" dirty="0" smtClean="0"/>
              <a:t> </a:t>
            </a:r>
            <a:r>
              <a:rPr lang="cs-CZ" dirty="0" err="1" smtClean="0"/>
              <a:t>jekhe</a:t>
            </a:r>
            <a:r>
              <a:rPr lang="cs-CZ" dirty="0" smtClean="0"/>
              <a:t> </a:t>
            </a:r>
            <a:r>
              <a:rPr lang="cs-CZ" dirty="0" err="1" smtClean="0"/>
              <a:t>laveha</a:t>
            </a:r>
            <a:r>
              <a:rPr lang="cs-CZ" dirty="0" smtClean="0"/>
              <a:t>, so </a:t>
            </a:r>
            <a:r>
              <a:rPr lang="cs-CZ" dirty="0" err="1" smtClean="0"/>
              <a:t>hin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lolo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kaľi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Řekni jedním slovem, co je i červený i černá.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 err="1" smtClean="0"/>
              <a:t>rat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o </a:t>
            </a:r>
            <a:r>
              <a:rPr lang="cs-CZ" dirty="0" err="1" smtClean="0">
                <a:sym typeface="Wingdings" panose="05000000000000000000" pitchFamily="2" charset="2"/>
              </a:rPr>
              <a:t>lolo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rat</a:t>
            </a:r>
            <a:r>
              <a:rPr lang="cs-CZ" dirty="0" smtClean="0">
                <a:sym typeface="Wingdings" panose="05000000000000000000" pitchFamily="2" charset="2"/>
              </a:rPr>
              <a:t> – červená krev, e </a:t>
            </a:r>
            <a:r>
              <a:rPr lang="cs-CZ" dirty="0" err="1" smtClean="0">
                <a:sym typeface="Wingdings" panose="05000000000000000000" pitchFamily="2" charset="2"/>
              </a:rPr>
              <a:t>kaľi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rat</a:t>
            </a:r>
            <a:r>
              <a:rPr lang="cs-CZ" dirty="0" smtClean="0">
                <a:sym typeface="Wingdings" panose="05000000000000000000" pitchFamily="2" charset="2"/>
              </a:rPr>
              <a:t> – černá noc)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Založené na použití romštiny i češtiny</a:t>
            </a:r>
          </a:p>
          <a:p>
            <a:pPr marL="0" indent="0">
              <a:buNone/>
            </a:pPr>
            <a:r>
              <a:rPr lang="pl-PL" dirty="0" smtClean="0"/>
              <a:t>	Phen mange s’oda hin jak?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Řekni mi, co to je jak?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 err="1" smtClean="0"/>
              <a:t>jakh</a:t>
            </a:r>
            <a:r>
              <a:rPr lang="cs-CZ" dirty="0" smtClean="0"/>
              <a:t> – oko, jag – oheň a jak v češtině)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8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Vtipy (= </a:t>
            </a:r>
            <a:r>
              <a:rPr lang="cs-CZ" dirty="0" err="1" smtClean="0"/>
              <a:t>pherasa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ádanky s nečekanou, vtipnou pointou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Ko</a:t>
            </a:r>
            <a:r>
              <a:rPr lang="cs-CZ" dirty="0" smtClean="0"/>
              <a:t> </a:t>
            </a:r>
            <a:r>
              <a:rPr lang="cs-CZ" dirty="0" err="1" smtClean="0"/>
              <a:t>hordinel</a:t>
            </a:r>
            <a:r>
              <a:rPr lang="cs-CZ" dirty="0" smtClean="0"/>
              <a:t> </a:t>
            </a:r>
            <a:r>
              <a:rPr lang="cs-CZ" dirty="0" err="1" smtClean="0"/>
              <a:t>jekhbareder</a:t>
            </a:r>
            <a:r>
              <a:rPr lang="cs-CZ" dirty="0" smtClean="0"/>
              <a:t> </a:t>
            </a:r>
            <a:r>
              <a:rPr lang="cs-CZ" dirty="0" err="1" smtClean="0"/>
              <a:t>kalapa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Kdo nosí největší klobouk?</a:t>
            </a:r>
          </a:p>
          <a:p>
            <a:pPr marL="0" indent="0">
              <a:buNone/>
            </a:pPr>
            <a:r>
              <a:rPr lang="cs-CZ" dirty="0" smtClean="0"/>
              <a:t>	(kas </a:t>
            </a:r>
            <a:r>
              <a:rPr lang="cs-CZ" dirty="0" err="1" smtClean="0"/>
              <a:t>hin</a:t>
            </a:r>
            <a:r>
              <a:rPr lang="cs-CZ" dirty="0" smtClean="0"/>
              <a:t> </a:t>
            </a:r>
            <a:r>
              <a:rPr lang="cs-CZ" dirty="0" err="1" smtClean="0"/>
              <a:t>jekhbareder</a:t>
            </a:r>
            <a:r>
              <a:rPr lang="cs-CZ" dirty="0" smtClean="0"/>
              <a:t> šero –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ten, kdo má největší hlavu)</a:t>
            </a:r>
          </a:p>
          <a:p>
            <a:r>
              <a:rPr lang="cs-CZ" dirty="0" smtClean="0"/>
              <a:t>Moudrá slova (</a:t>
            </a:r>
            <a:r>
              <a:rPr lang="cs-CZ" dirty="0" err="1" smtClean="0"/>
              <a:t>goďaver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3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Hübschmannová, M.: </a:t>
            </a:r>
          </a:p>
          <a:p>
            <a:pPr marL="0" indent="0">
              <a:buNone/>
            </a:pPr>
            <a:r>
              <a:rPr lang="cs-CZ" dirty="0" smtClean="0"/>
              <a:t>	Romské pohádky. Praha: Fortuna, 1999.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Čeho je na světě nejvíc – So </a:t>
            </a:r>
            <a:r>
              <a:rPr lang="cs-CZ" dirty="0" err="1" smtClean="0"/>
              <a:t>hin</a:t>
            </a:r>
            <a:r>
              <a:rPr lang="cs-CZ" dirty="0" smtClean="0"/>
              <a:t> pro </a:t>
            </a:r>
            <a:r>
              <a:rPr lang="cs-CZ" dirty="0" err="1" smtClean="0"/>
              <a:t>svetos</a:t>
            </a:r>
            <a:r>
              <a:rPr lang="cs-CZ" dirty="0" smtClean="0"/>
              <a:t> 	</a:t>
            </a:r>
            <a:r>
              <a:rPr lang="cs-CZ" dirty="0" err="1" smtClean="0"/>
              <a:t>jekhbuter</a:t>
            </a:r>
            <a:r>
              <a:rPr lang="cs-CZ" dirty="0" smtClean="0"/>
              <a:t>? Praha: 1987.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ajsi</a:t>
            </a:r>
            <a:r>
              <a:rPr lang="cs-CZ" dirty="0" smtClean="0"/>
              <a:t> </a:t>
            </a:r>
            <a:r>
              <a:rPr lang="cs-CZ" dirty="0" err="1" smtClean="0"/>
              <a:t>čhaj</a:t>
            </a:r>
            <a:r>
              <a:rPr lang="cs-CZ" dirty="0" smtClean="0"/>
              <a:t>, so… Romské hádanky. Praha: 	Fortuna, 1999.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Goďaver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 </a:t>
            </a:r>
            <a:r>
              <a:rPr lang="cs-CZ" dirty="0" err="1" smtClean="0"/>
              <a:t>phure</a:t>
            </a:r>
            <a:r>
              <a:rPr lang="cs-CZ" dirty="0" smtClean="0"/>
              <a:t> </a:t>
            </a:r>
            <a:r>
              <a:rPr lang="cs-CZ" dirty="0" err="1" smtClean="0"/>
              <a:t>Romendar</a:t>
            </a:r>
            <a:r>
              <a:rPr lang="cs-CZ" dirty="0" smtClean="0"/>
              <a:t>. Praha: </a:t>
            </a:r>
            <a:r>
              <a:rPr lang="cs-CZ" dirty="0" err="1" smtClean="0"/>
              <a:t>Apeiron</a:t>
            </a:r>
            <a:r>
              <a:rPr lang="cs-CZ" dirty="0" smtClean="0"/>
              <a:t>, 	1999.</a:t>
            </a:r>
          </a:p>
          <a:p>
            <a:pPr marL="0" indent="0">
              <a:buNone/>
            </a:pPr>
            <a:r>
              <a:rPr lang="cs-CZ" dirty="0" smtClean="0"/>
              <a:t>	Dobré slovo je jako chleba. Praha: Kulturní dům 	hlavního města Prahy, 1985.</a:t>
            </a:r>
          </a:p>
          <a:p>
            <a:r>
              <a:rPr lang="cs-CZ" dirty="0" smtClean="0">
                <a:hlinkClick r:id="rId2"/>
              </a:rPr>
              <a:t>www.rombase.uni-graz.at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01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230</Words>
  <Application>Microsoft Office PowerPoint</Application>
  <PresentationFormat>Předvádění na obrazovce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Romský slovesný folklor</vt:lpstr>
      <vt:lpstr>Ústní tradice</vt:lpstr>
      <vt:lpstr>Slovesné útvary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Slovesný folklor a hudba</dc:title>
  <dc:creator>mzm</dc:creator>
  <cp:lastModifiedBy>mzm</cp:lastModifiedBy>
  <cp:revision>19</cp:revision>
  <dcterms:created xsi:type="dcterms:W3CDTF">2014-12-04T09:45:38Z</dcterms:created>
  <dcterms:modified xsi:type="dcterms:W3CDTF">2016-03-21T12:49:34Z</dcterms:modified>
</cp:coreProperties>
</file>