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56" r:id="rId4"/>
    <p:sldId id="268" r:id="rId5"/>
    <p:sldId id="258" r:id="rId6"/>
    <p:sldId id="257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10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8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27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1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5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96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861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7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7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95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D4D1-5989-446C-87FB-1F8F7680F6F5}" type="datetimeFigureOut">
              <a:rPr lang="cs-CZ" smtClean="0"/>
              <a:t>30.8.2016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AA59-E263-4521-A3F8-E92754885A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83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oo3e6sgok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eKIOURDOG3E" TargetMode="External"/><Relationship Id="rId4" Type="http://schemas.openxmlformats.org/officeDocument/2006/relationships/hyperlink" Target="https://www.youtube.com/watch?v=ucXdQNib4W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Terminologie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Etno-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>
                <a:sym typeface="Wingdings" panose="05000000000000000000" pitchFamily="2" charset="2"/>
              </a:rPr>
              <a:t>Etnikum = národ, etnická skupina, kmen</a:t>
            </a:r>
          </a:p>
          <a:p>
            <a:endParaRPr lang="cs-CZ" dirty="0" smtClean="0"/>
          </a:p>
          <a:p>
            <a:r>
              <a:rPr lang="cs-CZ" dirty="0" smtClean="0"/>
              <a:t>Etnonymum = označení, název národa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err="1" smtClean="0">
                <a:sym typeface="Wingdings" panose="05000000000000000000" pitchFamily="2" charset="2"/>
              </a:rPr>
              <a:t>autonymum</a:t>
            </a:r>
            <a:r>
              <a:rPr lang="cs-CZ" dirty="0" smtClean="0">
                <a:sym typeface="Wingdings" panose="05000000000000000000" pitchFamily="2" charset="2"/>
              </a:rPr>
              <a:t> (</a:t>
            </a:r>
            <a:r>
              <a:rPr lang="cs-CZ" dirty="0" err="1" smtClean="0">
                <a:sym typeface="Wingdings" panose="05000000000000000000" pitchFamily="2" charset="2"/>
              </a:rPr>
              <a:t>endonymum</a:t>
            </a:r>
            <a:r>
              <a:rPr lang="cs-CZ" dirty="0" smtClean="0">
                <a:sym typeface="Wingdings" panose="05000000000000000000" pitchFamily="2" charset="2"/>
              </a:rPr>
              <a:t>, </a:t>
            </a:r>
            <a:r>
              <a:rPr lang="cs-CZ" dirty="0" err="1" smtClean="0">
                <a:sym typeface="Wingdings" panose="05000000000000000000" pitchFamily="2" charset="2"/>
              </a:rPr>
              <a:t>endoetnonymum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cs-CZ" dirty="0" smtClean="0">
                <a:sym typeface="Wingdings" panose="05000000000000000000" pitchFamily="2" charset="2"/>
              </a:rPr>
              <a:t> exonymum (</a:t>
            </a:r>
            <a:r>
              <a:rPr lang="cs-CZ" dirty="0" err="1" smtClean="0">
                <a:sym typeface="Wingdings" panose="05000000000000000000" pitchFamily="2" charset="2"/>
              </a:rPr>
              <a:t>exoetnonymum</a:t>
            </a:r>
            <a:r>
              <a:rPr lang="cs-CZ" dirty="0" smtClean="0">
                <a:sym typeface="Wingdings" panose="05000000000000000000" pitchFamily="2" charset="2"/>
              </a:rPr>
              <a:t>)</a:t>
            </a:r>
          </a:p>
          <a:p>
            <a:pPr>
              <a:buFont typeface="Wingdings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Integrace – proces začlenění do majoritní společnosti při zachování vlastní kultury menšiny, jehož se zúčastňují rovnocenně obě strany</a:t>
            </a:r>
          </a:p>
          <a:p>
            <a:r>
              <a:rPr lang="cs-CZ" dirty="0" smtClean="0"/>
              <a:t>Asimilace – proces začlenění do majoritní společnosti spojený s částečnou nebo úplnou ztrátou kultury menšiny, obvykle iniciovaný jednou stranou</a:t>
            </a:r>
          </a:p>
          <a:p>
            <a:r>
              <a:rPr lang="cs-CZ" dirty="0" smtClean="0"/>
              <a:t>Akulturace – vzájemné přebírání a splývání dvou odlišných kultur</a:t>
            </a:r>
          </a:p>
          <a:p>
            <a:r>
              <a:rPr lang="cs-CZ" dirty="0" smtClean="0"/>
              <a:t>Segregace – částečné nebo úplné vyloučení ze společnosti a společenského dění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37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etnikum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Nejsou homogenní etnikum </a:t>
            </a:r>
          </a:p>
          <a:p>
            <a:pPr marL="0" indent="0">
              <a:buNone/>
            </a:pPr>
            <a:r>
              <a:rPr lang="cs-CZ" dirty="0" smtClean="0"/>
              <a:t>=&gt; </a:t>
            </a:r>
            <a:r>
              <a:rPr lang="cs-CZ" dirty="0" err="1" smtClean="0"/>
              <a:t>subetnické</a:t>
            </a:r>
            <a:r>
              <a:rPr lang="cs-CZ" dirty="0" smtClean="0"/>
              <a:t> skupiny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Společný základ x odlišný historický a kulturní vývoj</a:t>
            </a:r>
          </a:p>
          <a:p>
            <a:pPr marL="0" indent="0">
              <a:buNone/>
            </a:pPr>
            <a:r>
              <a:rPr lang="cs-CZ" dirty="0" smtClean="0"/>
              <a:t>=&gt; odlišnosti v 	tradicích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integraci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normách chování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jazyku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67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jako národnostní menšina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17. století – </a:t>
            </a:r>
            <a:r>
              <a:rPr lang="cs-CZ" dirty="0" err="1" smtClean="0"/>
              <a:t>Vogelfrei</a:t>
            </a:r>
            <a:endParaRPr lang="cs-CZ" dirty="0" smtClean="0"/>
          </a:p>
          <a:p>
            <a:r>
              <a:rPr lang="cs-CZ" dirty="0" smtClean="0"/>
              <a:t>19. století – domovské právo</a:t>
            </a:r>
          </a:p>
          <a:p>
            <a:r>
              <a:rPr lang="cs-CZ" dirty="0" smtClean="0"/>
              <a:t>1927 – zákon o potulných cikánech</a:t>
            </a:r>
          </a:p>
          <a:p>
            <a:r>
              <a:rPr lang="cs-CZ" dirty="0" smtClean="0"/>
              <a:t>1969-1973 – Svaz cikánů-Romů</a:t>
            </a:r>
          </a:p>
          <a:p>
            <a:r>
              <a:rPr lang="cs-CZ" dirty="0" smtClean="0"/>
              <a:t>1991 – národnostní menšina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65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1/10/Flag_of_the_Romani_people.svg/170px-Flag_of_the_Romani_peo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5" y="548680"/>
            <a:ext cx="8233120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Deklarace romského národa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Vědomí společného označení Rom</a:t>
            </a:r>
          </a:p>
          <a:p>
            <a:r>
              <a:rPr lang="cs-CZ" dirty="0" smtClean="0"/>
              <a:t>1971 – jazyk</a:t>
            </a:r>
            <a:r>
              <a:rPr lang="cs-CZ" dirty="0"/>
              <a:t>, </a:t>
            </a:r>
            <a:r>
              <a:rPr lang="cs-CZ" dirty="0" smtClean="0"/>
              <a:t>vlajka, hymna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www.youtube.com/watch?v=Hoo3e6sgok8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www.youtube.com/watch?v=ucXdQNib4WI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>
                <a:hlinkClick r:id="rId5"/>
              </a:rPr>
              <a:t>https://</a:t>
            </a:r>
            <a:r>
              <a:rPr lang="cs-CZ" dirty="0" smtClean="0">
                <a:hlinkClick r:id="rId5"/>
              </a:rPr>
              <a:t>www.youtube.com/watch?v=eKIOURDOG3E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2000</a:t>
            </a:r>
          </a:p>
          <a:p>
            <a:pPr marL="0" indent="0">
              <a:buNone/>
            </a:pPr>
            <a:r>
              <a:rPr lang="cs-CZ" i="1" dirty="0" smtClean="0"/>
              <a:t>Jsme </a:t>
            </a:r>
            <a:r>
              <a:rPr lang="cs-CZ" i="1" dirty="0"/>
              <a:t>národem, máme stejnou tradici, stejnou kulturu, jsme stejného původu, hovoříme stejným jazykem. Nikdy jsme neusilovali o vytvoření romského státu … obracíme se na lidstvo se žádostí, abychom se mohli prezentovat jako národ, kterým jsme … chceme, aby byl mezi současnými oficiálně uznávanými zeměmi zastoupen i romský národ.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045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Romské </a:t>
            </a:r>
            <a:r>
              <a:rPr lang="cs-CZ" b="1" dirty="0" err="1" smtClean="0"/>
              <a:t>subetnické</a:t>
            </a:r>
            <a:r>
              <a:rPr lang="cs-CZ" b="1" dirty="0" smtClean="0"/>
              <a:t> skupiny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Různé skupiny = různá </a:t>
            </a:r>
            <a:r>
              <a:rPr lang="cs-CZ" dirty="0" err="1" smtClean="0"/>
              <a:t>autonyma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Antroponymum – podle vzhledu, vlastností</a:t>
            </a:r>
          </a:p>
          <a:p>
            <a:r>
              <a:rPr lang="cs-CZ" dirty="0" err="1" smtClean="0"/>
              <a:t>Profesionym</a:t>
            </a:r>
            <a:r>
              <a:rPr lang="cs-CZ" dirty="0" smtClean="0"/>
              <a:t> – podle zaměstnání</a:t>
            </a:r>
          </a:p>
          <a:p>
            <a:r>
              <a:rPr lang="cs-CZ" dirty="0" err="1" smtClean="0"/>
              <a:t>Nacionym</a:t>
            </a:r>
            <a:r>
              <a:rPr lang="cs-CZ" dirty="0" smtClean="0"/>
              <a:t> – podle názvu majoritní skupiny</a:t>
            </a:r>
          </a:p>
          <a:p>
            <a:r>
              <a:rPr lang="cs-CZ" dirty="0" err="1" smtClean="0"/>
              <a:t>Regionymum</a:t>
            </a:r>
            <a:r>
              <a:rPr lang="cs-CZ" dirty="0" smtClean="0"/>
              <a:t> – podle místa, kde žijí</a:t>
            </a:r>
          </a:p>
          <a:p>
            <a:r>
              <a:rPr lang="cs-CZ" dirty="0" smtClean="0"/>
              <a:t>Další – </a:t>
            </a:r>
            <a:r>
              <a:rPr lang="cs-CZ" dirty="0" err="1" smtClean="0"/>
              <a:t>religionymum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?? </a:t>
            </a:r>
            <a:r>
              <a:rPr lang="cs-CZ" dirty="0" err="1" smtClean="0">
                <a:solidFill>
                  <a:srgbClr val="FF0000"/>
                </a:solidFill>
              </a:rPr>
              <a:t>Kalderari</a:t>
            </a:r>
            <a:r>
              <a:rPr lang="cs-CZ" dirty="0" smtClean="0">
                <a:solidFill>
                  <a:srgbClr val="FF0000"/>
                </a:solidFill>
              </a:rPr>
              <a:t>, Kale, </a:t>
            </a:r>
            <a:r>
              <a:rPr lang="cs-CZ" dirty="0" err="1" smtClean="0">
                <a:solidFill>
                  <a:srgbClr val="FF0000"/>
                </a:solidFill>
              </a:rPr>
              <a:t>ungrika</a:t>
            </a:r>
            <a:r>
              <a:rPr lang="cs-CZ" dirty="0" smtClean="0">
                <a:solidFill>
                  <a:srgbClr val="FF0000"/>
                </a:solidFill>
              </a:rPr>
              <a:t> Roma, </a:t>
            </a:r>
            <a:r>
              <a:rPr lang="cs-CZ" dirty="0" err="1" smtClean="0">
                <a:solidFill>
                  <a:srgbClr val="FF0000"/>
                </a:solidFill>
              </a:rPr>
              <a:t>Chorachane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(http://rombase.uni-graz.at</a:t>
            </a:r>
            <a:r>
              <a:rPr lang="cs-CZ" dirty="0" smtClean="0"/>
              <a:t>//)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2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Romové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Sčítání </a:t>
            </a:r>
            <a:r>
              <a:rPr lang="cs-CZ" dirty="0" smtClean="0"/>
              <a:t>obyvatelstva:</a:t>
            </a:r>
          </a:p>
          <a:p>
            <a:pPr marL="0" indent="0">
              <a:buNone/>
            </a:pPr>
            <a:r>
              <a:rPr lang="cs-CZ" dirty="0" smtClean="0"/>
              <a:t>	2001 – 11 746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2011 </a:t>
            </a:r>
            <a:r>
              <a:rPr lang="cs-CZ" dirty="0"/>
              <a:t>– 5135 (163 648 dvě národnosti)</a:t>
            </a:r>
          </a:p>
          <a:p>
            <a:endParaRPr lang="cs-CZ" dirty="0" smtClean="0"/>
          </a:p>
          <a:p>
            <a:r>
              <a:rPr lang="cs-CZ" dirty="0" smtClean="0"/>
              <a:t>Kvalifikované odhady </a:t>
            </a:r>
            <a:r>
              <a:rPr lang="cs-CZ" dirty="0" smtClean="0">
                <a:solidFill>
                  <a:srgbClr val="FF0000"/>
                </a:solidFill>
              </a:rPr>
              <a:t>?? tisíc</a:t>
            </a:r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slovenští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servika</a:t>
            </a:r>
            <a:r>
              <a:rPr lang="cs-CZ" sz="2400" i="1" dirty="0" smtClean="0"/>
              <a:t> Roma, </a:t>
            </a:r>
            <a:r>
              <a:rPr lang="cs-CZ" sz="2400" i="1" dirty="0" err="1" smtClean="0"/>
              <a:t>slovenska</a:t>
            </a:r>
            <a:r>
              <a:rPr lang="cs-CZ" sz="2400" i="1" dirty="0" smtClean="0"/>
              <a:t> Roma)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??</a:t>
            </a:r>
            <a:r>
              <a:rPr lang="cs-CZ" dirty="0" smtClean="0"/>
              <a:t>% olašští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vlachika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maďarští Romové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ungrika</a:t>
            </a:r>
            <a:r>
              <a:rPr lang="cs-CZ" sz="2400" i="1" dirty="0" smtClean="0"/>
              <a:t> Roma)</a:t>
            </a:r>
          </a:p>
          <a:p>
            <a:r>
              <a:rPr lang="cs-CZ" dirty="0" smtClean="0"/>
              <a:t>2% moravští a čeští Romové</a:t>
            </a:r>
          </a:p>
          <a:p>
            <a:r>
              <a:rPr lang="cs-CZ" dirty="0" smtClean="0"/>
              <a:t>1% </a:t>
            </a:r>
            <a:r>
              <a:rPr lang="cs-CZ" dirty="0" err="1" smtClean="0"/>
              <a:t>Sintové</a:t>
            </a:r>
            <a:r>
              <a:rPr lang="cs-CZ" dirty="0" smtClean="0"/>
              <a:t> </a:t>
            </a:r>
            <a:r>
              <a:rPr lang="cs-CZ" sz="2400" i="1" dirty="0" smtClean="0"/>
              <a:t>(</a:t>
            </a:r>
            <a:r>
              <a:rPr lang="cs-CZ" sz="2400" i="1" dirty="0" err="1" smtClean="0"/>
              <a:t>Sinti</a:t>
            </a:r>
            <a:r>
              <a:rPr lang="cs-CZ" sz="2400" i="1" dirty="0" smtClean="0"/>
              <a:t>)</a:t>
            </a:r>
            <a:endParaRPr lang="cs-CZ" dirty="0" smtClean="0"/>
          </a:p>
          <a:p>
            <a:endParaRPr lang="cs-CZ" dirty="0"/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7893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Exoetnonyma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 (a spol.)</a:t>
            </a:r>
          </a:p>
          <a:p>
            <a:endParaRPr lang="cs-CZ" dirty="0"/>
          </a:p>
          <a:p>
            <a:r>
              <a:rPr lang="cs-CZ" dirty="0" smtClean="0"/>
              <a:t>Gypsy (a spol.)</a:t>
            </a:r>
          </a:p>
          <a:p>
            <a:endParaRPr lang="cs-CZ" dirty="0"/>
          </a:p>
          <a:p>
            <a:r>
              <a:rPr lang="cs-CZ" dirty="0" smtClean="0"/>
              <a:t>další označení (</a:t>
            </a:r>
            <a:r>
              <a:rPr lang="cs-CZ" dirty="0" err="1" smtClean="0"/>
              <a:t>Trevellers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42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Kdy co použít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Cikán/cikán – historické souvislosti</a:t>
            </a:r>
          </a:p>
          <a:p>
            <a:endParaRPr lang="cs-CZ" dirty="0"/>
          </a:p>
          <a:p>
            <a:r>
              <a:rPr lang="cs-CZ" dirty="0" smtClean="0"/>
              <a:t>Rom – korektní označení</a:t>
            </a:r>
          </a:p>
          <a:p>
            <a:endParaRPr lang="cs-CZ" dirty="0"/>
          </a:p>
          <a:p>
            <a:r>
              <a:rPr lang="cs-CZ" dirty="0" err="1" smtClean="0"/>
              <a:t>Gadžo</a:t>
            </a:r>
            <a:r>
              <a:rPr lang="cs-CZ" dirty="0" smtClean="0"/>
              <a:t> (</a:t>
            </a:r>
            <a:r>
              <a:rPr lang="cs-CZ" dirty="0" err="1" smtClean="0"/>
              <a:t>gadži</a:t>
            </a:r>
            <a:r>
              <a:rPr lang="cs-CZ" dirty="0" smtClean="0"/>
              <a:t>, </a:t>
            </a:r>
            <a:r>
              <a:rPr lang="cs-CZ" dirty="0" err="1" smtClean="0"/>
              <a:t>gadže</a:t>
            </a:r>
            <a:r>
              <a:rPr lang="cs-CZ" dirty="0" smtClean="0"/>
              <a:t>) – </a:t>
            </a:r>
            <a:r>
              <a:rPr lang="cs-CZ" dirty="0" err="1" smtClean="0"/>
              <a:t>exoetnonymum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N(n)</a:t>
            </a:r>
            <a:r>
              <a:rPr lang="cs-CZ" dirty="0" err="1" smtClean="0"/>
              <a:t>erom</a:t>
            </a:r>
            <a:r>
              <a:rPr lang="cs-CZ" dirty="0" smtClean="0"/>
              <a:t> – doslovný překlad slova </a:t>
            </a:r>
            <a:r>
              <a:rPr lang="cs-CZ" dirty="0" err="1" smtClean="0"/>
              <a:t>gadžo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4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314</Words>
  <Application>Microsoft Office PowerPoint</Application>
  <PresentationFormat>Předvádění na obrazovce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Terminologie</vt:lpstr>
      <vt:lpstr>Prezentace aplikace PowerPoint</vt:lpstr>
      <vt:lpstr>Romové jako etnikum</vt:lpstr>
      <vt:lpstr>Romové jako národnostní menšina</vt:lpstr>
      <vt:lpstr>Deklarace romského národa</vt:lpstr>
      <vt:lpstr>Romské subetnické skupiny</vt:lpstr>
      <vt:lpstr>Romové v ČR</vt:lpstr>
      <vt:lpstr>Exoetnonyma</vt:lpstr>
      <vt:lpstr>Kdy co použít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jako etnikum</dc:title>
  <dc:creator>mzm</dc:creator>
  <cp:lastModifiedBy>mzm</cp:lastModifiedBy>
  <cp:revision>23</cp:revision>
  <dcterms:created xsi:type="dcterms:W3CDTF">2014-09-11T07:26:37Z</dcterms:created>
  <dcterms:modified xsi:type="dcterms:W3CDTF">2016-08-30T08:05:58Z</dcterms:modified>
</cp:coreProperties>
</file>