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9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7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7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8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09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97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9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5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47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AABF-3F78-4F55-BCB1-26B3812E5E6C}" type="datetimeFigureOut">
              <a:rPr lang="cs-CZ" smtClean="0"/>
              <a:t>27.9.2016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03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polakova@mzm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wkfi/home/studiu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polakova@mzm.cz" TargetMode="External"/><Relationship Id="rId2" Type="http://schemas.openxmlformats.org/officeDocument/2006/relationships/hyperlink" Target="http://www.phil.muni.cz/wuee/home/studium/citacni-norm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 smtClean="0"/>
              <a:t>Exkurz do historie a kultury Romů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PhDr. </a:t>
            </a:r>
            <a:r>
              <a:rPr lang="cs-CZ" sz="2000" dirty="0" smtClean="0"/>
              <a:t>Jana Poláková, Ph.D.</a:t>
            </a:r>
          </a:p>
          <a:p>
            <a:pPr marL="0" indent="0">
              <a:buNone/>
            </a:pPr>
            <a:r>
              <a:rPr lang="cs-CZ" sz="2000" dirty="0" smtClean="0"/>
              <a:t>Moravské zemské muzeum – Etnografický ústav</a:t>
            </a:r>
          </a:p>
          <a:p>
            <a:pPr marL="0" indent="0">
              <a:buNone/>
            </a:pPr>
            <a:r>
              <a:rPr lang="cs-CZ" sz="2000" dirty="0" smtClean="0"/>
              <a:t>Tel.: 542 422 380 (8-14h); 702 051 300</a:t>
            </a:r>
          </a:p>
          <a:p>
            <a:pPr marL="0" indent="0">
              <a:buNone/>
            </a:pPr>
            <a:r>
              <a:rPr lang="cs-CZ" sz="2000" dirty="0" smtClean="0"/>
              <a:t>E-mail: </a:t>
            </a:r>
            <a:r>
              <a:rPr lang="cs-CZ" sz="2000" dirty="0" smtClean="0">
                <a:hlinkClick r:id="rId2"/>
              </a:rPr>
              <a:t>jpolakova@mzm.cz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Konzultační hodiny: út 12-15 h, EÚ (ÚEE), po domluvě mailem</a:t>
            </a:r>
          </a:p>
          <a:p>
            <a:endParaRPr lang="cs-CZ" sz="2000" dirty="0"/>
          </a:p>
          <a:p>
            <a:r>
              <a:rPr lang="cs-CZ" sz="2000" dirty="0" smtClean="0"/>
              <a:t>Úvod do předmětu (terminologie, vědecký zájem o Romy, metodologie a specifika výzkumu)</a:t>
            </a:r>
          </a:p>
          <a:p>
            <a:r>
              <a:rPr lang="cs-CZ" sz="2000" dirty="0" smtClean="0"/>
              <a:t>Historie Romů </a:t>
            </a:r>
          </a:p>
          <a:p>
            <a:r>
              <a:rPr lang="cs-CZ" sz="2000" dirty="0" smtClean="0"/>
              <a:t>Romská </a:t>
            </a:r>
            <a:r>
              <a:rPr lang="cs-CZ" sz="2000" dirty="0"/>
              <a:t>společnost a </a:t>
            </a:r>
            <a:r>
              <a:rPr lang="cs-CZ" sz="2000" dirty="0" smtClean="0"/>
              <a:t>rodina</a:t>
            </a:r>
            <a:endParaRPr lang="cs-CZ" sz="2000" dirty="0"/>
          </a:p>
          <a:p>
            <a:r>
              <a:rPr lang="cs-CZ" sz="2000" dirty="0" smtClean="0"/>
              <a:t>Hmotná kultura </a:t>
            </a:r>
          </a:p>
          <a:p>
            <a:r>
              <a:rPr lang="cs-CZ" sz="2000" dirty="0" smtClean="0"/>
              <a:t>Duchovní kultura</a:t>
            </a:r>
          </a:p>
          <a:p>
            <a:r>
              <a:rPr lang="cs-CZ" sz="2000" dirty="0" smtClean="0"/>
              <a:t>Vliv romské kultury na kulturu majoritní</a:t>
            </a:r>
          </a:p>
          <a:p>
            <a:r>
              <a:rPr lang="cs-CZ" sz="2000" dirty="0" smtClean="0"/>
              <a:t>Současnost Romů </a:t>
            </a:r>
          </a:p>
          <a:p>
            <a:r>
              <a:rPr lang="cs-CZ" sz="2000" dirty="0" smtClean="0"/>
              <a:t>Součástí bude exkurze do MRK, externí přednášející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10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1. semestr: </a:t>
            </a:r>
            <a:r>
              <a:rPr lang="cs-CZ" sz="2000" dirty="0" smtClean="0"/>
              <a:t>zkouška formou </a:t>
            </a:r>
            <a:r>
              <a:rPr lang="cs-CZ" sz="2000" dirty="0" smtClean="0"/>
              <a:t>písemného testu</a:t>
            </a:r>
          </a:p>
          <a:p>
            <a:pPr marL="0" indent="0">
              <a:buNone/>
            </a:pPr>
            <a:r>
              <a:rPr lang="cs-CZ" sz="2000" dirty="0" smtClean="0"/>
              <a:t>2. semestr: písemná zkouška (test + odpovědi), seminární práce</a:t>
            </a:r>
          </a:p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sz="2000" dirty="0" smtClean="0"/>
              <a:t>Forma </a:t>
            </a:r>
            <a:r>
              <a:rPr lang="cs-CZ" sz="2000" dirty="0"/>
              <a:t>seminární práce:</a:t>
            </a:r>
          </a:p>
          <a:p>
            <a:pPr lvl="1"/>
            <a:r>
              <a:rPr lang="cs-CZ" sz="2000" dirty="0" smtClean="0"/>
              <a:t>titulní strana (viz např. </a:t>
            </a:r>
            <a:r>
              <a:rPr lang="cs-CZ" sz="2000" u="sng" dirty="0">
                <a:hlinkClick r:id="rId2"/>
              </a:rPr>
              <a:t>http://</a:t>
            </a:r>
            <a:r>
              <a:rPr lang="cs-CZ" sz="2000" u="sng" dirty="0" smtClean="0">
                <a:hlinkClick r:id="rId2"/>
              </a:rPr>
              <a:t>www.phil.muni.cz/</a:t>
            </a:r>
            <a:r>
              <a:rPr lang="cs-CZ" sz="2000" u="sng" dirty="0" err="1" smtClean="0">
                <a:hlinkClick r:id="rId2"/>
              </a:rPr>
              <a:t>wkfi</a:t>
            </a:r>
            <a:r>
              <a:rPr lang="cs-CZ" sz="2000" u="sng" dirty="0" smtClean="0">
                <a:hlinkClick r:id="rId2"/>
              </a:rPr>
              <a:t>/</a:t>
            </a:r>
            <a:r>
              <a:rPr lang="cs-CZ" sz="2000" u="sng" dirty="0" err="1" smtClean="0">
                <a:hlinkClick r:id="rId2"/>
              </a:rPr>
              <a:t>home</a:t>
            </a:r>
            <a:r>
              <a:rPr lang="cs-CZ" sz="2000" u="sng" dirty="0" smtClean="0">
                <a:hlinkClick r:id="rId2"/>
              </a:rPr>
              <a:t>/studium</a:t>
            </a:r>
            <a:r>
              <a:rPr lang="cs-CZ" sz="2000" u="sng" dirty="0" smtClean="0"/>
              <a:t>)</a:t>
            </a:r>
            <a:endParaRPr lang="cs-CZ" sz="2000" dirty="0"/>
          </a:p>
          <a:p>
            <a:pPr lvl="1"/>
            <a:r>
              <a:rPr lang="cs-CZ" sz="2000" dirty="0" smtClean="0"/>
              <a:t>obsah</a:t>
            </a:r>
            <a:endParaRPr lang="cs-CZ" sz="2000" dirty="0"/>
          </a:p>
          <a:p>
            <a:pPr lvl="1"/>
            <a:r>
              <a:rPr lang="cs-CZ" sz="2000" dirty="0" smtClean="0"/>
              <a:t>resumé </a:t>
            </a:r>
            <a:r>
              <a:rPr lang="cs-CZ" sz="2000" dirty="0"/>
              <a:t>a klíčová slova</a:t>
            </a:r>
          </a:p>
          <a:p>
            <a:pPr lvl="1"/>
            <a:r>
              <a:rPr lang="cs-CZ" sz="2000" dirty="0" smtClean="0"/>
              <a:t>vlastní </a:t>
            </a:r>
            <a:r>
              <a:rPr lang="cs-CZ" sz="2000" dirty="0"/>
              <a:t>text</a:t>
            </a:r>
          </a:p>
          <a:p>
            <a:pPr lvl="1"/>
            <a:r>
              <a:rPr lang="cs-CZ" sz="2000" dirty="0" smtClean="0"/>
              <a:t>seznam </a:t>
            </a:r>
            <a:r>
              <a:rPr lang="cs-CZ" sz="2000" dirty="0"/>
              <a:t>literatury a pramenů</a:t>
            </a:r>
          </a:p>
          <a:p>
            <a:pPr lvl="1"/>
            <a:r>
              <a:rPr lang="cs-CZ" sz="2000" dirty="0" smtClean="0"/>
              <a:t>seznam příloh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dirty="0"/>
              <a:t>Seminární práci mohou zpracovávat maximálně dva studenti.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Rozsah </a:t>
            </a:r>
            <a:r>
              <a:rPr lang="cs-CZ" sz="2000" dirty="0"/>
              <a:t>práce minimálně 5 </a:t>
            </a:r>
            <a:r>
              <a:rPr lang="cs-CZ" sz="2000" dirty="0" smtClean="0"/>
              <a:t>normostran </a:t>
            </a:r>
            <a:r>
              <a:rPr lang="cs-CZ" sz="2000" dirty="0"/>
              <a:t>vlastního textu (tj. </a:t>
            </a:r>
            <a:r>
              <a:rPr lang="cs-CZ" sz="2000" dirty="0" smtClean="0"/>
              <a:t>9000 znaků) bez </a:t>
            </a:r>
            <a:r>
              <a:rPr lang="cs-CZ" sz="2000" dirty="0"/>
              <a:t>titulní strany, obsahu, resumé, klíčových slov, seznamu literatury a </a:t>
            </a:r>
            <a:r>
              <a:rPr lang="cs-CZ" sz="2000" dirty="0" smtClean="0"/>
              <a:t>příloh. </a:t>
            </a:r>
            <a:r>
              <a:rPr lang="cs-CZ" sz="2000" dirty="0"/>
              <a:t>Při zpracování seminární práce dvěma studenty </a:t>
            </a:r>
            <a:r>
              <a:rPr lang="cs-CZ" sz="2000" dirty="0" smtClean="0"/>
              <a:t>minimální </a:t>
            </a:r>
            <a:r>
              <a:rPr lang="cs-CZ" sz="2000" dirty="0"/>
              <a:t>rozsah </a:t>
            </a:r>
            <a:r>
              <a:rPr lang="cs-CZ" sz="2000" dirty="0" smtClean="0"/>
              <a:t>7 </a:t>
            </a:r>
            <a:r>
              <a:rPr lang="cs-CZ" sz="2000" dirty="0" smtClean="0"/>
              <a:t>normostran (tj. 12600 znaků)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5162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lvl="0"/>
            <a:r>
              <a:rPr lang="cs-CZ" sz="2000" dirty="0"/>
              <a:t>Citace viz </a:t>
            </a:r>
            <a:r>
              <a:rPr lang="cs-CZ" sz="2000" u="sng" dirty="0">
                <a:hlinkClick r:id="rId2"/>
              </a:rPr>
              <a:t>http://www.phil.muni.cz/wuee/home/studium/citacni-norma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Termín </a:t>
            </a:r>
            <a:r>
              <a:rPr lang="cs-CZ" sz="2000" dirty="0"/>
              <a:t>odevzdání seminárních prací: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31. 3. 2016 – první kolo, do 14 dnů opravy a připomínky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do měsíce od oprav a připomínek – druhé kolo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Způsob odevzdání seminárních prací:</a:t>
            </a:r>
          </a:p>
          <a:p>
            <a:pPr marL="0" indent="0">
              <a:buNone/>
            </a:pPr>
            <a:r>
              <a:rPr lang="cs-CZ" sz="2000" dirty="0"/>
              <a:t>	elektronicky na adresu </a:t>
            </a:r>
            <a:r>
              <a:rPr lang="cs-CZ" sz="2000" dirty="0">
                <a:hlinkClick r:id="rId3"/>
              </a:rPr>
              <a:t>jpolakova@mzm.cz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	</a:t>
            </a:r>
          </a:p>
          <a:p>
            <a:r>
              <a:rPr lang="cs-CZ" sz="2000" dirty="0" smtClean="0"/>
              <a:t>Tematické okruhy seminární </a:t>
            </a:r>
            <a:r>
              <a:rPr lang="cs-CZ" sz="2000" dirty="0"/>
              <a:t>práce:</a:t>
            </a:r>
          </a:p>
          <a:p>
            <a:pPr lvl="1"/>
            <a:r>
              <a:rPr lang="cs-CZ" sz="2000" dirty="0" smtClean="0"/>
              <a:t>Romové a média, Romové v médiích, romská média</a:t>
            </a:r>
          </a:p>
          <a:p>
            <a:pPr lvl="1"/>
            <a:r>
              <a:rPr lang="cs-CZ" sz="2000" dirty="0" smtClean="0"/>
              <a:t>Vědecká </a:t>
            </a:r>
            <a:r>
              <a:rPr lang="cs-CZ" sz="2000" dirty="0"/>
              <a:t>nebo kulturní akce či počin s romskou tematikou (kritika)</a:t>
            </a:r>
          </a:p>
          <a:p>
            <a:pPr lvl="1"/>
            <a:r>
              <a:rPr lang="cs-CZ" sz="2000" dirty="0"/>
              <a:t>Vliv romské kultury na českou a moravskou lidovou kulturu</a:t>
            </a:r>
          </a:p>
          <a:p>
            <a:pPr lvl="1"/>
            <a:r>
              <a:rPr lang="cs-CZ" sz="2000" dirty="0"/>
              <a:t>Romsko-české vztahy v minulosti a současnosti</a:t>
            </a:r>
          </a:p>
          <a:p>
            <a:pPr lvl="1"/>
            <a:r>
              <a:rPr lang="cs-CZ" sz="2000" dirty="0"/>
              <a:t>Romové jako součást </a:t>
            </a:r>
            <a:r>
              <a:rPr lang="cs-CZ" sz="2000"/>
              <a:t>české </a:t>
            </a:r>
            <a:r>
              <a:rPr lang="cs-CZ" sz="2000" smtClean="0"/>
              <a:t>společnosti a kultury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13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200</Words>
  <Application>Microsoft Office PowerPoint</Application>
  <PresentationFormat>Předvádění na obrazovce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Exkurz do historie a kultury Romů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Exkurz do historie a kultury Romů</dc:title>
  <dc:creator>mzm</dc:creator>
  <cp:lastModifiedBy>mzm</cp:lastModifiedBy>
  <cp:revision>4</cp:revision>
  <dcterms:created xsi:type="dcterms:W3CDTF">2015-09-25T08:12:29Z</dcterms:created>
  <dcterms:modified xsi:type="dcterms:W3CDTF">2016-09-27T06:46:25Z</dcterms:modified>
</cp:coreProperties>
</file>