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5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9" r:id="rId33"/>
    <p:sldId id="300" r:id="rId34"/>
    <p:sldId id="289" r:id="rId35"/>
    <p:sldId id="290" r:id="rId36"/>
    <p:sldId id="291" r:id="rId37"/>
    <p:sldId id="292" r:id="rId38"/>
    <p:sldId id="293" r:id="rId39"/>
    <p:sldId id="297" r:id="rId40"/>
    <p:sldId id="294" r:id="rId41"/>
    <p:sldId id="295" r:id="rId42"/>
    <p:sldId id="296" r:id="rId43"/>
    <p:sldId id="298" r:id="rId44"/>
    <p:sldId id="30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2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E09FDF7-0E27-974F-9B78-BECDF9556202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FC1FF37-1CC3-ED40-8DCB-66388D0E5C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32768"/>
            <a:ext cx="8258629" cy="1927225"/>
          </a:xfrm>
        </p:spPr>
        <p:txBody>
          <a:bodyPr/>
          <a:lstStyle/>
          <a:p>
            <a:pPr algn="ctr"/>
            <a:r>
              <a:rPr lang="en-US" sz="3600" dirty="0"/>
              <a:t>2</a:t>
            </a:r>
            <a:r>
              <a:rPr lang="en-US" sz="3600" dirty="0" smtClean="0"/>
              <a:t> </a:t>
            </a:r>
            <a:r>
              <a:rPr lang="mr-IN" sz="3600" dirty="0" smtClean="0"/>
              <a:t>–</a:t>
            </a:r>
            <a:r>
              <a:rPr lang="en-US" sz="3600" dirty="0" smtClean="0"/>
              <a:t> </a:t>
            </a:r>
            <a:r>
              <a:rPr lang="en-US" sz="3600" dirty="0" err="1" smtClean="0"/>
              <a:t>Hollywoodský</a:t>
            </a:r>
            <a:r>
              <a:rPr lang="en-US" sz="3600" dirty="0" smtClean="0"/>
              <a:t> </a:t>
            </a:r>
            <a:r>
              <a:rPr lang="en-US" sz="3600" dirty="0" err="1" smtClean="0"/>
              <a:t>hvězdný</a:t>
            </a:r>
            <a:r>
              <a:rPr lang="en-US" sz="3600" dirty="0" smtClean="0"/>
              <a:t> </a:t>
            </a:r>
            <a:r>
              <a:rPr lang="en-US" sz="3600" dirty="0" err="1" smtClean="0"/>
              <a:t>systém</a:t>
            </a:r>
            <a:r>
              <a:rPr lang="en-US" sz="3600" dirty="0" smtClean="0"/>
              <a:t> </a:t>
            </a:r>
            <a:r>
              <a:rPr lang="mr-IN" sz="3600" dirty="0" smtClean="0"/>
              <a:t>–</a:t>
            </a:r>
            <a:r>
              <a:rPr lang="en-US" sz="3600" dirty="0" smtClean="0"/>
              <a:t> </a:t>
            </a:r>
            <a:r>
              <a:rPr lang="en-US" sz="3600" dirty="0" err="1" smtClean="0"/>
              <a:t>minulost</a:t>
            </a:r>
            <a:r>
              <a:rPr lang="en-US" sz="3600" dirty="0" smtClean="0"/>
              <a:t> a </a:t>
            </a:r>
            <a:r>
              <a:rPr lang="en-US" sz="3600" dirty="0" err="1" smtClean="0"/>
              <a:t>současnost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1479" y="3505200"/>
            <a:ext cx="7145043" cy="2614320"/>
          </a:xfrm>
        </p:spPr>
        <p:txBody>
          <a:bodyPr/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FAVBKalt_1</a:t>
            </a:r>
            <a:endParaRPr lang="en-US" sz="3200" dirty="0"/>
          </a:p>
          <a:p>
            <a:pPr algn="ctr"/>
            <a:r>
              <a:rPr lang="en-US" dirty="0" smtClean="0"/>
              <a:t>18</a:t>
            </a:r>
            <a:r>
              <a:rPr lang="en-US" dirty="0" smtClean="0"/>
              <a:t>. </a:t>
            </a:r>
            <a:r>
              <a:rPr lang="en-US" dirty="0"/>
              <a:t>3. 2017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7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55003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Velká</a:t>
            </a:r>
            <a:r>
              <a:rPr lang="en-US" dirty="0" smtClean="0"/>
              <a:t> </a:t>
            </a:r>
            <a:r>
              <a:rPr lang="en-US" dirty="0" err="1" smtClean="0"/>
              <a:t>pětka</a:t>
            </a:r>
            <a:r>
              <a:rPr lang="en-US" dirty="0" smtClean="0"/>
              <a:t> (Majors) a </a:t>
            </a:r>
            <a:r>
              <a:rPr lang="en-US" dirty="0" err="1" smtClean="0"/>
              <a:t>Malá</a:t>
            </a:r>
            <a:r>
              <a:rPr lang="en-US" dirty="0" smtClean="0"/>
              <a:t> </a:t>
            </a:r>
            <a:r>
              <a:rPr lang="en-US" dirty="0" err="1" smtClean="0"/>
              <a:t>trojka</a:t>
            </a:r>
            <a:r>
              <a:rPr lang="en-US" dirty="0" smtClean="0"/>
              <a:t> (Minors)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Princip</a:t>
            </a:r>
            <a:r>
              <a:rPr lang="en-US" dirty="0" smtClean="0"/>
              <a:t> </a:t>
            </a:r>
            <a:r>
              <a:rPr lang="en-US" dirty="0" err="1" smtClean="0"/>
              <a:t>vertikální</a:t>
            </a:r>
            <a:r>
              <a:rPr lang="en-US" dirty="0" smtClean="0"/>
              <a:t> </a:t>
            </a:r>
            <a:r>
              <a:rPr lang="en-US" dirty="0" err="1" smtClean="0"/>
              <a:t>integrace</a:t>
            </a:r>
            <a:r>
              <a:rPr lang="en-US" dirty="0" smtClean="0"/>
              <a:t> =&gt; </a:t>
            </a:r>
            <a:r>
              <a:rPr lang="en-US" dirty="0" err="1" smtClean="0"/>
              <a:t>výroba</a:t>
            </a:r>
            <a:r>
              <a:rPr lang="en-US" dirty="0" smtClean="0"/>
              <a:t>, </a:t>
            </a:r>
            <a:r>
              <a:rPr lang="en-US" dirty="0" err="1" smtClean="0"/>
              <a:t>distribuce</a:t>
            </a:r>
            <a:r>
              <a:rPr lang="en-US" dirty="0" smtClean="0"/>
              <a:t> a kina (94% </a:t>
            </a:r>
            <a:r>
              <a:rPr lang="en-US" dirty="0" err="1" smtClean="0"/>
              <a:t>příjmů</a:t>
            </a:r>
            <a:r>
              <a:rPr lang="en-US" dirty="0" smtClean="0"/>
              <a:t>) X </a:t>
            </a:r>
            <a:r>
              <a:rPr lang="en-US" dirty="0" err="1" smtClean="0"/>
              <a:t>Malá</a:t>
            </a:r>
            <a:r>
              <a:rPr lang="en-US" dirty="0" smtClean="0"/>
              <a:t> </a:t>
            </a:r>
            <a:r>
              <a:rPr lang="en-US" dirty="0" err="1" smtClean="0"/>
              <a:t>trojka</a:t>
            </a:r>
            <a:r>
              <a:rPr lang="en-US" dirty="0" smtClean="0"/>
              <a:t> </a:t>
            </a:r>
            <a:r>
              <a:rPr lang="en-US" dirty="0" err="1" smtClean="0"/>
              <a:t>nemá</a:t>
            </a:r>
            <a:r>
              <a:rPr lang="en-US" dirty="0" smtClean="0"/>
              <a:t> kina</a:t>
            </a:r>
          </a:p>
          <a:p>
            <a:r>
              <a:rPr lang="en-US" dirty="0" smtClean="0"/>
              <a:t>Majors:</a:t>
            </a:r>
          </a:p>
          <a:p>
            <a:pPr lvl="1"/>
            <a:r>
              <a:rPr lang="en-US" dirty="0" smtClean="0"/>
              <a:t>Paramount </a:t>
            </a:r>
            <a:r>
              <a:rPr lang="mr-IN" dirty="0" smtClean="0"/>
              <a:t>–</a:t>
            </a:r>
            <a:r>
              <a:rPr lang="en-US" dirty="0" smtClean="0"/>
              <a:t> Marlene Dietrich, Mae West, Maurice Chevalier</a:t>
            </a:r>
          </a:p>
          <a:p>
            <a:pPr lvl="1"/>
            <a:r>
              <a:rPr lang="en-US" dirty="0" smtClean="0"/>
              <a:t>MGM </a:t>
            </a:r>
            <a:r>
              <a:rPr lang="mr-IN" dirty="0" smtClean="0"/>
              <a:t>–</a:t>
            </a:r>
            <a:r>
              <a:rPr lang="en-US" dirty="0" smtClean="0"/>
              <a:t> Clark Gable, Mickey Rooney, Judy Garland, Greta </a:t>
            </a:r>
            <a:r>
              <a:rPr lang="en-US" dirty="0" err="1" smtClean="0"/>
              <a:t>Garbo</a:t>
            </a:r>
            <a:endParaRPr lang="en-US" dirty="0" smtClean="0"/>
          </a:p>
          <a:p>
            <a:pPr lvl="1"/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Fox </a:t>
            </a:r>
            <a:r>
              <a:rPr lang="mr-IN" dirty="0" smtClean="0"/>
              <a:t>–</a:t>
            </a:r>
            <a:r>
              <a:rPr lang="en-US" dirty="0" smtClean="0"/>
              <a:t> Sonja Henie, Shirley Temple, Betty Grable</a:t>
            </a:r>
          </a:p>
          <a:p>
            <a:pPr lvl="1"/>
            <a:r>
              <a:rPr lang="en-US" dirty="0" smtClean="0"/>
              <a:t>Warner Bros. </a:t>
            </a:r>
            <a:r>
              <a:rPr lang="mr-IN" dirty="0" smtClean="0"/>
              <a:t>–</a:t>
            </a:r>
            <a:r>
              <a:rPr lang="en-US" dirty="0" smtClean="0"/>
              <a:t> James Cagney, Bette Davis, Humphrey Bogart</a:t>
            </a:r>
          </a:p>
          <a:p>
            <a:pPr lvl="1"/>
            <a:r>
              <a:rPr lang="en-US" dirty="0" smtClean="0"/>
              <a:t>RKO </a:t>
            </a:r>
            <a:r>
              <a:rPr lang="mr-IN" dirty="0" smtClean="0"/>
              <a:t>–</a:t>
            </a:r>
            <a:r>
              <a:rPr lang="en-US" dirty="0" smtClean="0"/>
              <a:t> Fred </a:t>
            </a:r>
            <a:r>
              <a:rPr lang="en-US" dirty="0" err="1" smtClean="0"/>
              <a:t>Astire</a:t>
            </a:r>
            <a:r>
              <a:rPr lang="en-US" dirty="0" smtClean="0"/>
              <a:t> a Ginger Rogers</a:t>
            </a:r>
          </a:p>
          <a:p>
            <a:r>
              <a:rPr lang="en-US" dirty="0" smtClean="0"/>
              <a:t>Minors:</a:t>
            </a:r>
          </a:p>
          <a:p>
            <a:pPr lvl="1"/>
            <a:r>
              <a:rPr lang="en-US" dirty="0" smtClean="0"/>
              <a:t>Universal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Bela</a:t>
            </a:r>
            <a:r>
              <a:rPr lang="en-US" dirty="0" smtClean="0"/>
              <a:t> Lugosi, Boris Karloff, Deanna Durbin</a:t>
            </a:r>
          </a:p>
          <a:p>
            <a:pPr lvl="1"/>
            <a:r>
              <a:rPr lang="en-US" dirty="0" smtClean="0"/>
              <a:t>Columbia </a:t>
            </a:r>
            <a:r>
              <a:rPr lang="mr-IN" dirty="0" smtClean="0"/>
              <a:t>–</a:t>
            </a:r>
            <a:r>
              <a:rPr lang="en-US" dirty="0" smtClean="0"/>
              <a:t> x</a:t>
            </a:r>
          </a:p>
          <a:p>
            <a:pPr lvl="1"/>
            <a:r>
              <a:rPr lang="en-US" dirty="0" smtClean="0"/>
              <a:t>United Artists </a:t>
            </a:r>
            <a:r>
              <a:rPr lang="mr-IN" dirty="0" smtClean="0"/>
              <a:t>–</a:t>
            </a:r>
            <a:r>
              <a:rPr lang="en-US" dirty="0" smtClean="0"/>
              <a:t> Eddie Cantor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4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079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MGM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víc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jich</a:t>
            </a:r>
            <a:r>
              <a:rPr lang="en-US" dirty="0" smtClean="0"/>
              <a:t> </a:t>
            </a:r>
            <a:r>
              <a:rPr lang="en-US" dirty="0" err="1" smtClean="0"/>
              <a:t>září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nebi</a:t>
            </a:r>
            <a:endParaRPr lang="en-US" dirty="0"/>
          </a:p>
        </p:txBody>
      </p:sp>
      <p:pic>
        <p:nvPicPr>
          <p:cNvPr id="8" name="Content Placeholder 7" descr="ninotchka_xlg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" r="-1429"/>
          <a:stretch/>
        </p:blipFill>
        <p:spPr>
          <a:xfrm>
            <a:off x="117231" y="1673352"/>
            <a:ext cx="4726349" cy="4718304"/>
          </a:xfrm>
        </p:spPr>
      </p:pic>
      <p:pic>
        <p:nvPicPr>
          <p:cNvPr id="7" name="Content Placeholder 6" descr="greta_garbo_grand_hotel_movie_poster_2a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" b="14368"/>
          <a:stretch/>
        </p:blipFill>
        <p:spPr>
          <a:xfrm>
            <a:off x="4921732" y="1211388"/>
            <a:ext cx="4038600" cy="5490308"/>
          </a:xfrm>
        </p:spPr>
      </p:pic>
    </p:spTree>
    <p:extLst>
      <p:ext uri="{BB962C8B-B14F-4D97-AF65-F5344CB8AC3E}">
        <p14:creationId xmlns:p14="http://schemas.microsoft.com/office/powerpoint/2010/main" val="54668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533400"/>
            <a:ext cx="8929076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fungoval</a:t>
            </a:r>
            <a:r>
              <a:rPr lang="en-US" dirty="0" smtClean="0"/>
              <a:t> </a:t>
            </a:r>
            <a:r>
              <a:rPr lang="en-US" dirty="0" err="1" smtClean="0"/>
              <a:t>hollywoodský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Talentoví</a:t>
            </a:r>
            <a:r>
              <a:rPr lang="en-US" dirty="0" smtClean="0"/>
              <a:t> </a:t>
            </a:r>
            <a:r>
              <a:rPr lang="en-US" dirty="0" err="1" smtClean="0"/>
              <a:t>scouti</a:t>
            </a:r>
            <a:r>
              <a:rPr lang="en-US" dirty="0" smtClean="0"/>
              <a:t> (talent scouts) </a:t>
            </a:r>
            <a:r>
              <a:rPr lang="en-US" dirty="0" err="1" smtClean="0"/>
              <a:t>pravidelně</a:t>
            </a:r>
            <a:r>
              <a:rPr lang="en-US" dirty="0" smtClean="0"/>
              <a:t> </a:t>
            </a:r>
            <a:r>
              <a:rPr lang="en-US" dirty="0" err="1" smtClean="0"/>
              <a:t>navštěvovali</a:t>
            </a:r>
            <a:r>
              <a:rPr lang="en-US" dirty="0" smtClean="0"/>
              <a:t> </a:t>
            </a:r>
            <a:r>
              <a:rPr lang="en-US" dirty="0" err="1" smtClean="0"/>
              <a:t>divadelní</a:t>
            </a:r>
            <a:r>
              <a:rPr lang="en-US" dirty="0" smtClean="0"/>
              <a:t> </a:t>
            </a:r>
            <a:r>
              <a:rPr lang="en-US" dirty="0" err="1" smtClean="0"/>
              <a:t>představení</a:t>
            </a:r>
            <a:r>
              <a:rPr lang="en-US" dirty="0" smtClean="0"/>
              <a:t> a </a:t>
            </a:r>
            <a:r>
              <a:rPr lang="en-US" dirty="0" err="1" smtClean="0"/>
              <a:t>noční</a:t>
            </a:r>
            <a:r>
              <a:rPr lang="en-US" dirty="0" smtClean="0"/>
              <a:t> </a:t>
            </a:r>
            <a:r>
              <a:rPr lang="en-US" dirty="0" err="1" smtClean="0"/>
              <a:t>kluby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celé</a:t>
            </a:r>
            <a:r>
              <a:rPr lang="en-US" dirty="0" smtClean="0"/>
              <a:t> </a:t>
            </a:r>
            <a:r>
              <a:rPr lang="en-US" dirty="0" err="1" smtClean="0"/>
              <a:t>zemi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Rekrutování</a:t>
            </a:r>
            <a:r>
              <a:rPr lang="en-US" dirty="0" smtClean="0"/>
              <a:t> </a:t>
            </a:r>
            <a:r>
              <a:rPr lang="en-US" dirty="0" err="1" smtClean="0"/>
              <a:t>vaudevillových</a:t>
            </a:r>
            <a:r>
              <a:rPr lang="en-US" dirty="0" smtClean="0"/>
              <a:t> </a:t>
            </a:r>
            <a:r>
              <a:rPr lang="en-US" dirty="0" err="1" smtClean="0"/>
              <a:t>účinkujících</a:t>
            </a:r>
            <a:r>
              <a:rPr lang="en-US" dirty="0" smtClean="0"/>
              <a:t>, </a:t>
            </a:r>
            <a:r>
              <a:rPr lang="en-US" dirty="0" err="1" smtClean="0"/>
              <a:t>divadelních</a:t>
            </a:r>
            <a:r>
              <a:rPr lang="en-US" dirty="0" smtClean="0"/>
              <a:t> </a:t>
            </a:r>
            <a:r>
              <a:rPr lang="en-US" dirty="0" err="1" smtClean="0"/>
              <a:t>herců</a:t>
            </a:r>
            <a:r>
              <a:rPr lang="en-US" dirty="0" smtClean="0"/>
              <a:t>, </a:t>
            </a:r>
            <a:r>
              <a:rPr lang="en-US" dirty="0" err="1" smtClean="0"/>
              <a:t>performerů</a:t>
            </a:r>
            <a:r>
              <a:rPr lang="en-US" dirty="0" smtClean="0"/>
              <a:t> z </a:t>
            </a:r>
            <a:r>
              <a:rPr lang="en-US" dirty="0" err="1" smtClean="0"/>
              <a:t>rozhlasu</a:t>
            </a:r>
            <a:r>
              <a:rPr lang="en-US" dirty="0" smtClean="0"/>
              <a:t>, </a:t>
            </a:r>
            <a:r>
              <a:rPr lang="en-US" dirty="0" err="1" smtClean="0"/>
              <a:t>burlesky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dokonce</a:t>
            </a:r>
            <a:r>
              <a:rPr lang="en-US" dirty="0" smtClean="0"/>
              <a:t> </a:t>
            </a:r>
            <a:r>
              <a:rPr lang="en-US" dirty="0" err="1" smtClean="0"/>
              <a:t>sportovních</a:t>
            </a:r>
            <a:r>
              <a:rPr lang="en-US" dirty="0" smtClean="0"/>
              <a:t> </a:t>
            </a:r>
            <a:r>
              <a:rPr lang="en-US" dirty="0" err="1" smtClean="0"/>
              <a:t>talentů</a:t>
            </a:r>
            <a:r>
              <a:rPr lang="en-US" dirty="0" smtClean="0"/>
              <a:t> (</a:t>
            </a:r>
            <a:r>
              <a:rPr lang="en-US" dirty="0" err="1" smtClean="0"/>
              <a:t>krasobruslařka</a:t>
            </a:r>
            <a:r>
              <a:rPr lang="en-US" dirty="0" smtClean="0"/>
              <a:t> Sonja Henie, </a:t>
            </a:r>
            <a:r>
              <a:rPr lang="en-US" dirty="0" err="1" smtClean="0"/>
              <a:t>plavec</a:t>
            </a:r>
            <a:r>
              <a:rPr lang="en-US" dirty="0" smtClean="0"/>
              <a:t> Johnny </a:t>
            </a:r>
            <a:r>
              <a:rPr lang="en-US" dirty="0" err="1" smtClean="0"/>
              <a:t>Weissmüller</a:t>
            </a:r>
            <a:r>
              <a:rPr lang="en-US" dirty="0" smtClean="0"/>
              <a:t>).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úspěšné</a:t>
            </a:r>
            <a:r>
              <a:rPr lang="en-US" dirty="0" smtClean="0"/>
              <a:t> </a:t>
            </a:r>
            <a:r>
              <a:rPr lang="en-US" dirty="0" err="1" smtClean="0"/>
              <a:t>filmové</a:t>
            </a:r>
            <a:r>
              <a:rPr lang="en-US" dirty="0" smtClean="0"/>
              <a:t> </a:t>
            </a:r>
            <a:r>
              <a:rPr lang="en-US" dirty="0" err="1" smtClean="0"/>
              <a:t>zkoušky</a:t>
            </a:r>
            <a:r>
              <a:rPr lang="en-US" dirty="0" smtClean="0"/>
              <a:t> (screen test) </a:t>
            </a:r>
            <a:r>
              <a:rPr lang="en-US" dirty="0" err="1" smtClean="0"/>
              <a:t>podepsán</a:t>
            </a:r>
            <a:r>
              <a:rPr lang="en-US" dirty="0" smtClean="0"/>
              <a:t> </a:t>
            </a:r>
            <a:r>
              <a:rPr lang="en-US" dirty="0" err="1" smtClean="0"/>
              <a:t>dlouhodobý</a:t>
            </a:r>
            <a:r>
              <a:rPr lang="en-US" dirty="0" smtClean="0"/>
              <a:t> </a:t>
            </a:r>
            <a:r>
              <a:rPr lang="en-US" dirty="0" err="1" smtClean="0"/>
              <a:t>kontrakt</a:t>
            </a:r>
            <a:r>
              <a:rPr lang="en-US" dirty="0" smtClean="0"/>
              <a:t> se </a:t>
            </a:r>
            <a:r>
              <a:rPr lang="en-US" dirty="0" err="1" smtClean="0"/>
              <a:t>studiem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Podpis</a:t>
            </a:r>
            <a:r>
              <a:rPr lang="en-US" dirty="0" smtClean="0"/>
              <a:t> </a:t>
            </a:r>
            <a:r>
              <a:rPr lang="en-US" dirty="0" err="1" smtClean="0"/>
              <a:t>smlouvy</a:t>
            </a:r>
            <a:r>
              <a:rPr lang="en-US" dirty="0" smtClean="0"/>
              <a:t> </a:t>
            </a:r>
            <a:r>
              <a:rPr lang="en-US" dirty="0" err="1" smtClean="0"/>
              <a:t>aspirujícímu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/ </a:t>
            </a:r>
            <a:r>
              <a:rPr lang="en-US" dirty="0" err="1" smtClean="0"/>
              <a:t>herečce</a:t>
            </a:r>
            <a:r>
              <a:rPr lang="en-US" dirty="0" smtClean="0"/>
              <a:t> </a:t>
            </a:r>
            <a:r>
              <a:rPr lang="en-US" dirty="0" err="1" smtClean="0"/>
              <a:t>přinesl</a:t>
            </a:r>
            <a:r>
              <a:rPr lang="en-US" dirty="0" smtClean="0"/>
              <a:t> </a:t>
            </a:r>
            <a:r>
              <a:rPr lang="en-US" dirty="0" err="1" smtClean="0"/>
              <a:t>pravidelnou</a:t>
            </a:r>
            <a:r>
              <a:rPr lang="en-US" dirty="0" smtClean="0"/>
              <a:t> </a:t>
            </a:r>
            <a:r>
              <a:rPr lang="en-US" dirty="0" err="1" smtClean="0"/>
              <a:t>týdenní</a:t>
            </a:r>
            <a:r>
              <a:rPr lang="en-US" dirty="0" smtClean="0"/>
              <a:t> </a:t>
            </a:r>
            <a:r>
              <a:rPr lang="en-US" dirty="0" err="1" smtClean="0"/>
              <a:t>mzdu</a:t>
            </a:r>
            <a:r>
              <a:rPr lang="en-US" dirty="0" smtClean="0"/>
              <a:t> a </a:t>
            </a:r>
            <a:r>
              <a:rPr lang="en-US" dirty="0" err="1" smtClean="0"/>
              <a:t>intenzivní</a:t>
            </a:r>
            <a:r>
              <a:rPr lang="en-US" dirty="0" smtClean="0"/>
              <a:t> </a:t>
            </a:r>
            <a:r>
              <a:rPr lang="en-US" dirty="0" err="1" smtClean="0"/>
              <a:t>školení</a:t>
            </a:r>
            <a:r>
              <a:rPr lang="en-US" dirty="0" smtClean="0"/>
              <a:t> v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správné</a:t>
            </a:r>
            <a:r>
              <a:rPr lang="en-US" dirty="0" smtClean="0"/>
              <a:t> </a:t>
            </a:r>
            <a:r>
              <a:rPr lang="en-US" dirty="0" err="1" smtClean="0"/>
              <a:t>dikce</a:t>
            </a:r>
            <a:r>
              <a:rPr lang="en-US" dirty="0" smtClean="0"/>
              <a:t> a </a:t>
            </a:r>
            <a:r>
              <a:rPr lang="en-US" dirty="0" err="1" smtClean="0"/>
              <a:t>výslovnosti</a:t>
            </a:r>
            <a:r>
              <a:rPr lang="en-US" dirty="0" smtClean="0"/>
              <a:t>; a </a:t>
            </a:r>
            <a:r>
              <a:rPr lang="en-US" dirty="0" err="1" smtClean="0"/>
              <a:t>samozřejmě</a:t>
            </a:r>
            <a:r>
              <a:rPr lang="en-US" dirty="0" smtClean="0"/>
              <a:t> </a:t>
            </a:r>
            <a:r>
              <a:rPr lang="en-US" dirty="0" err="1" smtClean="0"/>
              <a:t>hodiny</a:t>
            </a:r>
            <a:r>
              <a:rPr lang="en-US" dirty="0" smtClean="0"/>
              <a:t> </a:t>
            </a:r>
            <a:r>
              <a:rPr lang="en-US" dirty="0" err="1" smtClean="0"/>
              <a:t>herectví</a:t>
            </a:r>
            <a:r>
              <a:rPr lang="en-US" dirty="0"/>
              <a:t>.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1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80" y="5334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fungoval</a:t>
            </a:r>
            <a:r>
              <a:rPr lang="en-US" dirty="0"/>
              <a:t> </a:t>
            </a:r>
            <a:r>
              <a:rPr lang="en-US" dirty="0" err="1"/>
              <a:t>hollywoodský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Učitelé</a:t>
            </a:r>
            <a:r>
              <a:rPr lang="en-US" dirty="0" smtClean="0"/>
              <a:t> </a:t>
            </a:r>
            <a:r>
              <a:rPr lang="en-US" dirty="0" err="1" smtClean="0"/>
              <a:t>herce</a:t>
            </a:r>
            <a:r>
              <a:rPr lang="en-US" dirty="0" smtClean="0"/>
              <a:t> </a:t>
            </a:r>
            <a:r>
              <a:rPr lang="en-US" dirty="0" err="1" smtClean="0"/>
              <a:t>připravovali</a:t>
            </a:r>
            <a:r>
              <a:rPr lang="en-US" dirty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práci</a:t>
            </a:r>
            <a:r>
              <a:rPr lang="en-US" dirty="0" smtClean="0"/>
              <a:t> se </a:t>
            </a:r>
            <a:r>
              <a:rPr lang="en-US" dirty="0" err="1" smtClean="0"/>
              <a:t>scénářem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základní</a:t>
            </a:r>
            <a:r>
              <a:rPr lang="en-US" dirty="0" smtClean="0"/>
              <a:t> </a:t>
            </a:r>
            <a:r>
              <a:rPr lang="en-US" dirty="0" err="1" smtClean="0"/>
              <a:t>předlohou</a:t>
            </a:r>
            <a:r>
              <a:rPr lang="en-US" dirty="0" smtClean="0"/>
              <a:t> pro </a:t>
            </a:r>
            <a:r>
              <a:rPr lang="en-US" dirty="0" err="1" smtClean="0"/>
              <a:t>vybudování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, </a:t>
            </a:r>
            <a:r>
              <a:rPr lang="en-US" dirty="0" err="1" smtClean="0"/>
              <a:t>přičemž</a:t>
            </a:r>
            <a:r>
              <a:rPr lang="en-US" dirty="0" smtClean="0"/>
              <a:t> do </a:t>
            </a:r>
            <a:r>
              <a:rPr lang="en-US" dirty="0" err="1" smtClean="0"/>
              <a:t>tohoto</a:t>
            </a:r>
            <a:r>
              <a:rPr lang="en-US" dirty="0" smtClean="0"/>
              <a:t> </a:t>
            </a:r>
            <a:r>
              <a:rPr lang="en-US" dirty="0" err="1" smtClean="0"/>
              <a:t>tvůrčího</a:t>
            </a:r>
            <a:r>
              <a:rPr lang="en-US" dirty="0" smtClean="0"/>
              <a:t> </a:t>
            </a:r>
            <a:r>
              <a:rPr lang="en-US" dirty="0" err="1" smtClean="0"/>
              <a:t>procesu</a:t>
            </a:r>
            <a:r>
              <a:rPr lang="en-US" dirty="0" smtClean="0"/>
              <a:t> </a:t>
            </a:r>
            <a:r>
              <a:rPr lang="en-US" dirty="0" err="1" smtClean="0"/>
              <a:t>museli</a:t>
            </a:r>
            <a:r>
              <a:rPr lang="en-US" dirty="0" smtClean="0"/>
              <a:t> </a:t>
            </a:r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zahrnout</a:t>
            </a:r>
            <a:r>
              <a:rPr lang="en-US" dirty="0" smtClean="0"/>
              <a:t> </a:t>
            </a:r>
            <a:r>
              <a:rPr lang="en-US" dirty="0" err="1" smtClean="0"/>
              <a:t>režisérovy</a:t>
            </a:r>
            <a:r>
              <a:rPr lang="en-US" dirty="0" smtClean="0"/>
              <a:t> </a:t>
            </a:r>
            <a:r>
              <a:rPr lang="en-US" dirty="0" err="1" smtClean="0"/>
              <a:t>připomínky</a:t>
            </a:r>
            <a:r>
              <a:rPr lang="en-US" dirty="0" smtClean="0"/>
              <a:t> a </a:t>
            </a:r>
            <a:r>
              <a:rPr lang="en-US" dirty="0" err="1" smtClean="0"/>
              <a:t>interakci</a:t>
            </a:r>
            <a:r>
              <a:rPr lang="en-US" dirty="0" smtClean="0"/>
              <a:t> s </a:t>
            </a:r>
            <a:r>
              <a:rPr lang="en-US" dirty="0" err="1" smtClean="0"/>
              <a:t>dalšími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Individuální</a:t>
            </a:r>
            <a:r>
              <a:rPr lang="en-US" dirty="0" smtClean="0"/>
              <a:t> </a:t>
            </a:r>
            <a:r>
              <a:rPr lang="en-US" dirty="0" err="1" smtClean="0"/>
              <a:t>příprava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roli</a:t>
            </a:r>
            <a:r>
              <a:rPr lang="en-US" dirty="0" smtClean="0"/>
              <a:t> </a:t>
            </a:r>
            <a:r>
              <a:rPr lang="en-US" dirty="0" err="1" smtClean="0"/>
              <a:t>byla</a:t>
            </a:r>
            <a:r>
              <a:rPr lang="en-US" dirty="0" smtClean="0"/>
              <a:t> </a:t>
            </a:r>
            <a:r>
              <a:rPr lang="en-US" dirty="0" err="1" smtClean="0"/>
              <a:t>bezpodmínečně</a:t>
            </a:r>
            <a:r>
              <a:rPr lang="en-US" dirty="0" smtClean="0"/>
              <a:t> </a:t>
            </a:r>
            <a:r>
              <a:rPr lang="en-US" dirty="0" err="1" smtClean="0"/>
              <a:t>nutná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pracovní</a:t>
            </a:r>
            <a:r>
              <a:rPr lang="en-US" dirty="0" smtClean="0"/>
              <a:t> tempo </a:t>
            </a:r>
            <a:r>
              <a:rPr lang="en-US" dirty="0" err="1" smtClean="0"/>
              <a:t>přímo</a:t>
            </a:r>
            <a:r>
              <a:rPr lang="en-US" dirty="0" smtClean="0"/>
              <a:t> </a:t>
            </a:r>
            <a:r>
              <a:rPr lang="en-US" dirty="0" err="1" smtClean="0"/>
              <a:t>vyžadovalo</a:t>
            </a:r>
            <a:r>
              <a:rPr lang="en-US" dirty="0" smtClean="0"/>
              <a:t>,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</a:t>
            </a:r>
            <a:r>
              <a:rPr lang="en-US" dirty="0" err="1" smtClean="0"/>
              <a:t>chodili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plac</a:t>
            </a:r>
            <a:r>
              <a:rPr lang="en-US" dirty="0" smtClean="0"/>
              <a:t> </a:t>
            </a:r>
            <a:r>
              <a:rPr lang="en-US" dirty="0" err="1" smtClean="0"/>
              <a:t>připravení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věděli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se </a:t>
            </a:r>
            <a:r>
              <a:rPr lang="en-US" dirty="0" err="1" smtClean="0"/>
              <a:t>jednotlivé</a:t>
            </a:r>
            <a:r>
              <a:rPr lang="en-US" dirty="0" smtClean="0"/>
              <a:t> </a:t>
            </a:r>
            <a:r>
              <a:rPr lang="en-US" dirty="0" err="1" smtClean="0"/>
              <a:t>scény</a:t>
            </a:r>
            <a:r>
              <a:rPr lang="en-US" dirty="0" smtClean="0"/>
              <a:t> </a:t>
            </a:r>
            <a:r>
              <a:rPr lang="en-US" dirty="0" err="1" smtClean="0"/>
              <a:t>skládají</a:t>
            </a:r>
            <a:r>
              <a:rPr lang="en-US" dirty="0" smtClean="0"/>
              <a:t> do </a:t>
            </a:r>
            <a:r>
              <a:rPr lang="en-US" dirty="0" err="1" smtClean="0"/>
              <a:t>příběhové</a:t>
            </a:r>
            <a:r>
              <a:rPr lang="en-US" dirty="0" smtClean="0"/>
              <a:t> </a:t>
            </a:r>
            <a:r>
              <a:rPr lang="en-US" dirty="0" err="1" smtClean="0"/>
              <a:t>celku</a:t>
            </a:r>
            <a:r>
              <a:rPr lang="en-US" dirty="0" smtClean="0"/>
              <a:t> a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slouží</a:t>
            </a:r>
            <a:r>
              <a:rPr lang="en-US" dirty="0" smtClean="0"/>
              <a:t> </a:t>
            </a:r>
            <a:r>
              <a:rPr lang="en-US" dirty="0" err="1" smtClean="0"/>
              <a:t>vývoji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. </a:t>
            </a:r>
          </a:p>
          <a:p>
            <a:r>
              <a:rPr lang="en-US" dirty="0" err="1"/>
              <a:t>Kromě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a </a:t>
            </a:r>
            <a:r>
              <a:rPr lang="en-US" dirty="0" err="1"/>
              <a:t>dikce</a:t>
            </a:r>
            <a:r>
              <a:rPr lang="en-US" dirty="0"/>
              <a:t> se </a:t>
            </a:r>
            <a:r>
              <a:rPr lang="en-US" dirty="0" err="1"/>
              <a:t>hercům</a:t>
            </a:r>
            <a:r>
              <a:rPr lang="en-US" dirty="0"/>
              <a:t> </a:t>
            </a:r>
            <a:r>
              <a:rPr lang="en-US" dirty="0" err="1"/>
              <a:t>dostalo</a:t>
            </a:r>
            <a:r>
              <a:rPr lang="en-US" dirty="0"/>
              <a:t> </a:t>
            </a:r>
            <a:r>
              <a:rPr lang="en-US" dirty="0" err="1"/>
              <a:t>hodin</a:t>
            </a:r>
            <a:r>
              <a:rPr lang="en-US" dirty="0"/>
              <a:t> </a:t>
            </a:r>
            <a:r>
              <a:rPr lang="en-US" dirty="0" err="1"/>
              <a:t>tance</a:t>
            </a:r>
            <a:r>
              <a:rPr lang="en-US" dirty="0"/>
              <a:t>, </a:t>
            </a:r>
            <a:r>
              <a:rPr lang="en-US" dirty="0" err="1"/>
              <a:t>etikety</a:t>
            </a:r>
            <a:r>
              <a:rPr lang="en-US" dirty="0"/>
              <a:t>, </a:t>
            </a:r>
            <a:r>
              <a:rPr lang="en-US" dirty="0" err="1"/>
              <a:t>šermu</a:t>
            </a:r>
            <a:r>
              <a:rPr lang="en-US" dirty="0"/>
              <a:t>, </a:t>
            </a:r>
            <a:r>
              <a:rPr lang="en-US" dirty="0" err="1"/>
              <a:t>jezdectví</a:t>
            </a:r>
            <a:r>
              <a:rPr lang="en-US" dirty="0"/>
              <a:t>, </a:t>
            </a:r>
            <a:r>
              <a:rPr lang="en-US" dirty="0" err="1"/>
              <a:t>plavání</a:t>
            </a:r>
            <a:r>
              <a:rPr lang="en-US" dirty="0"/>
              <a:t>, </a:t>
            </a:r>
            <a:r>
              <a:rPr lang="en-US" dirty="0" err="1"/>
              <a:t>boxu</a:t>
            </a:r>
            <a:r>
              <a:rPr lang="en-US" dirty="0"/>
              <a:t> a </a:t>
            </a:r>
            <a:r>
              <a:rPr lang="en-US" dirty="0" err="1"/>
              <a:t>výuky</a:t>
            </a:r>
            <a:r>
              <a:rPr lang="en-US" dirty="0"/>
              <a:t> </a:t>
            </a:r>
            <a:r>
              <a:rPr lang="en-US" dirty="0" err="1"/>
              <a:t>jazyků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2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Hollywoodská</a:t>
            </a:r>
            <a:r>
              <a:rPr lang="en-US" dirty="0" smtClean="0"/>
              <a:t> </a:t>
            </a:r>
            <a:r>
              <a:rPr lang="en-US" dirty="0" err="1" smtClean="0"/>
              <a:t>proměna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Konzultace</a:t>
            </a:r>
            <a:r>
              <a:rPr lang="en-US" dirty="0" smtClean="0"/>
              <a:t> s </a:t>
            </a:r>
            <a:r>
              <a:rPr lang="en-US" dirty="0" err="1" smtClean="0"/>
              <a:t>poradcem</a:t>
            </a:r>
            <a:r>
              <a:rPr lang="en-US" dirty="0" smtClean="0"/>
              <a:t> v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módního</a:t>
            </a:r>
            <a:r>
              <a:rPr lang="en-US" dirty="0" smtClean="0"/>
              <a:t> </a:t>
            </a:r>
            <a:r>
              <a:rPr lang="en-US" dirty="0" err="1" smtClean="0"/>
              <a:t>stylu</a:t>
            </a:r>
            <a:r>
              <a:rPr lang="en-US" dirty="0" smtClean="0"/>
              <a:t>, make-</a:t>
            </a:r>
            <a:r>
              <a:rPr lang="en-US" dirty="0" err="1" smtClean="0"/>
              <a:t>upu</a:t>
            </a:r>
            <a:r>
              <a:rPr lang="en-US" dirty="0" smtClean="0"/>
              <a:t> a </a:t>
            </a:r>
            <a:r>
              <a:rPr lang="en-US" dirty="0" err="1" smtClean="0"/>
              <a:t>úpravy</a:t>
            </a:r>
            <a:r>
              <a:rPr lang="en-US" dirty="0" smtClean="0"/>
              <a:t> </a:t>
            </a:r>
            <a:r>
              <a:rPr lang="en-US" dirty="0" err="1" smtClean="0"/>
              <a:t>vlasů</a:t>
            </a:r>
            <a:r>
              <a:rPr lang="en-US" dirty="0" smtClean="0"/>
              <a:t> &gt;&gt; </a:t>
            </a:r>
            <a:r>
              <a:rPr lang="en-US" dirty="0" err="1" smtClean="0"/>
              <a:t>změna</a:t>
            </a:r>
            <a:r>
              <a:rPr lang="en-US" dirty="0" smtClean="0"/>
              <a:t> </a:t>
            </a:r>
            <a:r>
              <a:rPr lang="en-US" dirty="0" err="1" smtClean="0"/>
              <a:t>barvy</a:t>
            </a:r>
            <a:r>
              <a:rPr lang="en-US" dirty="0" smtClean="0"/>
              <a:t> a </a:t>
            </a:r>
            <a:r>
              <a:rPr lang="en-US" dirty="0" err="1" smtClean="0"/>
              <a:t>střihu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Někdy</a:t>
            </a:r>
            <a:r>
              <a:rPr lang="en-US" dirty="0" smtClean="0"/>
              <a:t> </a:t>
            </a:r>
            <a:r>
              <a:rPr lang="en-US" dirty="0" err="1" smtClean="0"/>
              <a:t>použita</a:t>
            </a:r>
            <a:r>
              <a:rPr lang="en-US" dirty="0" smtClean="0"/>
              <a:t> </a:t>
            </a:r>
            <a:r>
              <a:rPr lang="en-US" dirty="0" err="1" smtClean="0"/>
              <a:t>elektrolýza</a:t>
            </a:r>
            <a:r>
              <a:rPr lang="en-US" dirty="0" smtClean="0"/>
              <a:t> k </a:t>
            </a:r>
            <a:r>
              <a:rPr lang="en-US" dirty="0" err="1" smtClean="0"/>
              <a:t>úpravě</a:t>
            </a:r>
            <a:r>
              <a:rPr lang="en-US" dirty="0" smtClean="0"/>
              <a:t> </a:t>
            </a:r>
            <a:r>
              <a:rPr lang="en-US" dirty="0" err="1" smtClean="0"/>
              <a:t>vlasové</a:t>
            </a:r>
            <a:r>
              <a:rPr lang="en-US" dirty="0" smtClean="0"/>
              <a:t> </a:t>
            </a:r>
            <a:r>
              <a:rPr lang="en-US" dirty="0" err="1" smtClean="0"/>
              <a:t>linie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Změna</a:t>
            </a:r>
            <a:r>
              <a:rPr lang="en-US" dirty="0" smtClean="0"/>
              <a:t> </a:t>
            </a:r>
            <a:r>
              <a:rPr lang="en-US" dirty="0" err="1" smtClean="0"/>
              <a:t>tvaru</a:t>
            </a:r>
            <a:r>
              <a:rPr lang="en-US" dirty="0" smtClean="0"/>
              <a:t> </a:t>
            </a:r>
            <a:r>
              <a:rPr lang="en-US" dirty="0" err="1" smtClean="0"/>
              <a:t>obočí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Umělé</a:t>
            </a:r>
            <a:r>
              <a:rPr lang="en-US" dirty="0" smtClean="0"/>
              <a:t> </a:t>
            </a:r>
            <a:r>
              <a:rPr lang="en-US" dirty="0" err="1" smtClean="0"/>
              <a:t>řasy</a:t>
            </a:r>
            <a:r>
              <a:rPr lang="en-US" dirty="0" smtClean="0"/>
              <a:t> a </a:t>
            </a:r>
            <a:r>
              <a:rPr lang="en-US" dirty="0" err="1"/>
              <a:t>z</a:t>
            </a:r>
            <a:r>
              <a:rPr lang="en-US" dirty="0" err="1" smtClean="0"/>
              <a:t>ubní</a:t>
            </a:r>
            <a:r>
              <a:rPr lang="en-US" dirty="0" smtClean="0"/>
              <a:t> </a:t>
            </a:r>
            <a:r>
              <a:rPr lang="en-US" dirty="0" err="1" smtClean="0"/>
              <a:t>korunky</a:t>
            </a:r>
            <a:r>
              <a:rPr lang="en-US" dirty="0" smtClean="0"/>
              <a:t>; </a:t>
            </a:r>
            <a:r>
              <a:rPr lang="en-US" dirty="0" err="1" smtClean="0"/>
              <a:t>případně</a:t>
            </a:r>
            <a:r>
              <a:rPr lang="en-US" dirty="0"/>
              <a:t> </a:t>
            </a:r>
            <a:r>
              <a:rPr lang="en-US" dirty="0" err="1" smtClean="0"/>
              <a:t>vytržení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účelem</a:t>
            </a:r>
            <a:r>
              <a:rPr lang="en-US" dirty="0" smtClean="0"/>
              <a:t> </a:t>
            </a:r>
            <a:r>
              <a:rPr lang="en-US" dirty="0" err="1" smtClean="0"/>
              <a:t>zdůraznění</a:t>
            </a:r>
            <a:r>
              <a:rPr lang="en-US" dirty="0" smtClean="0"/>
              <a:t> </a:t>
            </a:r>
            <a:r>
              <a:rPr lang="en-US" dirty="0" err="1" smtClean="0"/>
              <a:t>lícních</a:t>
            </a:r>
            <a:r>
              <a:rPr lang="en-US" dirty="0" smtClean="0"/>
              <a:t> </a:t>
            </a:r>
            <a:r>
              <a:rPr lang="en-US" dirty="0" err="1" smtClean="0"/>
              <a:t>kostí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Plastické</a:t>
            </a:r>
            <a:r>
              <a:rPr lang="en-US" dirty="0" smtClean="0"/>
              <a:t> </a:t>
            </a:r>
            <a:r>
              <a:rPr lang="en-US" dirty="0" err="1" smtClean="0"/>
              <a:t>operace</a:t>
            </a:r>
            <a:r>
              <a:rPr lang="en-US" dirty="0" smtClean="0"/>
              <a:t> </a:t>
            </a:r>
            <a:r>
              <a:rPr lang="en-US" dirty="0" err="1" smtClean="0"/>
              <a:t>nosu</a:t>
            </a:r>
            <a:r>
              <a:rPr lang="en-US" dirty="0" smtClean="0"/>
              <a:t> a </a:t>
            </a:r>
            <a:r>
              <a:rPr lang="en-US" dirty="0" err="1" smtClean="0"/>
              <a:t>odstraňování</a:t>
            </a:r>
            <a:r>
              <a:rPr lang="en-US" dirty="0" smtClean="0"/>
              <a:t> </a:t>
            </a:r>
            <a:r>
              <a:rPr lang="en-US" dirty="0" err="1" smtClean="0"/>
              <a:t>jizev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akné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374" y="4626215"/>
            <a:ext cx="4995751" cy="20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9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Marlene Dietrich </a:t>
            </a:r>
            <a:endParaRPr lang="en-US" dirty="0"/>
          </a:p>
        </p:txBody>
      </p:sp>
      <p:pic>
        <p:nvPicPr>
          <p:cNvPr id="7" name="Content Placeholder 6" descr="20121230-015936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" b="8422"/>
          <a:stretch/>
        </p:blipFill>
        <p:spPr/>
      </p:pic>
      <p:pic>
        <p:nvPicPr>
          <p:cNvPr id="8" name="Content Placeholder 7" descr="a920dd48b1f448b4b609575f03086a66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/>
        </p:blipFill>
        <p:spPr/>
      </p:pic>
    </p:spTree>
    <p:extLst>
      <p:ext uri="{BB962C8B-B14F-4D97-AF65-F5344CB8AC3E}">
        <p14:creationId xmlns:p14="http://schemas.microsoft.com/office/powerpoint/2010/main" val="63610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Změna</a:t>
            </a:r>
            <a:r>
              <a:rPr lang="en-US" dirty="0" smtClean="0"/>
              <a:t> </a:t>
            </a:r>
            <a:r>
              <a:rPr lang="en-US" dirty="0" err="1" smtClean="0"/>
              <a:t>jména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Doris von </a:t>
            </a:r>
            <a:r>
              <a:rPr lang="en-US" dirty="0" err="1" smtClean="0"/>
              <a:t>Kapellhoff</a:t>
            </a:r>
            <a:r>
              <a:rPr lang="en-US" dirty="0" smtClean="0"/>
              <a:t> &gt;&gt; Doris Day</a:t>
            </a:r>
            <a:endParaRPr lang="en-US" dirty="0"/>
          </a:p>
        </p:txBody>
      </p:sp>
      <p:pic>
        <p:nvPicPr>
          <p:cNvPr id="11" name="Content Placeholder 10" descr="Doris-Day-Promo5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r="34856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Roy Fitzgerald &gt;&gt; Rock Hudson</a:t>
            </a:r>
            <a:endParaRPr lang="en-US" dirty="0"/>
          </a:p>
        </p:txBody>
      </p:sp>
      <p:pic>
        <p:nvPicPr>
          <p:cNvPr id="10" name="Content Placeholder 9" descr="rock_hudson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 r="32383"/>
          <a:stretch/>
        </p:blipFill>
        <p:spPr/>
      </p:pic>
    </p:spTree>
    <p:extLst>
      <p:ext uri="{BB962C8B-B14F-4D97-AF65-F5344CB8AC3E}">
        <p14:creationId xmlns:p14="http://schemas.microsoft.com/office/powerpoint/2010/main" val="82958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Budování</a:t>
            </a:r>
            <a:r>
              <a:rPr lang="en-US" dirty="0" smtClean="0"/>
              <a:t> </a:t>
            </a:r>
            <a:r>
              <a:rPr lang="en-US" dirty="0" err="1" smtClean="0"/>
              <a:t>hvězdného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199" y="1600199"/>
            <a:ext cx="8413919" cy="5046975"/>
          </a:xfrm>
        </p:spPr>
        <p:txBody>
          <a:bodyPr>
            <a:normAutofit/>
          </a:bodyPr>
          <a:lstStyle/>
          <a:p>
            <a:r>
              <a:rPr lang="en-US" dirty="0" err="1" smtClean="0"/>
              <a:t>Jakmile</a:t>
            </a:r>
            <a:r>
              <a:rPr lang="en-US" dirty="0" smtClean="0"/>
              <a:t> </a:t>
            </a:r>
            <a:r>
              <a:rPr lang="en-US" dirty="0" err="1" smtClean="0"/>
              <a:t>panovala</a:t>
            </a:r>
            <a:r>
              <a:rPr lang="en-US" dirty="0" smtClean="0"/>
              <a:t> </a:t>
            </a:r>
            <a:r>
              <a:rPr lang="en-US" dirty="0" err="1" smtClean="0"/>
              <a:t>shoda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jméně</a:t>
            </a:r>
            <a:r>
              <a:rPr lang="en-US" dirty="0" smtClean="0"/>
              <a:t>, </a:t>
            </a:r>
            <a:r>
              <a:rPr lang="en-US" dirty="0" err="1" smtClean="0"/>
              <a:t>vymyslel</a:t>
            </a:r>
            <a:r>
              <a:rPr lang="en-US" dirty="0" smtClean="0"/>
              <a:t> se </a:t>
            </a:r>
            <a:r>
              <a:rPr lang="en-US" dirty="0" err="1" smtClean="0"/>
              <a:t>nováčkovi</a:t>
            </a:r>
            <a:r>
              <a:rPr lang="en-US" dirty="0" smtClean="0"/>
              <a:t> </a:t>
            </a:r>
            <a:r>
              <a:rPr lang="en-US" dirty="0" err="1" smtClean="0"/>
              <a:t>adekvátní</a:t>
            </a:r>
            <a:r>
              <a:rPr lang="en-US" dirty="0" smtClean="0"/>
              <a:t> </a:t>
            </a:r>
            <a:r>
              <a:rPr lang="en-US" dirty="0" err="1" smtClean="0"/>
              <a:t>životopis</a:t>
            </a:r>
            <a:r>
              <a:rPr lang="en-US" dirty="0" smtClean="0"/>
              <a:t>. </a:t>
            </a:r>
            <a:r>
              <a:rPr lang="en-US" dirty="0" err="1" smtClean="0"/>
              <a:t>Následovala</a:t>
            </a:r>
            <a:r>
              <a:rPr lang="en-US" dirty="0" smtClean="0"/>
              <a:t> </a:t>
            </a:r>
            <a:r>
              <a:rPr lang="en-US" dirty="0" err="1" smtClean="0"/>
              <a:t>účast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večírcích</a:t>
            </a:r>
            <a:r>
              <a:rPr lang="en-US" dirty="0" smtClean="0"/>
              <a:t>, </a:t>
            </a:r>
            <a:r>
              <a:rPr lang="en-US" dirty="0" err="1" smtClean="0"/>
              <a:t>premiérách</a:t>
            </a:r>
            <a:r>
              <a:rPr lang="en-US" dirty="0" smtClean="0"/>
              <a:t> a v </a:t>
            </a:r>
            <a:r>
              <a:rPr lang="en-US" dirty="0" err="1" smtClean="0"/>
              <a:t>nočních</a:t>
            </a:r>
            <a:r>
              <a:rPr lang="en-US" dirty="0" smtClean="0"/>
              <a:t> </a:t>
            </a:r>
            <a:r>
              <a:rPr lang="en-US" dirty="0" err="1" smtClean="0"/>
              <a:t>klubech</a:t>
            </a:r>
            <a:r>
              <a:rPr lang="en-US" dirty="0" smtClean="0"/>
              <a:t>, </a:t>
            </a:r>
            <a:r>
              <a:rPr lang="en-US" dirty="0" err="1" smtClean="0"/>
              <a:t>kde</a:t>
            </a:r>
            <a:r>
              <a:rPr lang="en-US" dirty="0" smtClean="0"/>
              <a:t> </a:t>
            </a:r>
            <a:r>
              <a:rPr lang="en-US" dirty="0" err="1" smtClean="0"/>
              <a:t>bylo</a:t>
            </a:r>
            <a:r>
              <a:rPr lang="en-US" dirty="0" smtClean="0"/>
              <a:t> </a:t>
            </a:r>
            <a:r>
              <a:rPr lang="en-US" dirty="0" err="1" smtClean="0"/>
              <a:t>cílem</a:t>
            </a:r>
            <a:r>
              <a:rPr lang="en-US" dirty="0" smtClean="0"/>
              <a:t> </a:t>
            </a:r>
            <a:r>
              <a:rPr lang="en-US" dirty="0" err="1" smtClean="0"/>
              <a:t>vzbudit</a:t>
            </a:r>
            <a:r>
              <a:rPr lang="en-US" dirty="0" smtClean="0"/>
              <a:t> </a:t>
            </a:r>
            <a:r>
              <a:rPr lang="en-US" dirty="0" err="1" smtClean="0"/>
              <a:t>žádoucí</a:t>
            </a:r>
            <a:r>
              <a:rPr lang="en-US" dirty="0" smtClean="0"/>
              <a:t> </a:t>
            </a:r>
            <a:r>
              <a:rPr lang="en-US" dirty="0" err="1" smtClean="0"/>
              <a:t>pozornost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Následoval</a:t>
            </a:r>
            <a:r>
              <a:rPr lang="en-US" dirty="0" smtClean="0"/>
              <a:t> </a:t>
            </a:r>
            <a:r>
              <a:rPr lang="en-US" dirty="0" err="1" smtClean="0"/>
              <a:t>třístupňový</a:t>
            </a:r>
            <a:r>
              <a:rPr lang="en-US" dirty="0" smtClean="0"/>
              <a:t> </a:t>
            </a:r>
            <a:r>
              <a:rPr lang="en-US" dirty="0" err="1" smtClean="0"/>
              <a:t>proces</a:t>
            </a:r>
            <a:r>
              <a:rPr lang="en-US" dirty="0" smtClean="0"/>
              <a:t> </a:t>
            </a:r>
            <a:r>
              <a:rPr lang="en-US" dirty="0" err="1" smtClean="0"/>
              <a:t>budování</a:t>
            </a:r>
            <a:r>
              <a:rPr lang="en-US" dirty="0" smtClean="0"/>
              <a:t> </a:t>
            </a:r>
            <a:r>
              <a:rPr lang="en-US" dirty="0" err="1" smtClean="0"/>
              <a:t>hvězdného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Adept se </a:t>
            </a:r>
            <a:r>
              <a:rPr lang="en-US" dirty="0" err="1" smtClean="0"/>
              <a:t>objevil</a:t>
            </a:r>
            <a:r>
              <a:rPr lang="en-US" dirty="0" smtClean="0"/>
              <a:t> v </a:t>
            </a:r>
            <a:r>
              <a:rPr lang="en-US" dirty="0" err="1" smtClean="0"/>
              <a:t>menších</a:t>
            </a:r>
            <a:r>
              <a:rPr lang="en-US" dirty="0" smtClean="0"/>
              <a:t> </a:t>
            </a:r>
            <a:r>
              <a:rPr lang="en-US" dirty="0" err="1" smtClean="0"/>
              <a:t>rolích</a:t>
            </a:r>
            <a:r>
              <a:rPr lang="en-US" dirty="0" smtClean="0"/>
              <a:t> (walk-ons) s </a:t>
            </a:r>
            <a:r>
              <a:rPr lang="en-US" dirty="0" err="1" smtClean="0"/>
              <a:t>minimem</a:t>
            </a:r>
            <a:r>
              <a:rPr lang="en-US" dirty="0" smtClean="0"/>
              <a:t> </a:t>
            </a:r>
            <a:r>
              <a:rPr lang="en-US" dirty="0" err="1" smtClean="0"/>
              <a:t>dialogu</a:t>
            </a:r>
            <a:r>
              <a:rPr lang="en-US" dirty="0" smtClean="0"/>
              <a:t>. </a:t>
            </a:r>
            <a:r>
              <a:rPr lang="en-US" dirty="0" err="1" smtClean="0"/>
              <a:t>Pokud</a:t>
            </a:r>
            <a:r>
              <a:rPr lang="en-US" dirty="0" smtClean="0"/>
              <a:t> </a:t>
            </a:r>
            <a:r>
              <a:rPr lang="en-US" dirty="0" err="1" smtClean="0"/>
              <a:t>přitáhl</a:t>
            </a:r>
            <a:r>
              <a:rPr lang="en-US" dirty="0" smtClean="0"/>
              <a:t> </a:t>
            </a:r>
            <a:r>
              <a:rPr lang="en-US" dirty="0" err="1" smtClean="0"/>
              <a:t>pozornost</a:t>
            </a:r>
            <a:r>
              <a:rPr lang="en-US" dirty="0" smtClean="0"/>
              <a:t> (</a:t>
            </a:r>
            <a:r>
              <a:rPr lang="en-US" dirty="0" err="1" smtClean="0"/>
              <a:t>zmínky</a:t>
            </a:r>
            <a:r>
              <a:rPr lang="en-US" dirty="0" smtClean="0"/>
              <a:t> v </a:t>
            </a:r>
            <a:r>
              <a:rPr lang="en-US" dirty="0" err="1" smtClean="0"/>
              <a:t>recenzích</a:t>
            </a:r>
            <a:r>
              <a:rPr lang="en-US" dirty="0" smtClean="0"/>
              <a:t>, </a:t>
            </a:r>
            <a:r>
              <a:rPr lang="en-US" dirty="0" err="1" smtClean="0"/>
              <a:t>pošta</a:t>
            </a:r>
            <a:r>
              <a:rPr lang="en-US" dirty="0" smtClean="0"/>
              <a:t> od </a:t>
            </a:r>
            <a:r>
              <a:rPr lang="en-US" dirty="0" err="1" smtClean="0"/>
              <a:t>diváků</a:t>
            </a:r>
            <a:r>
              <a:rPr lang="en-US" dirty="0" smtClean="0"/>
              <a:t>), </a:t>
            </a:r>
            <a:r>
              <a:rPr lang="en-US" dirty="0" err="1" smtClean="0"/>
              <a:t>dostává</a:t>
            </a:r>
            <a:r>
              <a:rPr lang="en-US" dirty="0" smtClean="0"/>
              <a:t> </a:t>
            </a:r>
            <a:r>
              <a:rPr lang="en-US" dirty="0" err="1" smtClean="0"/>
              <a:t>větší</a:t>
            </a:r>
            <a:r>
              <a:rPr lang="en-US" dirty="0" smtClean="0"/>
              <a:t> </a:t>
            </a:r>
            <a:r>
              <a:rPr lang="en-US" dirty="0" err="1" smtClean="0"/>
              <a:t>roli</a:t>
            </a:r>
            <a:r>
              <a:rPr lang="en-US" dirty="0" smtClean="0"/>
              <a:t>.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“Starlet” - </a:t>
            </a:r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 err="1" smtClean="0"/>
              <a:t>cíleným</a:t>
            </a:r>
            <a:r>
              <a:rPr lang="en-US" dirty="0" smtClean="0"/>
              <a:t> </a:t>
            </a:r>
            <a:r>
              <a:rPr lang="en-US" dirty="0" err="1" smtClean="0"/>
              <a:t>šířením</a:t>
            </a:r>
            <a:r>
              <a:rPr lang="en-US" dirty="0" smtClean="0"/>
              <a:t> </a:t>
            </a:r>
            <a:r>
              <a:rPr lang="en-US" dirty="0" err="1" smtClean="0"/>
              <a:t>životopisu</a:t>
            </a:r>
            <a:r>
              <a:rPr lang="en-US" dirty="0" smtClean="0"/>
              <a:t> a </a:t>
            </a:r>
            <a:r>
              <a:rPr lang="en-US" dirty="0" err="1" smtClean="0"/>
              <a:t>fotografií</a:t>
            </a:r>
            <a:r>
              <a:rPr lang="en-US" dirty="0" smtClean="0"/>
              <a:t> (cheesecake / beefcake),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zdůrazňují</a:t>
            </a:r>
            <a:r>
              <a:rPr lang="en-US" dirty="0" smtClean="0"/>
              <a:t> </a:t>
            </a:r>
            <a:r>
              <a:rPr lang="en-US" dirty="0" err="1" smtClean="0"/>
              <a:t>tělo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úkor</a:t>
            </a:r>
            <a:r>
              <a:rPr lang="en-US" dirty="0" smtClean="0"/>
              <a:t> </a:t>
            </a:r>
            <a:r>
              <a:rPr lang="en-US" dirty="0" err="1" smtClean="0"/>
              <a:t>obličeje</a:t>
            </a:r>
            <a:r>
              <a:rPr lang="en-US" dirty="0" smtClean="0"/>
              <a:t>. </a:t>
            </a:r>
            <a:r>
              <a:rPr lang="en-US" dirty="0" err="1" smtClean="0"/>
              <a:t>Představení</a:t>
            </a:r>
            <a:r>
              <a:rPr lang="en-US" dirty="0" smtClean="0"/>
              <a:t> </a:t>
            </a:r>
            <a:r>
              <a:rPr lang="en-US" dirty="0" err="1" smtClean="0"/>
              <a:t>hvězdičky</a:t>
            </a:r>
            <a:r>
              <a:rPr lang="en-US" dirty="0" smtClean="0"/>
              <a:t> </a:t>
            </a:r>
            <a:r>
              <a:rPr lang="en-US" dirty="0" err="1" smtClean="0"/>
              <a:t>editorům</a:t>
            </a:r>
            <a:r>
              <a:rPr lang="en-US" dirty="0" smtClean="0"/>
              <a:t> </a:t>
            </a:r>
            <a:r>
              <a:rPr lang="en-US" dirty="0" err="1" smtClean="0"/>
              <a:t>populárních</a:t>
            </a:r>
            <a:r>
              <a:rPr lang="en-US" dirty="0" smtClean="0"/>
              <a:t> </a:t>
            </a:r>
            <a:r>
              <a:rPr lang="en-US" dirty="0" err="1" smtClean="0"/>
              <a:t>časopisů</a:t>
            </a:r>
            <a:r>
              <a:rPr lang="en-US" dirty="0" smtClean="0"/>
              <a:t> (Photoplay, Modern Screen, Screen Album  movie Stories) a </a:t>
            </a:r>
            <a:r>
              <a:rPr lang="en-US" dirty="0" err="1" smtClean="0"/>
              <a:t>redaktorkám</a:t>
            </a:r>
            <a:r>
              <a:rPr lang="en-US" dirty="0" smtClean="0"/>
              <a:t> </a:t>
            </a:r>
            <a:r>
              <a:rPr lang="en-US" dirty="0" err="1" smtClean="0"/>
              <a:t>společenských</a:t>
            </a:r>
            <a:r>
              <a:rPr lang="en-US" dirty="0" smtClean="0"/>
              <a:t> </a:t>
            </a:r>
            <a:r>
              <a:rPr lang="en-US" dirty="0" err="1" smtClean="0"/>
              <a:t>rubrik</a:t>
            </a:r>
            <a:r>
              <a:rPr lang="en-US" dirty="0" smtClean="0"/>
              <a:t> (</a:t>
            </a:r>
            <a:r>
              <a:rPr lang="en-US" dirty="0" err="1" smtClean="0"/>
              <a:t>Hedda</a:t>
            </a:r>
            <a:r>
              <a:rPr lang="en-US" dirty="0" smtClean="0"/>
              <a:t> Hopper, </a:t>
            </a:r>
            <a:r>
              <a:rPr lang="en-US" dirty="0" err="1" smtClean="0"/>
              <a:t>Louella</a:t>
            </a:r>
            <a:r>
              <a:rPr lang="en-US" dirty="0" smtClean="0"/>
              <a:t> Parsons). 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6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Budování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3919" cy="506681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Během</a:t>
            </a:r>
            <a:r>
              <a:rPr lang="en-US" dirty="0" smtClean="0"/>
              <a:t> </a:t>
            </a:r>
            <a:r>
              <a:rPr lang="en-US" dirty="0" err="1" smtClean="0"/>
              <a:t>druhé</a:t>
            </a:r>
            <a:r>
              <a:rPr lang="en-US" dirty="0" smtClean="0"/>
              <a:t> </a:t>
            </a:r>
            <a:r>
              <a:rPr lang="en-US" dirty="0" err="1" smtClean="0"/>
              <a:t>fáze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“starlet” </a:t>
            </a:r>
            <a:r>
              <a:rPr lang="en-US" dirty="0" err="1" smtClean="0"/>
              <a:t>rovněž</a:t>
            </a:r>
            <a:r>
              <a:rPr lang="en-US" dirty="0" smtClean="0"/>
              <a:t> </a:t>
            </a:r>
            <a:r>
              <a:rPr lang="en-US" dirty="0" err="1" smtClean="0"/>
              <a:t>zahraje</a:t>
            </a:r>
            <a:r>
              <a:rPr lang="en-US" dirty="0" smtClean="0"/>
              <a:t> </a:t>
            </a:r>
            <a:r>
              <a:rPr lang="en-US" dirty="0" err="1" smtClean="0"/>
              <a:t>jednu</a:t>
            </a:r>
            <a:r>
              <a:rPr lang="en-US" dirty="0" smtClean="0"/>
              <a:t> z </a:t>
            </a:r>
            <a:r>
              <a:rPr lang="en-US" dirty="0" err="1" smtClean="0"/>
              <a:t>hlavních</a:t>
            </a:r>
            <a:r>
              <a:rPr lang="en-US" dirty="0" smtClean="0"/>
              <a:t> </a:t>
            </a:r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 err="1" smtClean="0"/>
              <a:t>dalším</a:t>
            </a:r>
            <a:r>
              <a:rPr lang="en-US" dirty="0" smtClean="0"/>
              <a:t> </a:t>
            </a:r>
            <a:r>
              <a:rPr lang="en-US" dirty="0" err="1" smtClean="0"/>
              <a:t>nováčkem</a:t>
            </a:r>
            <a:r>
              <a:rPr lang="en-US" dirty="0" smtClean="0"/>
              <a:t> (Deanna Durbin a Judy Garland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Every Sunday </a:t>
            </a:r>
            <a:r>
              <a:rPr lang="en-US" dirty="0" smtClean="0"/>
              <a:t>1936)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ztvární</a:t>
            </a:r>
            <a:r>
              <a:rPr lang="en-US" dirty="0" smtClean="0"/>
              <a:t> </a:t>
            </a:r>
            <a:r>
              <a:rPr lang="en-US" dirty="0" err="1" smtClean="0"/>
              <a:t>vedlejší</a:t>
            </a:r>
            <a:r>
              <a:rPr lang="en-US" dirty="0" smtClean="0"/>
              <a:t> </a:t>
            </a:r>
            <a:r>
              <a:rPr lang="en-US" dirty="0" err="1" smtClean="0"/>
              <a:t>roli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s </a:t>
            </a:r>
            <a:r>
              <a:rPr lang="en-US" dirty="0" err="1" smtClean="0"/>
              <a:t>již</a:t>
            </a:r>
            <a:r>
              <a:rPr lang="en-US" dirty="0" smtClean="0"/>
              <a:t> </a:t>
            </a:r>
            <a:r>
              <a:rPr lang="en-US" dirty="0" err="1" smtClean="0"/>
              <a:t>známou</a:t>
            </a:r>
            <a:r>
              <a:rPr lang="en-US" dirty="0" smtClean="0"/>
              <a:t> </a:t>
            </a:r>
            <a:r>
              <a:rPr lang="en-US" dirty="0" err="1" smtClean="0"/>
              <a:t>hvězdou</a:t>
            </a:r>
            <a:r>
              <a:rPr lang="en-US" dirty="0" smtClean="0"/>
              <a:t> (Marilyn Monroe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i="1" dirty="0" smtClean="0"/>
              <a:t>All about Eve</a:t>
            </a:r>
            <a:r>
              <a:rPr lang="en-US" dirty="0" smtClean="0"/>
              <a:t>, 1950. </a:t>
            </a:r>
          </a:p>
          <a:p>
            <a:r>
              <a:rPr lang="en-US" dirty="0" err="1" smtClean="0"/>
              <a:t>Zatímco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áze</a:t>
            </a:r>
            <a:r>
              <a:rPr lang="en-US" dirty="0" smtClean="0"/>
              <a:t> 2 se </a:t>
            </a:r>
            <a:r>
              <a:rPr lang="en-US" dirty="0" err="1" smtClean="0"/>
              <a:t>snaží</a:t>
            </a:r>
            <a:r>
              <a:rPr lang="en-US" dirty="0" smtClean="0"/>
              <a:t> </a:t>
            </a:r>
            <a:r>
              <a:rPr lang="en-US" dirty="0" err="1" smtClean="0"/>
              <a:t>najít</a:t>
            </a:r>
            <a:r>
              <a:rPr lang="en-US" dirty="0" smtClean="0"/>
              <a:t> / </a:t>
            </a:r>
            <a:r>
              <a:rPr lang="en-US" dirty="0" err="1" smtClean="0"/>
              <a:t>vytvořit</a:t>
            </a:r>
            <a:r>
              <a:rPr lang="en-US" dirty="0" smtClean="0"/>
              <a:t> </a:t>
            </a:r>
            <a:r>
              <a:rPr lang="en-US" dirty="0" err="1" smtClean="0"/>
              <a:t>vhodný</a:t>
            </a:r>
            <a:r>
              <a:rPr lang="en-US" dirty="0" smtClean="0"/>
              <a:t> </a:t>
            </a:r>
            <a:r>
              <a:rPr lang="en-US" dirty="0" err="1" smtClean="0"/>
              <a:t>typ</a:t>
            </a:r>
            <a:r>
              <a:rPr lang="en-US" dirty="0" smtClean="0"/>
              <a:t> &gt;&gt;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role </a:t>
            </a:r>
            <a:r>
              <a:rPr lang="en-US" dirty="0" err="1"/>
              <a:t>ideálně</a:t>
            </a:r>
            <a:r>
              <a:rPr lang="en-US" dirty="0"/>
              <a:t> </a:t>
            </a:r>
            <a:r>
              <a:rPr lang="en-US" dirty="0" err="1"/>
              <a:t>zapadly</a:t>
            </a:r>
            <a:r>
              <a:rPr lang="en-US" dirty="0"/>
              <a:t> do </a:t>
            </a:r>
            <a:r>
              <a:rPr lang="en-US" dirty="0" err="1"/>
              <a:t>plastického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fáze</a:t>
            </a:r>
            <a:r>
              <a:rPr lang="en-US" dirty="0" smtClean="0"/>
              <a:t> 3 se </a:t>
            </a:r>
            <a:r>
              <a:rPr lang="en-US" dirty="0" err="1" smtClean="0"/>
              <a:t>snaží</a:t>
            </a:r>
            <a:r>
              <a:rPr lang="en-US" dirty="0" smtClean="0"/>
              <a:t> </a:t>
            </a:r>
            <a:r>
              <a:rPr lang="en-US" dirty="0" err="1" smtClean="0"/>
              <a:t>nalezenou</a:t>
            </a:r>
            <a:r>
              <a:rPr lang="en-US" dirty="0" smtClean="0"/>
              <a:t> </a:t>
            </a:r>
            <a:r>
              <a:rPr lang="en-US" dirty="0" err="1" smtClean="0"/>
              <a:t>formuli</a:t>
            </a:r>
            <a:r>
              <a:rPr lang="en-US" dirty="0" smtClean="0"/>
              <a:t> co </a:t>
            </a:r>
            <a:r>
              <a:rPr lang="en-US" dirty="0" err="1" smtClean="0"/>
              <a:t>nejlépe</a:t>
            </a:r>
            <a:r>
              <a:rPr lang="en-US" dirty="0" smtClean="0"/>
              <a:t> </a:t>
            </a:r>
            <a:r>
              <a:rPr lang="en-US" dirty="0" err="1" smtClean="0"/>
              <a:t>využít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 smtClean="0"/>
              <a:t> “Typecasting”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obsazení</a:t>
            </a:r>
            <a:r>
              <a:rPr lang="en-US" dirty="0" smtClean="0"/>
              <a:t> </a:t>
            </a:r>
            <a:r>
              <a:rPr lang="en-US" dirty="0" err="1" smtClean="0"/>
              <a:t>dle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role, </a:t>
            </a:r>
            <a:r>
              <a:rPr lang="en-US" dirty="0" err="1" smtClean="0"/>
              <a:t>kterou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pravidelně</a:t>
            </a:r>
            <a:r>
              <a:rPr lang="en-US" dirty="0" smtClean="0"/>
              <a:t> </a:t>
            </a:r>
            <a:r>
              <a:rPr lang="en-US" dirty="0" err="1" smtClean="0"/>
              <a:t>opakovat</a:t>
            </a:r>
            <a:r>
              <a:rPr lang="en-US" dirty="0" smtClean="0"/>
              <a:t>. </a:t>
            </a:r>
            <a:r>
              <a:rPr lang="en-US" dirty="0" err="1" smtClean="0"/>
              <a:t>Ačkoliv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s </a:t>
            </a:r>
            <a:r>
              <a:rPr lang="en-US" dirty="0" err="1" smtClean="0"/>
              <a:t>touto</a:t>
            </a:r>
            <a:r>
              <a:rPr lang="en-US" dirty="0" smtClean="0"/>
              <a:t> </a:t>
            </a:r>
            <a:r>
              <a:rPr lang="en-US" dirty="0" err="1" smtClean="0"/>
              <a:t>praxí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nesouhlasily</a:t>
            </a:r>
            <a:r>
              <a:rPr lang="en-US" dirty="0" smtClean="0"/>
              <a:t> (Cagney, Davis), </a:t>
            </a:r>
            <a:r>
              <a:rPr lang="en-US" dirty="0" err="1" smtClean="0"/>
              <a:t>dovolila</a:t>
            </a:r>
            <a:r>
              <a:rPr lang="en-US" dirty="0" smtClean="0"/>
              <a:t> </a:t>
            </a:r>
            <a:r>
              <a:rPr lang="en-US" dirty="0" err="1" smtClean="0"/>
              <a:t>studiím</a:t>
            </a:r>
            <a:r>
              <a:rPr lang="en-US" dirty="0" smtClean="0"/>
              <a:t> </a:t>
            </a:r>
            <a:r>
              <a:rPr lang="en-US" dirty="0" err="1" smtClean="0"/>
              <a:t>vyvíjet</a:t>
            </a:r>
            <a:r>
              <a:rPr lang="en-US" dirty="0" smtClean="0"/>
              <a:t> a </a:t>
            </a:r>
            <a:r>
              <a:rPr lang="en-US" dirty="0" err="1" smtClean="0"/>
              <a:t>obsazovat</a:t>
            </a:r>
            <a:r>
              <a:rPr lang="en-US" dirty="0" smtClean="0"/>
              <a:t> filmy </a:t>
            </a:r>
            <a:r>
              <a:rPr lang="en-US" dirty="0" err="1" smtClean="0"/>
              <a:t>rychle</a:t>
            </a:r>
            <a:r>
              <a:rPr lang="en-US" dirty="0" smtClean="0"/>
              <a:t> a </a:t>
            </a:r>
            <a:r>
              <a:rPr lang="en-US" dirty="0" err="1" smtClean="0"/>
              <a:t>efektivně</a:t>
            </a:r>
            <a:r>
              <a:rPr lang="en-US" dirty="0" smtClean="0"/>
              <a:t>, </a:t>
            </a: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osvědčené</a:t>
            </a:r>
            <a:r>
              <a:rPr lang="en-US" dirty="0" smtClean="0"/>
              <a:t> </a:t>
            </a:r>
            <a:r>
              <a:rPr lang="en-US" dirty="0" err="1" smtClean="0"/>
              <a:t>šablony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6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Marilyn Monroe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i="1" dirty="0" smtClean="0"/>
              <a:t>All about Eve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(1950, Joseph L. </a:t>
            </a:r>
            <a:r>
              <a:rPr lang="en-US" dirty="0" err="1" smtClean="0"/>
              <a:t>Mankiewicz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Marilyn Monroe scenes in ALL ABOUT EVE (1950) H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0465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Texty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DeCordova</a:t>
            </a:r>
            <a:r>
              <a:rPr lang="en-US" dirty="0" smtClean="0"/>
              <a:t>, Richard (1991): The emergence of the star system in America. In: Gledhill, </a:t>
            </a:r>
            <a:r>
              <a:rPr lang="en-US" dirty="0" err="1" smtClean="0"/>
              <a:t>Chrisitne</a:t>
            </a:r>
            <a:r>
              <a:rPr lang="en-US" dirty="0" smtClean="0"/>
              <a:t> (ed.): </a:t>
            </a:r>
            <a:r>
              <a:rPr lang="en-US" i="1" dirty="0" smtClean="0"/>
              <a:t>Stardom. Industry of desire.</a:t>
            </a:r>
            <a:r>
              <a:rPr lang="en-US" dirty="0" smtClean="0"/>
              <a:t> London, New York: </a:t>
            </a:r>
            <a:r>
              <a:rPr lang="en-US" dirty="0" err="1" smtClean="0"/>
              <a:t>Routledge</a:t>
            </a:r>
            <a:r>
              <a:rPr lang="en-US" dirty="0" smtClean="0"/>
              <a:t>, s. 17 </a:t>
            </a:r>
            <a:r>
              <a:rPr lang="mr-IN" dirty="0" smtClean="0"/>
              <a:t>–</a:t>
            </a:r>
            <a:r>
              <a:rPr lang="en-US" dirty="0" smtClean="0"/>
              <a:t> 29.</a:t>
            </a:r>
          </a:p>
          <a:p>
            <a:pPr lvl="1"/>
            <a:r>
              <a:rPr lang="en-US" dirty="0" err="1" smtClean="0"/>
              <a:t>DeCordova</a:t>
            </a:r>
            <a:r>
              <a:rPr lang="en-US" dirty="0" smtClean="0"/>
              <a:t>, </a:t>
            </a:r>
            <a:r>
              <a:rPr lang="en-US" dirty="0"/>
              <a:t>Richard (1990): </a:t>
            </a:r>
            <a:r>
              <a:rPr lang="en-US" i="1" dirty="0"/>
              <a:t>Picture Personalities. The Emergence of the Star System in America</a:t>
            </a:r>
            <a:r>
              <a:rPr lang="en-US" dirty="0"/>
              <a:t>. Champaign, University of Illinois Press.</a:t>
            </a:r>
            <a:endParaRPr lang="en-US" dirty="0" smtClean="0"/>
          </a:p>
          <a:p>
            <a:r>
              <a:rPr lang="en-US" dirty="0" smtClean="0"/>
              <a:t>McDonald, Paul (2000): </a:t>
            </a:r>
            <a:r>
              <a:rPr lang="en-US" i="1" dirty="0" smtClean="0"/>
              <a:t>The Star system. Hollywood’s production of popular identities</a:t>
            </a:r>
            <a:r>
              <a:rPr lang="en-US" dirty="0" smtClean="0"/>
              <a:t>. London: Wallflower, s. 5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66 a s. 67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smtClean="0"/>
              <a:t>111.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064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i="1" dirty="0" smtClean="0"/>
              <a:t>Star vehicle =</a:t>
            </a:r>
            <a:r>
              <a:rPr lang="en-US" sz="3200" dirty="0" smtClean="0"/>
              <a:t> </a:t>
            </a:r>
            <a:r>
              <a:rPr lang="en-US" sz="3200" dirty="0" err="1" smtClean="0"/>
              <a:t>finální</a:t>
            </a:r>
            <a:r>
              <a:rPr lang="en-US" sz="3200" dirty="0" smtClean="0"/>
              <a:t> </a:t>
            </a:r>
            <a:r>
              <a:rPr lang="en-US" sz="3200" dirty="0" err="1" smtClean="0"/>
              <a:t>standardizace</a:t>
            </a:r>
            <a:r>
              <a:rPr lang="en-US" sz="3200" dirty="0" smtClean="0"/>
              <a:t> </a:t>
            </a:r>
            <a:r>
              <a:rPr lang="en-US" sz="3200" dirty="0" err="1" smtClean="0"/>
              <a:t>produktu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199"/>
            <a:ext cx="8433765" cy="5046975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Termín</a:t>
            </a:r>
            <a:r>
              <a:rPr lang="en-US" dirty="0" smtClean="0"/>
              <a:t> </a:t>
            </a:r>
            <a:r>
              <a:rPr lang="en-US" dirty="0" err="1" smtClean="0"/>
              <a:t>vzešel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samotné</a:t>
            </a:r>
            <a:r>
              <a:rPr lang="en-US" dirty="0" smtClean="0"/>
              <a:t> </a:t>
            </a:r>
            <a:r>
              <a:rPr lang="en-US" dirty="0" err="1" smtClean="0"/>
              <a:t>výrobní</a:t>
            </a:r>
            <a:r>
              <a:rPr lang="en-US" dirty="0" smtClean="0"/>
              <a:t> </a:t>
            </a:r>
            <a:r>
              <a:rPr lang="en-US" dirty="0" err="1" smtClean="0"/>
              <a:t>praxe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Označuje</a:t>
            </a:r>
            <a:r>
              <a:rPr lang="en-US" dirty="0" smtClean="0"/>
              <a:t> </a:t>
            </a:r>
            <a:r>
              <a:rPr lang="en-US" dirty="0" err="1" smtClean="0"/>
              <a:t>způsob</a:t>
            </a:r>
            <a:r>
              <a:rPr lang="en-US" dirty="0" smtClean="0"/>
              <a:t> </a:t>
            </a:r>
            <a:r>
              <a:rPr lang="en-US" dirty="0" err="1" smtClean="0"/>
              <a:t>přípravy</a:t>
            </a:r>
            <a:r>
              <a:rPr lang="en-US" dirty="0" smtClean="0"/>
              <a:t> </a:t>
            </a:r>
            <a:r>
              <a:rPr lang="en-US" dirty="0" err="1" smtClean="0"/>
              <a:t>natáčení</a:t>
            </a:r>
            <a:r>
              <a:rPr lang="en-US" dirty="0" smtClean="0"/>
              <a:t> a </a:t>
            </a:r>
            <a:r>
              <a:rPr lang="en-US" dirty="0" err="1" smtClean="0"/>
              <a:t>propagace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s </a:t>
            </a:r>
            <a:r>
              <a:rPr lang="en-US" dirty="0" err="1" smtClean="0"/>
              <a:t>cílem</a:t>
            </a:r>
            <a:r>
              <a:rPr lang="en-US" dirty="0" smtClean="0"/>
              <a:t> co </a:t>
            </a:r>
            <a:r>
              <a:rPr lang="en-US" dirty="0" err="1" smtClean="0"/>
              <a:t>nejlépe</a:t>
            </a:r>
            <a:r>
              <a:rPr lang="en-US" dirty="0" smtClean="0"/>
              <a:t> </a:t>
            </a:r>
            <a:r>
              <a:rPr lang="en-US" dirty="0" err="1" smtClean="0"/>
              <a:t>využít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hvězdu</a:t>
            </a:r>
            <a:r>
              <a:rPr lang="en-US" dirty="0"/>
              <a:t> </a:t>
            </a:r>
            <a:r>
              <a:rPr lang="en-US" dirty="0" smtClean="0"/>
              <a:t>v </a:t>
            </a:r>
            <a:r>
              <a:rPr lang="en-US" dirty="0" err="1" smtClean="0"/>
              <a:t>rámci</a:t>
            </a:r>
            <a:r>
              <a:rPr lang="en-US" dirty="0" smtClean="0"/>
              <a:t> </a:t>
            </a:r>
            <a:r>
              <a:rPr lang="en-US" dirty="0" err="1" smtClean="0"/>
              <a:t>fungujícího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+ v </a:t>
            </a:r>
            <a:r>
              <a:rPr lang="en-US" dirty="0" err="1" smtClean="0"/>
              <a:t>každém</a:t>
            </a:r>
            <a:r>
              <a:rPr lang="en-US" dirty="0" smtClean="0"/>
              <a:t> </a:t>
            </a:r>
            <a:r>
              <a:rPr lang="en-US" dirty="0" err="1" smtClean="0"/>
              <a:t>snímku</a:t>
            </a:r>
            <a:r>
              <a:rPr lang="en-US" dirty="0" smtClean="0"/>
              <a:t> </a:t>
            </a:r>
            <a:r>
              <a:rPr lang="en-US" dirty="0" err="1" smtClean="0"/>
              <a:t>drobné</a:t>
            </a:r>
            <a:r>
              <a:rPr lang="en-US" dirty="0" smtClean="0"/>
              <a:t> </a:t>
            </a:r>
            <a:r>
              <a:rPr lang="en-US" dirty="0" err="1" smtClean="0"/>
              <a:t>inovace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žánrové</a:t>
            </a:r>
            <a:r>
              <a:rPr lang="en-US" dirty="0" smtClean="0"/>
              <a:t> </a:t>
            </a:r>
            <a:r>
              <a:rPr lang="en-US" dirty="0" err="1" smtClean="0"/>
              <a:t>kombinace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Role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en-US" i="1" dirty="0" smtClean="0"/>
              <a:t>star vehicle </a:t>
            </a:r>
            <a:r>
              <a:rPr lang="en-US" dirty="0" err="1" smtClean="0"/>
              <a:t>modelované</a:t>
            </a:r>
            <a:r>
              <a:rPr lang="en-US" dirty="0" smtClean="0"/>
              <a:t> </a:t>
            </a:r>
            <a:r>
              <a:rPr lang="en-US" dirty="0" err="1" smtClean="0"/>
              <a:t>podle</a:t>
            </a:r>
            <a:r>
              <a:rPr lang="en-US" dirty="0"/>
              <a:t>:</a:t>
            </a:r>
            <a:endParaRPr lang="en-US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dirty="0" err="1" smtClean="0"/>
              <a:t>Vzezření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(Marilyn Monroe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hloupá</a:t>
            </a:r>
            <a:r>
              <a:rPr lang="en-US" dirty="0" smtClean="0"/>
              <a:t> </a:t>
            </a:r>
            <a:r>
              <a:rPr lang="en-US" dirty="0" err="1" smtClean="0"/>
              <a:t>blondýna</a:t>
            </a:r>
            <a:r>
              <a:rPr lang="en-US" dirty="0" smtClean="0"/>
              <a:t>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 smtClean="0"/>
              <a:t>Stiuace</a:t>
            </a:r>
            <a:r>
              <a:rPr lang="en-US" dirty="0" smtClean="0"/>
              <a:t>, </a:t>
            </a:r>
            <a:r>
              <a:rPr lang="en-US" dirty="0" err="1" smtClean="0"/>
              <a:t>prostředí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děje</a:t>
            </a:r>
            <a:r>
              <a:rPr lang="en-US" dirty="0" smtClean="0"/>
              <a:t> (Greta </a:t>
            </a:r>
            <a:r>
              <a:rPr lang="en-US" dirty="0" err="1" smtClean="0"/>
              <a:t>Garbo</a:t>
            </a:r>
            <a:r>
              <a:rPr lang="en-US" dirty="0" smtClean="0"/>
              <a:t> v </a:t>
            </a:r>
            <a:r>
              <a:rPr lang="en-US" dirty="0" err="1" smtClean="0"/>
              <a:t>melancholických</a:t>
            </a:r>
            <a:r>
              <a:rPr lang="en-US" dirty="0" smtClean="0"/>
              <a:t> </a:t>
            </a:r>
            <a:r>
              <a:rPr lang="en-US" dirty="0" err="1" smtClean="0"/>
              <a:t>romancích</a:t>
            </a:r>
            <a:r>
              <a:rPr lang="en-US" dirty="0" smtClean="0"/>
              <a:t>, </a:t>
            </a:r>
            <a:r>
              <a:rPr lang="en-US" dirty="0" err="1" smtClean="0"/>
              <a:t>vystavěných</a:t>
            </a:r>
            <a:r>
              <a:rPr lang="en-US" dirty="0" smtClean="0"/>
              <a:t> </a:t>
            </a:r>
            <a:r>
              <a:rPr lang="en-US" dirty="0" err="1" smtClean="0"/>
              <a:t>kolem</a:t>
            </a:r>
            <a:r>
              <a:rPr lang="en-US" dirty="0" smtClean="0"/>
              <a:t> </a:t>
            </a:r>
            <a:r>
              <a:rPr lang="en-US" dirty="0" err="1" smtClean="0"/>
              <a:t>nenaplněného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 smtClean="0"/>
              <a:t>Možnosti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předvést</a:t>
            </a:r>
            <a:r>
              <a:rPr lang="en-US" dirty="0"/>
              <a:t> </a:t>
            </a:r>
            <a:r>
              <a:rPr lang="en-US" dirty="0" smtClean="0"/>
              <a:t>to, co </a:t>
            </a:r>
            <a:r>
              <a:rPr lang="en-US" dirty="0" err="1" smtClean="0"/>
              <a:t>umí</a:t>
            </a:r>
            <a:r>
              <a:rPr lang="en-US" dirty="0" smtClean="0"/>
              <a:t> </a:t>
            </a:r>
            <a:r>
              <a:rPr lang="en-US" dirty="0" err="1" smtClean="0"/>
              <a:t>nejlépe</a:t>
            </a:r>
            <a:r>
              <a:rPr lang="en-US" dirty="0" smtClean="0"/>
              <a:t> (Gene Kelly </a:t>
            </a:r>
            <a:r>
              <a:rPr lang="en-US" dirty="0" err="1" smtClean="0"/>
              <a:t>tančí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Pokud</a:t>
            </a:r>
            <a:r>
              <a:rPr lang="en-US" dirty="0" smtClean="0"/>
              <a:t> je star vehicle </a:t>
            </a:r>
            <a:r>
              <a:rPr lang="en-US" dirty="0" err="1" smtClean="0"/>
              <a:t>funkční</a:t>
            </a:r>
            <a:r>
              <a:rPr lang="en-US" dirty="0" smtClean="0"/>
              <a:t>, </a:t>
            </a:r>
            <a:r>
              <a:rPr lang="en-US" dirty="0" err="1" smtClean="0"/>
              <a:t>přetrvávající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konzistentní</a:t>
            </a:r>
            <a:r>
              <a:rPr lang="en-US" dirty="0" smtClean="0"/>
              <a:t>,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nabrat</a:t>
            </a:r>
            <a:r>
              <a:rPr lang="en-US" dirty="0" smtClean="0"/>
              <a:t> </a:t>
            </a:r>
            <a:r>
              <a:rPr lang="en-US" dirty="0" err="1" smtClean="0"/>
              <a:t>skoro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kvalit</a:t>
            </a:r>
            <a:r>
              <a:rPr lang="en-US" dirty="0" smtClean="0"/>
              <a:t> </a:t>
            </a:r>
            <a:r>
              <a:rPr lang="en-US" dirty="0" err="1" smtClean="0"/>
              <a:t>žánru</a:t>
            </a:r>
            <a:r>
              <a:rPr lang="en-US" dirty="0" smtClean="0"/>
              <a:t> (Marlene Dietrich a Joseph von </a:t>
            </a:r>
            <a:r>
              <a:rPr lang="en-US" dirty="0"/>
              <a:t>S</a:t>
            </a:r>
            <a:r>
              <a:rPr lang="en-US" dirty="0" smtClean="0"/>
              <a:t>ternberg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kontinuální</a:t>
            </a:r>
            <a:r>
              <a:rPr lang="en-US" dirty="0" smtClean="0"/>
              <a:t> </a:t>
            </a:r>
            <a:r>
              <a:rPr lang="en-US" dirty="0" err="1" smtClean="0"/>
              <a:t>vizualita</a:t>
            </a:r>
            <a:r>
              <a:rPr lang="en-US" dirty="0" smtClean="0"/>
              <a:t>, </a:t>
            </a:r>
            <a:r>
              <a:rPr lang="en-US" dirty="0" err="1" smtClean="0"/>
              <a:t>ikonografie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struktura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5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9398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Propagace</a:t>
            </a:r>
            <a:r>
              <a:rPr lang="en-US" dirty="0" smtClean="0"/>
              <a:t> &amp; </a:t>
            </a:r>
            <a:r>
              <a:rPr lang="en-US" dirty="0" err="1" smtClean="0"/>
              <a:t>kontrakty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4000" y="1273625"/>
            <a:ext cx="8599714" cy="5312231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Každé</a:t>
            </a:r>
            <a:r>
              <a:rPr lang="en-US" dirty="0" smtClean="0"/>
              <a:t> studio </a:t>
            </a:r>
            <a:r>
              <a:rPr lang="en-US" dirty="0" err="1" smtClean="0"/>
              <a:t>disponuje</a:t>
            </a:r>
            <a:r>
              <a:rPr lang="en-US" dirty="0" smtClean="0"/>
              <a:t> </a:t>
            </a:r>
            <a:r>
              <a:rPr lang="en-US" dirty="0" err="1" smtClean="0"/>
              <a:t>týmy</a:t>
            </a:r>
            <a:r>
              <a:rPr lang="en-US" dirty="0" smtClean="0"/>
              <a:t> k </a:t>
            </a:r>
            <a:r>
              <a:rPr lang="en-US" dirty="0" err="1" smtClean="0"/>
              <a:t>šíření</a:t>
            </a:r>
            <a:r>
              <a:rPr lang="en-US" dirty="0" smtClean="0"/>
              <a:t> a </a:t>
            </a:r>
            <a:r>
              <a:rPr lang="en-US" dirty="0" err="1" smtClean="0"/>
              <a:t>propagaci</a:t>
            </a:r>
            <a:r>
              <a:rPr lang="en-US" dirty="0" smtClean="0"/>
              <a:t> </a:t>
            </a:r>
            <a:r>
              <a:rPr lang="en-US" dirty="0" err="1" smtClean="0"/>
              <a:t>hvězdných</a:t>
            </a:r>
            <a:r>
              <a:rPr lang="en-US" dirty="0" smtClean="0"/>
              <a:t> </a:t>
            </a:r>
            <a:r>
              <a:rPr lang="en-US" dirty="0" err="1" smtClean="0"/>
              <a:t>obrazů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články</a:t>
            </a:r>
            <a:r>
              <a:rPr lang="en-US" dirty="0" smtClean="0"/>
              <a:t> a </a:t>
            </a:r>
            <a:r>
              <a:rPr lang="en-US" dirty="0" err="1" smtClean="0"/>
              <a:t>komunikace</a:t>
            </a:r>
            <a:r>
              <a:rPr lang="en-US" dirty="0" smtClean="0"/>
              <a:t> s </a:t>
            </a:r>
            <a:r>
              <a:rPr lang="en-US" dirty="0" err="1" smtClean="0"/>
              <a:t>fanouškovskými</a:t>
            </a:r>
            <a:r>
              <a:rPr lang="en-US" dirty="0" smtClean="0"/>
              <a:t> </a:t>
            </a:r>
            <a:r>
              <a:rPr lang="en-US" dirty="0" err="1" smtClean="0"/>
              <a:t>kluby</a:t>
            </a:r>
            <a:r>
              <a:rPr lang="en-US" dirty="0" smtClean="0"/>
              <a:t>, </a:t>
            </a:r>
            <a:r>
              <a:rPr lang="en-US" dirty="0" err="1" smtClean="0"/>
              <a:t>smlouvy</a:t>
            </a:r>
            <a:r>
              <a:rPr lang="en-US" dirty="0" smtClean="0"/>
              <a:t> o </a:t>
            </a:r>
            <a:r>
              <a:rPr lang="en-US" dirty="0" err="1" smtClean="0"/>
              <a:t>obchodním</a:t>
            </a:r>
            <a:r>
              <a:rPr lang="en-US" dirty="0" smtClean="0"/>
              <a:t> </a:t>
            </a:r>
            <a:r>
              <a:rPr lang="en-US" dirty="0" err="1" smtClean="0"/>
              <a:t>zastoupení</a:t>
            </a:r>
            <a:r>
              <a:rPr lang="en-US" dirty="0" smtClean="0"/>
              <a:t> </a:t>
            </a:r>
            <a:r>
              <a:rPr lang="en-US" dirty="0" err="1" smtClean="0"/>
              <a:t>vybraných</a:t>
            </a:r>
            <a:r>
              <a:rPr lang="en-US" dirty="0" smtClean="0"/>
              <a:t> </a:t>
            </a:r>
            <a:r>
              <a:rPr lang="en-US" dirty="0" err="1" smtClean="0"/>
              <a:t>značek</a:t>
            </a:r>
            <a:r>
              <a:rPr lang="en-US" dirty="0" smtClean="0"/>
              <a:t>, </a:t>
            </a:r>
            <a:r>
              <a:rPr lang="en-US" dirty="0" err="1" smtClean="0"/>
              <a:t>návrhy</a:t>
            </a:r>
            <a:r>
              <a:rPr lang="en-US" dirty="0" smtClean="0"/>
              <a:t> </a:t>
            </a:r>
            <a:r>
              <a:rPr lang="en-US" dirty="0" err="1" smtClean="0"/>
              <a:t>plakátů</a:t>
            </a:r>
            <a:r>
              <a:rPr lang="en-US" dirty="0" smtClean="0"/>
              <a:t> a </a:t>
            </a:r>
            <a:r>
              <a:rPr lang="en-US" dirty="0" err="1" smtClean="0"/>
              <a:t>dalších</a:t>
            </a:r>
            <a:r>
              <a:rPr lang="en-US" dirty="0" smtClean="0"/>
              <a:t> PR </a:t>
            </a:r>
            <a:r>
              <a:rPr lang="en-US" dirty="0" err="1" smtClean="0"/>
              <a:t>materiálů</a:t>
            </a:r>
            <a:r>
              <a:rPr lang="en-US" dirty="0" smtClean="0"/>
              <a:t> pro </a:t>
            </a:r>
            <a:r>
              <a:rPr lang="en-US" dirty="0" err="1" smtClean="0"/>
              <a:t>šíření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v USA, </a:t>
            </a:r>
            <a:r>
              <a:rPr lang="en-US" dirty="0" err="1" smtClean="0"/>
              <a:t>tak</a:t>
            </a:r>
            <a:r>
              <a:rPr lang="en-US" dirty="0" smtClean="0"/>
              <a:t> v </a:t>
            </a:r>
            <a:r>
              <a:rPr lang="en-US" dirty="0" err="1" smtClean="0"/>
              <a:t>zahraničí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Dlouhodobé</a:t>
            </a:r>
            <a:r>
              <a:rPr lang="en-US" dirty="0" smtClean="0"/>
              <a:t> </a:t>
            </a:r>
            <a:r>
              <a:rPr lang="en-US" dirty="0" err="1" smtClean="0"/>
              <a:t>smlouvy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7 let, </a:t>
            </a:r>
            <a:r>
              <a:rPr lang="en-US" dirty="0" err="1" smtClean="0"/>
              <a:t>značně</a:t>
            </a:r>
            <a:r>
              <a:rPr lang="en-US" dirty="0" smtClean="0"/>
              <a:t> </a:t>
            </a:r>
            <a:r>
              <a:rPr lang="en-US" dirty="0" err="1" smtClean="0"/>
              <a:t>nevýhodné</a:t>
            </a:r>
            <a:r>
              <a:rPr lang="en-US" dirty="0" smtClean="0"/>
              <a:t> a </a:t>
            </a:r>
            <a:r>
              <a:rPr lang="en-US" dirty="0" err="1" smtClean="0"/>
              <a:t>restriktivní</a:t>
            </a:r>
            <a:r>
              <a:rPr lang="en-US" dirty="0" smtClean="0"/>
              <a:t> pro </a:t>
            </a:r>
            <a:r>
              <a:rPr lang="en-US" dirty="0" err="1" smtClean="0"/>
              <a:t>hvězdy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Neexistuje</a:t>
            </a:r>
            <a:r>
              <a:rPr lang="en-US" dirty="0" smtClean="0"/>
              <a:t> </a:t>
            </a:r>
            <a:r>
              <a:rPr lang="en-US" dirty="0" err="1" smtClean="0"/>
              <a:t>univerzální</a:t>
            </a:r>
            <a:r>
              <a:rPr lang="en-US" dirty="0" smtClean="0"/>
              <a:t> </a:t>
            </a:r>
            <a:r>
              <a:rPr lang="en-US" dirty="0" err="1" smtClean="0"/>
              <a:t>kontrakt</a:t>
            </a:r>
            <a:r>
              <a:rPr lang="en-US" dirty="0" smtClean="0"/>
              <a:t>, </a:t>
            </a:r>
            <a:r>
              <a:rPr lang="en-US" dirty="0" err="1" smtClean="0"/>
              <a:t>každá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vyjednává</a:t>
            </a:r>
            <a:r>
              <a:rPr lang="en-US" dirty="0" smtClean="0"/>
              <a:t> </a:t>
            </a:r>
            <a:r>
              <a:rPr lang="en-US" dirty="0" err="1" smtClean="0"/>
              <a:t>míru</a:t>
            </a:r>
            <a:r>
              <a:rPr lang="en-US" dirty="0" smtClean="0"/>
              <a:t> </a:t>
            </a:r>
            <a:r>
              <a:rPr lang="en-US" dirty="0" err="1" smtClean="0"/>
              <a:t>kontroly</a:t>
            </a:r>
            <a:r>
              <a:rPr lang="en-US" dirty="0" smtClean="0"/>
              <a:t> </a:t>
            </a:r>
            <a:r>
              <a:rPr lang="en-US" dirty="0" err="1" smtClean="0"/>
              <a:t>nad</a:t>
            </a:r>
            <a:r>
              <a:rPr lang="en-US" dirty="0" smtClean="0"/>
              <a:t> </a:t>
            </a:r>
            <a:r>
              <a:rPr lang="en-US" dirty="0" err="1" smtClean="0"/>
              <a:t>vlastním</a:t>
            </a:r>
            <a:r>
              <a:rPr lang="en-US" dirty="0" smtClean="0"/>
              <a:t> </a:t>
            </a:r>
            <a:r>
              <a:rPr lang="en-US" dirty="0" err="1" smtClean="0"/>
              <a:t>hvězdným</a:t>
            </a:r>
            <a:r>
              <a:rPr lang="en-US" dirty="0" smtClean="0"/>
              <a:t> </a:t>
            </a:r>
            <a:r>
              <a:rPr lang="en-US" dirty="0" err="1" smtClean="0"/>
              <a:t>obrazem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Studio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kontrakt</a:t>
            </a:r>
            <a:r>
              <a:rPr lang="en-US" dirty="0" smtClean="0"/>
              <a:t> </a:t>
            </a:r>
            <a:r>
              <a:rPr lang="en-US" dirty="0" err="1" smtClean="0"/>
              <a:t>kdykliv</a:t>
            </a:r>
            <a:r>
              <a:rPr lang="en-US" dirty="0" smtClean="0"/>
              <a:t> </a:t>
            </a:r>
            <a:r>
              <a:rPr lang="en-US" dirty="0" err="1" smtClean="0"/>
              <a:t>ukončit</a:t>
            </a:r>
            <a:r>
              <a:rPr lang="en-US" dirty="0" smtClean="0"/>
              <a:t>, </a:t>
            </a:r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nikoliv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Kontrola</a:t>
            </a:r>
            <a:r>
              <a:rPr lang="en-US" dirty="0" smtClean="0"/>
              <a:t> </a:t>
            </a:r>
            <a:r>
              <a:rPr lang="en-US" dirty="0" err="1" smtClean="0"/>
              <a:t>nad</a:t>
            </a:r>
            <a:r>
              <a:rPr lang="en-US" dirty="0" smtClean="0"/>
              <a:t> </a:t>
            </a:r>
            <a:r>
              <a:rPr lang="en-US" dirty="0" err="1" smtClean="0"/>
              <a:t>finančními</a:t>
            </a:r>
            <a:r>
              <a:rPr lang="en-US" dirty="0" smtClean="0"/>
              <a:t> </a:t>
            </a:r>
            <a:r>
              <a:rPr lang="en-US" dirty="0" err="1" smtClean="0"/>
              <a:t>otázkami</a:t>
            </a:r>
            <a:r>
              <a:rPr lang="en-US" dirty="0" smtClean="0"/>
              <a:t>, </a:t>
            </a:r>
            <a:r>
              <a:rPr lang="en-US" dirty="0" err="1" smtClean="0"/>
              <a:t>povahou</a:t>
            </a:r>
            <a:r>
              <a:rPr lang="en-US" dirty="0" smtClean="0"/>
              <a:t> </a:t>
            </a:r>
            <a:r>
              <a:rPr lang="en-US" dirty="0" err="1" smtClean="0"/>
              <a:t>rolí</a:t>
            </a:r>
            <a:r>
              <a:rPr lang="en-US" dirty="0" smtClean="0"/>
              <a:t> a </a:t>
            </a:r>
            <a:r>
              <a:rPr lang="en-US" dirty="0" err="1" smtClean="0"/>
              <a:t>veřejných</a:t>
            </a:r>
            <a:r>
              <a:rPr lang="en-US" dirty="0" smtClean="0"/>
              <a:t> </a:t>
            </a:r>
            <a:r>
              <a:rPr lang="en-US" dirty="0" err="1" smtClean="0"/>
              <a:t>výstupů</a:t>
            </a:r>
            <a:r>
              <a:rPr lang="en-US" dirty="0" smtClean="0"/>
              <a:t>, </a:t>
            </a:r>
            <a:r>
              <a:rPr lang="en-US" dirty="0" err="1" smtClean="0"/>
              <a:t>marketingových</a:t>
            </a:r>
            <a:r>
              <a:rPr lang="en-US" dirty="0" smtClean="0"/>
              <a:t> </a:t>
            </a:r>
            <a:r>
              <a:rPr lang="en-US" dirty="0" err="1" smtClean="0"/>
              <a:t>kampaní</a:t>
            </a:r>
            <a:r>
              <a:rPr lang="en-US" dirty="0" smtClean="0"/>
              <a:t> a </a:t>
            </a:r>
            <a:r>
              <a:rPr lang="en-US" dirty="0" err="1" smtClean="0"/>
              <a:t>prací</a:t>
            </a:r>
            <a:r>
              <a:rPr lang="en-US" dirty="0" smtClean="0"/>
              <a:t> pro </a:t>
            </a:r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studia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V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porušení</a:t>
            </a:r>
            <a:r>
              <a:rPr lang="en-US" dirty="0" smtClean="0"/>
              <a:t> </a:t>
            </a:r>
            <a:r>
              <a:rPr lang="en-US" dirty="0" err="1" smtClean="0"/>
              <a:t>některé</a:t>
            </a:r>
            <a:r>
              <a:rPr lang="en-US" dirty="0" smtClean="0"/>
              <a:t> z </a:t>
            </a:r>
            <a:r>
              <a:rPr lang="en-US" dirty="0" err="1" smtClean="0"/>
              <a:t>klauzulí</a:t>
            </a:r>
            <a:r>
              <a:rPr lang="en-US" dirty="0" smtClean="0"/>
              <a:t> </a:t>
            </a:r>
            <a:r>
              <a:rPr lang="en-US" dirty="0" err="1" smtClean="0"/>
              <a:t>následují</a:t>
            </a:r>
            <a:r>
              <a:rPr lang="en-US" dirty="0" smtClean="0"/>
              <a:t> </a:t>
            </a:r>
            <a:r>
              <a:rPr lang="en-US" dirty="0" err="1" smtClean="0"/>
              <a:t>penále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nižší</a:t>
            </a:r>
            <a:r>
              <a:rPr lang="en-US" dirty="0" smtClean="0"/>
              <a:t> plat a </a:t>
            </a:r>
            <a:r>
              <a:rPr lang="en-US" dirty="0" err="1" smtClean="0"/>
              <a:t>méně</a:t>
            </a:r>
            <a:r>
              <a:rPr lang="en-US" dirty="0" smtClean="0"/>
              <a:t> </a:t>
            </a:r>
            <a:r>
              <a:rPr lang="en-US" dirty="0" err="1" smtClean="0"/>
              <a:t>výrazné</a:t>
            </a:r>
            <a:r>
              <a:rPr lang="en-US" dirty="0" smtClean="0"/>
              <a:t> role).</a:t>
            </a:r>
          </a:p>
          <a:p>
            <a:pPr lvl="1"/>
            <a:r>
              <a:rPr lang="en-US" dirty="0" err="1" smtClean="0"/>
              <a:t>Pojistky</a:t>
            </a:r>
            <a:r>
              <a:rPr lang="en-US" dirty="0" smtClean="0"/>
              <a:t> pro </a:t>
            </a:r>
            <a:r>
              <a:rPr lang="en-US" dirty="0" err="1" smtClean="0"/>
              <a:t>případ</a:t>
            </a:r>
            <a:r>
              <a:rPr lang="en-US" dirty="0" smtClean="0"/>
              <a:t> </a:t>
            </a:r>
            <a:r>
              <a:rPr lang="en-US" dirty="0" err="1" smtClean="0"/>
              <a:t>narušení</a:t>
            </a:r>
            <a:r>
              <a:rPr lang="en-US" dirty="0" smtClean="0"/>
              <a:t> </a:t>
            </a:r>
            <a:r>
              <a:rPr lang="en-US" dirty="0" err="1" smtClean="0"/>
              <a:t>hvězdného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 &gt;&gt;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směrnice</a:t>
            </a:r>
            <a:r>
              <a:rPr lang="en-US" dirty="0" smtClean="0"/>
              <a:t> pro </a:t>
            </a:r>
            <a:r>
              <a:rPr lang="en-US" dirty="0" err="1" smtClean="0"/>
              <a:t>hvězdu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vystupovat</a:t>
            </a:r>
            <a:r>
              <a:rPr lang="en-US" dirty="0" smtClean="0"/>
              <a:t>  a </a:t>
            </a:r>
            <a:r>
              <a:rPr lang="en-US" dirty="0" err="1" smtClean="0"/>
              <a:t>jak</a:t>
            </a:r>
            <a:r>
              <a:rPr lang="en-US" dirty="0" smtClean="0"/>
              <a:t> se </a:t>
            </a:r>
            <a:r>
              <a:rPr lang="en-US" dirty="0" err="1" smtClean="0"/>
              <a:t>chovat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veřejná</a:t>
            </a:r>
            <a:r>
              <a:rPr lang="en-US" dirty="0" smtClean="0"/>
              <a:t> </a:t>
            </a:r>
            <a:r>
              <a:rPr lang="en-US" dirty="0" err="1" smtClean="0"/>
              <a:t>soukromá</a:t>
            </a:r>
            <a:r>
              <a:rPr lang="en-US" dirty="0" smtClean="0"/>
              <a:t> </a:t>
            </a:r>
            <a:r>
              <a:rPr lang="en-US" dirty="0" err="1" smtClean="0"/>
              <a:t>osoba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5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896" y="387570"/>
            <a:ext cx="2471024" cy="569458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“Battling Bette”</a:t>
            </a:r>
            <a:endParaRPr lang="en-US" sz="2800" b="1" dirty="0"/>
          </a:p>
        </p:txBody>
      </p:sp>
      <p:pic>
        <p:nvPicPr>
          <p:cNvPr id="7" name="Picture Placeholder 6" descr="bdavis_gl_21feb11_PA_b_426x639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6" b="28420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3632" y="957028"/>
            <a:ext cx="2784977" cy="5742233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700" dirty="0"/>
              <a:t>Bette Davis </a:t>
            </a:r>
            <a:r>
              <a:rPr lang="en-GB" sz="1700" dirty="0" err="1" smtClean="0"/>
              <a:t>získala</a:t>
            </a:r>
            <a:r>
              <a:rPr lang="en-GB" sz="1700" dirty="0" smtClean="0"/>
              <a:t> </a:t>
            </a:r>
            <a:r>
              <a:rPr lang="en-GB" sz="1700" dirty="0" err="1" smtClean="0"/>
              <a:t>dva</a:t>
            </a:r>
            <a:r>
              <a:rPr lang="en-GB" sz="1700" dirty="0" smtClean="0"/>
              <a:t> </a:t>
            </a:r>
            <a:r>
              <a:rPr lang="en-GB" sz="1700" dirty="0" err="1" smtClean="0"/>
              <a:t>Oscary</a:t>
            </a:r>
            <a:r>
              <a:rPr lang="en-GB" sz="1700" dirty="0" smtClean="0"/>
              <a:t> </a:t>
            </a:r>
            <a:r>
              <a:rPr lang="en-GB" sz="1700" dirty="0" err="1" smtClean="0"/>
              <a:t>za</a:t>
            </a:r>
            <a:r>
              <a:rPr lang="en-GB" sz="1700" dirty="0" smtClean="0"/>
              <a:t> filmy </a:t>
            </a:r>
            <a:r>
              <a:rPr lang="en-GB" sz="1700" i="1" dirty="0" smtClean="0"/>
              <a:t>Dangerous</a:t>
            </a:r>
            <a:r>
              <a:rPr lang="en-GB" sz="1700" dirty="0" smtClean="0"/>
              <a:t> </a:t>
            </a:r>
            <a:r>
              <a:rPr lang="en-GB" sz="1700" dirty="0"/>
              <a:t>(1935) </a:t>
            </a:r>
            <a:r>
              <a:rPr lang="en-GB" sz="1700" dirty="0" smtClean="0"/>
              <a:t>a </a:t>
            </a:r>
            <a:r>
              <a:rPr lang="en-GB" sz="1700" i="1" dirty="0" smtClean="0"/>
              <a:t>Jezebel</a:t>
            </a:r>
            <a:r>
              <a:rPr lang="en-GB" sz="1700" dirty="0" smtClean="0"/>
              <a:t> </a:t>
            </a:r>
            <a:r>
              <a:rPr lang="en-GB" sz="1700" dirty="0"/>
              <a:t>(1938)</a:t>
            </a:r>
            <a:r>
              <a:rPr lang="en-GB" sz="17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GB" sz="1700" dirty="0" smtClean="0"/>
              <a:t>V </a:t>
            </a:r>
            <a:r>
              <a:rPr lang="en-GB" sz="1700" dirty="0" err="1" smtClean="0"/>
              <a:t>letech</a:t>
            </a:r>
            <a:r>
              <a:rPr lang="en-GB" sz="1700" dirty="0" smtClean="0"/>
              <a:t> 1931- 49 </a:t>
            </a:r>
            <a:r>
              <a:rPr lang="en-GB" sz="1700" dirty="0" err="1" smtClean="0"/>
              <a:t>pracovala</a:t>
            </a:r>
            <a:r>
              <a:rPr lang="en-GB" sz="1700" dirty="0" smtClean="0"/>
              <a:t> pro studio Warner Bros. </a:t>
            </a:r>
            <a:r>
              <a:rPr lang="en-GB" sz="1700" dirty="0" err="1" smtClean="0"/>
              <a:t>Její</a:t>
            </a:r>
            <a:r>
              <a:rPr lang="en-GB" sz="1700" dirty="0" smtClean="0"/>
              <a:t> </a:t>
            </a:r>
            <a:r>
              <a:rPr lang="en-GB" sz="1700" dirty="0" err="1" smtClean="0"/>
              <a:t>kontrakt</a:t>
            </a:r>
            <a:r>
              <a:rPr lang="en-GB" sz="1700" dirty="0" smtClean="0"/>
              <a:t> </a:t>
            </a:r>
            <a:r>
              <a:rPr lang="en-GB" sz="1700" dirty="0" err="1" smtClean="0"/>
              <a:t>standardně</a:t>
            </a:r>
            <a:r>
              <a:rPr lang="en-GB" sz="1700" dirty="0" smtClean="0"/>
              <a:t> </a:t>
            </a:r>
            <a:r>
              <a:rPr lang="en-GB" sz="1700" dirty="0" err="1" smtClean="0"/>
              <a:t>vyhrazoval</a:t>
            </a:r>
            <a:r>
              <a:rPr lang="en-GB" sz="1700" dirty="0" smtClean="0"/>
              <a:t> </a:t>
            </a:r>
            <a:r>
              <a:rPr lang="en-GB" sz="1700" dirty="0" err="1" smtClean="0"/>
              <a:t>právo</a:t>
            </a:r>
            <a:r>
              <a:rPr lang="en-GB" sz="1700" dirty="0" smtClean="0"/>
              <a:t> k </a:t>
            </a:r>
            <a:r>
              <a:rPr lang="en-GB" sz="1700" dirty="0" err="1" smtClean="0"/>
              <a:t>užití</a:t>
            </a:r>
            <a:r>
              <a:rPr lang="en-GB" sz="1700" dirty="0" smtClean="0"/>
              <a:t> </a:t>
            </a:r>
            <a:r>
              <a:rPr lang="en-GB" sz="1700" dirty="0" err="1" smtClean="0"/>
              <a:t>jejího</a:t>
            </a:r>
            <a:r>
              <a:rPr lang="en-GB" sz="1700" dirty="0" smtClean="0"/>
              <a:t> </a:t>
            </a:r>
            <a:r>
              <a:rPr lang="en-GB" sz="1700" dirty="0" err="1" smtClean="0"/>
              <a:t>jména</a:t>
            </a:r>
            <a:r>
              <a:rPr lang="en-GB" sz="1700" dirty="0" smtClean="0"/>
              <a:t>, </a:t>
            </a:r>
            <a:r>
              <a:rPr lang="en-GB" sz="1700" dirty="0" err="1" smtClean="0"/>
              <a:t>hlasu</a:t>
            </a:r>
            <a:r>
              <a:rPr lang="en-GB" sz="1700" dirty="0" smtClean="0"/>
              <a:t> a </a:t>
            </a:r>
            <a:r>
              <a:rPr lang="en-GB" sz="1700" dirty="0" err="1" smtClean="0"/>
              <a:t>podoby</a:t>
            </a:r>
            <a:r>
              <a:rPr lang="en-GB" sz="1700" dirty="0" smtClean="0"/>
              <a:t> </a:t>
            </a:r>
            <a:r>
              <a:rPr lang="en-GB" sz="1700" dirty="0" err="1" smtClean="0"/>
              <a:t>studiu</a:t>
            </a:r>
            <a:r>
              <a:rPr lang="en-GB" sz="17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GB" sz="1700" dirty="0" err="1" smtClean="0"/>
              <a:t>Neexistoval</a:t>
            </a:r>
            <a:r>
              <a:rPr lang="en-GB" sz="1700" dirty="0" smtClean="0"/>
              <a:t> </a:t>
            </a:r>
            <a:r>
              <a:rPr lang="en-GB" sz="1700" dirty="0" err="1" smtClean="0"/>
              <a:t>legální</a:t>
            </a:r>
            <a:r>
              <a:rPr lang="en-GB" sz="1700" dirty="0" smtClean="0"/>
              <a:t> </a:t>
            </a:r>
            <a:r>
              <a:rPr lang="en-GB" sz="1700" dirty="0" err="1" smtClean="0"/>
              <a:t>způsob</a:t>
            </a:r>
            <a:r>
              <a:rPr lang="en-GB" sz="1700" dirty="0" smtClean="0"/>
              <a:t>, </a:t>
            </a:r>
            <a:r>
              <a:rPr lang="en-GB" sz="1700" dirty="0" err="1" smtClean="0"/>
              <a:t>který</a:t>
            </a:r>
            <a:r>
              <a:rPr lang="en-GB" sz="1700" dirty="0" smtClean="0"/>
              <a:t> by Davis </a:t>
            </a:r>
            <a:r>
              <a:rPr lang="en-GB" sz="1700" dirty="0" err="1" smtClean="0"/>
              <a:t>zaručil</a:t>
            </a:r>
            <a:r>
              <a:rPr lang="en-GB" sz="1700" dirty="0" smtClean="0"/>
              <a:t> </a:t>
            </a:r>
            <a:r>
              <a:rPr lang="en-GB" sz="1700" dirty="0" err="1" smtClean="0"/>
              <a:t>právo</a:t>
            </a:r>
            <a:r>
              <a:rPr lang="en-GB" sz="1700" dirty="0" smtClean="0"/>
              <a:t> </a:t>
            </a:r>
            <a:r>
              <a:rPr lang="en-GB" sz="1700" dirty="0" err="1" smtClean="0"/>
              <a:t>ovlivňovat</a:t>
            </a:r>
            <a:r>
              <a:rPr lang="en-GB" sz="1700" dirty="0" smtClean="0"/>
              <a:t> </a:t>
            </a:r>
            <a:r>
              <a:rPr lang="en-GB" sz="1700" dirty="0" err="1" smtClean="0"/>
              <a:t>vlastní</a:t>
            </a:r>
            <a:r>
              <a:rPr lang="en-GB" sz="1700" dirty="0" smtClean="0"/>
              <a:t> </a:t>
            </a:r>
            <a:r>
              <a:rPr lang="en-GB" sz="1700" dirty="0" err="1" smtClean="0"/>
              <a:t>hvězdný</a:t>
            </a:r>
            <a:r>
              <a:rPr lang="en-GB" sz="1700" dirty="0" smtClean="0"/>
              <a:t> </a:t>
            </a:r>
            <a:r>
              <a:rPr lang="en-GB" sz="1700" dirty="0" err="1" smtClean="0"/>
              <a:t>obraz</a:t>
            </a:r>
            <a:r>
              <a:rPr lang="en-GB" sz="1700" dirty="0"/>
              <a:t> </a:t>
            </a:r>
            <a:r>
              <a:rPr lang="mr-IN" sz="1700" dirty="0" smtClean="0"/>
              <a:t>–</a:t>
            </a:r>
            <a:r>
              <a:rPr lang="en-GB" sz="1700" dirty="0" smtClean="0"/>
              <a:t> </a:t>
            </a:r>
            <a:r>
              <a:rPr lang="en-GB" sz="1700" dirty="0" err="1" smtClean="0"/>
              <a:t>navzdory</a:t>
            </a:r>
            <a:r>
              <a:rPr lang="en-GB" sz="1700" dirty="0" smtClean="0"/>
              <a:t> </a:t>
            </a:r>
            <a:r>
              <a:rPr lang="en-GB" sz="1700" dirty="0" err="1" smtClean="0"/>
              <a:t>dosaženým</a:t>
            </a:r>
            <a:r>
              <a:rPr lang="en-GB" sz="1700" dirty="0" smtClean="0"/>
              <a:t> </a:t>
            </a:r>
            <a:r>
              <a:rPr lang="en-GB" sz="1700" dirty="0" err="1" smtClean="0"/>
              <a:t>úspěchům</a:t>
            </a:r>
            <a:r>
              <a:rPr lang="en-GB" sz="1700" dirty="0" smtClean="0"/>
              <a:t> </a:t>
            </a:r>
            <a:r>
              <a:rPr lang="en-GB" sz="1700" dirty="0" err="1" smtClean="0"/>
              <a:t>nemohla</a:t>
            </a:r>
            <a:r>
              <a:rPr lang="en-GB" sz="1700" dirty="0" smtClean="0"/>
              <a:t> </a:t>
            </a:r>
            <a:r>
              <a:rPr lang="en-GB" sz="1700" dirty="0" err="1" smtClean="0"/>
              <a:t>sama</a:t>
            </a:r>
            <a:r>
              <a:rPr lang="en-GB" sz="1700" dirty="0" smtClean="0"/>
              <a:t> </a:t>
            </a:r>
            <a:r>
              <a:rPr lang="en-GB" sz="1700" dirty="0" err="1" smtClean="0"/>
              <a:t>volit</a:t>
            </a:r>
            <a:r>
              <a:rPr lang="en-GB" sz="1700" dirty="0" smtClean="0"/>
              <a:t> role, v </a:t>
            </a:r>
            <a:r>
              <a:rPr lang="en-GB" sz="1700" dirty="0" err="1" smtClean="0"/>
              <a:t>nichž</a:t>
            </a:r>
            <a:r>
              <a:rPr lang="en-GB" sz="1700" dirty="0" smtClean="0"/>
              <a:t> </a:t>
            </a:r>
            <a:r>
              <a:rPr lang="en-GB" sz="1700" dirty="0" err="1" smtClean="0"/>
              <a:t>bude</a:t>
            </a:r>
            <a:r>
              <a:rPr lang="en-GB" sz="1700" dirty="0" smtClean="0"/>
              <a:t> </a:t>
            </a:r>
            <a:r>
              <a:rPr lang="en-GB" sz="1700" dirty="0" err="1" smtClean="0"/>
              <a:t>hrát</a:t>
            </a:r>
            <a:r>
              <a:rPr lang="en-GB" sz="1700" dirty="0" smtClean="0"/>
              <a:t> </a:t>
            </a:r>
            <a:r>
              <a:rPr lang="en-GB" sz="1700" dirty="0" err="1" smtClean="0"/>
              <a:t>či</a:t>
            </a:r>
            <a:r>
              <a:rPr lang="en-GB" sz="1700" dirty="0" smtClean="0"/>
              <a:t> </a:t>
            </a:r>
            <a:r>
              <a:rPr lang="en-GB" sz="1700" dirty="0" err="1" smtClean="0"/>
              <a:t>spoulvytvářet</a:t>
            </a:r>
            <a:r>
              <a:rPr lang="en-GB" sz="1700" dirty="0" smtClean="0"/>
              <a:t> </a:t>
            </a:r>
            <a:r>
              <a:rPr lang="en-GB" sz="1700" dirty="0" err="1" smtClean="0"/>
              <a:t>svůj</a:t>
            </a:r>
            <a:r>
              <a:rPr lang="en-GB" sz="1700" dirty="0" smtClean="0"/>
              <a:t> </a:t>
            </a:r>
            <a:r>
              <a:rPr lang="en-GB" sz="1700" dirty="0" err="1" smtClean="0"/>
              <a:t>veřejný</a:t>
            </a:r>
            <a:r>
              <a:rPr lang="en-GB" sz="1700" dirty="0" smtClean="0"/>
              <a:t> </a:t>
            </a:r>
            <a:r>
              <a:rPr lang="en-GB" sz="1700" dirty="0" err="1" smtClean="0"/>
              <a:t>profil</a:t>
            </a:r>
            <a:r>
              <a:rPr lang="en-GB" sz="1700" dirty="0" smtClean="0"/>
              <a:t>. 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258384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Smluvní</a:t>
            </a:r>
            <a:r>
              <a:rPr lang="en-US" dirty="0" smtClean="0"/>
              <a:t> </a:t>
            </a:r>
            <a:r>
              <a:rPr lang="en-US" dirty="0" err="1" smtClean="0"/>
              <a:t>herečka</a:t>
            </a:r>
            <a:r>
              <a:rPr lang="en-US" dirty="0" smtClean="0"/>
              <a:t> u </a:t>
            </a:r>
            <a:r>
              <a:rPr lang="en-US" dirty="0" err="1" smtClean="0"/>
              <a:t>studia</a:t>
            </a:r>
            <a:r>
              <a:rPr lang="en-US" dirty="0" smtClean="0"/>
              <a:t> Warner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041" y="1600200"/>
            <a:ext cx="7826242" cy="436287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V </a:t>
            </a:r>
            <a:r>
              <a:rPr lang="en-GB" dirty="0" err="1" smtClean="0"/>
              <a:t>září</a:t>
            </a:r>
            <a:r>
              <a:rPr lang="en-GB" dirty="0" smtClean="0"/>
              <a:t> 1931 studio </a:t>
            </a:r>
            <a:r>
              <a:rPr lang="en-GB" dirty="0"/>
              <a:t>Warner Bros. </a:t>
            </a:r>
            <a:r>
              <a:rPr lang="en-GB" dirty="0" err="1" smtClean="0"/>
              <a:t>najalo</a:t>
            </a:r>
            <a:r>
              <a:rPr lang="en-GB" dirty="0" smtClean="0"/>
              <a:t> Davis pro </a:t>
            </a:r>
            <a:r>
              <a:rPr lang="en-GB" dirty="0" err="1" smtClean="0"/>
              <a:t>vedlejší</a:t>
            </a:r>
            <a:r>
              <a:rPr lang="en-GB" dirty="0" smtClean="0"/>
              <a:t> </a:t>
            </a:r>
            <a:r>
              <a:rPr lang="en-GB" dirty="0" err="1" smtClean="0"/>
              <a:t>roli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snímku</a:t>
            </a:r>
            <a:r>
              <a:rPr lang="en-GB" dirty="0" smtClean="0"/>
              <a:t> </a:t>
            </a:r>
            <a:r>
              <a:rPr lang="en-GB" i="1" dirty="0" smtClean="0"/>
              <a:t>The </a:t>
            </a:r>
            <a:r>
              <a:rPr lang="en-GB" i="1" dirty="0"/>
              <a:t>Man Who Played God</a:t>
            </a:r>
            <a:r>
              <a:rPr lang="en-GB" dirty="0"/>
              <a:t> (John </a:t>
            </a:r>
            <a:r>
              <a:rPr lang="en-GB" dirty="0" err="1"/>
              <a:t>Adolfi</a:t>
            </a:r>
            <a:r>
              <a:rPr lang="en-GB" dirty="0"/>
              <a:t>, 1932</a:t>
            </a:r>
            <a:r>
              <a:rPr lang="en-GB" dirty="0" smtClean="0"/>
              <a:t>),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honorář</a:t>
            </a:r>
            <a:r>
              <a:rPr lang="en-GB" dirty="0" smtClean="0"/>
              <a:t> </a:t>
            </a:r>
            <a:r>
              <a:rPr lang="en-GB" dirty="0"/>
              <a:t>$</a:t>
            </a:r>
            <a:r>
              <a:rPr lang="en-GB" dirty="0" smtClean="0"/>
              <a:t>320 </a:t>
            </a:r>
            <a:r>
              <a:rPr lang="en-GB" dirty="0" err="1" smtClean="0"/>
              <a:t>týdně</a:t>
            </a:r>
            <a:r>
              <a:rPr lang="en-GB" dirty="0" smtClean="0"/>
              <a:t>.</a:t>
            </a:r>
            <a:endParaRPr lang="en-GB" dirty="0"/>
          </a:p>
          <a:p>
            <a:endParaRPr lang="en-GB" sz="800" dirty="0"/>
          </a:p>
          <a:p>
            <a:r>
              <a:rPr lang="en-GB" dirty="0" smtClean="0"/>
              <a:t>Po </a:t>
            </a:r>
            <a:r>
              <a:rPr lang="en-GB" dirty="0" err="1" smtClean="0"/>
              <a:t>tomto</a:t>
            </a:r>
            <a:r>
              <a:rPr lang="en-GB" dirty="0" smtClean="0"/>
              <a:t> </a:t>
            </a:r>
            <a:r>
              <a:rPr lang="en-GB" dirty="0" err="1" smtClean="0"/>
              <a:t>filmu</a:t>
            </a:r>
            <a:r>
              <a:rPr lang="en-GB" dirty="0" smtClean="0"/>
              <a:t> studio </a:t>
            </a:r>
            <a:r>
              <a:rPr lang="en-GB" dirty="0" err="1" smtClean="0"/>
              <a:t>nabídlo</a:t>
            </a:r>
            <a:r>
              <a:rPr lang="en-GB" dirty="0" smtClean="0"/>
              <a:t> </a:t>
            </a:r>
            <a:r>
              <a:rPr lang="en-GB" dirty="0" err="1" smtClean="0"/>
              <a:t>herečce</a:t>
            </a:r>
            <a:r>
              <a:rPr lang="en-GB" dirty="0" smtClean="0"/>
              <a:t> </a:t>
            </a:r>
            <a:r>
              <a:rPr lang="en-GB" dirty="0" err="1" smtClean="0"/>
              <a:t>smlouvu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5 let, s </a:t>
            </a:r>
            <a:r>
              <a:rPr lang="en-GB" dirty="0" err="1" smtClean="0"/>
              <a:t>počátečním</a:t>
            </a:r>
            <a:r>
              <a:rPr lang="en-GB" dirty="0" smtClean="0"/>
              <a:t> </a:t>
            </a:r>
            <a:r>
              <a:rPr lang="en-GB" dirty="0" err="1" smtClean="0"/>
              <a:t>platem</a:t>
            </a:r>
            <a:r>
              <a:rPr lang="en-GB" dirty="0" smtClean="0"/>
              <a:t> </a:t>
            </a:r>
            <a:r>
              <a:rPr lang="en-GB" dirty="0"/>
              <a:t>$</a:t>
            </a:r>
            <a:r>
              <a:rPr lang="en-GB" dirty="0" smtClean="0"/>
              <a:t>400 </a:t>
            </a:r>
            <a:r>
              <a:rPr lang="en-GB" dirty="0" err="1" smtClean="0"/>
              <a:t>týdně</a:t>
            </a:r>
            <a:r>
              <a:rPr lang="en-GB" dirty="0" smtClean="0"/>
              <a:t>, </a:t>
            </a:r>
            <a:r>
              <a:rPr lang="en-GB" dirty="0" err="1" smtClean="0"/>
              <a:t>kterou</a:t>
            </a:r>
            <a:r>
              <a:rPr lang="en-GB" dirty="0" smtClean="0"/>
              <a:t> Davis </a:t>
            </a:r>
            <a:r>
              <a:rPr lang="en-GB" dirty="0" err="1" smtClean="0"/>
              <a:t>podepsala</a:t>
            </a:r>
            <a:r>
              <a:rPr lang="en-GB" dirty="0" smtClean="0"/>
              <a:t>. </a:t>
            </a:r>
            <a:endParaRPr lang="en-GB" dirty="0"/>
          </a:p>
          <a:p>
            <a:endParaRPr lang="en-GB" sz="800" dirty="0"/>
          </a:p>
          <a:p>
            <a:r>
              <a:rPr lang="en-GB" dirty="0" smtClean="0"/>
              <a:t>V </a:t>
            </a:r>
            <a:r>
              <a:rPr lang="en-GB" dirty="0" err="1" smtClean="0"/>
              <a:t>důsledku</a:t>
            </a:r>
            <a:r>
              <a:rPr lang="en-GB" dirty="0" smtClean="0"/>
              <a:t> to </a:t>
            </a:r>
            <a:r>
              <a:rPr lang="en-GB" dirty="0" err="1" smtClean="0"/>
              <a:t>znamenalo</a:t>
            </a:r>
            <a:r>
              <a:rPr lang="en-GB" dirty="0" smtClean="0"/>
              <a:t>, </a:t>
            </a:r>
            <a:r>
              <a:rPr lang="en-GB" dirty="0" err="1" smtClean="0"/>
              <a:t>že</a:t>
            </a:r>
            <a:r>
              <a:rPr lang="en-GB" dirty="0" smtClean="0"/>
              <a:t> Davis </a:t>
            </a:r>
            <a:r>
              <a:rPr lang="en-GB" dirty="0" err="1" smtClean="0"/>
              <a:t>musela</a:t>
            </a:r>
            <a:r>
              <a:rPr lang="en-GB" dirty="0" smtClean="0"/>
              <a:t> </a:t>
            </a:r>
            <a:r>
              <a:rPr lang="en-GB" dirty="0" err="1" smtClean="0"/>
              <a:t>minimálně</a:t>
            </a:r>
            <a:r>
              <a:rPr lang="en-GB" dirty="0" smtClean="0"/>
              <a:t> </a:t>
            </a:r>
            <a:r>
              <a:rPr lang="en-GB" dirty="0" err="1" smtClean="0"/>
              <a:t>příštích</a:t>
            </a:r>
            <a:r>
              <a:rPr lang="en-GB" dirty="0" smtClean="0"/>
              <a:t> 5 let </a:t>
            </a:r>
            <a:r>
              <a:rPr lang="en-GB" dirty="0" err="1" smtClean="0"/>
              <a:t>pracovat</a:t>
            </a:r>
            <a:r>
              <a:rPr lang="en-GB" dirty="0" smtClean="0"/>
              <a:t> </a:t>
            </a:r>
            <a:r>
              <a:rPr lang="en-GB" dirty="0" err="1" smtClean="0"/>
              <a:t>výhradně</a:t>
            </a:r>
            <a:r>
              <a:rPr lang="en-GB" dirty="0" smtClean="0"/>
              <a:t> pro studio Warner. To </a:t>
            </a:r>
            <a:r>
              <a:rPr lang="en-GB" dirty="0" err="1" smtClean="0"/>
              <a:t>však</a:t>
            </a:r>
            <a:r>
              <a:rPr lang="en-GB" dirty="0" smtClean="0"/>
              <a:t> </a:t>
            </a:r>
            <a:r>
              <a:rPr lang="en-GB" dirty="0" err="1" smtClean="0"/>
              <a:t>mohlo</a:t>
            </a:r>
            <a:r>
              <a:rPr lang="en-GB" dirty="0" smtClean="0"/>
              <a:t> </a:t>
            </a:r>
            <a:r>
              <a:rPr lang="en-GB" dirty="0" err="1" smtClean="0"/>
              <a:t>smlouvu</a:t>
            </a:r>
            <a:r>
              <a:rPr lang="en-GB" dirty="0" smtClean="0"/>
              <a:t> </a:t>
            </a:r>
            <a:r>
              <a:rPr lang="en-GB" dirty="0" err="1" smtClean="0"/>
              <a:t>vypovědět</a:t>
            </a:r>
            <a:r>
              <a:rPr lang="en-GB" dirty="0" smtClean="0"/>
              <a:t> </a:t>
            </a:r>
            <a:r>
              <a:rPr lang="en-GB" dirty="0" err="1" smtClean="0"/>
              <a:t>kdykoliv</a:t>
            </a:r>
            <a:r>
              <a:rPr lang="en-GB" dirty="0" smtClean="0"/>
              <a:t> v </a:t>
            </a:r>
            <a:r>
              <a:rPr lang="en-GB" dirty="0" err="1" smtClean="0"/>
              <a:t>průběhu</a:t>
            </a:r>
            <a:r>
              <a:rPr lang="en-GB" dirty="0" smtClean="0"/>
              <a:t> </a:t>
            </a:r>
            <a:r>
              <a:rPr lang="en-GB" dirty="0" err="1" smtClean="0"/>
              <a:t>prvních</a:t>
            </a:r>
            <a:r>
              <a:rPr lang="en-GB" dirty="0" smtClean="0"/>
              <a:t> 6 </a:t>
            </a:r>
            <a:r>
              <a:rPr lang="en-GB" dirty="0" err="1" smtClean="0"/>
              <a:t>měsíců</a:t>
            </a:r>
            <a:r>
              <a:rPr lang="en-GB" dirty="0" smtClean="0"/>
              <a:t>, </a:t>
            </a:r>
            <a:r>
              <a:rPr lang="en-GB" dirty="0" err="1" smtClean="0"/>
              <a:t>poté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dalšího</a:t>
            </a:r>
            <a:r>
              <a:rPr lang="en-GB" dirty="0" smtClean="0"/>
              <a:t> </a:t>
            </a:r>
            <a:r>
              <a:rPr lang="en-GB" dirty="0" err="1" smtClean="0"/>
              <a:t>půl</a:t>
            </a:r>
            <a:r>
              <a:rPr lang="en-GB" dirty="0" smtClean="0"/>
              <a:t> </a:t>
            </a:r>
            <a:r>
              <a:rPr lang="en-GB" dirty="0" err="1" smtClean="0"/>
              <a:t>roku</a:t>
            </a:r>
            <a:r>
              <a:rPr lang="en-GB" dirty="0" smtClean="0"/>
              <a:t> a </a:t>
            </a:r>
            <a:r>
              <a:rPr lang="en-GB" dirty="0" err="1" smtClean="0"/>
              <a:t>potom</a:t>
            </a:r>
            <a:r>
              <a:rPr lang="en-GB" dirty="0" smtClean="0"/>
              <a:t> </a:t>
            </a:r>
            <a:r>
              <a:rPr lang="en-GB" dirty="0" err="1" smtClean="0"/>
              <a:t>vždy</a:t>
            </a:r>
            <a:r>
              <a:rPr lang="en-GB" dirty="0" smtClean="0"/>
              <a:t> </a:t>
            </a:r>
            <a:r>
              <a:rPr lang="en-GB" dirty="0" err="1" smtClean="0"/>
              <a:t>po</a:t>
            </a:r>
            <a:r>
              <a:rPr lang="en-GB" dirty="0" smtClean="0"/>
              <a:t> </a:t>
            </a:r>
            <a:r>
              <a:rPr lang="en-GB" dirty="0" err="1" smtClean="0"/>
              <a:t>roce</a:t>
            </a:r>
            <a:r>
              <a:rPr lang="en-GB" dirty="0" smtClean="0"/>
              <a:t>.  </a:t>
            </a:r>
            <a:endParaRPr lang="en-GB" sz="8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777" y="4720570"/>
            <a:ext cx="1699256" cy="21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2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57707" y="838201"/>
            <a:ext cx="2339189" cy="5538215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V </a:t>
            </a:r>
            <a:r>
              <a:rPr lang="en-US" sz="1800" dirty="0" err="1" smtClean="0"/>
              <a:t>letech</a:t>
            </a:r>
            <a:r>
              <a:rPr lang="en-US" sz="1800" dirty="0" smtClean="0"/>
              <a:t> 1934 a 1935 </a:t>
            </a:r>
            <a:r>
              <a:rPr lang="en-US" sz="1800" dirty="0" err="1" smtClean="0"/>
              <a:t>byla</a:t>
            </a:r>
            <a:r>
              <a:rPr lang="en-US" sz="1800" dirty="0" smtClean="0"/>
              <a:t> </a:t>
            </a:r>
            <a:r>
              <a:rPr lang="en-US" sz="1800" dirty="0" err="1" smtClean="0"/>
              <a:t>Dvis</a:t>
            </a:r>
            <a:r>
              <a:rPr lang="en-US" sz="1800" dirty="0" smtClean="0"/>
              <a:t> </a:t>
            </a:r>
            <a:r>
              <a:rPr lang="en-US" sz="1800" dirty="0" err="1" smtClean="0"/>
              <a:t>pravidelně</a:t>
            </a:r>
            <a:r>
              <a:rPr lang="en-US" sz="1800" dirty="0" smtClean="0"/>
              <a:t> </a:t>
            </a:r>
            <a:r>
              <a:rPr lang="en-US" sz="1800" dirty="0" err="1" smtClean="0"/>
              <a:t>penalizována</a:t>
            </a:r>
            <a:r>
              <a:rPr lang="en-US" sz="1800" dirty="0" smtClean="0"/>
              <a:t> a </a:t>
            </a:r>
            <a:r>
              <a:rPr lang="en-US" sz="1800" dirty="0" err="1" smtClean="0"/>
              <a:t>byla</a:t>
            </a:r>
            <a:r>
              <a:rPr lang="en-US" sz="1800" dirty="0" smtClean="0"/>
              <a:t> </a:t>
            </a:r>
            <a:r>
              <a:rPr lang="en-US" sz="1800" dirty="0" err="1" smtClean="0"/>
              <a:t>jí</a:t>
            </a:r>
            <a:r>
              <a:rPr lang="en-US" sz="1800" dirty="0" smtClean="0"/>
              <a:t> </a:t>
            </a:r>
            <a:r>
              <a:rPr lang="en-US" sz="1800" dirty="0" err="1" smtClean="0"/>
              <a:t>pozastavena</a:t>
            </a:r>
            <a:r>
              <a:rPr lang="en-US" sz="1800" dirty="0" smtClean="0"/>
              <a:t> </a:t>
            </a:r>
            <a:r>
              <a:rPr lang="en-US" sz="1800" dirty="0" err="1" smtClean="0"/>
              <a:t>činnost</a:t>
            </a:r>
            <a:r>
              <a:rPr lang="en-US" sz="1800" dirty="0" smtClean="0"/>
              <a:t>, </a:t>
            </a:r>
            <a:r>
              <a:rPr lang="en-US" sz="1800" dirty="0" err="1" smtClean="0"/>
              <a:t>protože</a:t>
            </a:r>
            <a:r>
              <a:rPr lang="en-US" sz="1800" dirty="0" smtClean="0"/>
              <a:t> se </a:t>
            </a:r>
            <a:r>
              <a:rPr lang="en-US" sz="1800" dirty="0" err="1" smtClean="0"/>
              <a:t>odmítala</a:t>
            </a:r>
            <a:r>
              <a:rPr lang="en-US" sz="1800" dirty="0" smtClean="0"/>
              <a:t> </a:t>
            </a:r>
            <a:r>
              <a:rPr lang="en-US" sz="1800" dirty="0" err="1" smtClean="0"/>
              <a:t>přizpůsobit</a:t>
            </a:r>
            <a:r>
              <a:rPr lang="en-US" sz="1800" dirty="0" smtClean="0"/>
              <a:t> </a:t>
            </a:r>
            <a:r>
              <a:rPr lang="en-US" sz="1800" dirty="0" err="1" smtClean="0"/>
              <a:t>vnucovanému</a:t>
            </a:r>
            <a:r>
              <a:rPr lang="en-US" sz="1800" dirty="0" smtClean="0"/>
              <a:t> </a:t>
            </a:r>
            <a:r>
              <a:rPr lang="en-US" sz="1800" dirty="0" err="1" smtClean="0"/>
              <a:t>pracovnímu</a:t>
            </a:r>
            <a:r>
              <a:rPr lang="en-US" sz="1800" dirty="0" smtClean="0"/>
              <a:t> </a:t>
            </a:r>
            <a:r>
              <a:rPr lang="en-US" sz="1800" dirty="0" err="1" smtClean="0"/>
              <a:t>tempu</a:t>
            </a:r>
            <a:r>
              <a:rPr lang="en-US" sz="1800" dirty="0" smtClean="0"/>
              <a:t> a </a:t>
            </a:r>
            <a:r>
              <a:rPr lang="en-US" sz="1800" dirty="0" err="1" smtClean="0"/>
              <a:t>typu</a:t>
            </a:r>
            <a:r>
              <a:rPr lang="en-US" sz="1800" dirty="0" smtClean="0"/>
              <a:t> </a:t>
            </a:r>
            <a:r>
              <a:rPr lang="en-US" sz="1800" dirty="0" err="1" smtClean="0"/>
              <a:t>rolí</a:t>
            </a:r>
            <a:r>
              <a:rPr lang="en-US" sz="1800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Za</a:t>
            </a:r>
            <a:r>
              <a:rPr lang="en-US" sz="1800" dirty="0" smtClean="0"/>
              <a:t> </a:t>
            </a:r>
            <a:r>
              <a:rPr lang="en-US" sz="1800" dirty="0" err="1" smtClean="0"/>
              <a:t>roli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en-US" sz="1800" dirty="0" smtClean="0"/>
              <a:t> </a:t>
            </a:r>
            <a:r>
              <a:rPr lang="en-US" sz="1800" dirty="0"/>
              <a:t>f</a:t>
            </a:r>
            <a:r>
              <a:rPr lang="en-US" sz="1800" dirty="0" smtClean="0"/>
              <a:t>ilm </a:t>
            </a:r>
            <a:r>
              <a:rPr lang="en-US" sz="1800" i="1" dirty="0" smtClean="0"/>
              <a:t>Dangerous</a:t>
            </a:r>
            <a:r>
              <a:rPr lang="en-US" sz="1800" dirty="0" smtClean="0"/>
              <a:t> </a:t>
            </a:r>
            <a:r>
              <a:rPr lang="en-US" sz="1800" dirty="0" err="1" smtClean="0"/>
              <a:t>nominována</a:t>
            </a:r>
            <a:r>
              <a:rPr lang="en-US" sz="1800" dirty="0" smtClean="0"/>
              <a:t>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 smtClean="0"/>
              <a:t>Oscara</a:t>
            </a:r>
            <a:r>
              <a:rPr lang="en-US" sz="1800" dirty="0" smtClean="0"/>
              <a:t>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dirty="0" err="1" smtClean="0"/>
              <a:t>úspěch</a:t>
            </a:r>
            <a:r>
              <a:rPr lang="en-US" sz="1800" dirty="0" smtClean="0"/>
              <a:t> </a:t>
            </a:r>
            <a:r>
              <a:rPr lang="en-US" sz="1800" dirty="0" err="1" smtClean="0"/>
              <a:t>používá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páku</a:t>
            </a:r>
            <a:r>
              <a:rPr lang="en-US" sz="1800" dirty="0" smtClean="0"/>
              <a:t> pro </a:t>
            </a:r>
            <a:r>
              <a:rPr lang="en-US" sz="1800" dirty="0" err="1" smtClean="0"/>
              <a:t>další</a:t>
            </a:r>
            <a:r>
              <a:rPr lang="en-US" sz="1800" dirty="0" smtClean="0"/>
              <a:t> </a:t>
            </a:r>
            <a:r>
              <a:rPr lang="en-US" sz="1800" dirty="0" err="1" smtClean="0"/>
              <a:t>vyjednávání</a:t>
            </a:r>
            <a:r>
              <a:rPr lang="en-US" sz="1800" dirty="0" smtClean="0"/>
              <a:t> o </a:t>
            </a:r>
            <a:r>
              <a:rPr lang="en-US" sz="1800" dirty="0" err="1" smtClean="0"/>
              <a:t>změně</a:t>
            </a:r>
            <a:r>
              <a:rPr lang="en-US" sz="1800" dirty="0" smtClean="0"/>
              <a:t> </a:t>
            </a:r>
            <a:r>
              <a:rPr lang="en-US" sz="1800" dirty="0" err="1" smtClean="0"/>
              <a:t>smlouvy</a:t>
            </a:r>
            <a:r>
              <a:rPr lang="en-US" sz="1800" dirty="0" smtClean="0"/>
              <a:t>. </a:t>
            </a:r>
            <a:endParaRPr lang="en-US" sz="1800" dirty="0"/>
          </a:p>
        </p:txBody>
      </p:sp>
      <p:pic>
        <p:nvPicPr>
          <p:cNvPr id="9" name="Picture Placeholder 8" descr="MV5BZDI5MDg2MmMtYTRkNy00OGI2LWFmOWQtYzk0YTNhYWQ2OTU5XkEyXkFqcGdeQXVyMjUxODE0MDY@._V1_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27" r="-228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064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2930" y="772992"/>
            <a:ext cx="8373870" cy="5704008"/>
          </a:xfrm>
        </p:spPr>
        <p:txBody>
          <a:bodyPr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2400" dirty="0" smtClean="0"/>
              <a:t>Davis </a:t>
            </a:r>
            <a:r>
              <a:rPr lang="en-GB" sz="2400" dirty="0" err="1" smtClean="0"/>
              <a:t>požaduje</a:t>
            </a:r>
            <a:r>
              <a:rPr lang="en-GB" sz="2400" dirty="0" smtClean="0"/>
              <a:t> </a:t>
            </a:r>
            <a:r>
              <a:rPr lang="en-GB" sz="2400" dirty="0" err="1" smtClean="0"/>
              <a:t>uvolnění</a:t>
            </a:r>
            <a:r>
              <a:rPr lang="en-GB" sz="2400" dirty="0" smtClean="0"/>
              <a:t> pro film </a:t>
            </a:r>
            <a:r>
              <a:rPr lang="en-GB" sz="2400" i="1" dirty="0" smtClean="0"/>
              <a:t>Marie </a:t>
            </a:r>
            <a:r>
              <a:rPr lang="en-GB" sz="2400" i="1" dirty="0" err="1" smtClean="0"/>
              <a:t>Stuartovna</a:t>
            </a:r>
            <a:r>
              <a:rPr lang="en-GB" sz="2400" i="1" dirty="0" smtClean="0"/>
              <a:t> </a:t>
            </a:r>
            <a:r>
              <a:rPr lang="en-GB" sz="2400" dirty="0" smtClean="0"/>
              <a:t>v </a:t>
            </a:r>
            <a:r>
              <a:rPr lang="en-GB" sz="2400" dirty="0" err="1" smtClean="0"/>
              <a:t>produkci</a:t>
            </a:r>
            <a:r>
              <a:rPr lang="en-GB" sz="2400" dirty="0" smtClean="0"/>
              <a:t> RKO, s Katharine Hepburn a v </a:t>
            </a:r>
            <a:r>
              <a:rPr lang="en-GB" sz="2400" dirty="0" err="1" smtClean="0"/>
              <a:t>režii</a:t>
            </a:r>
            <a:r>
              <a:rPr lang="en-GB" sz="2400" dirty="0" smtClean="0"/>
              <a:t> </a:t>
            </a:r>
            <a:r>
              <a:rPr lang="en-GB" sz="2400" dirty="0" err="1" smtClean="0"/>
              <a:t>Johna</a:t>
            </a:r>
            <a:r>
              <a:rPr lang="en-GB" sz="2400" dirty="0" smtClean="0"/>
              <a:t> </a:t>
            </a:r>
            <a:r>
              <a:rPr lang="en-GB" sz="2400" dirty="0" err="1" smtClean="0"/>
              <a:t>Forda</a:t>
            </a:r>
            <a:r>
              <a:rPr lang="en-GB" sz="2400" dirty="0" smtClean="0"/>
              <a:t>.</a:t>
            </a:r>
            <a:endParaRPr lang="en-GB" sz="2400" dirty="0"/>
          </a:p>
          <a:p>
            <a:pPr marL="342900" lvl="1" indent="-342900">
              <a:buFont typeface="Arial"/>
              <a:buChar char="•"/>
            </a:pPr>
            <a:r>
              <a:rPr lang="en-GB" sz="2400" dirty="0" smtClean="0"/>
              <a:t>3. </a:t>
            </a:r>
            <a:r>
              <a:rPr lang="en-GB" sz="2400" dirty="0" err="1" smtClean="0"/>
              <a:t>března</a:t>
            </a:r>
            <a:r>
              <a:rPr lang="en-GB" sz="2400" dirty="0" smtClean="0"/>
              <a:t> 1936 </a:t>
            </a:r>
            <a:r>
              <a:rPr lang="en-GB" sz="2400" dirty="0" err="1" smtClean="0"/>
              <a:t>požadavek</a:t>
            </a:r>
            <a:r>
              <a:rPr lang="en-GB" sz="2400" dirty="0" smtClean="0"/>
              <a:t> </a:t>
            </a:r>
            <a:r>
              <a:rPr lang="en-GB" sz="2400" dirty="0" err="1" smtClean="0"/>
              <a:t>zamítnut</a:t>
            </a:r>
            <a:r>
              <a:rPr lang="en-GB" sz="2400" dirty="0" smtClean="0"/>
              <a:t>.</a:t>
            </a:r>
          </a:p>
          <a:p>
            <a:pPr marL="342900" lvl="1" indent="-342900">
              <a:buFont typeface="Arial"/>
              <a:buChar char="•"/>
            </a:pPr>
            <a:r>
              <a:rPr lang="en-GB" sz="2400" dirty="0" smtClean="0"/>
              <a:t>5. </a:t>
            </a:r>
            <a:r>
              <a:rPr lang="en-GB" sz="2400" dirty="0" err="1" smtClean="0"/>
              <a:t>března</a:t>
            </a:r>
            <a:r>
              <a:rPr lang="en-GB" sz="2400" dirty="0" smtClean="0"/>
              <a:t> 1936 Davis </a:t>
            </a:r>
            <a:r>
              <a:rPr lang="en-GB" sz="2400" dirty="0" err="1" smtClean="0"/>
              <a:t>získává</a:t>
            </a:r>
            <a:r>
              <a:rPr lang="en-GB" sz="2400" dirty="0" smtClean="0"/>
              <a:t> </a:t>
            </a:r>
            <a:r>
              <a:rPr lang="en-GB" sz="2400" dirty="0" err="1" smtClean="0"/>
              <a:t>Oscara</a:t>
            </a:r>
            <a:r>
              <a:rPr lang="en-GB" sz="2400" dirty="0" smtClean="0"/>
              <a:t> </a:t>
            </a:r>
            <a:r>
              <a:rPr lang="en-GB" sz="2400" dirty="0" err="1" smtClean="0"/>
              <a:t>za</a:t>
            </a:r>
            <a:r>
              <a:rPr lang="en-GB" sz="2400" dirty="0" smtClean="0"/>
              <a:t> </a:t>
            </a:r>
            <a:r>
              <a:rPr lang="en-GB" sz="2400" dirty="0" err="1" smtClean="0"/>
              <a:t>nejlepší</a:t>
            </a:r>
            <a:r>
              <a:rPr lang="en-GB" sz="2400" dirty="0" smtClean="0"/>
              <a:t> </a:t>
            </a:r>
            <a:r>
              <a:rPr lang="en-GB" sz="2400" dirty="0" err="1" smtClean="0"/>
              <a:t>ženský</a:t>
            </a:r>
            <a:r>
              <a:rPr lang="en-GB" sz="2400" dirty="0" smtClean="0"/>
              <a:t> </a:t>
            </a:r>
            <a:r>
              <a:rPr lang="en-GB" sz="2400" dirty="0" err="1" smtClean="0"/>
              <a:t>herecký</a:t>
            </a:r>
            <a:r>
              <a:rPr lang="en-GB" sz="2400" dirty="0" smtClean="0"/>
              <a:t> </a:t>
            </a:r>
            <a:r>
              <a:rPr lang="en-GB" sz="2400" dirty="0" err="1" smtClean="0"/>
              <a:t>výkon</a:t>
            </a:r>
            <a:r>
              <a:rPr lang="en-GB" sz="2400" dirty="0" smtClean="0"/>
              <a:t> v </a:t>
            </a:r>
            <a:r>
              <a:rPr lang="en-GB" sz="2400" dirty="0" err="1" smtClean="0"/>
              <a:t>hlavní</a:t>
            </a:r>
            <a:r>
              <a:rPr lang="en-GB" sz="2400" dirty="0" smtClean="0"/>
              <a:t> </a:t>
            </a:r>
            <a:r>
              <a:rPr lang="en-GB" sz="2400" dirty="0" err="1" smtClean="0"/>
              <a:t>roli</a:t>
            </a:r>
            <a:r>
              <a:rPr lang="en-GB" sz="2400" dirty="0" smtClean="0"/>
              <a:t> </a:t>
            </a:r>
            <a:r>
              <a:rPr lang="en-GB" sz="2400" dirty="0" err="1" smtClean="0"/>
              <a:t>ve</a:t>
            </a:r>
            <a:r>
              <a:rPr lang="en-GB" sz="2400" dirty="0" smtClean="0"/>
              <a:t> </a:t>
            </a:r>
            <a:r>
              <a:rPr lang="en-GB" sz="2400" dirty="0" err="1" smtClean="0"/>
              <a:t>snímku</a:t>
            </a:r>
            <a:r>
              <a:rPr lang="en-GB" sz="2400" dirty="0" smtClean="0"/>
              <a:t> </a:t>
            </a:r>
            <a:r>
              <a:rPr lang="en-GB" sz="2400" i="1" dirty="0" smtClean="0"/>
              <a:t>Dangerous</a:t>
            </a:r>
            <a:r>
              <a:rPr lang="en-GB" sz="2400" dirty="0" smtClean="0"/>
              <a:t>. </a:t>
            </a:r>
          </a:p>
          <a:p>
            <a:pPr marL="342900" lvl="1" indent="-342900">
              <a:buFont typeface="Arial"/>
              <a:buChar char="•"/>
            </a:pPr>
            <a:r>
              <a:rPr lang="en-GB" sz="2400" dirty="0" smtClean="0"/>
              <a:t>Studio </a:t>
            </a:r>
            <a:r>
              <a:rPr lang="en-GB" sz="2400" dirty="0" err="1" smtClean="0"/>
              <a:t>herečce</a:t>
            </a:r>
            <a:r>
              <a:rPr lang="en-GB" sz="2400" dirty="0" smtClean="0"/>
              <a:t> </a:t>
            </a:r>
            <a:r>
              <a:rPr lang="en-GB" sz="2400" dirty="0" err="1" smtClean="0"/>
              <a:t>nabízí</a:t>
            </a:r>
            <a:r>
              <a:rPr lang="en-GB" sz="2400" dirty="0" smtClean="0"/>
              <a:t> </a:t>
            </a:r>
            <a:r>
              <a:rPr lang="en-GB" sz="2400" dirty="0" err="1" smtClean="0"/>
              <a:t>projekt</a:t>
            </a:r>
            <a:r>
              <a:rPr lang="en-GB" sz="2400" dirty="0" smtClean="0"/>
              <a:t> </a:t>
            </a:r>
            <a:r>
              <a:rPr lang="en-GB" sz="2400" i="1" dirty="0"/>
              <a:t>God's Country and the </a:t>
            </a:r>
            <a:r>
              <a:rPr lang="en-GB" sz="2400" i="1" dirty="0" smtClean="0"/>
              <a:t>Woman</a:t>
            </a:r>
            <a:r>
              <a:rPr lang="en-GB" sz="2400" dirty="0" smtClean="0"/>
              <a:t> (role </a:t>
            </a:r>
            <a:r>
              <a:rPr lang="en-GB" sz="2400" dirty="0" err="1" smtClean="0"/>
              <a:t>pracovnice</a:t>
            </a:r>
            <a:r>
              <a:rPr lang="en-GB" sz="2400" dirty="0" smtClean="0"/>
              <a:t> </a:t>
            </a:r>
            <a:r>
              <a:rPr lang="en-GB" sz="2400" dirty="0" err="1" smtClean="0"/>
              <a:t>na</a:t>
            </a:r>
            <a:r>
              <a:rPr lang="en-GB" sz="2400" dirty="0" smtClean="0"/>
              <a:t> pile), Davis </a:t>
            </a:r>
            <a:r>
              <a:rPr lang="en-GB" sz="2400" dirty="0" err="1" smtClean="0"/>
              <a:t>odmítá</a:t>
            </a:r>
            <a:r>
              <a:rPr lang="en-GB" sz="2400" dirty="0" smtClean="0"/>
              <a:t> a je </a:t>
            </a:r>
            <a:r>
              <a:rPr lang="en-GB" sz="2400" dirty="0" err="1" smtClean="0"/>
              <a:t>znovu</a:t>
            </a:r>
            <a:r>
              <a:rPr lang="en-GB" sz="2400" dirty="0" smtClean="0"/>
              <a:t> </a:t>
            </a:r>
            <a:r>
              <a:rPr lang="en-GB" sz="2400" dirty="0" err="1" smtClean="0"/>
              <a:t>suspendována</a:t>
            </a:r>
            <a:r>
              <a:rPr lang="en-GB" sz="2400" dirty="0" smtClean="0"/>
              <a:t>.</a:t>
            </a:r>
          </a:p>
          <a:p>
            <a:r>
              <a:rPr lang="en-GB" dirty="0" err="1"/>
              <a:t>Přijímá</a:t>
            </a:r>
            <a:r>
              <a:rPr lang="en-GB" dirty="0"/>
              <a:t> </a:t>
            </a:r>
            <a:r>
              <a:rPr lang="en-GB" dirty="0" err="1"/>
              <a:t>tudíž</a:t>
            </a:r>
            <a:r>
              <a:rPr lang="en-GB" dirty="0"/>
              <a:t> </a:t>
            </a:r>
            <a:r>
              <a:rPr lang="en-GB" dirty="0" err="1"/>
              <a:t>roli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filmu</a:t>
            </a:r>
            <a:r>
              <a:rPr lang="en-GB" dirty="0"/>
              <a:t> </a:t>
            </a:r>
            <a:r>
              <a:rPr lang="en-GB" dirty="0" err="1"/>
              <a:t>produkovaném</a:t>
            </a:r>
            <a:r>
              <a:rPr lang="en-GB" dirty="0"/>
              <a:t> v </a:t>
            </a:r>
            <a:r>
              <a:rPr lang="en-GB" dirty="0" err="1"/>
              <a:t>Anglii</a:t>
            </a:r>
            <a:r>
              <a:rPr lang="en-GB" dirty="0"/>
              <a:t> pro </a:t>
            </a:r>
            <a:r>
              <a:rPr lang="en-GB" dirty="0" err="1"/>
              <a:t>společnost</a:t>
            </a:r>
            <a:r>
              <a:rPr lang="en-GB" dirty="0"/>
              <a:t> </a:t>
            </a:r>
            <a:r>
              <a:rPr lang="en-GB" dirty="0" err="1"/>
              <a:t>Toeplitz</a:t>
            </a:r>
            <a:r>
              <a:rPr lang="en-GB" dirty="0"/>
              <a:t> Productions Ltd.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krok</a:t>
            </a:r>
            <a:r>
              <a:rPr lang="en-GB" dirty="0"/>
              <a:t> </a:t>
            </a:r>
            <a:r>
              <a:rPr lang="en-GB" dirty="0" err="1"/>
              <a:t>znamená</a:t>
            </a:r>
            <a:r>
              <a:rPr lang="en-GB" dirty="0"/>
              <a:t> </a:t>
            </a:r>
            <a:r>
              <a:rPr lang="en-GB" dirty="0" err="1"/>
              <a:t>porušení</a:t>
            </a:r>
            <a:r>
              <a:rPr lang="en-GB" dirty="0"/>
              <a:t> </a:t>
            </a:r>
            <a:r>
              <a:rPr lang="en-GB" dirty="0" err="1"/>
              <a:t>smlouvy</a:t>
            </a:r>
            <a:r>
              <a:rPr lang="en-GB" dirty="0"/>
              <a:t>. </a:t>
            </a:r>
          </a:p>
          <a:p>
            <a:r>
              <a:rPr lang="en-GB" dirty="0"/>
              <a:t>V </a:t>
            </a:r>
            <a:r>
              <a:rPr lang="en-GB" dirty="0" err="1"/>
              <a:t>takových</a:t>
            </a:r>
            <a:r>
              <a:rPr lang="en-GB" dirty="0"/>
              <a:t> </a:t>
            </a:r>
            <a:r>
              <a:rPr lang="en-GB" dirty="0" err="1"/>
              <a:t>případech</a:t>
            </a:r>
            <a:r>
              <a:rPr lang="en-GB" dirty="0"/>
              <a:t> studio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trvat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dodržování</a:t>
            </a:r>
            <a:r>
              <a:rPr lang="en-GB" dirty="0"/>
              <a:t> </a:t>
            </a:r>
            <a:r>
              <a:rPr lang="en-GB" dirty="0" err="1"/>
              <a:t>smlouvy</a:t>
            </a:r>
            <a:r>
              <a:rPr lang="en-GB" dirty="0"/>
              <a:t> a </a:t>
            </a:r>
            <a:r>
              <a:rPr lang="en-GB" dirty="0" err="1"/>
              <a:t>zažalovat</a:t>
            </a:r>
            <a:r>
              <a:rPr lang="en-GB" dirty="0"/>
              <a:t> </a:t>
            </a:r>
            <a:r>
              <a:rPr lang="en-GB" dirty="0" err="1"/>
              <a:t>hvězdu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porušení</a:t>
            </a:r>
            <a:r>
              <a:rPr lang="en-GB" dirty="0"/>
              <a:t> </a:t>
            </a:r>
            <a:r>
              <a:rPr lang="en-GB" dirty="0" err="1"/>
              <a:t>klauzule</a:t>
            </a:r>
            <a:r>
              <a:rPr lang="en-GB" dirty="0"/>
              <a:t> o </a:t>
            </a:r>
            <a:r>
              <a:rPr lang="en-GB" dirty="0" err="1"/>
              <a:t>zákazu</a:t>
            </a:r>
            <a:r>
              <a:rPr lang="en-GB" dirty="0"/>
              <a:t> </a:t>
            </a:r>
            <a:r>
              <a:rPr lang="en-GB" dirty="0" err="1"/>
              <a:t>práce</a:t>
            </a:r>
            <a:r>
              <a:rPr lang="en-GB" dirty="0"/>
              <a:t> pro </a:t>
            </a:r>
            <a:r>
              <a:rPr lang="en-GB" dirty="0" err="1"/>
              <a:t>jiná</a:t>
            </a:r>
            <a:r>
              <a:rPr lang="en-GB" dirty="0"/>
              <a:t> </a:t>
            </a:r>
            <a:r>
              <a:rPr lang="en-GB" dirty="0" err="1"/>
              <a:t>studia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dobu</a:t>
            </a:r>
            <a:r>
              <a:rPr lang="en-GB" dirty="0"/>
              <a:t> </a:t>
            </a:r>
            <a:r>
              <a:rPr lang="en-GB" dirty="0" err="1"/>
              <a:t>trvání</a:t>
            </a:r>
            <a:r>
              <a:rPr lang="en-GB" dirty="0"/>
              <a:t> </a:t>
            </a:r>
            <a:r>
              <a:rPr lang="en-GB" dirty="0" err="1"/>
              <a:t>kontraktu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874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Soudní</a:t>
            </a:r>
            <a:r>
              <a:rPr lang="en-US" dirty="0" smtClean="0"/>
              <a:t> </a:t>
            </a:r>
            <a:r>
              <a:rPr lang="en-US" dirty="0" err="1" smtClean="0"/>
              <a:t>spor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 </a:t>
            </a:r>
            <a:r>
              <a:rPr lang="en-GB" dirty="0" err="1" smtClean="0"/>
              <a:t>pondělí</a:t>
            </a:r>
            <a:r>
              <a:rPr lang="en-GB" dirty="0" smtClean="0"/>
              <a:t> 19. </a:t>
            </a:r>
            <a:r>
              <a:rPr lang="en-GB" dirty="0" err="1" smtClean="0"/>
              <a:t>října</a:t>
            </a:r>
            <a:r>
              <a:rPr lang="en-GB" dirty="0" smtClean="0"/>
              <a:t> </a:t>
            </a:r>
            <a:r>
              <a:rPr lang="en-GB" dirty="0" err="1" smtClean="0"/>
              <a:t>soud</a:t>
            </a:r>
            <a:r>
              <a:rPr lang="en-GB" dirty="0" smtClean="0"/>
              <a:t> </a:t>
            </a:r>
            <a:r>
              <a:rPr lang="en-GB" dirty="0" err="1" smtClean="0"/>
              <a:t>vynesl</a:t>
            </a:r>
            <a:r>
              <a:rPr lang="en-GB" dirty="0" smtClean="0"/>
              <a:t> </a:t>
            </a:r>
            <a:r>
              <a:rPr lang="en-GB" dirty="0" err="1" smtClean="0"/>
              <a:t>rozsudek</a:t>
            </a:r>
            <a:r>
              <a:rPr lang="en-GB" dirty="0" smtClean="0"/>
              <a:t>, </a:t>
            </a:r>
            <a:r>
              <a:rPr lang="en-GB" dirty="0" err="1" smtClean="0"/>
              <a:t>který</a:t>
            </a:r>
            <a:r>
              <a:rPr lang="en-GB" dirty="0" smtClean="0"/>
              <a:t> </a:t>
            </a:r>
            <a:r>
              <a:rPr lang="en-GB" dirty="0" err="1" smtClean="0"/>
              <a:t>potvrdil</a:t>
            </a:r>
            <a:r>
              <a:rPr lang="en-GB" dirty="0" smtClean="0"/>
              <a:t> </a:t>
            </a:r>
            <a:r>
              <a:rPr lang="en-GB" dirty="0" err="1" smtClean="0"/>
              <a:t>právo</a:t>
            </a:r>
            <a:r>
              <a:rPr lang="en-GB" dirty="0" smtClean="0"/>
              <a:t> </a:t>
            </a:r>
            <a:r>
              <a:rPr lang="en-GB" dirty="0" err="1" smtClean="0"/>
              <a:t>studia</a:t>
            </a:r>
            <a:r>
              <a:rPr lang="en-GB" dirty="0" smtClean="0"/>
              <a:t> Warner </a:t>
            </a:r>
            <a:r>
              <a:rPr lang="en-GB" dirty="0"/>
              <a:t>Bros</a:t>
            </a:r>
            <a:r>
              <a:rPr lang="en-GB" dirty="0" smtClean="0"/>
              <a:t>. </a:t>
            </a:r>
            <a:r>
              <a:rPr lang="en-GB" dirty="0" err="1" smtClean="0"/>
              <a:t>zakázat</a:t>
            </a:r>
            <a:r>
              <a:rPr lang="en-GB" dirty="0" smtClean="0"/>
              <a:t> Bette Davis </a:t>
            </a:r>
            <a:r>
              <a:rPr lang="en-GB" dirty="0" err="1" smtClean="0"/>
              <a:t>práci</a:t>
            </a:r>
            <a:r>
              <a:rPr lang="en-GB" dirty="0" smtClean="0"/>
              <a:t> pro </a:t>
            </a:r>
            <a:r>
              <a:rPr lang="en-GB" dirty="0" err="1" smtClean="0"/>
              <a:t>jakékoliv</a:t>
            </a:r>
            <a:r>
              <a:rPr lang="en-GB" dirty="0" smtClean="0"/>
              <a:t> </a:t>
            </a:r>
            <a:r>
              <a:rPr lang="en-GB" dirty="0" err="1" smtClean="0"/>
              <a:t>jiné</a:t>
            </a:r>
            <a:r>
              <a:rPr lang="en-GB" dirty="0" smtClean="0"/>
              <a:t> studio. </a:t>
            </a:r>
            <a:endParaRPr lang="en-GB" sz="600" dirty="0"/>
          </a:p>
          <a:p>
            <a:r>
              <a:rPr lang="en-GB" dirty="0" err="1" smtClean="0"/>
              <a:t>Rozsudek</a:t>
            </a:r>
            <a:r>
              <a:rPr lang="en-GB" dirty="0" smtClean="0"/>
              <a:t> </a:t>
            </a:r>
            <a:r>
              <a:rPr lang="en-GB" dirty="0" err="1" smtClean="0"/>
              <a:t>potvrdil</a:t>
            </a:r>
            <a:r>
              <a:rPr lang="en-GB" dirty="0" smtClean="0"/>
              <a:t> </a:t>
            </a:r>
            <a:r>
              <a:rPr lang="en-GB" dirty="0" err="1" smtClean="0"/>
              <a:t>závaznost</a:t>
            </a:r>
            <a:r>
              <a:rPr lang="en-GB" dirty="0" smtClean="0"/>
              <a:t> a </a:t>
            </a:r>
            <a:r>
              <a:rPr lang="en-GB" dirty="0" err="1" smtClean="0"/>
              <a:t>právoplatnost</a:t>
            </a:r>
            <a:r>
              <a:rPr lang="en-GB" dirty="0" smtClean="0"/>
              <a:t> </a:t>
            </a:r>
            <a:r>
              <a:rPr lang="en-GB" dirty="0" err="1" smtClean="0"/>
              <a:t>těchto</a:t>
            </a:r>
            <a:r>
              <a:rPr lang="en-GB" dirty="0" smtClean="0"/>
              <a:t> </a:t>
            </a:r>
            <a:r>
              <a:rPr lang="en-GB" dirty="0" err="1" smtClean="0"/>
              <a:t>kontraktů</a:t>
            </a:r>
            <a:r>
              <a:rPr lang="en-GB" dirty="0" smtClean="0"/>
              <a:t> a v </a:t>
            </a:r>
            <a:r>
              <a:rPr lang="en-GB" dirty="0" err="1" smtClean="0"/>
              <a:t>důsledku</a:t>
            </a:r>
            <a:r>
              <a:rPr lang="en-GB" dirty="0" smtClean="0"/>
              <a:t> </a:t>
            </a:r>
            <a:r>
              <a:rPr lang="en-GB" dirty="0" err="1" smtClean="0"/>
              <a:t>znamená</a:t>
            </a:r>
            <a:r>
              <a:rPr lang="en-GB" dirty="0" smtClean="0"/>
              <a:t> </a:t>
            </a:r>
            <a:r>
              <a:rPr lang="en-GB" dirty="0" err="1" smtClean="0"/>
              <a:t>vítězství</a:t>
            </a:r>
            <a:r>
              <a:rPr lang="en-GB" dirty="0" smtClean="0"/>
              <a:t> pro </a:t>
            </a:r>
            <a:r>
              <a:rPr lang="en-GB" dirty="0" err="1" smtClean="0"/>
              <a:t>Warners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pro Majors</a:t>
            </a:r>
            <a:endParaRPr lang="en-GB" sz="600" dirty="0" smtClean="0"/>
          </a:p>
          <a:p>
            <a:r>
              <a:rPr lang="en-US" dirty="0" err="1" smtClean="0"/>
              <a:t>Během</a:t>
            </a:r>
            <a:r>
              <a:rPr lang="en-US" dirty="0" smtClean="0"/>
              <a:t> </a:t>
            </a:r>
            <a:r>
              <a:rPr lang="en-US" dirty="0" err="1" smtClean="0"/>
              <a:t>procesu</a:t>
            </a:r>
            <a:r>
              <a:rPr lang="en-US" dirty="0" smtClean="0"/>
              <a:t> Jack Warner </a:t>
            </a:r>
            <a:r>
              <a:rPr lang="en-US" dirty="0" err="1" smtClean="0"/>
              <a:t>přiznává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studio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hvězdu</a:t>
            </a:r>
            <a:r>
              <a:rPr lang="en-US" dirty="0" smtClean="0"/>
              <a:t> </a:t>
            </a:r>
            <a:r>
              <a:rPr lang="en-US" dirty="0" err="1" smtClean="0"/>
              <a:t>nutit</a:t>
            </a:r>
            <a:r>
              <a:rPr lang="en-US" dirty="0" smtClean="0"/>
              <a:t> k </a:t>
            </a:r>
            <a:r>
              <a:rPr lang="en-US" dirty="0" err="1" smtClean="0"/>
              <a:t>veřejné</a:t>
            </a:r>
            <a:r>
              <a:rPr lang="en-US" dirty="0" smtClean="0"/>
              <a:t> </a:t>
            </a:r>
            <a:r>
              <a:rPr lang="en-US" dirty="0" err="1" smtClean="0"/>
              <a:t>podpoře</a:t>
            </a:r>
            <a:r>
              <a:rPr lang="en-US" dirty="0" smtClean="0"/>
              <a:t> </a:t>
            </a:r>
            <a:r>
              <a:rPr lang="en-US" dirty="0" err="1" smtClean="0"/>
              <a:t>politické</a:t>
            </a:r>
            <a:r>
              <a:rPr lang="en-US" dirty="0" smtClean="0"/>
              <a:t> </a:t>
            </a:r>
            <a:r>
              <a:rPr lang="en-US" dirty="0" err="1" smtClean="0"/>
              <a:t>strany</a:t>
            </a:r>
            <a:r>
              <a:rPr lang="en-US" dirty="0"/>
              <a:t> </a:t>
            </a:r>
            <a:r>
              <a:rPr lang="en-US" dirty="0" smtClean="0"/>
              <a:t>a to </a:t>
            </a:r>
            <a:r>
              <a:rPr lang="en-US" dirty="0" err="1" smtClean="0"/>
              <a:t>navzdory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/ </a:t>
            </a:r>
            <a:r>
              <a:rPr lang="en-US" dirty="0" err="1" smtClean="0"/>
              <a:t>jejím</a:t>
            </a:r>
            <a:r>
              <a:rPr lang="en-US" dirty="0" smtClean="0"/>
              <a:t>  </a:t>
            </a:r>
            <a:r>
              <a:rPr lang="en-US" dirty="0" err="1" smtClean="0"/>
              <a:t>politickým</a:t>
            </a:r>
            <a:r>
              <a:rPr lang="en-US" dirty="0" smtClean="0"/>
              <a:t> </a:t>
            </a:r>
            <a:r>
              <a:rPr lang="en-US" dirty="0" err="1" smtClean="0"/>
              <a:t>preferencím</a:t>
            </a:r>
            <a:r>
              <a:rPr lang="en-US" dirty="0" smtClean="0"/>
              <a:t>. Studio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nutit</a:t>
            </a:r>
            <a:r>
              <a:rPr lang="en-US" dirty="0" smtClean="0"/>
              <a:t> k </a:t>
            </a:r>
            <a:r>
              <a:rPr lang="en-US" dirty="0" err="1" smtClean="0"/>
              <a:t>souhlasu</a:t>
            </a:r>
            <a:r>
              <a:rPr lang="en-US" dirty="0" smtClean="0"/>
              <a:t> s </a:t>
            </a:r>
            <a:r>
              <a:rPr lang="en-US" dirty="0" err="1" smtClean="0"/>
              <a:t>publicitou</a:t>
            </a:r>
            <a:r>
              <a:rPr lang="en-US" dirty="0" smtClean="0"/>
              <a:t> a PR,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dotyčné</a:t>
            </a:r>
            <a:r>
              <a:rPr lang="en-US" dirty="0" smtClean="0"/>
              <a:t> </a:t>
            </a:r>
            <a:r>
              <a:rPr lang="en-US" dirty="0" err="1" smtClean="0"/>
              <a:t>ukazují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stavu</a:t>
            </a:r>
            <a:r>
              <a:rPr lang="en-US" dirty="0" smtClean="0"/>
              <a:t> “</a:t>
            </a:r>
            <a:r>
              <a:rPr lang="en-US" dirty="0" err="1" smtClean="0"/>
              <a:t>odhalujícím</a:t>
            </a:r>
            <a:r>
              <a:rPr lang="en-US" dirty="0" smtClean="0"/>
              <a:t> a </a:t>
            </a:r>
            <a:r>
              <a:rPr lang="en-US" dirty="0" err="1" smtClean="0"/>
              <a:t>intimním</a:t>
            </a:r>
            <a:r>
              <a:rPr lang="en-US" dirty="0" smtClean="0"/>
              <a:t>, </a:t>
            </a:r>
            <a:r>
              <a:rPr lang="en-US" dirty="0" err="1" smtClean="0"/>
              <a:t>někdy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přímo</a:t>
            </a:r>
            <a:r>
              <a:rPr lang="en-US" dirty="0" smtClean="0"/>
              <a:t> </a:t>
            </a:r>
            <a:r>
              <a:rPr lang="en-US" dirty="0" err="1" smtClean="0"/>
              <a:t>lascivním</a:t>
            </a:r>
            <a:r>
              <a:rPr lang="en-US" dirty="0" smtClean="0"/>
              <a:t> a </a:t>
            </a:r>
            <a:r>
              <a:rPr lang="en-US" dirty="0" err="1" smtClean="0"/>
              <a:t>vulgárním</a:t>
            </a:r>
            <a:r>
              <a:rPr lang="en-US" dirty="0" smtClean="0"/>
              <a:t>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0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945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Ale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724"/>
            <a:ext cx="8229600" cy="5170276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err="1"/>
              <a:t>Případ</a:t>
            </a:r>
            <a:r>
              <a:rPr lang="en-US" sz="2800" dirty="0"/>
              <a:t> </a:t>
            </a:r>
            <a:r>
              <a:rPr lang="en-US" sz="2800" dirty="0" err="1"/>
              <a:t>sledují</a:t>
            </a:r>
            <a:r>
              <a:rPr lang="en-US" sz="2800" dirty="0"/>
              <a:t> </a:t>
            </a:r>
            <a:r>
              <a:rPr lang="en-US" sz="2800" dirty="0" err="1"/>
              <a:t>britské</a:t>
            </a:r>
            <a:r>
              <a:rPr lang="en-US" sz="2800" dirty="0"/>
              <a:t> </a:t>
            </a:r>
            <a:r>
              <a:rPr lang="en-US" sz="2800" dirty="0" err="1"/>
              <a:t>noviny</a:t>
            </a:r>
            <a:r>
              <a:rPr lang="en-US" sz="2800" dirty="0"/>
              <a:t> Daily Mail, </a:t>
            </a:r>
            <a:r>
              <a:rPr lang="en-US" sz="2800" dirty="0" err="1"/>
              <a:t>které</a:t>
            </a:r>
            <a:r>
              <a:rPr lang="en-US" sz="2800" dirty="0"/>
              <a:t> </a:t>
            </a:r>
            <a:r>
              <a:rPr lang="en-US" sz="2800" dirty="0" err="1"/>
              <a:t>jsou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straně</a:t>
            </a:r>
            <a:r>
              <a:rPr lang="en-US" sz="2800" dirty="0"/>
              <a:t> </a:t>
            </a:r>
            <a:r>
              <a:rPr lang="en-US" sz="2800" dirty="0" err="1"/>
              <a:t>herečky</a:t>
            </a:r>
            <a:r>
              <a:rPr lang="en-US" sz="2800" dirty="0"/>
              <a:t>. </a:t>
            </a:r>
            <a:r>
              <a:rPr lang="en-US" sz="2800" dirty="0" err="1"/>
              <a:t>Spor</a:t>
            </a:r>
            <a:r>
              <a:rPr lang="en-US" sz="2800" dirty="0"/>
              <a:t> </a:t>
            </a:r>
            <a:r>
              <a:rPr lang="en-US" sz="2800" dirty="0" err="1"/>
              <a:t>sledují</a:t>
            </a:r>
            <a:r>
              <a:rPr lang="en-US" sz="2800" dirty="0"/>
              <a:t> a v </a:t>
            </a:r>
            <a:r>
              <a:rPr lang="en-US" sz="2800" dirty="0" err="1"/>
              <a:t>průběhu</a:t>
            </a:r>
            <a:r>
              <a:rPr lang="en-US" sz="2800" dirty="0"/>
              <a:t> 4 </a:t>
            </a:r>
            <a:r>
              <a:rPr lang="en-US" sz="2800" dirty="0" err="1"/>
              <a:t>dní</a:t>
            </a:r>
            <a:r>
              <a:rPr lang="en-US" sz="2800" dirty="0"/>
              <a:t> </a:t>
            </a:r>
            <a:r>
              <a:rPr lang="en-US" sz="2800" dirty="0" err="1"/>
              <a:t>přinášejí</a:t>
            </a:r>
            <a:r>
              <a:rPr lang="en-US" sz="2800" dirty="0"/>
              <a:t> </a:t>
            </a:r>
            <a:r>
              <a:rPr lang="en-US" sz="2800" dirty="0" err="1"/>
              <a:t>detailní</a:t>
            </a:r>
            <a:r>
              <a:rPr lang="en-US" sz="2800" dirty="0"/>
              <a:t> </a:t>
            </a:r>
            <a:r>
              <a:rPr lang="en-US" sz="2800" dirty="0" err="1"/>
              <a:t>reportáže</a:t>
            </a:r>
            <a:r>
              <a:rPr lang="en-US" sz="2800" dirty="0"/>
              <a:t> a </a:t>
            </a:r>
            <a:r>
              <a:rPr lang="en-US" sz="2800" dirty="0" err="1"/>
              <a:t>fotografie</a:t>
            </a:r>
            <a:r>
              <a:rPr lang="en-US" sz="2800" dirty="0"/>
              <a:t> </a:t>
            </a:r>
            <a:r>
              <a:rPr lang="en-US" sz="2800" dirty="0" err="1"/>
              <a:t>herečky</a:t>
            </a:r>
            <a:r>
              <a:rPr lang="en-US" sz="2800" dirty="0"/>
              <a:t> u </a:t>
            </a:r>
            <a:r>
              <a:rPr lang="en-US" sz="2800" dirty="0" err="1"/>
              <a:t>soudu.Titulky</a:t>
            </a:r>
            <a:r>
              <a:rPr lang="en-US" sz="2800" dirty="0"/>
              <a:t>:</a:t>
            </a:r>
          </a:p>
          <a:p>
            <a:pPr lvl="1"/>
            <a:r>
              <a:rPr lang="en-GB" sz="2400" dirty="0"/>
              <a:t>'Miss Bette Davis's "Slavery with a silver </a:t>
            </a:r>
            <a:r>
              <a:rPr lang="en-GB" sz="2400" dirty="0" smtClean="0"/>
              <a:t>lining”’ </a:t>
            </a:r>
            <a:endParaRPr lang="en-GB" sz="2400" dirty="0"/>
          </a:p>
          <a:p>
            <a:pPr lvl="1"/>
            <a:r>
              <a:rPr lang="en-GB" sz="2400" dirty="0"/>
              <a:t>'Miss Bette Davis "Not a money grabber" - Hollywood contract is "Life sentence" - Sir William </a:t>
            </a:r>
            <a:r>
              <a:rPr lang="en-GB" sz="2400" dirty="0" err="1" smtClean="0"/>
              <a:t>Jowitt</a:t>
            </a:r>
            <a:r>
              <a:rPr lang="en-GB" sz="2400" dirty="0" smtClean="0"/>
              <a:t>’.</a:t>
            </a:r>
          </a:p>
          <a:p>
            <a:r>
              <a:rPr lang="en-GB" sz="2800" dirty="0" smtClean="0"/>
              <a:t>Po </a:t>
            </a:r>
            <a:r>
              <a:rPr lang="en-GB" sz="2800" dirty="0" err="1" smtClean="0"/>
              <a:t>návratu</a:t>
            </a:r>
            <a:r>
              <a:rPr lang="en-GB" sz="2800" dirty="0" smtClean="0"/>
              <a:t> z </a:t>
            </a:r>
            <a:r>
              <a:rPr lang="en-GB" sz="2800" dirty="0" err="1"/>
              <a:t>A</a:t>
            </a:r>
            <a:r>
              <a:rPr lang="en-GB" sz="2800" dirty="0" err="1" smtClean="0"/>
              <a:t>nglie</a:t>
            </a:r>
            <a:r>
              <a:rPr lang="en-GB" sz="2800" dirty="0" smtClean="0"/>
              <a:t> </a:t>
            </a:r>
            <a:r>
              <a:rPr lang="en-GB" sz="2800" dirty="0" err="1" smtClean="0"/>
              <a:t>dostává</a:t>
            </a:r>
            <a:r>
              <a:rPr lang="en-GB" sz="2800" dirty="0" smtClean="0"/>
              <a:t> </a:t>
            </a:r>
            <a:r>
              <a:rPr lang="en-GB" sz="2800" dirty="0" err="1" smtClean="0"/>
              <a:t>hlavní</a:t>
            </a:r>
            <a:r>
              <a:rPr lang="en-GB" sz="2800" dirty="0" smtClean="0"/>
              <a:t> </a:t>
            </a:r>
            <a:r>
              <a:rPr lang="en-GB" sz="2800" dirty="0" err="1" smtClean="0"/>
              <a:t>roli</a:t>
            </a:r>
            <a:r>
              <a:rPr lang="en-GB" sz="2800" dirty="0" smtClean="0"/>
              <a:t> (</a:t>
            </a:r>
            <a:r>
              <a:rPr lang="en-GB" sz="2800" dirty="0" err="1" smtClean="0"/>
              <a:t>spolu</a:t>
            </a:r>
            <a:r>
              <a:rPr lang="en-GB" sz="2800" dirty="0" smtClean="0"/>
              <a:t> s </a:t>
            </a:r>
            <a:r>
              <a:rPr lang="en-GB" sz="2800" dirty="0" err="1" smtClean="0"/>
              <a:t>Humhprey</a:t>
            </a:r>
            <a:r>
              <a:rPr lang="en-GB" sz="2800" dirty="0" smtClean="0"/>
              <a:t> </a:t>
            </a:r>
            <a:r>
              <a:rPr lang="en-GB" sz="2800" dirty="0" err="1" smtClean="0"/>
              <a:t>Bogartem</a:t>
            </a:r>
            <a:r>
              <a:rPr lang="en-GB" sz="2800" dirty="0" smtClean="0"/>
              <a:t>) </a:t>
            </a:r>
            <a:r>
              <a:rPr lang="en-GB" sz="2800" dirty="0" err="1" smtClean="0"/>
              <a:t>ve</a:t>
            </a:r>
            <a:r>
              <a:rPr lang="en-GB" sz="2800" dirty="0" smtClean="0"/>
              <a:t> </a:t>
            </a:r>
            <a:r>
              <a:rPr lang="en-GB" sz="2800" dirty="0" err="1" smtClean="0"/>
              <a:t>filmu</a:t>
            </a:r>
            <a:r>
              <a:rPr lang="en-GB" sz="2800" dirty="0" smtClean="0"/>
              <a:t> </a:t>
            </a:r>
            <a:r>
              <a:rPr lang="en-GB" sz="2800" i="1" dirty="0" smtClean="0"/>
              <a:t>Marked </a:t>
            </a:r>
            <a:r>
              <a:rPr lang="en-GB" sz="2800" i="1" dirty="0"/>
              <a:t>Woman</a:t>
            </a:r>
            <a:r>
              <a:rPr lang="en-GB" sz="2800" dirty="0"/>
              <a:t> (Lloyd Bacon, 1937)</a:t>
            </a:r>
            <a:r>
              <a:rPr lang="en-GB" sz="2800" dirty="0" smtClean="0"/>
              <a:t>. </a:t>
            </a:r>
            <a:r>
              <a:rPr lang="en-GB" sz="2800" dirty="0" err="1" smtClean="0"/>
              <a:t>Jde</a:t>
            </a:r>
            <a:r>
              <a:rPr lang="en-GB" sz="2800" dirty="0" smtClean="0"/>
              <a:t> o </a:t>
            </a:r>
            <a:r>
              <a:rPr lang="en-GB" sz="2800" dirty="0" err="1" smtClean="0"/>
              <a:t>soudní</a:t>
            </a:r>
            <a:r>
              <a:rPr lang="en-GB" sz="2800" dirty="0" smtClean="0"/>
              <a:t> drama, </a:t>
            </a:r>
            <a:r>
              <a:rPr lang="en-GB" sz="2800" dirty="0" err="1" smtClean="0"/>
              <a:t>které</a:t>
            </a:r>
            <a:r>
              <a:rPr lang="en-GB" sz="2800" dirty="0" smtClean="0"/>
              <a:t> </a:t>
            </a:r>
            <a:r>
              <a:rPr lang="en-GB" sz="2800" dirty="0" err="1" smtClean="0"/>
              <a:t>pojednává</a:t>
            </a:r>
            <a:r>
              <a:rPr lang="en-GB" sz="2800" dirty="0" smtClean="0"/>
              <a:t> o </a:t>
            </a:r>
            <a:r>
              <a:rPr lang="en-GB" sz="2800" dirty="0" err="1" smtClean="0"/>
              <a:t>prostituci</a:t>
            </a:r>
            <a:r>
              <a:rPr lang="en-GB" sz="2800" dirty="0" smtClean="0"/>
              <a:t> a </a:t>
            </a:r>
            <a:r>
              <a:rPr lang="en-GB" sz="2800" dirty="0" err="1" smtClean="0"/>
              <a:t>mafii</a:t>
            </a:r>
            <a:r>
              <a:rPr lang="en-GB" sz="2800" dirty="0" smtClean="0"/>
              <a:t>.</a:t>
            </a:r>
          </a:p>
          <a:p>
            <a:r>
              <a:rPr lang="en-GB" sz="2800" dirty="0" smtClean="0"/>
              <a:t>Davis </a:t>
            </a:r>
            <a:r>
              <a:rPr lang="en-GB" sz="2800" dirty="0" err="1" smtClean="0"/>
              <a:t>hraje</a:t>
            </a:r>
            <a:r>
              <a:rPr lang="en-GB" sz="2800" dirty="0" smtClean="0"/>
              <a:t> </a:t>
            </a:r>
            <a:r>
              <a:rPr lang="en-GB" sz="2800" dirty="0" err="1" smtClean="0"/>
              <a:t>odhodlanou</a:t>
            </a:r>
            <a:r>
              <a:rPr lang="en-GB" sz="2800" dirty="0" smtClean="0"/>
              <a:t>, </a:t>
            </a:r>
            <a:r>
              <a:rPr lang="en-GB" sz="2800" dirty="0" err="1" smtClean="0"/>
              <a:t>vzdorující</a:t>
            </a:r>
            <a:r>
              <a:rPr lang="en-GB" sz="2800" dirty="0" smtClean="0"/>
              <a:t>, </a:t>
            </a:r>
            <a:r>
              <a:rPr lang="en-GB" sz="2800" dirty="0" err="1" smtClean="0"/>
              <a:t>odvážnou</a:t>
            </a:r>
            <a:r>
              <a:rPr lang="en-GB" sz="2800" dirty="0" smtClean="0"/>
              <a:t> a </a:t>
            </a:r>
            <a:r>
              <a:rPr lang="en-GB" sz="2800" dirty="0" err="1" smtClean="0"/>
              <a:t>ambiciózní</a:t>
            </a:r>
            <a:r>
              <a:rPr lang="en-GB" sz="2800" dirty="0" smtClean="0"/>
              <a:t> </a:t>
            </a:r>
            <a:r>
              <a:rPr lang="en-GB" sz="2800" dirty="0" err="1" smtClean="0"/>
              <a:t>hrdinku</a:t>
            </a:r>
            <a:r>
              <a:rPr lang="en-GB" sz="2800" dirty="0" smtClean="0"/>
              <a:t>. </a:t>
            </a:r>
          </a:p>
          <a:p>
            <a:r>
              <a:rPr lang="en-GB" sz="2800" dirty="0" err="1" smtClean="0"/>
              <a:t>Končí</a:t>
            </a:r>
            <a:r>
              <a:rPr lang="en-GB" sz="2800" dirty="0" smtClean="0"/>
              <a:t> </a:t>
            </a:r>
            <a:r>
              <a:rPr lang="en-GB" sz="2800" dirty="0" err="1" smtClean="0"/>
              <a:t>zmatečné</a:t>
            </a:r>
            <a:r>
              <a:rPr lang="en-GB" sz="2800" dirty="0" smtClean="0"/>
              <a:t> </a:t>
            </a:r>
            <a:r>
              <a:rPr lang="en-GB" sz="2800" dirty="0" err="1" smtClean="0"/>
              <a:t>typové</a:t>
            </a:r>
            <a:r>
              <a:rPr lang="en-GB" sz="2800" dirty="0" smtClean="0"/>
              <a:t> </a:t>
            </a:r>
            <a:r>
              <a:rPr lang="en-GB" sz="2800" dirty="0" err="1" smtClean="0"/>
              <a:t>obsazování</a:t>
            </a:r>
            <a:r>
              <a:rPr lang="en-GB" sz="2800" dirty="0" smtClean="0"/>
              <a:t> (glamour / vamp / </a:t>
            </a:r>
            <a:r>
              <a:rPr lang="en-GB" sz="2800" dirty="0" err="1" smtClean="0"/>
              <a:t>sebedetruktivní</a:t>
            </a:r>
            <a:r>
              <a:rPr lang="en-GB" sz="2800" dirty="0" smtClean="0"/>
              <a:t> </a:t>
            </a:r>
            <a:r>
              <a:rPr lang="en-GB" sz="2800" dirty="0" err="1" smtClean="0"/>
              <a:t>žena</a:t>
            </a:r>
            <a:r>
              <a:rPr lang="en-GB" sz="2800" dirty="0" smtClean="0"/>
              <a:t>) </a:t>
            </a:r>
            <a:r>
              <a:rPr lang="en-GB" sz="2800" dirty="0" err="1" smtClean="0"/>
              <a:t>ve</a:t>
            </a:r>
            <a:r>
              <a:rPr lang="en-GB" sz="2800" dirty="0" smtClean="0"/>
              <a:t> </a:t>
            </a:r>
            <a:r>
              <a:rPr lang="en-GB" sz="2800" dirty="0" err="1" smtClean="0"/>
              <a:t>prospěch</a:t>
            </a:r>
            <a:r>
              <a:rPr lang="en-GB" sz="2800" dirty="0" smtClean="0"/>
              <a:t> </a:t>
            </a:r>
            <a:r>
              <a:rPr lang="en-GB" sz="2800" dirty="0" err="1" smtClean="0"/>
              <a:t>komplexnějších</a:t>
            </a:r>
            <a:r>
              <a:rPr lang="en-GB" sz="2800" dirty="0" smtClean="0"/>
              <a:t>, </a:t>
            </a:r>
            <a:r>
              <a:rPr lang="en-GB" sz="2800" dirty="0" err="1" smtClean="0"/>
              <a:t>vrstevnatějších</a:t>
            </a:r>
            <a:r>
              <a:rPr lang="en-GB" sz="2800" dirty="0" smtClean="0"/>
              <a:t> </a:t>
            </a:r>
            <a:r>
              <a:rPr lang="en-GB" sz="2800" dirty="0" err="1" smtClean="0"/>
              <a:t>postav</a:t>
            </a:r>
            <a:r>
              <a:rPr lang="en-GB" sz="2800" dirty="0"/>
              <a:t>.</a:t>
            </a:r>
            <a:r>
              <a:rPr lang="en-GB" sz="2800" dirty="0" smtClean="0"/>
              <a:t> </a:t>
            </a:r>
            <a:endParaRPr lang="en-GB" sz="2800" dirty="0"/>
          </a:p>
          <a:p>
            <a:endParaRPr lang="en-GB" sz="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1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Marked woman </a:t>
            </a:r>
            <a:r>
              <a:rPr lang="en-US" dirty="0" smtClean="0"/>
              <a:t>(1937, Lloyd Bacon)</a:t>
            </a:r>
            <a:endParaRPr lang="en-US" i="1" dirty="0"/>
          </a:p>
        </p:txBody>
      </p:sp>
      <p:pic>
        <p:nvPicPr>
          <p:cNvPr id="4" name="Marked Woman Official Trailer #1 - Humphrey Bogart Movie (1937) H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0163" y="1600200"/>
            <a:ext cx="6543675" cy="4876800"/>
          </a:xfrm>
        </p:spPr>
      </p:pic>
    </p:spTree>
    <p:extLst>
      <p:ext uri="{BB962C8B-B14F-4D97-AF65-F5344CB8AC3E}">
        <p14:creationId xmlns:p14="http://schemas.microsoft.com/office/powerpoint/2010/main" val="391184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se </a:t>
            </a:r>
            <a:r>
              <a:rPr lang="en-US" dirty="0" err="1" smtClean="0"/>
              <a:t>utváří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postupně</a:t>
            </a:r>
            <a:r>
              <a:rPr lang="en-US" dirty="0" smtClean="0"/>
              <a:t> se </a:t>
            </a:r>
            <a:r>
              <a:rPr lang="en-US" dirty="0" err="1" smtClean="0"/>
              <a:t>rozšiřující</a:t>
            </a:r>
            <a:r>
              <a:rPr lang="en-US" dirty="0" smtClean="0"/>
              <a:t> </a:t>
            </a:r>
            <a:r>
              <a:rPr lang="en-US" dirty="0" err="1" smtClean="0"/>
              <a:t>dostupná</a:t>
            </a:r>
            <a:r>
              <a:rPr lang="en-US" dirty="0" smtClean="0"/>
              <a:t> </a:t>
            </a:r>
            <a:r>
              <a:rPr lang="en-US" dirty="0" err="1" smtClean="0"/>
              <a:t>suma</a:t>
            </a:r>
            <a:r>
              <a:rPr lang="en-US" dirty="0" smtClean="0"/>
              <a:t> </a:t>
            </a:r>
            <a:r>
              <a:rPr lang="en-US" dirty="0" err="1" smtClean="0"/>
              <a:t>informací</a:t>
            </a:r>
            <a:r>
              <a:rPr lang="en-US" dirty="0" smtClean="0"/>
              <a:t> o </a:t>
            </a:r>
            <a:r>
              <a:rPr lang="en-US" dirty="0" err="1" smtClean="0"/>
              <a:t>hvězdách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Klasické</a:t>
            </a:r>
            <a:r>
              <a:rPr lang="en-US" dirty="0" smtClean="0"/>
              <a:t>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vytváří</a:t>
            </a:r>
            <a:r>
              <a:rPr lang="en-US" dirty="0" smtClean="0"/>
              <a:t> 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dirty="0" err="1"/>
              <a:t>p</a:t>
            </a:r>
            <a:r>
              <a:rPr lang="en-US" dirty="0" err="1" smtClean="0"/>
              <a:t>lastické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obrazy</a:t>
            </a:r>
            <a:r>
              <a:rPr lang="en-US" dirty="0" smtClean="0"/>
              <a:t>, pro </a:t>
            </a:r>
            <a:r>
              <a:rPr lang="en-US" dirty="0" err="1" smtClean="0"/>
              <a:t>něž</a:t>
            </a:r>
            <a:r>
              <a:rPr lang="en-US" dirty="0" smtClean="0"/>
              <a:t> je </a:t>
            </a:r>
            <a:r>
              <a:rPr lang="en-US" dirty="0" err="1" smtClean="0"/>
              <a:t>charakteristické</a:t>
            </a:r>
            <a:r>
              <a:rPr lang="en-US" dirty="0" smtClean="0"/>
              <a:t> </a:t>
            </a:r>
            <a:r>
              <a:rPr lang="en-US" dirty="0" err="1" smtClean="0"/>
              <a:t>zejména</a:t>
            </a:r>
            <a:r>
              <a:rPr lang="en-US" dirty="0" smtClean="0"/>
              <a:t> </a:t>
            </a:r>
            <a:r>
              <a:rPr lang="en-US" dirty="0" err="1" smtClean="0"/>
              <a:t>sloučení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soukromé</a:t>
            </a:r>
            <a:r>
              <a:rPr lang="en-US" dirty="0" smtClean="0"/>
              <a:t> </a:t>
            </a:r>
            <a:r>
              <a:rPr lang="en-US" dirty="0" err="1" smtClean="0"/>
              <a:t>osobnosti</a:t>
            </a:r>
            <a:r>
              <a:rPr lang="en-US" dirty="0" smtClean="0"/>
              <a:t> s </a:t>
            </a:r>
            <a:r>
              <a:rPr lang="en-US" dirty="0" err="1" smtClean="0"/>
              <a:t>převládajícím</a:t>
            </a:r>
            <a:r>
              <a:rPr lang="en-US" dirty="0" smtClean="0"/>
              <a:t> </a:t>
            </a:r>
            <a:r>
              <a:rPr lang="en-US" dirty="0" err="1" smtClean="0"/>
              <a:t>typem</a:t>
            </a:r>
            <a:r>
              <a:rPr lang="en-US" dirty="0" smtClean="0"/>
              <a:t> </a:t>
            </a:r>
            <a:r>
              <a:rPr lang="en-US" dirty="0" err="1" smtClean="0"/>
              <a:t>rolí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pravidelně</a:t>
            </a:r>
            <a:r>
              <a:rPr lang="en-US" dirty="0" smtClean="0"/>
              <a:t> </a:t>
            </a:r>
            <a:r>
              <a:rPr lang="en-US" dirty="0" err="1" smtClean="0"/>
              <a:t>hraje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Na </a:t>
            </a:r>
            <a:r>
              <a:rPr lang="en-US" dirty="0" err="1" smtClean="0"/>
              <a:t>tyto</a:t>
            </a:r>
            <a:r>
              <a:rPr lang="en-US" dirty="0" smtClean="0"/>
              <a:t> </a:t>
            </a:r>
            <a:r>
              <a:rPr lang="en-US" dirty="0" err="1" smtClean="0"/>
              <a:t>dvě</a:t>
            </a:r>
            <a:r>
              <a:rPr lang="en-US" dirty="0" smtClean="0"/>
              <a:t> </a:t>
            </a:r>
            <a:r>
              <a:rPr lang="en-US" dirty="0" err="1" smtClean="0"/>
              <a:t>stránky</a:t>
            </a:r>
            <a:r>
              <a:rPr lang="en-US" dirty="0" smtClean="0"/>
              <a:t> </a:t>
            </a:r>
            <a:r>
              <a:rPr lang="en-US" dirty="0" err="1" smtClean="0"/>
              <a:t>pamatují</a:t>
            </a:r>
            <a:r>
              <a:rPr lang="en-US" dirty="0" smtClean="0"/>
              <a:t> </a:t>
            </a:r>
            <a:r>
              <a:rPr lang="en-US" dirty="0" err="1" smtClean="0"/>
              <a:t>kontrakty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dělí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star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soukromou</a:t>
            </a:r>
            <a:r>
              <a:rPr lang="en-US" dirty="0" smtClean="0"/>
              <a:t> </a:t>
            </a:r>
            <a:r>
              <a:rPr lang="en-US" dirty="0" err="1" smtClean="0"/>
              <a:t>osobu</a:t>
            </a:r>
            <a:r>
              <a:rPr lang="en-US" dirty="0" smtClean="0"/>
              <a:t> a </a:t>
            </a:r>
            <a:r>
              <a:rPr lang="en-US" dirty="0" err="1" smtClean="0"/>
              <a:t>veřejně</a:t>
            </a:r>
            <a:r>
              <a:rPr lang="en-US" dirty="0"/>
              <a:t> </a:t>
            </a:r>
            <a:r>
              <a:rPr lang="en-US" dirty="0" err="1" smtClean="0"/>
              <a:t>prezentovaný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r>
              <a:rPr lang="en-US" dirty="0" smtClean="0"/>
              <a:t>. </a:t>
            </a:r>
            <a:r>
              <a:rPr lang="en-US" dirty="0" err="1" smtClean="0"/>
              <a:t>Obojí</a:t>
            </a:r>
            <a:r>
              <a:rPr lang="en-US" dirty="0" smtClean="0"/>
              <a:t> </a:t>
            </a:r>
            <a:r>
              <a:rPr lang="en-US" dirty="0" err="1" smtClean="0"/>
              <a:t>podléhá</a:t>
            </a:r>
            <a:r>
              <a:rPr lang="en-US" dirty="0" smtClean="0"/>
              <a:t> </a:t>
            </a:r>
            <a:r>
              <a:rPr lang="en-US" dirty="0" err="1" smtClean="0"/>
              <a:t>kontrole</a:t>
            </a:r>
            <a:r>
              <a:rPr lang="en-US" dirty="0" smtClean="0"/>
              <a:t> </a:t>
            </a:r>
            <a:r>
              <a:rPr lang="en-US" dirty="0" err="1" smtClean="0"/>
              <a:t>studia</a:t>
            </a:r>
            <a:r>
              <a:rPr lang="en-US" dirty="0" smtClean="0"/>
              <a:t> a </a:t>
            </a:r>
            <a:r>
              <a:rPr lang="en-US" dirty="0" err="1" smtClean="0"/>
              <a:t>konkrétní</a:t>
            </a:r>
            <a:r>
              <a:rPr lang="en-US" dirty="0" smtClean="0"/>
              <a:t> star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limitované</a:t>
            </a:r>
            <a:r>
              <a:rPr lang="en-US" dirty="0" smtClean="0"/>
              <a:t> </a:t>
            </a:r>
            <a:r>
              <a:rPr lang="en-US" dirty="0" err="1" smtClean="0"/>
              <a:t>možnosti</a:t>
            </a:r>
            <a:r>
              <a:rPr lang="en-US" dirty="0" smtClean="0"/>
              <a:t> </a:t>
            </a:r>
            <a:r>
              <a:rPr lang="en-US" dirty="0" err="1" smtClean="0"/>
              <a:t>ovlivňování</a:t>
            </a:r>
            <a:r>
              <a:rPr lang="en-US" dirty="0" smtClean="0"/>
              <a:t> a </a:t>
            </a:r>
            <a:r>
              <a:rPr lang="en-US" dirty="0" err="1" smtClean="0"/>
              <a:t>vytváření</a:t>
            </a:r>
            <a:r>
              <a:rPr lang="en-US" dirty="0" smtClean="0"/>
              <a:t> </a:t>
            </a:r>
            <a:r>
              <a:rPr lang="en-US" dirty="0" err="1" smtClean="0"/>
              <a:t>sebe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3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Vznik</a:t>
            </a:r>
            <a:r>
              <a:rPr lang="en-US" dirty="0" smtClean="0"/>
              <a:t> </a:t>
            </a:r>
            <a:r>
              <a:rPr lang="en-US" dirty="0" err="1" smtClean="0"/>
              <a:t>filmového</a:t>
            </a:r>
            <a:r>
              <a:rPr lang="en-US" dirty="0" smtClean="0"/>
              <a:t> </a:t>
            </a:r>
            <a:r>
              <a:rPr lang="en-US" dirty="0" err="1" smtClean="0"/>
              <a:t>hvězdného</a:t>
            </a:r>
            <a:r>
              <a:rPr lang="en-US" dirty="0" smtClean="0"/>
              <a:t> </a:t>
            </a:r>
            <a:r>
              <a:rPr lang="en-US" dirty="0" err="1" smtClean="0"/>
              <a:t>systému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1907 </a:t>
            </a:r>
            <a:r>
              <a:rPr lang="mr-IN" dirty="0" smtClean="0"/>
              <a:t>–</a:t>
            </a:r>
            <a:r>
              <a:rPr lang="en-US" dirty="0" smtClean="0"/>
              <a:t> 1912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kumulace</a:t>
            </a:r>
            <a:r>
              <a:rPr lang="en-US" dirty="0" smtClean="0"/>
              <a:t> </a:t>
            </a:r>
            <a:r>
              <a:rPr lang="en-US" dirty="0" err="1" smtClean="0"/>
              <a:t>ekonomicko-výrobních</a:t>
            </a:r>
            <a:r>
              <a:rPr lang="en-US" dirty="0" smtClean="0"/>
              <a:t> </a:t>
            </a:r>
            <a:r>
              <a:rPr lang="en-US" dirty="0" err="1" smtClean="0"/>
              <a:t>faktorů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vedou</a:t>
            </a:r>
            <a:r>
              <a:rPr lang="en-US" dirty="0" smtClean="0"/>
              <a:t> k </a:t>
            </a:r>
            <a:r>
              <a:rPr lang="en-US" dirty="0" err="1" smtClean="0"/>
              <a:t>vytvoření</a:t>
            </a:r>
            <a:r>
              <a:rPr lang="en-US" dirty="0" smtClean="0"/>
              <a:t> </a:t>
            </a:r>
            <a:r>
              <a:rPr lang="en-US" dirty="0" err="1" smtClean="0"/>
              <a:t>hvězdného</a:t>
            </a:r>
            <a:r>
              <a:rPr lang="en-US" dirty="0" smtClean="0"/>
              <a:t> </a:t>
            </a:r>
            <a:r>
              <a:rPr lang="en-US" dirty="0" err="1" smtClean="0"/>
              <a:t>systému</a:t>
            </a:r>
            <a:endParaRPr lang="en-US" dirty="0" smtClean="0"/>
          </a:p>
          <a:p>
            <a:pPr lvl="1"/>
            <a:r>
              <a:rPr lang="en-US" dirty="0" err="1" smtClean="0"/>
              <a:t>Přechod</a:t>
            </a:r>
            <a:r>
              <a:rPr lang="en-US" dirty="0" smtClean="0"/>
              <a:t> k </a:t>
            </a:r>
            <a:r>
              <a:rPr lang="en-US" dirty="0" err="1" smtClean="0"/>
              <a:t>narativním</a:t>
            </a:r>
            <a:r>
              <a:rPr lang="en-US" dirty="0" smtClean="0"/>
              <a:t> a </a:t>
            </a:r>
            <a:r>
              <a:rPr lang="en-US" dirty="0" err="1" smtClean="0"/>
              <a:t>vícedílným</a:t>
            </a:r>
            <a:r>
              <a:rPr lang="en-US" dirty="0" smtClean="0"/>
              <a:t> </a:t>
            </a:r>
            <a:r>
              <a:rPr lang="en-US" dirty="0" err="1" smtClean="0"/>
              <a:t>filmům</a:t>
            </a:r>
            <a:r>
              <a:rPr lang="en-US" dirty="0" smtClean="0"/>
              <a:t> (17% </a:t>
            </a:r>
            <a:r>
              <a:rPr lang="en-US" dirty="0" err="1" smtClean="0"/>
              <a:t>hraných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v </a:t>
            </a:r>
            <a:r>
              <a:rPr lang="en-US" dirty="0" err="1" smtClean="0"/>
              <a:t>celkovém</a:t>
            </a:r>
            <a:r>
              <a:rPr lang="en-US" dirty="0" smtClean="0"/>
              <a:t> </a:t>
            </a:r>
            <a:r>
              <a:rPr lang="en-US" dirty="0" err="1" smtClean="0"/>
              <a:t>objemu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v </a:t>
            </a:r>
            <a:r>
              <a:rPr lang="en-US" dirty="0" err="1" smtClean="0"/>
              <a:t>roce</a:t>
            </a:r>
            <a:r>
              <a:rPr lang="en-US" dirty="0" smtClean="0"/>
              <a:t> 1907 </a:t>
            </a:r>
            <a:r>
              <a:rPr lang="en-US" dirty="0" err="1" smtClean="0"/>
              <a:t>vs</a:t>
            </a:r>
            <a:r>
              <a:rPr lang="en-US" dirty="0" smtClean="0"/>
              <a:t> 66% v </a:t>
            </a:r>
            <a:r>
              <a:rPr lang="en-US" dirty="0" err="1" smtClean="0"/>
              <a:t>roce</a:t>
            </a:r>
            <a:r>
              <a:rPr lang="en-US" dirty="0" smtClean="0"/>
              <a:t> 1908)</a:t>
            </a:r>
          </a:p>
          <a:p>
            <a:pPr lvl="1"/>
            <a:r>
              <a:rPr lang="en-US" dirty="0" err="1" smtClean="0"/>
              <a:t>Spor</a:t>
            </a:r>
            <a:r>
              <a:rPr lang="en-US" dirty="0" smtClean="0"/>
              <a:t> </a:t>
            </a:r>
            <a:r>
              <a:rPr lang="en-US" dirty="0" err="1" smtClean="0"/>
              <a:t>patentových</a:t>
            </a:r>
            <a:r>
              <a:rPr lang="en-US" dirty="0" smtClean="0"/>
              <a:t> (</a:t>
            </a:r>
            <a:r>
              <a:rPr lang="en-US" dirty="0" err="1" smtClean="0"/>
              <a:t>trustových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MPPC) </a:t>
            </a:r>
            <a:r>
              <a:rPr lang="en-US" dirty="0" err="1" smtClean="0"/>
              <a:t>firem</a:t>
            </a:r>
            <a:r>
              <a:rPr lang="en-US" dirty="0" smtClean="0"/>
              <a:t> s </a:t>
            </a:r>
            <a:r>
              <a:rPr lang="en-US" dirty="0" err="1" smtClean="0"/>
              <a:t>nezávislými</a:t>
            </a:r>
            <a:r>
              <a:rPr lang="en-US" dirty="0" smtClean="0"/>
              <a:t> </a:t>
            </a:r>
            <a:r>
              <a:rPr lang="en-US" dirty="0" err="1" smtClean="0"/>
              <a:t>producenty</a:t>
            </a:r>
            <a:r>
              <a:rPr lang="en-US" dirty="0" smtClean="0"/>
              <a:t>, </a:t>
            </a:r>
            <a:r>
              <a:rPr lang="en-US" dirty="0" err="1" smtClean="0"/>
              <a:t>dovozci</a:t>
            </a:r>
            <a:r>
              <a:rPr lang="en-US" dirty="0" smtClean="0"/>
              <a:t> a </a:t>
            </a:r>
            <a:r>
              <a:rPr lang="en-US" dirty="0" err="1" smtClean="0"/>
              <a:t>kiny</a:t>
            </a:r>
            <a:r>
              <a:rPr lang="en-US" dirty="0" smtClean="0"/>
              <a:t> (Independent Motion Picture Company </a:t>
            </a:r>
            <a:r>
              <a:rPr lang="mr-IN" dirty="0" smtClean="0"/>
              <a:t>–</a:t>
            </a:r>
            <a:r>
              <a:rPr lang="en-US" dirty="0" smtClean="0"/>
              <a:t> IMP)</a:t>
            </a:r>
          </a:p>
          <a:p>
            <a:pPr lvl="1"/>
            <a:r>
              <a:rPr lang="en-US" dirty="0" smtClean="0"/>
              <a:t>Florence Lawrence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filmová</a:t>
            </a:r>
            <a:r>
              <a:rPr lang="en-US" dirty="0" smtClean="0"/>
              <a:t> star?</a:t>
            </a:r>
          </a:p>
          <a:p>
            <a:r>
              <a:rPr lang="en-US" dirty="0" err="1" smtClean="0"/>
              <a:t>Divadelní</a:t>
            </a:r>
            <a:r>
              <a:rPr lang="en-US" dirty="0" smtClean="0"/>
              <a:t> </a:t>
            </a:r>
            <a:r>
              <a:rPr lang="en-US" dirty="0" err="1" smtClean="0"/>
              <a:t>tradice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počátek</a:t>
            </a:r>
            <a:r>
              <a:rPr lang="en-US" dirty="0" smtClean="0"/>
              <a:t> </a:t>
            </a:r>
            <a:r>
              <a:rPr lang="en-US" dirty="0" err="1" smtClean="0"/>
              <a:t>hvězdného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systému</a:t>
            </a:r>
            <a:r>
              <a:rPr lang="en-US" dirty="0" smtClean="0"/>
              <a:t> </a:t>
            </a:r>
            <a:r>
              <a:rPr lang="en-US" dirty="0" err="1" smtClean="0"/>
              <a:t>kolem</a:t>
            </a:r>
            <a:r>
              <a:rPr lang="en-US" dirty="0" smtClean="0"/>
              <a:t> </a:t>
            </a:r>
            <a:r>
              <a:rPr lang="en-US" dirty="0" err="1" smtClean="0"/>
              <a:t>roku</a:t>
            </a:r>
            <a:r>
              <a:rPr lang="en-US" dirty="0" smtClean="0"/>
              <a:t> 1880</a:t>
            </a:r>
          </a:p>
          <a:p>
            <a:pPr lvl="3"/>
            <a:r>
              <a:rPr lang="en-US" dirty="0" smtClean="0"/>
              <a:t>Stock company =&gt; combination company</a:t>
            </a:r>
          </a:p>
          <a:p>
            <a:pPr lvl="3"/>
            <a:r>
              <a:rPr lang="en-US" dirty="0" err="1" smtClean="0"/>
              <a:t>Americké</a:t>
            </a:r>
            <a:r>
              <a:rPr lang="en-US" dirty="0" smtClean="0"/>
              <a:t> </a:t>
            </a:r>
            <a:r>
              <a:rPr lang="en-US" dirty="0" err="1" smtClean="0"/>
              <a:t>divadelní</a:t>
            </a:r>
            <a:r>
              <a:rPr lang="en-US" dirty="0" smtClean="0"/>
              <a:t> </a:t>
            </a:r>
            <a:r>
              <a:rPr lang="en-US" dirty="0" err="1" smtClean="0"/>
              <a:t>herectví</a:t>
            </a:r>
            <a:r>
              <a:rPr lang="en-US" dirty="0" smtClean="0"/>
              <a:t> </a:t>
            </a:r>
            <a:r>
              <a:rPr lang="en-US" dirty="0" err="1" smtClean="0"/>
              <a:t>dlouho</a:t>
            </a:r>
            <a:r>
              <a:rPr lang="en-US" dirty="0" smtClean="0"/>
              <a:t>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respektovanou</a:t>
            </a:r>
            <a:endParaRPr lang="en-US" dirty="0" smtClean="0"/>
          </a:p>
          <a:p>
            <a:pPr marL="822960" lvl="3" indent="0">
              <a:buNone/>
            </a:pPr>
            <a:r>
              <a:rPr lang="en-US" dirty="0" err="1" smtClean="0"/>
              <a:t>profesí</a:t>
            </a:r>
            <a:endParaRPr lang="en-US" dirty="0" smtClean="0"/>
          </a:p>
        </p:txBody>
      </p:sp>
      <p:pic>
        <p:nvPicPr>
          <p:cNvPr id="4" name="Picture 3" descr="Florence_Lawrence_19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89" y="3924300"/>
            <a:ext cx="1993908" cy="26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Post-</a:t>
            </a:r>
            <a:r>
              <a:rPr lang="en-US" dirty="0" err="1" smtClean="0"/>
              <a:t>studiový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 </a:t>
            </a:r>
            <a:r>
              <a:rPr lang="en-US" dirty="0" err="1" smtClean="0"/>
              <a:t>prosinci</a:t>
            </a:r>
            <a:r>
              <a:rPr lang="en-US" dirty="0" smtClean="0"/>
              <a:t> 1946 </a:t>
            </a:r>
            <a:r>
              <a:rPr lang="en-US" dirty="0" err="1" smtClean="0"/>
              <a:t>vydáno</a:t>
            </a:r>
            <a:r>
              <a:rPr lang="en-US" dirty="0" smtClean="0"/>
              <a:t> </a:t>
            </a:r>
            <a:r>
              <a:rPr lang="en-US" dirty="0" err="1" smtClean="0"/>
              <a:t>nařízení</a:t>
            </a:r>
            <a:r>
              <a:rPr lang="en-US" dirty="0" smtClean="0"/>
              <a:t> </a:t>
            </a:r>
            <a:r>
              <a:rPr lang="en-US" dirty="0" err="1" smtClean="0"/>
              <a:t>zakazující</a:t>
            </a:r>
            <a:r>
              <a:rPr lang="en-US" dirty="0" smtClean="0"/>
              <a:t> block-booking (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dirty="0" err="1" smtClean="0"/>
              <a:t>praxi</a:t>
            </a:r>
            <a:r>
              <a:rPr lang="en-US" dirty="0" smtClean="0"/>
              <a:t> </a:t>
            </a:r>
            <a:r>
              <a:rPr lang="en-US" dirty="0" err="1" smtClean="0"/>
              <a:t>vázaného</a:t>
            </a:r>
            <a:r>
              <a:rPr lang="en-US" dirty="0" smtClean="0"/>
              <a:t> </a:t>
            </a:r>
            <a:r>
              <a:rPr lang="en-US" dirty="0" err="1" smtClean="0"/>
              <a:t>prodeje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)</a:t>
            </a:r>
          </a:p>
          <a:p>
            <a:r>
              <a:rPr lang="en-US" dirty="0" smtClean="0"/>
              <a:t>1948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deseti</a:t>
            </a:r>
            <a:r>
              <a:rPr lang="en-US" dirty="0" smtClean="0"/>
              <a:t> </a:t>
            </a:r>
            <a:r>
              <a:rPr lang="en-US" dirty="0" err="1" smtClean="0"/>
              <a:t>letech</a:t>
            </a:r>
            <a:r>
              <a:rPr lang="en-US" dirty="0" smtClean="0"/>
              <a:t> </a:t>
            </a:r>
            <a:r>
              <a:rPr lang="en-US" dirty="0" err="1" smtClean="0"/>
              <a:t>vrcholí</a:t>
            </a:r>
            <a:r>
              <a:rPr lang="en-US" dirty="0" smtClean="0"/>
              <a:t> </a:t>
            </a:r>
            <a:r>
              <a:rPr lang="en-US" dirty="0" err="1" smtClean="0"/>
              <a:t>tzv</a:t>
            </a:r>
            <a:r>
              <a:rPr lang="en-US" dirty="0" smtClean="0"/>
              <a:t>. “</a:t>
            </a:r>
            <a:r>
              <a:rPr lang="en-US" dirty="0" err="1" smtClean="0"/>
              <a:t>případ</a:t>
            </a:r>
            <a:r>
              <a:rPr lang="en-US" dirty="0" smtClean="0"/>
              <a:t> Paramount”, </a:t>
            </a:r>
            <a:r>
              <a:rPr lang="en-US" dirty="0" err="1" smtClean="0"/>
              <a:t>kdy</a:t>
            </a:r>
            <a:r>
              <a:rPr lang="en-US" dirty="0" smtClean="0"/>
              <a:t> se </a:t>
            </a:r>
            <a:r>
              <a:rPr lang="en-US" dirty="0" err="1" smtClean="0"/>
              <a:t>výnosem</a:t>
            </a:r>
            <a:r>
              <a:rPr lang="en-US" dirty="0" smtClean="0"/>
              <a:t> </a:t>
            </a:r>
            <a:r>
              <a:rPr lang="en-US" dirty="0" err="1" smtClean="0"/>
              <a:t>Nejvyššího</a:t>
            </a:r>
            <a:r>
              <a:rPr lang="en-US" dirty="0" smtClean="0"/>
              <a:t> </a:t>
            </a:r>
            <a:r>
              <a:rPr lang="en-US" dirty="0" err="1" smtClean="0"/>
              <a:t>soudu</a:t>
            </a:r>
            <a:r>
              <a:rPr lang="en-US" dirty="0" smtClean="0"/>
              <a:t> </a:t>
            </a: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velká</a:t>
            </a:r>
            <a:r>
              <a:rPr lang="en-US" dirty="0" smtClean="0"/>
              <a:t> </a:t>
            </a:r>
            <a:r>
              <a:rPr lang="en-US" dirty="0" err="1" smtClean="0"/>
              <a:t>pětka</a:t>
            </a:r>
            <a:r>
              <a:rPr lang="en-US" dirty="0" smtClean="0"/>
              <a:t> </a:t>
            </a:r>
            <a:r>
              <a:rPr lang="en-US" dirty="0" err="1" smtClean="0"/>
              <a:t>zbavit</a:t>
            </a:r>
            <a:r>
              <a:rPr lang="en-US" dirty="0" smtClean="0"/>
              <a:t> </a:t>
            </a:r>
            <a:r>
              <a:rPr lang="en-US" dirty="0" err="1" smtClean="0"/>
              <a:t>řetězce</a:t>
            </a:r>
            <a:r>
              <a:rPr lang="en-US" dirty="0" smtClean="0"/>
              <a:t> kin = </a:t>
            </a:r>
            <a:r>
              <a:rPr lang="en-US" dirty="0" err="1" smtClean="0"/>
              <a:t>paramountský</a:t>
            </a:r>
            <a:r>
              <a:rPr lang="en-US" dirty="0" smtClean="0"/>
              <a:t> </a:t>
            </a:r>
            <a:r>
              <a:rPr lang="en-US" dirty="0" err="1" smtClean="0"/>
              <a:t>výnos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Studia</a:t>
            </a:r>
            <a:r>
              <a:rPr lang="en-US" dirty="0" smtClean="0"/>
              <a:t> se </a:t>
            </a:r>
            <a:r>
              <a:rPr lang="en-US" dirty="0" err="1" smtClean="0"/>
              <a:t>namísto</a:t>
            </a:r>
            <a:r>
              <a:rPr lang="en-US" dirty="0" smtClean="0"/>
              <a:t> </a:t>
            </a:r>
            <a:r>
              <a:rPr lang="en-US" dirty="0" err="1" smtClean="0"/>
              <a:t>kontroly</a:t>
            </a:r>
            <a:r>
              <a:rPr lang="en-US" dirty="0" smtClean="0"/>
              <a:t> </a:t>
            </a:r>
            <a:r>
              <a:rPr lang="en-US" dirty="0" err="1" smtClean="0"/>
              <a:t>uvádění</a:t>
            </a:r>
            <a:r>
              <a:rPr lang="en-US" dirty="0" smtClean="0"/>
              <a:t> </a:t>
            </a:r>
            <a:r>
              <a:rPr lang="en-US" dirty="0" err="1" smtClean="0"/>
              <a:t>snímků</a:t>
            </a:r>
            <a:r>
              <a:rPr lang="en-US" dirty="0" smtClean="0"/>
              <a:t> </a:t>
            </a:r>
            <a:r>
              <a:rPr lang="en-US" dirty="0" err="1" smtClean="0"/>
              <a:t>soustředí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distribuci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 err="1" smtClean="0"/>
              <a:t>těmito</a:t>
            </a:r>
            <a:r>
              <a:rPr lang="en-US" dirty="0" smtClean="0"/>
              <a:t> </a:t>
            </a:r>
            <a:r>
              <a:rPr lang="en-US" dirty="0" err="1" smtClean="0"/>
              <a:t>zásadními</a:t>
            </a:r>
            <a:r>
              <a:rPr lang="en-US" dirty="0" smtClean="0"/>
              <a:t> </a:t>
            </a:r>
            <a:r>
              <a:rPr lang="en-US" dirty="0" err="1" smtClean="0"/>
              <a:t>strukturními</a:t>
            </a:r>
            <a:r>
              <a:rPr lang="en-US" dirty="0" smtClean="0"/>
              <a:t> </a:t>
            </a:r>
            <a:r>
              <a:rPr lang="en-US" dirty="0" err="1" smtClean="0"/>
              <a:t>změnami</a:t>
            </a:r>
            <a:r>
              <a:rPr lang="en-US" dirty="0" smtClean="0"/>
              <a:t> </a:t>
            </a:r>
            <a:r>
              <a:rPr lang="en-US" dirty="0" err="1" smtClean="0"/>
              <a:t>dochází</a:t>
            </a:r>
            <a:r>
              <a:rPr lang="en-US" dirty="0" smtClean="0"/>
              <a:t> </a:t>
            </a:r>
            <a:r>
              <a:rPr lang="en-US" dirty="0" err="1" smtClean="0"/>
              <a:t>rovněž</a:t>
            </a:r>
            <a:r>
              <a:rPr lang="en-US" dirty="0" smtClean="0"/>
              <a:t> k </a:t>
            </a:r>
            <a:r>
              <a:rPr lang="en-US" dirty="0" err="1" smtClean="0"/>
              <a:t>otřesům</a:t>
            </a:r>
            <a:r>
              <a:rPr lang="en-US" dirty="0" smtClean="0"/>
              <a:t> socio</a:t>
            </a:r>
            <a:r>
              <a:rPr lang="mr-IN" dirty="0" smtClean="0"/>
              <a:t>–</a:t>
            </a:r>
            <a:r>
              <a:rPr lang="en-US" dirty="0" err="1" smtClean="0"/>
              <a:t>kulturním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Snižuje</a:t>
            </a:r>
            <a:r>
              <a:rPr lang="en-US" dirty="0" smtClean="0"/>
              <a:t> se </a:t>
            </a:r>
            <a:r>
              <a:rPr lang="en-US" dirty="0" err="1" smtClean="0"/>
              <a:t>návštěvnost</a:t>
            </a:r>
            <a:r>
              <a:rPr lang="en-US" dirty="0" smtClean="0"/>
              <a:t> v </a:t>
            </a:r>
            <a:r>
              <a:rPr lang="en-US" dirty="0" err="1" smtClean="0"/>
              <a:t>kinech</a:t>
            </a:r>
            <a:r>
              <a:rPr lang="en-US" dirty="0" smtClean="0"/>
              <a:t> (</a:t>
            </a:r>
            <a:r>
              <a:rPr lang="en-US" dirty="0" err="1" smtClean="0"/>
              <a:t>koncem</a:t>
            </a:r>
            <a:r>
              <a:rPr lang="en-US" dirty="0" smtClean="0"/>
              <a:t> 40. let se </a:t>
            </a:r>
            <a:r>
              <a:rPr lang="en-US" dirty="0" err="1" smtClean="0"/>
              <a:t>prodává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78 </a:t>
            </a:r>
            <a:r>
              <a:rPr lang="en-US" dirty="0" err="1" smtClean="0"/>
              <a:t>milionů</a:t>
            </a:r>
            <a:r>
              <a:rPr lang="en-US" dirty="0" smtClean="0"/>
              <a:t> </a:t>
            </a:r>
            <a:r>
              <a:rPr lang="en-US" dirty="0" err="1" smtClean="0"/>
              <a:t>vstupenek</a:t>
            </a:r>
            <a:r>
              <a:rPr lang="en-US" dirty="0" smtClean="0"/>
              <a:t> </a:t>
            </a:r>
            <a:r>
              <a:rPr lang="en-US" dirty="0" err="1" smtClean="0"/>
              <a:t>týdně</a:t>
            </a:r>
            <a:r>
              <a:rPr lang="en-US" dirty="0" smtClean="0"/>
              <a:t> x </a:t>
            </a:r>
            <a:r>
              <a:rPr lang="en-US" dirty="0" err="1" smtClean="0"/>
              <a:t>koncem</a:t>
            </a:r>
            <a:r>
              <a:rPr lang="en-US" dirty="0" smtClean="0"/>
              <a:t> 50. let </a:t>
            </a:r>
            <a:r>
              <a:rPr lang="en-US" dirty="0" err="1" smtClean="0"/>
              <a:t>již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29 mil.)</a:t>
            </a:r>
          </a:p>
          <a:p>
            <a:pPr lvl="1"/>
            <a:r>
              <a:rPr lang="en-US" dirty="0" err="1" smtClean="0"/>
              <a:t>Konkurence</a:t>
            </a:r>
            <a:r>
              <a:rPr lang="en-US" dirty="0" smtClean="0"/>
              <a:t> </a:t>
            </a:r>
            <a:r>
              <a:rPr lang="en-US" dirty="0" err="1" smtClean="0"/>
              <a:t>televize</a:t>
            </a:r>
            <a:r>
              <a:rPr lang="en-US" dirty="0" smtClean="0"/>
              <a:t> a </a:t>
            </a:r>
            <a:r>
              <a:rPr lang="en-US" dirty="0" err="1" smtClean="0"/>
              <a:t>dalších</a:t>
            </a:r>
            <a:r>
              <a:rPr lang="en-US" dirty="0" smtClean="0"/>
              <a:t> </a:t>
            </a:r>
            <a:r>
              <a:rPr lang="en-US" dirty="0" err="1" smtClean="0"/>
              <a:t>volnočasových</a:t>
            </a:r>
            <a:r>
              <a:rPr lang="en-US" dirty="0" smtClean="0"/>
              <a:t> </a:t>
            </a:r>
            <a:r>
              <a:rPr lang="en-US" dirty="0" err="1" smtClean="0"/>
              <a:t>aktivit</a:t>
            </a:r>
            <a:endParaRPr lang="en-US" dirty="0" smtClean="0"/>
          </a:p>
          <a:p>
            <a:pPr lvl="1"/>
            <a:r>
              <a:rPr lang="en-US" dirty="0" err="1" smtClean="0"/>
              <a:t>Rozrůstají</a:t>
            </a:r>
            <a:r>
              <a:rPr lang="en-US" dirty="0" smtClean="0"/>
              <a:t> se </a:t>
            </a:r>
            <a:r>
              <a:rPr lang="en-US" dirty="0" err="1" smtClean="0"/>
              <a:t>předměstí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úkor</a:t>
            </a:r>
            <a:r>
              <a:rPr lang="en-US" dirty="0" smtClean="0"/>
              <a:t> </a:t>
            </a:r>
            <a:r>
              <a:rPr lang="en-US" dirty="0" err="1" smtClean="0"/>
              <a:t>městských</a:t>
            </a:r>
            <a:r>
              <a:rPr lang="en-US" dirty="0" smtClean="0"/>
              <a:t> center, v </a:t>
            </a:r>
            <a:r>
              <a:rPr lang="en-US" dirty="0" err="1" smtClean="0"/>
              <a:t>nichž</a:t>
            </a:r>
            <a:r>
              <a:rPr lang="en-US" dirty="0" smtClean="0"/>
              <a:t> se </a:t>
            </a:r>
            <a:r>
              <a:rPr lang="en-US" dirty="0" err="1" smtClean="0"/>
              <a:t>nachází</a:t>
            </a:r>
            <a:r>
              <a:rPr lang="en-US" dirty="0" smtClean="0"/>
              <a:t> </a:t>
            </a:r>
            <a:r>
              <a:rPr lang="en-US" dirty="0" err="1" smtClean="0"/>
              <a:t>většina</a:t>
            </a:r>
            <a:r>
              <a:rPr lang="en-US" dirty="0" smtClean="0"/>
              <a:t> kin.</a:t>
            </a:r>
          </a:p>
          <a:p>
            <a:pPr marL="2743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21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Package-unit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nových</a:t>
            </a:r>
            <a:r>
              <a:rPr lang="en-US" dirty="0" smtClean="0"/>
              <a:t> </a:t>
            </a:r>
            <a:r>
              <a:rPr lang="en-US" dirty="0" err="1" smtClean="0"/>
              <a:t>podmínkách</a:t>
            </a:r>
            <a:r>
              <a:rPr lang="en-US" dirty="0" smtClean="0"/>
              <a:t> </a:t>
            </a:r>
            <a:r>
              <a:rPr lang="en-US" dirty="0" err="1" smtClean="0"/>
              <a:t>dochází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snížení</a:t>
            </a:r>
            <a:r>
              <a:rPr lang="en-US" dirty="0" smtClean="0"/>
              <a:t> </a:t>
            </a:r>
            <a:r>
              <a:rPr lang="en-US" dirty="0" err="1" smtClean="0"/>
              <a:t>počtu</a:t>
            </a:r>
            <a:r>
              <a:rPr lang="en-US" dirty="0" smtClean="0"/>
              <a:t> </a:t>
            </a:r>
            <a:r>
              <a:rPr lang="en-US" dirty="0" err="1" smtClean="0"/>
              <a:t>vyrobených</a:t>
            </a:r>
            <a:r>
              <a:rPr lang="en-US" dirty="0" smtClean="0"/>
              <a:t> </a:t>
            </a:r>
            <a:r>
              <a:rPr lang="en-US" dirty="0" err="1" smtClean="0"/>
              <a:t>snímků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Namísto</a:t>
            </a:r>
            <a:r>
              <a:rPr lang="en-US" dirty="0" smtClean="0"/>
              <a:t> </a:t>
            </a:r>
            <a:r>
              <a:rPr lang="en-US" dirty="0" err="1" smtClean="0"/>
              <a:t>výroby</a:t>
            </a:r>
            <a:r>
              <a:rPr lang="en-US" dirty="0" smtClean="0"/>
              <a:t> a </a:t>
            </a:r>
            <a:r>
              <a:rPr lang="en-US" dirty="0" err="1" smtClean="0"/>
              <a:t>prodeje</a:t>
            </a:r>
            <a:r>
              <a:rPr lang="en-US" dirty="0" smtClean="0"/>
              <a:t> </a:t>
            </a:r>
            <a:r>
              <a:rPr lang="en-US" dirty="0" err="1" smtClean="0"/>
              <a:t>balíku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se </a:t>
            </a:r>
            <a:r>
              <a:rPr lang="en-US" dirty="0" err="1" smtClean="0"/>
              <a:t>studia</a:t>
            </a:r>
            <a:r>
              <a:rPr lang="en-US" dirty="0" smtClean="0"/>
              <a:t> </a:t>
            </a:r>
            <a:r>
              <a:rPr lang="en-US" dirty="0" err="1" smtClean="0"/>
              <a:t>soustředí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produkci</a:t>
            </a:r>
            <a:r>
              <a:rPr lang="en-US" dirty="0" smtClean="0"/>
              <a:t>, </a:t>
            </a:r>
            <a:r>
              <a:rPr lang="en-US" dirty="0" err="1" smtClean="0"/>
              <a:t>distribuci</a:t>
            </a:r>
            <a:r>
              <a:rPr lang="en-US" dirty="0" smtClean="0"/>
              <a:t> a </a:t>
            </a:r>
            <a:r>
              <a:rPr lang="en-US" dirty="0" err="1" smtClean="0"/>
              <a:t>propagaci</a:t>
            </a:r>
            <a:r>
              <a:rPr lang="en-US" dirty="0" smtClean="0"/>
              <a:t> </a:t>
            </a:r>
            <a:r>
              <a:rPr lang="en-US" dirty="0" err="1" smtClean="0"/>
              <a:t>jediného</a:t>
            </a:r>
            <a:r>
              <a:rPr lang="en-US" dirty="0" smtClean="0"/>
              <a:t> </a:t>
            </a:r>
            <a:r>
              <a:rPr lang="en-US" dirty="0" err="1" smtClean="0"/>
              <a:t>titulu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Štáby</a:t>
            </a:r>
            <a:r>
              <a:rPr lang="en-US" dirty="0" smtClean="0"/>
              <a:t>, </a:t>
            </a:r>
            <a:r>
              <a:rPr lang="en-US" dirty="0" err="1" smtClean="0"/>
              <a:t>prostory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se </a:t>
            </a:r>
            <a:r>
              <a:rPr lang="en-US" dirty="0" err="1" smtClean="0"/>
              <a:t>najímají</a:t>
            </a:r>
            <a:r>
              <a:rPr lang="en-US" dirty="0" smtClean="0"/>
              <a:t> </a:t>
            </a:r>
            <a:r>
              <a:rPr lang="en-US" dirty="0" err="1" smtClean="0"/>
              <a:t>vždy</a:t>
            </a:r>
            <a:r>
              <a:rPr lang="en-US" dirty="0" smtClean="0"/>
              <a:t> pro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projekt</a:t>
            </a:r>
            <a:r>
              <a:rPr lang="en-US" dirty="0"/>
              <a:t> </a:t>
            </a:r>
            <a:r>
              <a:rPr lang="en-US" dirty="0" smtClean="0"/>
              <a:t>&gt;&gt; pro </a:t>
            </a:r>
            <a:r>
              <a:rPr lang="en-US" dirty="0" err="1" smtClean="0"/>
              <a:t>každý</a:t>
            </a:r>
            <a:r>
              <a:rPr lang="en-US" dirty="0" smtClean="0"/>
              <a:t> </a:t>
            </a:r>
            <a:r>
              <a:rPr lang="en-US" dirty="0" err="1" smtClean="0"/>
              <a:t>nový</a:t>
            </a:r>
            <a:r>
              <a:rPr lang="en-US" dirty="0" smtClean="0"/>
              <a:t> </a:t>
            </a:r>
            <a:r>
              <a:rPr lang="en-US" dirty="0" err="1" smtClean="0"/>
              <a:t>snímek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vyjednávají</a:t>
            </a:r>
            <a:r>
              <a:rPr lang="en-US" dirty="0" smtClean="0"/>
              <a:t> </a:t>
            </a:r>
            <a:r>
              <a:rPr lang="en-US" dirty="0" err="1" smtClean="0"/>
              <a:t>nové</a:t>
            </a:r>
            <a:r>
              <a:rPr lang="en-US" dirty="0" smtClean="0"/>
              <a:t> </a:t>
            </a:r>
            <a:r>
              <a:rPr lang="en-US" dirty="0" err="1" smtClean="0"/>
              <a:t>podmínky</a:t>
            </a:r>
            <a:r>
              <a:rPr lang="en-US" dirty="0" smtClean="0"/>
              <a:t>. </a:t>
            </a:r>
            <a:r>
              <a:rPr lang="en-US" dirty="0" smtClean="0"/>
              <a:t>  </a:t>
            </a:r>
          </a:p>
          <a:p>
            <a:r>
              <a:rPr lang="en-US" dirty="0" err="1" smtClean="0"/>
              <a:t>Nový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silné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slabé</a:t>
            </a:r>
            <a:r>
              <a:rPr lang="en-US" dirty="0" smtClean="0"/>
              <a:t> </a:t>
            </a:r>
            <a:r>
              <a:rPr lang="en-US" dirty="0" err="1" smtClean="0"/>
              <a:t>stránky</a:t>
            </a:r>
            <a:r>
              <a:rPr lang="en-US" dirty="0" smtClean="0"/>
              <a:t>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</a:t>
            </a:r>
            <a:r>
              <a:rPr lang="en-US" dirty="0" err="1" smtClean="0"/>
              <a:t>Honoráře</a:t>
            </a:r>
            <a:r>
              <a:rPr lang="en-US" dirty="0" smtClean="0"/>
              <a:t> </a:t>
            </a:r>
            <a:r>
              <a:rPr lang="en-US" dirty="0" err="1" smtClean="0"/>
              <a:t>dlouhodobě</a:t>
            </a:r>
            <a:r>
              <a:rPr lang="en-US" dirty="0" smtClean="0"/>
              <a:t> </a:t>
            </a:r>
            <a:r>
              <a:rPr lang="en-US" dirty="0" err="1" smtClean="0"/>
              <a:t>narůstají</a:t>
            </a:r>
            <a:r>
              <a:rPr lang="en-US" dirty="0" smtClean="0"/>
              <a:t> a </a:t>
            </a:r>
            <a:r>
              <a:rPr lang="en-US" dirty="0" err="1" smtClean="0"/>
              <a:t>reflektují</a:t>
            </a:r>
            <a:r>
              <a:rPr lang="en-US" dirty="0" smtClean="0"/>
              <a:t> </a:t>
            </a:r>
            <a:r>
              <a:rPr lang="en-US" dirty="0" err="1" smtClean="0"/>
              <a:t>aktuální</a:t>
            </a:r>
            <a:r>
              <a:rPr lang="en-US" dirty="0" smtClean="0"/>
              <a:t> </a:t>
            </a:r>
            <a:r>
              <a:rPr lang="en-US" dirty="0" err="1" smtClean="0"/>
              <a:t>pozici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trhu</a:t>
            </a:r>
            <a:endParaRPr lang="en-US" dirty="0" smtClean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/>
              <a:t>Stabilní</a:t>
            </a:r>
            <a:r>
              <a:rPr lang="en-US" dirty="0" smtClean="0"/>
              <a:t> </a:t>
            </a:r>
            <a:r>
              <a:rPr lang="en-US" dirty="0" err="1" smtClean="0"/>
              <a:t>výdělky</a:t>
            </a:r>
            <a:r>
              <a:rPr lang="en-US" dirty="0" smtClean="0"/>
              <a:t> </a:t>
            </a:r>
            <a:r>
              <a:rPr lang="en-US" dirty="0" err="1" smtClean="0"/>
              <a:t>hvězdu</a:t>
            </a:r>
            <a:r>
              <a:rPr lang="en-US" dirty="0" smtClean="0"/>
              <a:t> </a:t>
            </a:r>
            <a:r>
              <a:rPr lang="en-US" dirty="0" err="1" smtClean="0"/>
              <a:t>chrání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neúspěšnými</a:t>
            </a:r>
            <a:r>
              <a:rPr lang="en-US" dirty="0" smtClean="0"/>
              <a:t> </a:t>
            </a:r>
            <a:r>
              <a:rPr lang="en-US" dirty="0" err="1" smtClean="0"/>
              <a:t>tituly</a:t>
            </a:r>
            <a:r>
              <a:rPr lang="en-US" dirty="0" smtClean="0"/>
              <a:t> a </a:t>
            </a:r>
            <a:r>
              <a:rPr lang="en-US" dirty="0" err="1" smtClean="0"/>
              <a:t>propady</a:t>
            </a:r>
            <a:r>
              <a:rPr lang="en-US" dirty="0" smtClean="0"/>
              <a:t> v </a:t>
            </a:r>
            <a:r>
              <a:rPr lang="en-US" dirty="0" err="1" smtClean="0"/>
              <a:t>oblibě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65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Horizontální</a:t>
            </a:r>
            <a:r>
              <a:rPr lang="en-US" dirty="0" smtClean="0"/>
              <a:t> </a:t>
            </a:r>
            <a:r>
              <a:rPr lang="en-US" dirty="0" err="1" smtClean="0"/>
              <a:t>namísto</a:t>
            </a:r>
            <a:r>
              <a:rPr lang="en-US" dirty="0" smtClean="0"/>
              <a:t> </a:t>
            </a:r>
            <a:r>
              <a:rPr lang="en-US" dirty="0" err="1" smtClean="0"/>
              <a:t>vertikální</a:t>
            </a:r>
            <a:r>
              <a:rPr lang="en-US" dirty="0" smtClean="0"/>
              <a:t> </a:t>
            </a:r>
            <a:r>
              <a:rPr lang="en-US" dirty="0" err="1" smtClean="0"/>
              <a:t>integrace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 </a:t>
            </a:r>
            <a:r>
              <a:rPr lang="en-US" dirty="0" err="1" smtClean="0"/>
              <a:t>koncem</a:t>
            </a:r>
            <a:r>
              <a:rPr lang="en-US" dirty="0" smtClean="0"/>
              <a:t> 60. let se </a:t>
            </a:r>
            <a:r>
              <a:rPr lang="en-US" dirty="0" err="1" smtClean="0"/>
              <a:t>filmová</a:t>
            </a:r>
            <a:r>
              <a:rPr lang="en-US" dirty="0" smtClean="0"/>
              <a:t> </a:t>
            </a:r>
            <a:r>
              <a:rPr lang="en-US" dirty="0" err="1" smtClean="0"/>
              <a:t>studia</a:t>
            </a:r>
            <a:r>
              <a:rPr lang="en-US" dirty="0" smtClean="0"/>
              <a:t> </a:t>
            </a:r>
            <a:r>
              <a:rPr lang="en-US" dirty="0" err="1" smtClean="0"/>
              <a:t>stávají</a:t>
            </a:r>
            <a:r>
              <a:rPr lang="en-US" dirty="0" smtClean="0"/>
              <a:t> </a:t>
            </a:r>
            <a:r>
              <a:rPr lang="en-US" dirty="0" err="1" smtClean="0"/>
              <a:t>součástí</a:t>
            </a:r>
            <a:r>
              <a:rPr lang="en-US" dirty="0" smtClean="0"/>
              <a:t> </a:t>
            </a:r>
            <a:r>
              <a:rPr lang="en-US" dirty="0" err="1" smtClean="0"/>
              <a:t>větších</a:t>
            </a:r>
            <a:r>
              <a:rPr lang="en-US" dirty="0" smtClean="0"/>
              <a:t> </a:t>
            </a:r>
            <a:r>
              <a:rPr lang="en-US" dirty="0" err="1" smtClean="0"/>
              <a:t>mediálních</a:t>
            </a:r>
            <a:r>
              <a:rPr lang="en-US" dirty="0" smtClean="0"/>
              <a:t> </a:t>
            </a:r>
            <a:r>
              <a:rPr lang="en-US" dirty="0" err="1" smtClean="0"/>
              <a:t>konglomerátů</a:t>
            </a:r>
            <a:r>
              <a:rPr lang="en-US" dirty="0"/>
              <a:t> </a:t>
            </a:r>
            <a:r>
              <a:rPr lang="en-US" dirty="0" smtClean="0"/>
              <a:t>&gt;&gt; </a:t>
            </a:r>
            <a:r>
              <a:rPr lang="en-US" dirty="0" err="1" smtClean="0"/>
              <a:t>filmová</a:t>
            </a:r>
            <a:r>
              <a:rPr lang="en-US" dirty="0" smtClean="0"/>
              <a:t> </a:t>
            </a:r>
            <a:r>
              <a:rPr lang="en-US" dirty="0" err="1" smtClean="0"/>
              <a:t>výroba</a:t>
            </a:r>
            <a:r>
              <a:rPr lang="en-US" dirty="0" smtClean="0"/>
              <a:t> </a:t>
            </a:r>
            <a:r>
              <a:rPr lang="en-US" dirty="0" err="1" smtClean="0"/>
              <a:t>stojí</a:t>
            </a:r>
            <a:r>
              <a:rPr lang="en-US" dirty="0" smtClean="0"/>
              <a:t> </a:t>
            </a:r>
            <a:r>
              <a:rPr lang="en-US" dirty="0" err="1" smtClean="0"/>
              <a:t>vedle</a:t>
            </a:r>
            <a:r>
              <a:rPr lang="en-US" dirty="0" smtClean="0"/>
              <a:t> </a:t>
            </a:r>
            <a:r>
              <a:rPr lang="en-US" dirty="0" err="1" smtClean="0"/>
              <a:t>hudební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televizní</a:t>
            </a:r>
            <a:r>
              <a:rPr lang="en-US" dirty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; </a:t>
            </a:r>
            <a:r>
              <a:rPr lang="en-US" dirty="0" err="1" smtClean="0"/>
              <a:t>případně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součást</a:t>
            </a:r>
            <a:r>
              <a:rPr lang="en-US" dirty="0" smtClean="0"/>
              <a:t> </a:t>
            </a:r>
            <a:r>
              <a:rPr lang="en-US" dirty="0" err="1" smtClean="0"/>
              <a:t>větších</a:t>
            </a:r>
            <a:r>
              <a:rPr lang="en-US" dirty="0" smtClean="0"/>
              <a:t> </a:t>
            </a:r>
            <a:r>
              <a:rPr lang="en-US" dirty="0" err="1" smtClean="0"/>
              <a:t>koncernů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nepodnikají</a:t>
            </a:r>
            <a:r>
              <a:rPr lang="en-US" dirty="0" smtClean="0"/>
              <a:t> </a:t>
            </a:r>
            <a:r>
              <a:rPr lang="en-US" dirty="0" err="1" smtClean="0"/>
              <a:t>jen</a:t>
            </a:r>
            <a:r>
              <a:rPr lang="en-US" dirty="0" smtClean="0"/>
              <a:t> v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zábavního</a:t>
            </a:r>
            <a:r>
              <a:rPr lang="en-US" dirty="0" smtClean="0"/>
              <a:t> </a:t>
            </a:r>
            <a:r>
              <a:rPr lang="en-US" dirty="0" err="1" smtClean="0"/>
              <a:t>průmyslu</a:t>
            </a:r>
            <a:r>
              <a:rPr lang="en-US" dirty="0" smtClean="0"/>
              <a:t>, ale </a:t>
            </a:r>
            <a:r>
              <a:rPr lang="en-US" dirty="0" err="1" smtClean="0"/>
              <a:t>celého</a:t>
            </a:r>
            <a:r>
              <a:rPr lang="en-US" dirty="0" smtClean="0"/>
              <a:t> </a:t>
            </a:r>
            <a:r>
              <a:rPr lang="en-US" dirty="0" err="1" smtClean="0"/>
              <a:t>spektra</a:t>
            </a:r>
            <a:r>
              <a:rPr lang="en-US" dirty="0" smtClean="0"/>
              <a:t> </a:t>
            </a:r>
            <a:r>
              <a:rPr lang="en-US" dirty="0" err="1" smtClean="0"/>
              <a:t>spotřebního</a:t>
            </a:r>
            <a:r>
              <a:rPr lang="en-US" dirty="0" smtClean="0"/>
              <a:t> </a:t>
            </a:r>
            <a:r>
              <a:rPr lang="en-US" dirty="0" err="1" smtClean="0"/>
              <a:t>zboží</a:t>
            </a:r>
            <a:r>
              <a:rPr lang="en-US" dirty="0" smtClean="0"/>
              <a:t> (</a:t>
            </a:r>
            <a:r>
              <a:rPr lang="en-US" dirty="0" err="1" smtClean="0"/>
              <a:t>oděvy</a:t>
            </a:r>
            <a:r>
              <a:rPr lang="en-US" dirty="0" smtClean="0"/>
              <a:t>, </a:t>
            </a:r>
            <a:r>
              <a:rPr lang="en-US" dirty="0" err="1" smtClean="0"/>
              <a:t>hračky</a:t>
            </a:r>
            <a:r>
              <a:rPr lang="en-US" dirty="0" smtClean="0"/>
              <a:t>, </a:t>
            </a:r>
            <a:r>
              <a:rPr lang="en-US" dirty="0" err="1" smtClean="0"/>
              <a:t>potraviny</a:t>
            </a:r>
            <a:r>
              <a:rPr lang="mr-IN" dirty="0" smtClean="0"/>
              <a:t>…</a:t>
            </a:r>
            <a:r>
              <a:rPr lang="cs-CZ" dirty="0" smtClean="0"/>
              <a:t>)</a:t>
            </a:r>
          </a:p>
          <a:p>
            <a:r>
              <a:rPr lang="cs-CZ" dirty="0" smtClean="0"/>
              <a:t>Synergie </a:t>
            </a:r>
            <a:r>
              <a:rPr lang="mr-IN" dirty="0" smtClean="0"/>
              <a:t>–</a:t>
            </a:r>
            <a:r>
              <a:rPr lang="cs-CZ" dirty="0" smtClean="0"/>
              <a:t> snaha provázat konkrétní film s celou řadou dalších produktů, děl a pořadů, které s filmem jakkoliv souvisí</a:t>
            </a:r>
          </a:p>
          <a:p>
            <a:r>
              <a:rPr lang="cs-CZ" dirty="0" err="1" smtClean="0"/>
              <a:t>High</a:t>
            </a:r>
            <a:r>
              <a:rPr lang="cs-CZ" dirty="0" smtClean="0"/>
              <a:t>-koncept filmy </a:t>
            </a:r>
            <a:r>
              <a:rPr lang="mr-IN" dirty="0" smtClean="0"/>
              <a:t>–</a:t>
            </a:r>
            <a:r>
              <a:rPr lang="cs-CZ" dirty="0" smtClean="0"/>
              <a:t> díla s jednoduchou premisou, na níž stojí možnosti rozšířené propagace, </a:t>
            </a:r>
            <a:r>
              <a:rPr lang="cs-CZ" dirty="0" err="1" smtClean="0"/>
              <a:t>product</a:t>
            </a:r>
            <a:r>
              <a:rPr lang="cs-CZ" dirty="0" smtClean="0"/>
              <a:t> </a:t>
            </a:r>
            <a:r>
              <a:rPr lang="cs-CZ" dirty="0" err="1" smtClean="0"/>
              <a:t>placementu</a:t>
            </a:r>
            <a:r>
              <a:rPr lang="cs-CZ" dirty="0" smtClean="0"/>
              <a:t> a </a:t>
            </a:r>
            <a:r>
              <a:rPr lang="cs-CZ" dirty="0" err="1" smtClean="0"/>
              <a:t>merchandisingu</a:t>
            </a:r>
            <a:endParaRPr lang="cs-CZ" dirty="0" smtClean="0"/>
          </a:p>
          <a:p>
            <a:pPr marL="274320" lvl="1" indent="0">
              <a:buNone/>
            </a:pPr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14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Gun </a:t>
            </a:r>
            <a:r>
              <a:rPr lang="mr-IN" dirty="0" smtClean="0"/>
              <a:t>–</a:t>
            </a:r>
            <a:r>
              <a:rPr lang="en-US" dirty="0" smtClean="0"/>
              <a:t> “pilot </a:t>
            </a:r>
            <a:r>
              <a:rPr lang="en-US" dirty="0" err="1" smtClean="0"/>
              <a:t>stíhačky</a:t>
            </a:r>
            <a:r>
              <a:rPr lang="en-US" dirty="0" smtClean="0"/>
              <a:t> se </a:t>
            </a:r>
            <a:r>
              <a:rPr lang="en-US" dirty="0" err="1" smtClean="0"/>
              <a:t>zamiloval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Content Placeholder 6" descr="top-gun-poste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47" r="-12447"/>
          <a:stretch>
            <a:fillRect/>
          </a:stretch>
        </p:blipFill>
        <p:spPr/>
      </p:pic>
      <p:pic>
        <p:nvPicPr>
          <p:cNvPr id="8" name="Content Placeholder 7" descr="top-gun-blu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7" r="-10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0004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Agentury</a:t>
            </a:r>
            <a:r>
              <a:rPr lang="en-US" dirty="0" smtClean="0"/>
              <a:t> a </a:t>
            </a:r>
            <a:r>
              <a:rPr lang="en-US" dirty="0" err="1" smtClean="0"/>
              <a:t>castingoví</a:t>
            </a:r>
            <a:r>
              <a:rPr lang="en-US" dirty="0" smtClean="0"/>
              <a:t> </a:t>
            </a:r>
            <a:r>
              <a:rPr lang="en-US" dirty="0" err="1" smtClean="0"/>
              <a:t>režiséři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 </a:t>
            </a:r>
            <a:r>
              <a:rPr lang="en-US" dirty="0" err="1" smtClean="0"/>
              <a:t>možností</a:t>
            </a:r>
            <a:r>
              <a:rPr lang="en-US" dirty="0" smtClean="0"/>
              <a:t> </a:t>
            </a:r>
            <a:r>
              <a:rPr lang="en-US" dirty="0" err="1" smtClean="0"/>
              <a:t>pravidelně</a:t>
            </a:r>
            <a:r>
              <a:rPr lang="en-US" dirty="0" smtClean="0"/>
              <a:t> </a:t>
            </a:r>
            <a:r>
              <a:rPr lang="en-US" dirty="0" err="1" smtClean="0"/>
              <a:t>vyjednávat</a:t>
            </a:r>
            <a:r>
              <a:rPr lang="en-US" dirty="0" smtClean="0"/>
              <a:t> o </a:t>
            </a:r>
            <a:r>
              <a:rPr lang="en-US" dirty="0" err="1" smtClean="0"/>
              <a:t>podmínkách</a:t>
            </a:r>
            <a:r>
              <a:rPr lang="en-US" dirty="0" smtClean="0"/>
              <a:t> </a:t>
            </a:r>
            <a:r>
              <a:rPr lang="en-US" dirty="0" err="1" smtClean="0"/>
              <a:t>spolupráce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role </a:t>
            </a:r>
            <a:r>
              <a:rPr lang="en-US" dirty="0" err="1" smtClean="0"/>
              <a:t>prostředníka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studiem</a:t>
            </a:r>
            <a:r>
              <a:rPr lang="en-US" dirty="0" smtClean="0"/>
              <a:t> a </a:t>
            </a:r>
            <a:r>
              <a:rPr lang="en-US" dirty="0" err="1" smtClean="0"/>
              <a:t>hvězdou</a:t>
            </a:r>
            <a:r>
              <a:rPr lang="en-US" dirty="0" smtClean="0"/>
              <a:t> (talent) =&gt; </a:t>
            </a:r>
            <a:r>
              <a:rPr lang="en-US" dirty="0" err="1" smtClean="0"/>
              <a:t>roste</a:t>
            </a:r>
            <a:r>
              <a:rPr lang="en-US" dirty="0" smtClean="0"/>
              <a:t> </a:t>
            </a:r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uměleckých</a:t>
            </a:r>
            <a:r>
              <a:rPr lang="en-US" dirty="0" smtClean="0"/>
              <a:t> </a:t>
            </a:r>
            <a:r>
              <a:rPr lang="en-US" dirty="0" err="1" smtClean="0"/>
              <a:t>agentů</a:t>
            </a:r>
            <a:endParaRPr lang="en-US" dirty="0" smtClean="0"/>
          </a:p>
          <a:p>
            <a:r>
              <a:rPr lang="en-US" dirty="0" smtClean="0"/>
              <a:t>MCA (Music Corporation of America) </a:t>
            </a:r>
            <a:r>
              <a:rPr lang="mr-IN" dirty="0" smtClean="0"/>
              <a:t>–</a:t>
            </a:r>
            <a:r>
              <a:rPr lang="en-US" dirty="0" smtClean="0"/>
              <a:t> agent Lew Wasserman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jedna</a:t>
            </a:r>
            <a:r>
              <a:rPr lang="en-US" dirty="0" smtClean="0"/>
              <a:t> z </a:t>
            </a:r>
            <a:r>
              <a:rPr lang="en-US" dirty="0" err="1" smtClean="0"/>
              <a:t>prvních</a:t>
            </a:r>
            <a:r>
              <a:rPr lang="en-US" dirty="0" smtClean="0"/>
              <a:t> </a:t>
            </a:r>
            <a:r>
              <a:rPr lang="en-US" dirty="0" err="1" smtClean="0"/>
              <a:t>společností</a:t>
            </a:r>
            <a:r>
              <a:rPr lang="en-US" dirty="0" smtClean="0"/>
              <a:t> </a:t>
            </a:r>
            <a:r>
              <a:rPr lang="en-US" dirty="0" err="1" smtClean="0"/>
              <a:t>využívá</a:t>
            </a:r>
            <a:r>
              <a:rPr lang="en-US" dirty="0" smtClean="0"/>
              <a:t> </a:t>
            </a:r>
            <a:r>
              <a:rPr lang="en-US" dirty="0" err="1" smtClean="0"/>
              <a:t>chaotické</a:t>
            </a:r>
            <a:r>
              <a:rPr lang="en-US" dirty="0" smtClean="0"/>
              <a:t> </a:t>
            </a:r>
            <a:r>
              <a:rPr lang="en-US" dirty="0" err="1" smtClean="0"/>
              <a:t>situace</a:t>
            </a:r>
            <a:r>
              <a:rPr lang="en-US" dirty="0" smtClean="0"/>
              <a:t> </a:t>
            </a:r>
            <a:r>
              <a:rPr lang="en-US" dirty="0" err="1" smtClean="0"/>
              <a:t>konce</a:t>
            </a:r>
            <a:r>
              <a:rPr lang="en-US" dirty="0" smtClean="0"/>
              <a:t> 50. let.</a:t>
            </a:r>
          </a:p>
          <a:p>
            <a:r>
              <a:rPr lang="en-US" dirty="0" smtClean="0"/>
              <a:t>O </a:t>
            </a:r>
            <a:r>
              <a:rPr lang="en-US" dirty="0" err="1" smtClean="0"/>
              <a:t>cca</a:t>
            </a:r>
            <a:r>
              <a:rPr lang="en-US" dirty="0" smtClean="0"/>
              <a:t> 20 let </a:t>
            </a:r>
            <a:r>
              <a:rPr lang="en-US" dirty="0" err="1" smtClean="0"/>
              <a:t>později</a:t>
            </a:r>
            <a:r>
              <a:rPr lang="en-US" dirty="0" smtClean="0"/>
              <a:t> se od MCA </a:t>
            </a:r>
            <a:r>
              <a:rPr lang="en-US" dirty="0" err="1" smtClean="0"/>
              <a:t>odděluje</a:t>
            </a:r>
            <a:r>
              <a:rPr lang="en-US" dirty="0" smtClean="0"/>
              <a:t> </a:t>
            </a:r>
            <a:r>
              <a:rPr lang="en-US" dirty="0" err="1" smtClean="0"/>
              <a:t>skupina</a:t>
            </a:r>
            <a:r>
              <a:rPr lang="en-US" dirty="0" smtClean="0"/>
              <a:t> </a:t>
            </a:r>
            <a:r>
              <a:rPr lang="en-US" dirty="0" err="1" smtClean="0"/>
              <a:t>agentů</a:t>
            </a:r>
            <a:r>
              <a:rPr lang="en-US" dirty="0" smtClean="0"/>
              <a:t> v </a:t>
            </a:r>
            <a:r>
              <a:rPr lang="en-US" dirty="0" err="1" smtClean="0"/>
              <a:t>čele</a:t>
            </a:r>
            <a:r>
              <a:rPr lang="en-US" dirty="0" smtClean="0"/>
              <a:t> s </a:t>
            </a:r>
            <a:r>
              <a:rPr lang="en-US" dirty="0" err="1" smtClean="0"/>
              <a:t>Michaelem</a:t>
            </a:r>
            <a:r>
              <a:rPr lang="en-US" dirty="0" smtClean="0"/>
              <a:t> </a:t>
            </a:r>
            <a:r>
              <a:rPr lang="en-US" dirty="0" err="1" smtClean="0"/>
              <a:t>Ovitzem</a:t>
            </a:r>
            <a:r>
              <a:rPr lang="en-US" dirty="0" smtClean="0"/>
              <a:t> a </a:t>
            </a:r>
            <a:r>
              <a:rPr lang="en-US" dirty="0" err="1" smtClean="0"/>
              <a:t>zakládají</a:t>
            </a:r>
            <a:r>
              <a:rPr lang="en-US" dirty="0" smtClean="0"/>
              <a:t> Creative Artists Agency (CAA).</a:t>
            </a:r>
          </a:p>
          <a:p>
            <a:r>
              <a:rPr lang="en-US" dirty="0" err="1" smtClean="0"/>
              <a:t>Spolu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 International Creative Management (ICM) </a:t>
            </a:r>
            <a:r>
              <a:rPr lang="en-US" dirty="0" err="1" smtClean="0"/>
              <a:t>dnes</a:t>
            </a:r>
            <a:r>
              <a:rPr lang="en-US" dirty="0" smtClean="0"/>
              <a:t> </a:t>
            </a:r>
            <a:r>
              <a:rPr lang="en-US" dirty="0" err="1" smtClean="0"/>
              <a:t>zastupují</a:t>
            </a:r>
            <a:r>
              <a:rPr lang="en-US" dirty="0" smtClean="0"/>
              <a:t> </a:t>
            </a:r>
            <a:r>
              <a:rPr lang="en-US" dirty="0" err="1" smtClean="0"/>
              <a:t>nejznámější</a:t>
            </a:r>
            <a:r>
              <a:rPr lang="en-US" dirty="0" smtClean="0"/>
              <a:t> </a:t>
            </a:r>
            <a:r>
              <a:rPr lang="en-US" dirty="0" err="1" smtClean="0"/>
              <a:t>jména</a:t>
            </a:r>
            <a:r>
              <a:rPr lang="en-US" dirty="0" smtClean="0"/>
              <a:t> (</a:t>
            </a:r>
            <a:r>
              <a:rPr lang="en-US" dirty="0" err="1" smtClean="0"/>
              <a:t>herci</a:t>
            </a:r>
            <a:r>
              <a:rPr lang="en-US" dirty="0" smtClean="0"/>
              <a:t>, </a:t>
            </a:r>
            <a:r>
              <a:rPr lang="en-US" dirty="0" err="1" smtClean="0"/>
              <a:t>režiséři</a:t>
            </a:r>
            <a:r>
              <a:rPr lang="en-US" dirty="0" smtClean="0"/>
              <a:t>, </a:t>
            </a:r>
            <a:r>
              <a:rPr lang="en-US" dirty="0" err="1" smtClean="0"/>
              <a:t>scénáristé</a:t>
            </a:r>
            <a:r>
              <a:rPr lang="en-US" dirty="0" smtClean="0"/>
              <a:t>).</a:t>
            </a:r>
          </a:p>
          <a:p>
            <a:r>
              <a:rPr lang="en-US" b="1" dirty="0" err="1" smtClean="0">
                <a:solidFill>
                  <a:srgbClr val="FF6600"/>
                </a:solidFill>
              </a:rPr>
              <a:t>Fungují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jako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produkční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tmel</a:t>
            </a:r>
            <a:r>
              <a:rPr lang="en-US" b="1" dirty="0" smtClean="0">
                <a:solidFill>
                  <a:srgbClr val="FF6600"/>
                </a:solidFill>
              </a:rPr>
              <a:t> a pro </a:t>
            </a:r>
            <a:r>
              <a:rPr lang="en-US" b="1" dirty="0" err="1" smtClean="0">
                <a:solidFill>
                  <a:srgbClr val="FF6600"/>
                </a:solidFill>
              </a:rPr>
              <a:t>produkci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jednotlivých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snímků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sdružují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klíčové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osobnosti</a:t>
            </a:r>
            <a:r>
              <a:rPr lang="en-US" b="1" dirty="0" smtClean="0"/>
              <a:t>.    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6041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15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Tom Cruise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707" y="1104273"/>
            <a:ext cx="8886293" cy="571691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‘Neo-star’: </a:t>
            </a:r>
            <a:r>
              <a:rPr lang="en-GB" dirty="0" err="1" smtClean="0"/>
              <a:t>současná</a:t>
            </a:r>
            <a:r>
              <a:rPr lang="en-GB" dirty="0" smtClean="0"/>
              <a:t> </a:t>
            </a:r>
            <a:r>
              <a:rPr lang="en-GB" dirty="0" err="1" smtClean="0"/>
              <a:t>hollywoodská</a:t>
            </a:r>
            <a:r>
              <a:rPr lang="en-GB" dirty="0" smtClean="0"/>
              <a:t> </a:t>
            </a:r>
            <a:r>
              <a:rPr lang="en-GB" dirty="0" err="1" smtClean="0"/>
              <a:t>hvězda</a:t>
            </a:r>
            <a:r>
              <a:rPr lang="en-GB" dirty="0" smtClean="0"/>
              <a:t>, </a:t>
            </a:r>
            <a:r>
              <a:rPr lang="en-GB" dirty="0" err="1" smtClean="0"/>
              <a:t>která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vydobila</a:t>
            </a:r>
            <a:r>
              <a:rPr lang="en-GB" dirty="0" smtClean="0"/>
              <a:t> </a:t>
            </a:r>
            <a:r>
              <a:rPr lang="en-GB" dirty="0" err="1" smtClean="0"/>
              <a:t>slávu</a:t>
            </a:r>
            <a:r>
              <a:rPr lang="en-GB" dirty="0" smtClean="0"/>
              <a:t> </a:t>
            </a:r>
            <a:r>
              <a:rPr lang="en-GB" dirty="0" err="1" smtClean="0"/>
              <a:t>po</a:t>
            </a:r>
            <a:r>
              <a:rPr lang="en-GB" dirty="0" smtClean="0"/>
              <a:t> </a:t>
            </a:r>
            <a:r>
              <a:rPr lang="en-GB" dirty="0" err="1" smtClean="0"/>
              <a:t>pádu</a:t>
            </a:r>
            <a:r>
              <a:rPr lang="en-GB" dirty="0" smtClean="0"/>
              <a:t> </a:t>
            </a:r>
            <a:r>
              <a:rPr lang="en-GB" dirty="0" err="1" smtClean="0"/>
              <a:t>studiového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r>
              <a:rPr lang="en-GB" dirty="0" smtClean="0"/>
              <a:t>. </a:t>
            </a:r>
            <a:r>
              <a:rPr lang="en-GB" dirty="0" err="1" smtClean="0"/>
              <a:t>Flexibilní</a:t>
            </a:r>
            <a:r>
              <a:rPr lang="en-GB" dirty="0" smtClean="0"/>
              <a:t> superstar, </a:t>
            </a:r>
            <a:r>
              <a:rPr lang="en-GB" dirty="0" err="1" smtClean="0"/>
              <a:t>která</a:t>
            </a:r>
            <a:r>
              <a:rPr lang="en-GB" dirty="0" smtClean="0"/>
              <a:t> </a:t>
            </a:r>
            <a:r>
              <a:rPr lang="en-GB" dirty="0" err="1" smtClean="0"/>
              <a:t>má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své</a:t>
            </a:r>
            <a:r>
              <a:rPr lang="en-GB" dirty="0" smtClean="0"/>
              <a:t> </a:t>
            </a:r>
            <a:r>
              <a:rPr lang="en-GB" dirty="0" err="1" smtClean="0"/>
              <a:t>filmografii</a:t>
            </a:r>
            <a:r>
              <a:rPr lang="en-GB" dirty="0" smtClean="0"/>
              <a:t> </a:t>
            </a:r>
            <a:r>
              <a:rPr lang="en-GB" dirty="0" err="1" smtClean="0"/>
              <a:t>jak</a:t>
            </a:r>
            <a:r>
              <a:rPr lang="en-GB" dirty="0" smtClean="0"/>
              <a:t> </a:t>
            </a:r>
            <a:r>
              <a:rPr lang="en-GB" dirty="0" err="1" smtClean="0"/>
              <a:t>blokcbusterové</a:t>
            </a:r>
            <a:r>
              <a:rPr lang="en-GB" dirty="0" smtClean="0"/>
              <a:t> </a:t>
            </a:r>
            <a:r>
              <a:rPr lang="en-GB" dirty="0" err="1" smtClean="0"/>
              <a:t>hity</a:t>
            </a:r>
            <a:r>
              <a:rPr lang="en-GB" dirty="0" smtClean="0"/>
              <a:t>, </a:t>
            </a:r>
            <a:r>
              <a:rPr lang="en-GB" dirty="0" err="1" smtClean="0"/>
              <a:t>tak</a:t>
            </a:r>
            <a:r>
              <a:rPr lang="en-GB" dirty="0" smtClean="0"/>
              <a:t> </a:t>
            </a:r>
            <a:r>
              <a:rPr lang="en-GB" dirty="0" err="1" smtClean="0"/>
              <a:t>ambicioznější</a:t>
            </a:r>
            <a:r>
              <a:rPr lang="en-GB" dirty="0" smtClean="0"/>
              <a:t> </a:t>
            </a:r>
            <a:r>
              <a:rPr lang="en-GB" dirty="0" err="1" smtClean="0"/>
              <a:t>projekty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vyzdvihují</a:t>
            </a:r>
            <a:r>
              <a:rPr lang="en-GB" dirty="0" smtClean="0"/>
              <a:t>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dirty="0" err="1" smtClean="0"/>
              <a:t>herecké</a:t>
            </a:r>
            <a:r>
              <a:rPr lang="en-GB" dirty="0" smtClean="0"/>
              <a:t> </a:t>
            </a:r>
            <a:r>
              <a:rPr lang="en-GB" dirty="0" err="1" smtClean="0"/>
              <a:t>schopnosti</a:t>
            </a:r>
            <a:r>
              <a:rPr lang="en-GB" dirty="0" smtClean="0"/>
              <a:t>. </a:t>
            </a:r>
          </a:p>
          <a:p>
            <a:endParaRPr lang="en-GB" sz="700" dirty="0"/>
          </a:p>
          <a:p>
            <a:r>
              <a:rPr lang="en-GB" dirty="0"/>
              <a:t>1981-3: </a:t>
            </a:r>
            <a:r>
              <a:rPr lang="en-GB" dirty="0" err="1" smtClean="0"/>
              <a:t>Vedlejší</a:t>
            </a:r>
            <a:r>
              <a:rPr lang="en-GB" dirty="0" smtClean="0"/>
              <a:t> role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filmech</a:t>
            </a:r>
            <a:r>
              <a:rPr lang="en-GB" dirty="0"/>
              <a:t> </a:t>
            </a:r>
            <a:r>
              <a:rPr lang="en-GB" b="1" i="1" dirty="0" err="1"/>
              <a:t>Večerka</a:t>
            </a:r>
            <a:r>
              <a:rPr lang="en-GB" b="1" i="1" dirty="0"/>
              <a:t> </a:t>
            </a:r>
            <a:r>
              <a:rPr lang="en-GB" dirty="0"/>
              <a:t>(Harold Becker, 1981), </a:t>
            </a:r>
            <a:r>
              <a:rPr lang="en-GB" b="1" i="1" dirty="0" err="1" smtClean="0"/>
              <a:t>Ztracenci</a:t>
            </a:r>
            <a:r>
              <a:rPr lang="en-GB" dirty="0" smtClean="0"/>
              <a:t> </a:t>
            </a:r>
            <a:r>
              <a:rPr lang="en-GB" dirty="0"/>
              <a:t>(Francis Ford Coppola, 1983) </a:t>
            </a:r>
            <a:r>
              <a:rPr lang="en-GB" dirty="0" smtClean="0"/>
              <a:t>a </a:t>
            </a:r>
            <a:r>
              <a:rPr lang="en-GB" b="1" i="1" dirty="0" err="1"/>
              <a:t>Panictví</a:t>
            </a:r>
            <a:r>
              <a:rPr lang="en-GB" b="1" i="1" dirty="0"/>
              <a:t> </a:t>
            </a:r>
            <a:r>
              <a:rPr lang="en-GB" b="1" i="1" dirty="0" err="1"/>
              <a:t>po</a:t>
            </a:r>
            <a:r>
              <a:rPr lang="en-GB" b="1" i="1" dirty="0"/>
              <a:t> </a:t>
            </a:r>
            <a:r>
              <a:rPr lang="en-GB" b="1" i="1" dirty="0" err="1"/>
              <a:t>americku</a:t>
            </a:r>
            <a:r>
              <a:rPr lang="en-GB" b="1" i="1" dirty="0"/>
              <a:t> </a:t>
            </a:r>
            <a:r>
              <a:rPr lang="en-GB" dirty="0"/>
              <a:t>(Curtis Hanson, 1983</a:t>
            </a:r>
            <a:r>
              <a:rPr lang="en-GB" dirty="0" smtClean="0"/>
              <a:t>)</a:t>
            </a:r>
          </a:p>
          <a:p>
            <a:r>
              <a:rPr lang="en-GB" dirty="0"/>
              <a:t>1983-5: Cruise </a:t>
            </a:r>
            <a:r>
              <a:rPr lang="en-GB" dirty="0" err="1"/>
              <a:t>hraje</a:t>
            </a:r>
            <a:r>
              <a:rPr lang="en-GB" dirty="0"/>
              <a:t> </a:t>
            </a:r>
            <a:r>
              <a:rPr lang="en-GB" dirty="0" err="1"/>
              <a:t>hlavní</a:t>
            </a:r>
            <a:r>
              <a:rPr lang="en-GB" dirty="0"/>
              <a:t> role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filmech</a:t>
            </a:r>
            <a:r>
              <a:rPr lang="en-GB" dirty="0"/>
              <a:t> </a:t>
            </a:r>
            <a:r>
              <a:rPr lang="en-GB" b="1" i="1" dirty="0" err="1"/>
              <a:t>Riskantní</a:t>
            </a:r>
            <a:r>
              <a:rPr lang="en-GB" b="1" i="1" dirty="0"/>
              <a:t> </a:t>
            </a:r>
            <a:r>
              <a:rPr lang="en-GB" b="1" i="1" dirty="0" err="1"/>
              <a:t>podnik</a:t>
            </a:r>
            <a:r>
              <a:rPr lang="en-GB" dirty="0"/>
              <a:t> (Paul Brickman, 1983), </a:t>
            </a:r>
            <a:r>
              <a:rPr lang="en-GB" b="1" i="1" dirty="0" err="1"/>
              <a:t>Správná</a:t>
            </a:r>
            <a:r>
              <a:rPr lang="en-GB" b="1" i="1" dirty="0"/>
              <a:t> </a:t>
            </a:r>
            <a:r>
              <a:rPr lang="en-GB" b="1" i="1" dirty="0" err="1"/>
              <a:t>hra</a:t>
            </a:r>
            <a:r>
              <a:rPr lang="en-GB" dirty="0"/>
              <a:t> (Michael Chapman, 1983) a </a:t>
            </a:r>
            <a:r>
              <a:rPr lang="en-GB" b="1" i="1" dirty="0" err="1"/>
              <a:t>Legenda</a:t>
            </a:r>
            <a:r>
              <a:rPr lang="en-GB" dirty="0"/>
              <a:t> (Ridley Scott, 1985). </a:t>
            </a:r>
            <a:endParaRPr lang="en-GB" dirty="0" smtClean="0"/>
          </a:p>
          <a:p>
            <a:r>
              <a:rPr lang="en-GB" b="1" i="1" dirty="0"/>
              <a:t>Top Gun</a:t>
            </a:r>
            <a:r>
              <a:rPr lang="en-GB" b="1" dirty="0"/>
              <a:t> </a:t>
            </a:r>
            <a:r>
              <a:rPr lang="en-GB" dirty="0"/>
              <a:t>(Tony Scott, 1986) </a:t>
            </a:r>
            <a:r>
              <a:rPr lang="mr-IN" dirty="0"/>
              <a:t>–</a:t>
            </a:r>
            <a:r>
              <a:rPr lang="en-GB" dirty="0"/>
              <a:t> film, </a:t>
            </a:r>
            <a:r>
              <a:rPr lang="en-GB" dirty="0" err="1"/>
              <a:t>který</a:t>
            </a:r>
            <a:r>
              <a:rPr lang="en-GB" dirty="0"/>
              <a:t> z </a:t>
            </a:r>
            <a:r>
              <a:rPr lang="en-GB" dirty="0" err="1"/>
              <a:t>Toma</a:t>
            </a:r>
            <a:r>
              <a:rPr lang="en-GB" dirty="0"/>
              <a:t> Cruise </a:t>
            </a:r>
            <a:r>
              <a:rPr lang="en-GB" dirty="0" err="1"/>
              <a:t>učinil</a:t>
            </a:r>
            <a:r>
              <a:rPr lang="en-GB" dirty="0"/>
              <a:t> </a:t>
            </a:r>
            <a:r>
              <a:rPr lang="en-GB" dirty="0" err="1"/>
              <a:t>zásadní</a:t>
            </a:r>
            <a:r>
              <a:rPr lang="en-GB" dirty="0"/>
              <a:t> </a:t>
            </a:r>
            <a:r>
              <a:rPr lang="en-GB" dirty="0" err="1"/>
              <a:t>hollywoodskou</a:t>
            </a:r>
            <a:r>
              <a:rPr lang="en-GB" dirty="0"/>
              <a:t> </a:t>
            </a:r>
            <a:r>
              <a:rPr lang="en-GB" dirty="0" err="1"/>
              <a:t>hvězdu</a:t>
            </a:r>
            <a:r>
              <a:rPr lang="en-GB" dirty="0"/>
              <a:t>. </a:t>
            </a:r>
            <a:endParaRPr lang="en-GB" b="1" i="1" dirty="0"/>
          </a:p>
          <a:p>
            <a:endParaRPr lang="en-GB" sz="700" dirty="0"/>
          </a:p>
          <a:p>
            <a:r>
              <a:rPr lang="en-GB" dirty="0" err="1" smtClean="0"/>
              <a:t>Ztěles</a:t>
            </a:r>
            <a:r>
              <a:rPr lang="en-GB" dirty="0" err="1" smtClean="0"/>
              <a:t>ňoval</a:t>
            </a:r>
            <a:r>
              <a:rPr lang="en-GB" dirty="0" smtClean="0"/>
              <a:t> </a:t>
            </a:r>
            <a:r>
              <a:rPr lang="en-GB" dirty="0" err="1" smtClean="0"/>
              <a:t>dobovou</a:t>
            </a:r>
            <a:r>
              <a:rPr lang="en-GB" dirty="0" smtClean="0"/>
              <a:t> </a:t>
            </a:r>
            <a:r>
              <a:rPr lang="en-GB" dirty="0" err="1" smtClean="0"/>
              <a:t>představu</a:t>
            </a:r>
            <a:r>
              <a:rPr lang="en-GB" dirty="0" smtClean="0"/>
              <a:t> o </a:t>
            </a:r>
            <a:r>
              <a:rPr lang="en-GB" dirty="0" err="1" smtClean="0"/>
              <a:t>mládí</a:t>
            </a:r>
            <a:r>
              <a:rPr lang="en-GB" dirty="0" smtClean="0"/>
              <a:t>, </a:t>
            </a:r>
            <a:r>
              <a:rPr lang="en-GB" dirty="0" err="1" smtClean="0"/>
              <a:t>která</a:t>
            </a:r>
            <a:r>
              <a:rPr lang="en-GB" dirty="0" smtClean="0"/>
              <a:t> se </a:t>
            </a:r>
            <a:r>
              <a:rPr lang="en-GB" dirty="0" err="1" smtClean="0"/>
              <a:t>opírala</a:t>
            </a:r>
            <a:r>
              <a:rPr lang="en-GB" dirty="0" smtClean="0"/>
              <a:t> o </a:t>
            </a:r>
            <a:r>
              <a:rPr lang="en-GB" dirty="0" err="1" smtClean="0"/>
              <a:t>akci</a:t>
            </a: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dirty="0" err="1" smtClean="0"/>
              <a:t>sebevědomí</a:t>
            </a:r>
            <a:r>
              <a:rPr lang="en-GB" dirty="0" smtClean="0"/>
              <a:t> </a:t>
            </a:r>
            <a:r>
              <a:rPr lang="en-GB" dirty="0" err="1" smtClean="0"/>
              <a:t>hraničící</a:t>
            </a:r>
            <a:r>
              <a:rPr lang="en-GB" dirty="0" smtClean="0"/>
              <a:t> s </a:t>
            </a:r>
            <a:r>
              <a:rPr lang="en-GB" dirty="0" err="1" smtClean="0"/>
              <a:t>arogancí</a:t>
            </a:r>
            <a:r>
              <a:rPr lang="en-GB" dirty="0" smtClean="0"/>
              <a:t>; </a:t>
            </a:r>
            <a:r>
              <a:rPr lang="en-GB" dirty="0" err="1" smtClean="0"/>
              <a:t>ideu</a:t>
            </a:r>
            <a:r>
              <a:rPr lang="en-GB" dirty="0"/>
              <a:t> </a:t>
            </a:r>
            <a:r>
              <a:rPr lang="en-GB" dirty="0" smtClean="0"/>
              <a:t>o </a:t>
            </a:r>
            <a:r>
              <a:rPr lang="en-GB" dirty="0" err="1" smtClean="0"/>
              <a:t>dynamickém</a:t>
            </a:r>
            <a:r>
              <a:rPr lang="en-GB" dirty="0" smtClean="0"/>
              <a:t>, </a:t>
            </a:r>
            <a:r>
              <a:rPr lang="en-GB" dirty="0" err="1" smtClean="0"/>
              <a:t>nijak</a:t>
            </a:r>
            <a:r>
              <a:rPr lang="en-GB" dirty="0" smtClean="0"/>
              <a:t> </a:t>
            </a:r>
            <a:r>
              <a:rPr lang="en-GB" dirty="0" err="1" smtClean="0"/>
              <a:t>zádumčivém</a:t>
            </a:r>
            <a:r>
              <a:rPr lang="en-GB" dirty="0" smtClean="0"/>
              <a:t> a </a:t>
            </a:r>
            <a:r>
              <a:rPr lang="en-GB" dirty="0" err="1" smtClean="0"/>
              <a:t>nepříliš</a:t>
            </a:r>
            <a:r>
              <a:rPr lang="en-GB" dirty="0" smtClean="0"/>
              <a:t> </a:t>
            </a:r>
            <a:r>
              <a:rPr lang="en-GB" dirty="0" err="1" smtClean="0"/>
              <a:t>citlivém</a:t>
            </a:r>
            <a:r>
              <a:rPr lang="en-GB" dirty="0" smtClean="0"/>
              <a:t> </a:t>
            </a:r>
            <a:r>
              <a:rPr lang="en-GB" dirty="0" err="1" smtClean="0"/>
              <a:t>mladém</a:t>
            </a:r>
            <a:r>
              <a:rPr lang="en-GB" dirty="0" smtClean="0"/>
              <a:t> </a:t>
            </a:r>
            <a:r>
              <a:rPr lang="en-GB" dirty="0" err="1" smtClean="0"/>
              <a:t>muži</a:t>
            </a:r>
            <a:r>
              <a:rPr lang="en-GB" dirty="0" smtClean="0"/>
              <a:t>, </a:t>
            </a:r>
            <a:r>
              <a:rPr lang="en-GB" dirty="0" err="1" smtClean="0"/>
              <a:t>který</a:t>
            </a:r>
            <a:r>
              <a:rPr lang="en-GB" dirty="0" smtClean="0"/>
              <a:t> v </a:t>
            </a:r>
            <a:r>
              <a:rPr lang="en-GB" dirty="0" err="1" smtClean="0"/>
              <a:t>honbě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dosažením</a:t>
            </a:r>
            <a:r>
              <a:rPr lang="en-GB" dirty="0" smtClean="0"/>
              <a:t> </a:t>
            </a:r>
            <a:r>
              <a:rPr lang="en-GB" dirty="0" err="1" smtClean="0"/>
              <a:t>vytyčeného</a:t>
            </a:r>
            <a:r>
              <a:rPr lang="en-GB" dirty="0" smtClean="0"/>
              <a:t> </a:t>
            </a:r>
            <a:r>
              <a:rPr lang="en-GB" dirty="0" err="1" smtClean="0"/>
              <a:t>cíle</a:t>
            </a:r>
            <a:r>
              <a:rPr lang="en-GB" dirty="0" smtClean="0"/>
              <a:t> </a:t>
            </a:r>
            <a:r>
              <a:rPr lang="en-GB" dirty="0" err="1" smtClean="0"/>
              <a:t>nevnímá</a:t>
            </a:r>
            <a:r>
              <a:rPr lang="en-GB" dirty="0" smtClean="0"/>
              <a:t> </a:t>
            </a:r>
            <a:r>
              <a:rPr lang="en-GB" dirty="0" err="1" smtClean="0"/>
              <a:t>možné</a:t>
            </a:r>
            <a:r>
              <a:rPr lang="en-GB" dirty="0" smtClean="0"/>
              <a:t> </a:t>
            </a:r>
            <a:r>
              <a:rPr lang="en-GB" dirty="0" err="1" smtClean="0"/>
              <a:t>komplikace</a:t>
            </a:r>
            <a:r>
              <a:rPr lang="en-GB" dirty="0" smtClean="0"/>
              <a:t>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agendu</a:t>
            </a:r>
            <a:r>
              <a:rPr lang="en-GB" dirty="0" smtClean="0"/>
              <a:t> </a:t>
            </a:r>
            <a:r>
              <a:rPr lang="en-GB" dirty="0" err="1" smtClean="0"/>
              <a:t>ostatních</a:t>
            </a:r>
            <a:r>
              <a:rPr lang="en-GB" dirty="0" smtClean="0"/>
              <a:t>. </a:t>
            </a:r>
            <a:endParaRPr lang="en-GB" sz="700" dirty="0"/>
          </a:p>
          <a:p>
            <a:r>
              <a:rPr lang="en-GB" dirty="0" err="1" smtClean="0"/>
              <a:t>Tyto</a:t>
            </a:r>
            <a:r>
              <a:rPr lang="en-GB" dirty="0" smtClean="0"/>
              <a:t> </a:t>
            </a:r>
            <a:r>
              <a:rPr lang="en-GB" dirty="0" err="1" smtClean="0"/>
              <a:t>hodnoty</a:t>
            </a:r>
            <a:r>
              <a:rPr lang="en-GB" dirty="0" smtClean="0"/>
              <a:t> </a:t>
            </a:r>
            <a:r>
              <a:rPr lang="en-GB" dirty="0" err="1" smtClean="0"/>
              <a:t>nejlépe</a:t>
            </a:r>
            <a:r>
              <a:rPr lang="en-GB" dirty="0" smtClean="0"/>
              <a:t> </a:t>
            </a:r>
            <a:r>
              <a:rPr lang="en-GB" dirty="0" err="1" smtClean="0"/>
              <a:t>vyjadřoval</a:t>
            </a:r>
            <a:r>
              <a:rPr lang="en-GB" dirty="0" smtClean="0"/>
              <a:t>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dirty="0" err="1" smtClean="0"/>
              <a:t>úsměv</a:t>
            </a:r>
            <a:r>
              <a:rPr lang="en-GB" dirty="0" smtClean="0"/>
              <a:t> a </a:t>
            </a:r>
            <a:r>
              <a:rPr lang="en-GB" dirty="0" err="1" smtClean="0"/>
              <a:t>smích</a:t>
            </a:r>
            <a:r>
              <a:rPr lang="en-GB" dirty="0" smtClean="0"/>
              <a:t>, </a:t>
            </a:r>
            <a:r>
              <a:rPr lang="en-GB" dirty="0" err="1" smtClean="0"/>
              <a:t>který</a:t>
            </a:r>
            <a:r>
              <a:rPr lang="en-GB" dirty="0" smtClean="0"/>
              <a:t> se </a:t>
            </a:r>
            <a:r>
              <a:rPr lang="en-GB" dirty="0" err="1" smtClean="0"/>
              <a:t>brzy</a:t>
            </a:r>
            <a:r>
              <a:rPr lang="en-GB" dirty="0" smtClean="0"/>
              <a:t> </a:t>
            </a:r>
            <a:r>
              <a:rPr lang="en-GB" dirty="0" err="1" smtClean="0"/>
              <a:t>stal</a:t>
            </a:r>
            <a:r>
              <a:rPr lang="en-GB" dirty="0" smtClean="0"/>
              <a:t>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dirty="0" err="1" smtClean="0"/>
              <a:t>základním</a:t>
            </a:r>
            <a:r>
              <a:rPr lang="en-GB" dirty="0" smtClean="0"/>
              <a:t> </a:t>
            </a:r>
            <a:r>
              <a:rPr lang="en-GB" dirty="0" err="1" smtClean="0"/>
              <a:t>fyzickým</a:t>
            </a:r>
            <a:r>
              <a:rPr lang="en-GB" dirty="0" smtClean="0"/>
              <a:t> </a:t>
            </a:r>
            <a:r>
              <a:rPr lang="en-GB" dirty="0" err="1" smtClean="0"/>
              <a:t>atributem</a:t>
            </a:r>
            <a:r>
              <a:rPr lang="en-GB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11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168" y="-8090"/>
            <a:ext cx="2596896" cy="1261872"/>
          </a:xfrm>
        </p:spPr>
        <p:txBody>
          <a:bodyPr/>
          <a:lstStyle/>
          <a:p>
            <a:r>
              <a:rPr lang="en-US" dirty="0" smtClean="0"/>
              <a:t>Rebel? </a:t>
            </a:r>
            <a:br>
              <a:rPr lang="en-US" dirty="0" smtClean="0"/>
            </a:br>
            <a:r>
              <a:rPr lang="en-US" dirty="0" err="1" smtClean="0"/>
              <a:t>Rozhodně</a:t>
            </a:r>
            <a:r>
              <a:rPr lang="mr-IN" dirty="0" smtClean="0"/>
              <a:t>…</a:t>
            </a:r>
            <a:r>
              <a:rPr lang="cs-CZ" dirty="0" smtClean="0"/>
              <a:t> NE</a:t>
            </a:r>
            <a:r>
              <a:rPr lang="en-US" dirty="0"/>
              <a:t>!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 descr="62634aedc9b9dbe2a2ea295cc4faa0bb6c2236dfbfe305bfa86fcdbfbc8b0b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r="2012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3960" y="1461186"/>
            <a:ext cx="2596897" cy="4912982"/>
          </a:xfrm>
        </p:spPr>
        <p:txBody>
          <a:bodyPr>
            <a:noAutofit/>
          </a:bodyPr>
          <a:lstStyle/>
          <a:p>
            <a:r>
              <a:rPr lang="en-GB" sz="1800" dirty="0" smtClean="0"/>
              <a:t>‘</a:t>
            </a:r>
            <a:r>
              <a:rPr lang="en-GB" sz="1800" dirty="0" err="1" smtClean="0"/>
              <a:t>Spojení</a:t>
            </a:r>
            <a:r>
              <a:rPr lang="en-GB" sz="1800" dirty="0" smtClean="0"/>
              <a:t> </a:t>
            </a:r>
            <a:r>
              <a:rPr lang="en-GB" sz="1800" dirty="0" err="1" smtClean="0"/>
              <a:t>mládí</a:t>
            </a:r>
            <a:r>
              <a:rPr lang="en-GB" sz="1800" dirty="0" smtClean="0"/>
              <a:t> a </a:t>
            </a:r>
            <a:r>
              <a:rPr lang="en-GB" sz="1800" dirty="0" err="1" smtClean="0"/>
              <a:t>sebedůvěry</a:t>
            </a:r>
            <a:r>
              <a:rPr lang="en-GB" sz="1800" dirty="0" smtClean="0"/>
              <a:t> v </a:t>
            </a:r>
            <a:r>
              <a:rPr lang="en-GB" sz="1800" dirty="0" err="1" smtClean="0"/>
              <a:t>Cruisově</a:t>
            </a:r>
            <a:r>
              <a:rPr lang="en-GB" sz="1800" dirty="0" smtClean="0"/>
              <a:t> </a:t>
            </a:r>
            <a:r>
              <a:rPr lang="en-GB" sz="1800" dirty="0" err="1" smtClean="0"/>
              <a:t>hvězdné</a:t>
            </a:r>
            <a:r>
              <a:rPr lang="en-GB" sz="1800" dirty="0" smtClean="0"/>
              <a:t> </a:t>
            </a:r>
            <a:r>
              <a:rPr lang="en-GB" sz="1800" dirty="0" err="1" smtClean="0"/>
              <a:t>osobnosti</a:t>
            </a:r>
            <a:r>
              <a:rPr lang="en-GB" sz="1800" dirty="0" smtClean="0"/>
              <a:t> </a:t>
            </a:r>
            <a:r>
              <a:rPr lang="en-GB" sz="1800" dirty="0" err="1" smtClean="0"/>
              <a:t>přerůstá</a:t>
            </a:r>
            <a:r>
              <a:rPr lang="en-GB" sz="1800" dirty="0" smtClean="0"/>
              <a:t> v </a:t>
            </a:r>
            <a:r>
              <a:rPr lang="en-GB" sz="1800" dirty="0" err="1" smtClean="0"/>
              <a:t>oslavu</a:t>
            </a:r>
            <a:r>
              <a:rPr lang="en-GB" sz="1800" dirty="0" smtClean="0"/>
              <a:t> </a:t>
            </a:r>
            <a:r>
              <a:rPr lang="en-GB" sz="1800" dirty="0" err="1" smtClean="0"/>
              <a:t>osobní</a:t>
            </a:r>
            <a:r>
              <a:rPr lang="en-GB" sz="1800" dirty="0" smtClean="0"/>
              <a:t> </a:t>
            </a:r>
            <a:r>
              <a:rPr lang="en-GB" sz="1800" dirty="0" err="1" smtClean="0"/>
              <a:t>vůle</a:t>
            </a:r>
            <a:r>
              <a:rPr lang="en-GB" sz="1800" dirty="0" smtClean="0"/>
              <a:t>, </a:t>
            </a:r>
            <a:r>
              <a:rPr lang="en-GB" sz="1800" dirty="0" err="1" smtClean="0"/>
              <a:t>která</a:t>
            </a:r>
            <a:r>
              <a:rPr lang="en-GB" sz="1800" dirty="0" smtClean="0"/>
              <a:t> </a:t>
            </a:r>
            <a:r>
              <a:rPr lang="en-GB" sz="1800" dirty="0" err="1" smtClean="0"/>
              <a:t>netouží</a:t>
            </a:r>
            <a:r>
              <a:rPr lang="en-GB" sz="1800" dirty="0" smtClean="0"/>
              <a:t> </a:t>
            </a:r>
            <a:r>
              <a:rPr lang="en-GB" sz="1800" dirty="0" err="1" smtClean="0"/>
              <a:t>změnit</a:t>
            </a:r>
            <a:r>
              <a:rPr lang="en-GB" sz="1800" dirty="0" smtClean="0"/>
              <a:t> </a:t>
            </a:r>
            <a:r>
              <a:rPr lang="en-GB" sz="1800" dirty="0" err="1" smtClean="0"/>
              <a:t>systém</a:t>
            </a:r>
            <a:r>
              <a:rPr lang="en-GB" sz="1800" dirty="0" smtClean="0"/>
              <a:t>, ale </a:t>
            </a:r>
            <a:r>
              <a:rPr lang="en-GB" sz="1800" dirty="0" err="1" smtClean="0"/>
              <a:t>naopak</a:t>
            </a:r>
            <a:r>
              <a:rPr lang="en-GB" sz="1800" dirty="0" smtClean="0"/>
              <a:t> s </a:t>
            </a:r>
            <a:r>
              <a:rPr lang="en-GB" sz="1800" dirty="0" err="1" smtClean="0"/>
              <a:t>jeho</a:t>
            </a:r>
            <a:r>
              <a:rPr lang="en-GB" sz="1800" dirty="0" smtClean="0"/>
              <a:t> </a:t>
            </a:r>
            <a:r>
              <a:rPr lang="en-GB" sz="1800" dirty="0" err="1" smtClean="0"/>
              <a:t>pomocí</a:t>
            </a:r>
            <a:r>
              <a:rPr lang="en-GB" sz="1800" dirty="0" smtClean="0"/>
              <a:t> </a:t>
            </a:r>
            <a:r>
              <a:rPr lang="en-GB" sz="1800" dirty="0" err="1" smtClean="0"/>
              <a:t>vystoupat</a:t>
            </a:r>
            <a:r>
              <a:rPr lang="en-GB" sz="1800" dirty="0" smtClean="0"/>
              <a:t>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 smtClean="0"/>
              <a:t>již</a:t>
            </a:r>
            <a:r>
              <a:rPr lang="en-GB" sz="1800" dirty="0" smtClean="0"/>
              <a:t> </a:t>
            </a:r>
            <a:r>
              <a:rPr lang="en-GB" sz="1800" dirty="0" err="1" smtClean="0"/>
              <a:t>předem</a:t>
            </a:r>
            <a:r>
              <a:rPr lang="en-GB" sz="1800" dirty="0" smtClean="0"/>
              <a:t> </a:t>
            </a:r>
            <a:r>
              <a:rPr lang="en-GB" sz="1800" dirty="0" err="1" smtClean="0"/>
              <a:t>připravené</a:t>
            </a:r>
            <a:r>
              <a:rPr lang="en-GB" sz="1800" dirty="0" smtClean="0"/>
              <a:t> </a:t>
            </a:r>
            <a:r>
              <a:rPr lang="en-GB" sz="1800" dirty="0" err="1" smtClean="0"/>
              <a:t>vlivné</a:t>
            </a:r>
            <a:r>
              <a:rPr lang="en-GB" sz="1800" dirty="0" smtClean="0"/>
              <a:t> a </a:t>
            </a:r>
            <a:r>
              <a:rPr lang="en-GB" sz="1800" dirty="0" err="1" smtClean="0"/>
              <a:t>mocné</a:t>
            </a:r>
            <a:r>
              <a:rPr lang="en-GB" sz="1800" dirty="0" smtClean="0"/>
              <a:t> </a:t>
            </a:r>
            <a:r>
              <a:rPr lang="en-GB" sz="1800" dirty="0" err="1" smtClean="0"/>
              <a:t>pozice</a:t>
            </a:r>
            <a:r>
              <a:rPr lang="en-GB" sz="1800" dirty="0" smtClean="0"/>
              <a:t>.’ </a:t>
            </a:r>
          </a:p>
          <a:p>
            <a:r>
              <a:rPr lang="en-GB" sz="1800" dirty="0" err="1" smtClean="0"/>
              <a:t>‘Ve</a:t>
            </a:r>
            <a:r>
              <a:rPr lang="en-GB" sz="1800" dirty="0" smtClean="0"/>
              <a:t> </a:t>
            </a:r>
            <a:r>
              <a:rPr lang="en-GB" sz="1800" dirty="0" err="1" smtClean="0"/>
              <a:t>filmech</a:t>
            </a:r>
            <a:r>
              <a:rPr lang="en-GB" sz="1800" dirty="0" smtClean="0"/>
              <a:t> se </a:t>
            </a:r>
            <a:r>
              <a:rPr lang="en-GB" sz="1800" dirty="0" err="1" smtClean="0"/>
              <a:t>tento</a:t>
            </a:r>
            <a:r>
              <a:rPr lang="en-GB" sz="1800" dirty="0" smtClean="0"/>
              <a:t> </a:t>
            </a:r>
            <a:r>
              <a:rPr lang="en-GB" sz="1800" dirty="0" err="1" smtClean="0"/>
              <a:t>pozitivní</a:t>
            </a:r>
            <a:r>
              <a:rPr lang="en-GB" sz="1800" dirty="0" smtClean="0"/>
              <a:t> </a:t>
            </a:r>
            <a:r>
              <a:rPr lang="en-GB" sz="1800" dirty="0" err="1" smtClean="0"/>
              <a:t>vztah</a:t>
            </a:r>
            <a:r>
              <a:rPr lang="en-GB" sz="1800" dirty="0" smtClean="0"/>
              <a:t> k </a:t>
            </a:r>
            <a:r>
              <a:rPr lang="en-GB" sz="1800" dirty="0" err="1" smtClean="0"/>
              <a:t>úspěchu</a:t>
            </a:r>
            <a:r>
              <a:rPr lang="en-GB" sz="1800" dirty="0" smtClean="0"/>
              <a:t> </a:t>
            </a:r>
            <a:r>
              <a:rPr lang="en-GB" sz="1800" dirty="0" err="1" smtClean="0"/>
              <a:t>prezentuje</a:t>
            </a:r>
            <a:r>
              <a:rPr lang="en-GB" sz="1800" dirty="0" smtClean="0"/>
              <a:t> </a:t>
            </a:r>
            <a:r>
              <a:rPr lang="en-GB" sz="1800" dirty="0" err="1" smtClean="0"/>
              <a:t>bu</a:t>
            </a:r>
            <a:r>
              <a:rPr lang="en-GB" sz="1800" dirty="0" err="1" smtClean="0"/>
              <a:t>ď</a:t>
            </a:r>
            <a:r>
              <a:rPr lang="en-GB" sz="1800" dirty="0" smtClean="0"/>
              <a:t> </a:t>
            </a:r>
            <a:r>
              <a:rPr lang="en-GB" sz="1800" dirty="0" err="1" smtClean="0"/>
              <a:t>pomocí</a:t>
            </a:r>
            <a:r>
              <a:rPr lang="en-GB" sz="1800" dirty="0" smtClean="0"/>
              <a:t> </a:t>
            </a:r>
            <a:r>
              <a:rPr lang="en-GB" sz="1800" dirty="0" err="1" smtClean="0"/>
              <a:t>sportu</a:t>
            </a:r>
            <a:r>
              <a:rPr lang="en-GB" sz="1800" dirty="0" smtClean="0"/>
              <a:t> a/</a:t>
            </a:r>
            <a:r>
              <a:rPr lang="en-GB" sz="1800" dirty="0" err="1" smtClean="0"/>
              <a:t>nebo</a:t>
            </a:r>
            <a:r>
              <a:rPr lang="en-GB" sz="1800" dirty="0" smtClean="0"/>
              <a:t> </a:t>
            </a:r>
            <a:r>
              <a:rPr lang="en-GB" sz="1800" dirty="0" err="1" smtClean="0"/>
              <a:t>schopnosti</a:t>
            </a:r>
            <a:r>
              <a:rPr lang="en-GB" sz="1800" dirty="0" smtClean="0"/>
              <a:t> </a:t>
            </a:r>
            <a:r>
              <a:rPr lang="en-GB" sz="1800" dirty="0" err="1" smtClean="0"/>
              <a:t>ovládat</a:t>
            </a:r>
            <a:r>
              <a:rPr lang="en-GB" sz="1800" dirty="0" smtClean="0"/>
              <a:t> </a:t>
            </a:r>
            <a:r>
              <a:rPr lang="en-GB" sz="1800" dirty="0" err="1" smtClean="0"/>
              <a:t>sofistikované</a:t>
            </a:r>
            <a:r>
              <a:rPr lang="en-GB" sz="1800" dirty="0" smtClean="0"/>
              <a:t> </a:t>
            </a:r>
            <a:r>
              <a:rPr lang="en-GB" sz="1800" dirty="0" err="1" smtClean="0"/>
              <a:t>technologie</a:t>
            </a:r>
            <a:r>
              <a:rPr lang="en-GB" sz="1800" dirty="0"/>
              <a:t>.</a:t>
            </a:r>
            <a:r>
              <a:rPr lang="en-GB" sz="1800" dirty="0" smtClean="0"/>
              <a:t>’</a:t>
            </a:r>
          </a:p>
          <a:p>
            <a:r>
              <a:rPr lang="en-GB" sz="1800" dirty="0"/>
              <a:t>P. David Marshall, </a:t>
            </a:r>
            <a:r>
              <a:rPr lang="en-GB" sz="1800" i="1" dirty="0"/>
              <a:t>Celebrity and Power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5035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Obsazení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/ </a:t>
            </a:r>
            <a:r>
              <a:rPr lang="en-US" dirty="0" err="1" smtClean="0"/>
              <a:t>Vážné</a:t>
            </a:r>
            <a:r>
              <a:rPr lang="en-US" dirty="0" smtClean="0"/>
              <a:t> role</a:t>
            </a:r>
            <a:endParaRPr lang="en-US" dirty="0"/>
          </a:p>
        </p:txBody>
      </p:sp>
      <p:pic>
        <p:nvPicPr>
          <p:cNvPr id="9" name="Content Placeholder 8" descr="Born_On_The_4th_Of_Jul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 b="12396"/>
          <a:stretch>
            <a:fillRect/>
          </a:stretch>
        </p:blipFill>
        <p:spPr/>
      </p:pic>
      <p:pic>
        <p:nvPicPr>
          <p:cNvPr id="8" name="Content Placeholder 7" descr="Rain_Man_post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78" r="-17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8866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Michael Ovitz a Tom Cruise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892498" cy="4876800"/>
          </a:xfrm>
        </p:spPr>
        <p:txBody>
          <a:bodyPr/>
          <a:lstStyle/>
          <a:p>
            <a:r>
              <a:rPr lang="en-US" dirty="0" smtClean="0"/>
              <a:t>Tom Cruise </a:t>
            </a:r>
            <a:r>
              <a:rPr lang="en-US" dirty="0" err="1" smtClean="0"/>
              <a:t>podepisuje</a:t>
            </a:r>
            <a:r>
              <a:rPr lang="en-US" dirty="0" smtClean="0"/>
              <a:t> </a:t>
            </a:r>
            <a:r>
              <a:rPr lang="en-US" dirty="0" err="1" smtClean="0"/>
              <a:t>smlouvu</a:t>
            </a:r>
            <a:r>
              <a:rPr lang="en-US" dirty="0" smtClean="0"/>
              <a:t> s </a:t>
            </a:r>
            <a:r>
              <a:rPr lang="en-US" dirty="0" err="1" smtClean="0"/>
              <a:t>agenturou</a:t>
            </a:r>
            <a:r>
              <a:rPr lang="en-US" dirty="0" smtClean="0"/>
              <a:t> CAA v </a:t>
            </a:r>
            <a:r>
              <a:rPr lang="en-US" dirty="0" err="1" smtClean="0"/>
              <a:t>březnu</a:t>
            </a:r>
            <a:r>
              <a:rPr lang="en-US" dirty="0" smtClean="0"/>
              <a:t> 1981. </a:t>
            </a:r>
          </a:p>
          <a:p>
            <a:r>
              <a:rPr lang="en-US" dirty="0" smtClean="0"/>
              <a:t>Ovitz a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tým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v </a:t>
            </a:r>
            <a:r>
              <a:rPr lang="en-US" dirty="0" err="1" smtClean="0"/>
              <a:t>průběhu</a:t>
            </a:r>
            <a:r>
              <a:rPr lang="en-US" dirty="0" smtClean="0"/>
              <a:t> 80. let </a:t>
            </a:r>
            <a:r>
              <a:rPr lang="en-US" dirty="0" err="1" smtClean="0"/>
              <a:t>zajistili</a:t>
            </a:r>
            <a:r>
              <a:rPr lang="en-US" dirty="0" smtClean="0"/>
              <a:t> </a:t>
            </a:r>
            <a:r>
              <a:rPr lang="en-US" dirty="0" err="1" smtClean="0"/>
              <a:t>konzistentní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když</a:t>
            </a:r>
            <a:r>
              <a:rPr lang="en-US" dirty="0" smtClean="0"/>
              <a:t> se </a:t>
            </a:r>
            <a:r>
              <a:rPr lang="en-US" dirty="0" err="1" smtClean="0"/>
              <a:t>objevil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filmech</a:t>
            </a:r>
            <a:r>
              <a:rPr lang="en-US" dirty="0" smtClean="0"/>
              <a:t> </a:t>
            </a:r>
            <a:r>
              <a:rPr lang="en-US" dirty="0" err="1" smtClean="0"/>
              <a:t>produkovaných</a:t>
            </a:r>
            <a:r>
              <a:rPr lang="en-US" dirty="0" smtClean="0"/>
              <a:t> </a:t>
            </a:r>
            <a:r>
              <a:rPr lang="en-US" dirty="0" err="1" smtClean="0"/>
              <a:t>různými</a:t>
            </a:r>
            <a:r>
              <a:rPr lang="en-US" dirty="0" smtClean="0"/>
              <a:t> </a:t>
            </a:r>
            <a:r>
              <a:rPr lang="en-US" dirty="0" err="1" smtClean="0"/>
              <a:t>společnostmi</a:t>
            </a:r>
            <a:r>
              <a:rPr lang="en-US" dirty="0" smtClean="0"/>
              <a:t> (Universal, 20</a:t>
            </a:r>
            <a:r>
              <a:rPr lang="en-US" baseline="30000" dirty="0" smtClean="0"/>
              <a:t>th</a:t>
            </a:r>
            <a:r>
              <a:rPr lang="en-US" dirty="0" smtClean="0"/>
              <a:t> century Fox a Paramount).</a:t>
            </a:r>
          </a:p>
          <a:p>
            <a:r>
              <a:rPr lang="en-US" dirty="0" smtClean="0"/>
              <a:t>Pro film </a:t>
            </a:r>
            <a:r>
              <a:rPr lang="en-US" b="1" i="1" dirty="0" smtClean="0"/>
              <a:t>Rain Man </a:t>
            </a:r>
            <a:r>
              <a:rPr lang="en-US" dirty="0" smtClean="0"/>
              <a:t>(1988) CAA </a:t>
            </a:r>
            <a:r>
              <a:rPr lang="en-US" dirty="0" err="1" smtClean="0"/>
              <a:t>svádí</a:t>
            </a:r>
            <a:r>
              <a:rPr lang="en-US" dirty="0" smtClean="0"/>
              <a:t> </a:t>
            </a:r>
            <a:r>
              <a:rPr lang="en-US" dirty="0" err="1" smtClean="0"/>
              <a:t>dohromady</a:t>
            </a:r>
            <a:r>
              <a:rPr lang="en-US" dirty="0" smtClean="0"/>
              <a:t> </a:t>
            </a:r>
            <a:r>
              <a:rPr lang="en-US" dirty="0" err="1" smtClean="0"/>
              <a:t>Dustina</a:t>
            </a:r>
            <a:r>
              <a:rPr lang="en-US" dirty="0" smtClean="0"/>
              <a:t> </a:t>
            </a:r>
            <a:r>
              <a:rPr lang="en-US" dirty="0" err="1" smtClean="0"/>
              <a:t>Hoffmana</a:t>
            </a:r>
            <a:r>
              <a:rPr lang="en-US" dirty="0" smtClean="0"/>
              <a:t>, </a:t>
            </a:r>
            <a:r>
              <a:rPr lang="en-US" dirty="0" err="1" smtClean="0"/>
              <a:t>Toma</a:t>
            </a:r>
            <a:r>
              <a:rPr lang="en-US" dirty="0" smtClean="0"/>
              <a:t> Cruise a </a:t>
            </a:r>
            <a:r>
              <a:rPr lang="en-US" dirty="0" err="1" smtClean="0"/>
              <a:t>režiséra</a:t>
            </a:r>
            <a:r>
              <a:rPr lang="en-US" dirty="0" smtClean="0"/>
              <a:t> Barry </a:t>
            </a:r>
            <a:r>
              <a:rPr lang="en-US" dirty="0" err="1" smtClean="0"/>
              <a:t>Levinsona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pic>
        <p:nvPicPr>
          <p:cNvPr id="7" name="Picture 6" descr="B_MENzBVAAEB7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84" y="488040"/>
            <a:ext cx="2210816" cy="284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916" y="3422028"/>
            <a:ext cx="2263448" cy="33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89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12 Years a Slave Wins Best Picture 2014 Osca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91002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/>
              <a:t>Hvězdný</a:t>
            </a:r>
            <a:r>
              <a:rPr lang="en-US" sz="2800" dirty="0" smtClean="0"/>
              <a:t> </a:t>
            </a:r>
            <a:r>
              <a:rPr lang="en-US" sz="2800" dirty="0" err="1" smtClean="0"/>
              <a:t>systém</a:t>
            </a:r>
            <a:r>
              <a:rPr lang="en-US" sz="2800" dirty="0" smtClean="0"/>
              <a:t> </a:t>
            </a:r>
            <a:r>
              <a:rPr lang="en-US" sz="2800" dirty="0" err="1" smtClean="0"/>
              <a:t>jako</a:t>
            </a:r>
            <a:r>
              <a:rPr lang="en-US" sz="2800" dirty="0" smtClean="0"/>
              <a:t> </a:t>
            </a:r>
            <a:r>
              <a:rPr lang="en-US" sz="2800" dirty="0" err="1" smtClean="0"/>
              <a:t>typ</a:t>
            </a:r>
            <a:r>
              <a:rPr lang="en-US" sz="2800" dirty="0" smtClean="0"/>
              <a:t> </a:t>
            </a:r>
            <a:r>
              <a:rPr lang="en-US" sz="2800" dirty="0" err="1" smtClean="0"/>
              <a:t>diskurzu</a:t>
            </a:r>
            <a:r>
              <a:rPr lang="en-US" sz="2800" dirty="0" smtClean="0"/>
              <a:t> a </a:t>
            </a:r>
            <a:r>
              <a:rPr lang="en-US" sz="2800" dirty="0" err="1" smtClean="0"/>
              <a:t>jeho</a:t>
            </a:r>
            <a:r>
              <a:rPr lang="en-US" sz="2800" dirty="0" smtClean="0"/>
              <a:t> </a:t>
            </a:r>
            <a:r>
              <a:rPr lang="en-US" sz="2800" dirty="0" err="1" smtClean="0"/>
              <a:t>transformace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Diskurz</a:t>
            </a:r>
            <a:r>
              <a:rPr lang="en-US" b="1" dirty="0" smtClean="0">
                <a:solidFill>
                  <a:srgbClr val="FF0000"/>
                </a:solidFill>
              </a:rPr>
              <a:t> o </a:t>
            </a:r>
            <a:r>
              <a:rPr lang="en-US" b="1" dirty="0" err="1" smtClean="0">
                <a:solidFill>
                  <a:srgbClr val="FF0000"/>
                </a:solidFill>
              </a:rPr>
              <a:t>herectví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Technologický</a:t>
            </a:r>
            <a:r>
              <a:rPr lang="en-US" dirty="0" smtClean="0"/>
              <a:t> </a:t>
            </a:r>
            <a:r>
              <a:rPr lang="en-US" dirty="0" err="1" smtClean="0"/>
              <a:t>aparát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první</a:t>
            </a:r>
            <a:r>
              <a:rPr lang="en-US" dirty="0" smtClean="0"/>
              <a:t> star</a:t>
            </a:r>
          </a:p>
          <a:p>
            <a:pPr lvl="1"/>
            <a:r>
              <a:rPr lang="en-US" dirty="0" err="1" smtClean="0"/>
              <a:t>Rozpoznání</a:t>
            </a:r>
            <a:r>
              <a:rPr lang="en-US" dirty="0" smtClean="0"/>
              <a:t> </a:t>
            </a:r>
            <a:r>
              <a:rPr lang="en-US" dirty="0" err="1" smtClean="0"/>
              <a:t>vystupování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specifického</a:t>
            </a:r>
            <a:r>
              <a:rPr lang="en-US" dirty="0" smtClean="0"/>
              <a:t> </a:t>
            </a:r>
            <a:r>
              <a:rPr lang="en-US" dirty="0" err="1" smtClean="0"/>
              <a:t>druhu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 (od </a:t>
            </a:r>
            <a:r>
              <a:rPr lang="en-US" dirty="0" err="1" smtClean="0"/>
              <a:t>pózování</a:t>
            </a:r>
            <a:r>
              <a:rPr lang="en-US" dirty="0" smtClean="0"/>
              <a:t> k </a:t>
            </a:r>
            <a:r>
              <a:rPr lang="en-US" dirty="0" err="1" smtClean="0"/>
              <a:t>hraní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Od </a:t>
            </a:r>
            <a:r>
              <a:rPr lang="en-US" dirty="0" err="1" smtClean="0"/>
              <a:t>roku</a:t>
            </a:r>
            <a:r>
              <a:rPr lang="en-US" dirty="0" smtClean="0"/>
              <a:t> 1908 / 1909 </a:t>
            </a:r>
            <a:r>
              <a:rPr lang="en-US" dirty="0" err="1" smtClean="0"/>
              <a:t>pozvolná</a:t>
            </a:r>
            <a:r>
              <a:rPr lang="en-US" dirty="0" smtClean="0"/>
              <a:t> </a:t>
            </a:r>
            <a:r>
              <a:rPr lang="en-US" dirty="0" err="1" smtClean="0"/>
              <a:t>elevace</a:t>
            </a:r>
            <a:r>
              <a:rPr lang="en-US" dirty="0" smtClean="0"/>
              <a:t> </a:t>
            </a:r>
            <a:r>
              <a:rPr lang="en-US" dirty="0" err="1" smtClean="0"/>
              <a:t>filmového</a:t>
            </a:r>
            <a:r>
              <a:rPr lang="en-US" dirty="0" smtClean="0"/>
              <a:t> </a:t>
            </a:r>
            <a:r>
              <a:rPr lang="en-US" dirty="0" err="1" smtClean="0"/>
              <a:t>herectví</a:t>
            </a:r>
            <a:r>
              <a:rPr lang="en-US" dirty="0" smtClean="0"/>
              <a:t> (Film </a:t>
            </a:r>
            <a:r>
              <a:rPr lang="en-US" dirty="0" err="1" smtClean="0"/>
              <a:t>d’Art</a:t>
            </a:r>
            <a:r>
              <a:rPr lang="en-US" dirty="0" smtClean="0"/>
              <a:t>); </a:t>
            </a:r>
            <a:r>
              <a:rPr lang="en-US" dirty="0" err="1" smtClean="0"/>
              <a:t>vázáno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přechod</a:t>
            </a:r>
            <a:r>
              <a:rPr lang="en-US" dirty="0" smtClean="0"/>
              <a:t> od </a:t>
            </a:r>
            <a:r>
              <a:rPr lang="en-US" dirty="0" err="1" smtClean="0"/>
              <a:t>akce</a:t>
            </a:r>
            <a:r>
              <a:rPr lang="en-US" dirty="0" smtClean="0"/>
              <a:t> a </a:t>
            </a:r>
            <a:r>
              <a:rPr lang="en-US" dirty="0" err="1" smtClean="0"/>
              <a:t>velkých</a:t>
            </a:r>
            <a:r>
              <a:rPr lang="en-US" dirty="0" smtClean="0"/>
              <a:t> </a:t>
            </a:r>
            <a:r>
              <a:rPr lang="en-US" dirty="0" err="1" smtClean="0"/>
              <a:t>celků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komplikovanějším</a:t>
            </a:r>
            <a:r>
              <a:rPr lang="en-US" dirty="0" smtClean="0"/>
              <a:t> </a:t>
            </a:r>
            <a:r>
              <a:rPr lang="en-US" dirty="0" err="1" smtClean="0"/>
              <a:t>zápletkám</a:t>
            </a:r>
            <a:r>
              <a:rPr lang="en-US" dirty="0" smtClean="0"/>
              <a:t> a </a:t>
            </a:r>
            <a:r>
              <a:rPr lang="en-US" dirty="0" err="1" smtClean="0"/>
              <a:t>menším</a:t>
            </a:r>
            <a:r>
              <a:rPr lang="en-US" dirty="0" smtClean="0"/>
              <a:t> </a:t>
            </a:r>
            <a:r>
              <a:rPr lang="en-US" dirty="0" err="1" smtClean="0"/>
              <a:t>záběrům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Diskurz</a:t>
            </a:r>
            <a:r>
              <a:rPr lang="en-US" b="1" dirty="0" smtClean="0">
                <a:solidFill>
                  <a:srgbClr val="FF0000"/>
                </a:solidFill>
              </a:rPr>
              <a:t> o </a:t>
            </a:r>
            <a:r>
              <a:rPr lang="en-US" b="1" dirty="0" err="1" smtClean="0">
                <a:solidFill>
                  <a:srgbClr val="FF0000"/>
                </a:solidFill>
              </a:rPr>
              <a:t>osobnosti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filmového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plátna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Od </a:t>
            </a:r>
            <a:r>
              <a:rPr lang="en-US" dirty="0" err="1" smtClean="0"/>
              <a:t>rozpoznání</a:t>
            </a:r>
            <a:r>
              <a:rPr lang="en-US" dirty="0" smtClean="0"/>
              <a:t> a </a:t>
            </a:r>
            <a:r>
              <a:rPr lang="en-US" dirty="0" err="1" smtClean="0"/>
              <a:t>postupné</a:t>
            </a:r>
            <a:r>
              <a:rPr lang="en-US" dirty="0" smtClean="0"/>
              <a:t> </a:t>
            </a:r>
            <a:r>
              <a:rPr lang="en-US" dirty="0" err="1" smtClean="0"/>
              <a:t>valorizace</a:t>
            </a:r>
            <a:r>
              <a:rPr lang="en-US" dirty="0" smtClean="0"/>
              <a:t> </a:t>
            </a:r>
            <a:r>
              <a:rPr lang="en-US" dirty="0" err="1" smtClean="0"/>
              <a:t>praxe</a:t>
            </a:r>
            <a:r>
              <a:rPr lang="en-US" dirty="0" smtClean="0"/>
              <a:t> </a:t>
            </a:r>
            <a:r>
              <a:rPr lang="en-US" dirty="0" err="1" smtClean="0"/>
              <a:t>přesun</a:t>
            </a:r>
            <a:r>
              <a:rPr lang="en-US" dirty="0" smtClean="0"/>
              <a:t> k </a:t>
            </a:r>
            <a:r>
              <a:rPr lang="en-US" dirty="0" err="1" smtClean="0"/>
              <a:t>individuálním</a:t>
            </a:r>
            <a:r>
              <a:rPr lang="en-US" dirty="0" smtClean="0"/>
              <a:t> </a:t>
            </a:r>
            <a:r>
              <a:rPr lang="en-US" dirty="0" err="1" smtClean="0"/>
              <a:t>osobnostem</a:t>
            </a:r>
            <a:r>
              <a:rPr lang="en-US" dirty="0" smtClean="0"/>
              <a:t> =&gt; </a:t>
            </a:r>
            <a:r>
              <a:rPr lang="en-US" dirty="0" err="1" smtClean="0"/>
              <a:t>marketingová</a:t>
            </a:r>
            <a:r>
              <a:rPr lang="en-US" dirty="0" smtClean="0"/>
              <a:t> </a:t>
            </a:r>
            <a:r>
              <a:rPr lang="en-US" dirty="0" err="1" smtClean="0"/>
              <a:t>diferenciace</a:t>
            </a:r>
            <a:r>
              <a:rPr lang="en-US" dirty="0" smtClean="0"/>
              <a:t> </a:t>
            </a:r>
            <a:r>
              <a:rPr lang="en-US" dirty="0" err="1" smtClean="0"/>
              <a:t>produktu</a:t>
            </a:r>
            <a:endParaRPr lang="en-US" dirty="0" smtClean="0"/>
          </a:p>
          <a:p>
            <a:pPr lvl="1"/>
            <a:r>
              <a:rPr lang="en-US" dirty="0" smtClean="0"/>
              <a:t>JMÉNO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kolem</a:t>
            </a:r>
            <a:r>
              <a:rPr lang="en-US" dirty="0" smtClean="0"/>
              <a:t> </a:t>
            </a:r>
            <a:r>
              <a:rPr lang="en-US" dirty="0" err="1" smtClean="0"/>
              <a:t>roku</a:t>
            </a:r>
            <a:r>
              <a:rPr lang="en-US" dirty="0" smtClean="0"/>
              <a:t> 1910 se z </a:t>
            </a:r>
            <a:r>
              <a:rPr lang="en-US" dirty="0" err="1" smtClean="0"/>
              <a:t>anonymních</a:t>
            </a:r>
            <a:r>
              <a:rPr lang="en-US" dirty="0" smtClean="0"/>
              <a:t> </a:t>
            </a:r>
            <a:r>
              <a:rPr lang="en-US" dirty="0" err="1" smtClean="0"/>
              <a:t>performerů</a:t>
            </a:r>
            <a:r>
              <a:rPr lang="en-US" dirty="0" smtClean="0"/>
              <a:t> </a:t>
            </a:r>
            <a:r>
              <a:rPr lang="en-US" dirty="0" err="1" smtClean="0"/>
              <a:t>stávají</a:t>
            </a:r>
            <a:r>
              <a:rPr lang="en-US" dirty="0" smtClean="0"/>
              <a:t> </a:t>
            </a:r>
            <a:r>
              <a:rPr lang="en-US" dirty="0" err="1" smtClean="0"/>
              <a:t>jednotlivé</a:t>
            </a:r>
            <a:r>
              <a:rPr lang="en-US" dirty="0" smtClean="0"/>
              <a:t> a </a:t>
            </a:r>
            <a:r>
              <a:rPr lang="en-US" dirty="0" err="1" smtClean="0"/>
              <a:t>rozpoznatelné</a:t>
            </a:r>
            <a:r>
              <a:rPr lang="en-US" dirty="0" smtClean="0"/>
              <a:t> individuality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Intertextuální</a:t>
            </a:r>
            <a:r>
              <a:rPr lang="en-US" dirty="0" smtClean="0"/>
              <a:t> </a:t>
            </a:r>
            <a:r>
              <a:rPr lang="en-US" dirty="0" err="1" smtClean="0"/>
              <a:t>povaha</a:t>
            </a:r>
            <a:r>
              <a:rPr lang="en-US" dirty="0" smtClean="0"/>
              <a:t>; </a:t>
            </a:r>
            <a:r>
              <a:rPr lang="en-US" dirty="0" err="1" smtClean="0"/>
              <a:t>omezeno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samotné</a:t>
            </a:r>
            <a:r>
              <a:rPr lang="en-US" dirty="0" smtClean="0"/>
              <a:t> filmy!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9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Clint Eastwood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herec</a:t>
            </a:r>
            <a:r>
              <a:rPr lang="en-US" dirty="0" smtClean="0"/>
              <a:t> a </a:t>
            </a:r>
            <a:r>
              <a:rPr lang="en-US" dirty="0" err="1" smtClean="0"/>
              <a:t>producent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 err="1" smtClean="0"/>
              <a:t>Ve</a:t>
            </a:r>
            <a:r>
              <a:rPr lang="en-US" sz="2800" dirty="0" smtClean="0"/>
              <a:t> </a:t>
            </a:r>
            <a:r>
              <a:rPr lang="en-US" sz="2800" dirty="0" err="1" smtClean="0"/>
              <a:t>filmech</a:t>
            </a:r>
            <a:r>
              <a:rPr lang="en-US" sz="2800" dirty="0" smtClean="0"/>
              <a:t> se </a:t>
            </a:r>
            <a:r>
              <a:rPr lang="en-US" sz="2800" dirty="0" err="1" smtClean="0"/>
              <a:t>pravidelně</a:t>
            </a:r>
            <a:r>
              <a:rPr lang="en-US" sz="2800" dirty="0" smtClean="0"/>
              <a:t> </a:t>
            </a:r>
            <a:r>
              <a:rPr lang="en-US" sz="2800" dirty="0" err="1" smtClean="0"/>
              <a:t>objevuje</a:t>
            </a:r>
            <a:r>
              <a:rPr lang="en-US" sz="2800" dirty="0" smtClean="0"/>
              <a:t> do </a:t>
            </a:r>
            <a:r>
              <a:rPr lang="en-US" sz="2800" dirty="0" err="1" smtClean="0"/>
              <a:t>konce</a:t>
            </a:r>
            <a:r>
              <a:rPr lang="en-US" sz="2800" dirty="0" smtClean="0"/>
              <a:t> 50. let. </a:t>
            </a:r>
          </a:p>
          <a:p>
            <a:r>
              <a:rPr lang="en-US" sz="2800" dirty="0" err="1" smtClean="0"/>
              <a:t>Televizní</a:t>
            </a:r>
            <a:r>
              <a:rPr lang="en-US" sz="2800" dirty="0" smtClean="0"/>
              <a:t> </a:t>
            </a:r>
            <a:r>
              <a:rPr lang="en-US" sz="2800" dirty="0" err="1" smtClean="0"/>
              <a:t>seriál</a:t>
            </a:r>
            <a:r>
              <a:rPr lang="en-US" sz="2800" dirty="0" smtClean="0"/>
              <a:t> </a:t>
            </a:r>
            <a:r>
              <a:rPr lang="en-US" sz="2800" b="1" i="1" dirty="0" smtClean="0"/>
              <a:t>Rawhide</a:t>
            </a:r>
            <a:r>
              <a:rPr lang="en-US" sz="2800" i="1" dirty="0" smtClean="0"/>
              <a:t>, </a:t>
            </a:r>
            <a:r>
              <a:rPr lang="en-US" sz="2800" dirty="0" err="1" smtClean="0"/>
              <a:t>vysílaný</a:t>
            </a:r>
            <a:r>
              <a:rPr lang="en-US" sz="2800" dirty="0" smtClean="0"/>
              <a:t> v </a:t>
            </a:r>
            <a:r>
              <a:rPr lang="en-US" sz="2800" dirty="0" err="1" smtClean="0"/>
              <a:t>letech</a:t>
            </a:r>
            <a:r>
              <a:rPr lang="en-US" sz="2800" dirty="0" smtClean="0"/>
              <a:t> 1959</a:t>
            </a:r>
            <a:r>
              <a:rPr lang="en-US" sz="2800" dirty="0"/>
              <a:t>-65 </a:t>
            </a:r>
            <a:r>
              <a:rPr lang="en-US" sz="2800" dirty="0" err="1" smtClean="0"/>
              <a:t>jej</a:t>
            </a:r>
            <a:r>
              <a:rPr lang="en-US" sz="2800" dirty="0" smtClean="0"/>
              <a:t> </a:t>
            </a:r>
            <a:r>
              <a:rPr lang="en-US" sz="2800" dirty="0" err="1" smtClean="0"/>
              <a:t>proslavil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 smtClean="0"/>
              <a:t>V </a:t>
            </a:r>
            <a:r>
              <a:rPr lang="en-US" sz="2800" dirty="0" err="1" smtClean="0"/>
              <a:t>Evropě</a:t>
            </a:r>
            <a:r>
              <a:rPr lang="en-US" sz="2800" dirty="0" smtClean="0"/>
              <a:t> </a:t>
            </a:r>
            <a:r>
              <a:rPr lang="en-US" sz="2800" dirty="0" err="1" smtClean="0"/>
              <a:t>natáčí</a:t>
            </a:r>
            <a:r>
              <a:rPr lang="en-US" sz="2800" dirty="0" smtClean="0"/>
              <a:t> spaghetti </a:t>
            </a:r>
            <a:r>
              <a:rPr lang="en-US" sz="2800" dirty="0" err="1" smtClean="0"/>
              <a:t>westerny</a:t>
            </a:r>
            <a:r>
              <a:rPr lang="en-US" sz="2800" dirty="0" smtClean="0"/>
              <a:t> v </a:t>
            </a:r>
            <a:r>
              <a:rPr lang="en-US" sz="2800" dirty="0" err="1" smtClean="0"/>
              <a:t>první</a:t>
            </a:r>
            <a:r>
              <a:rPr lang="en-US" sz="2800" dirty="0" smtClean="0"/>
              <a:t> </a:t>
            </a:r>
            <a:r>
              <a:rPr lang="en-US" sz="2800" dirty="0" err="1" smtClean="0"/>
              <a:t>polovině</a:t>
            </a:r>
            <a:r>
              <a:rPr lang="en-US" sz="2800" dirty="0" smtClean="0"/>
              <a:t> 60. </a:t>
            </a:r>
          </a:p>
          <a:p>
            <a:r>
              <a:rPr lang="en-US" sz="2800" dirty="0" smtClean="0"/>
              <a:t>V </a:t>
            </a:r>
            <a:r>
              <a:rPr lang="en-US" sz="2800" dirty="0" err="1" smtClean="0"/>
              <a:t>roce</a:t>
            </a:r>
            <a:r>
              <a:rPr lang="en-US" sz="2800" dirty="0" smtClean="0"/>
              <a:t> 1967 </a:t>
            </a:r>
            <a:r>
              <a:rPr lang="en-US" sz="2800" dirty="0" err="1" smtClean="0"/>
              <a:t>založil</a:t>
            </a:r>
            <a:r>
              <a:rPr lang="en-US" sz="2800" dirty="0" smtClean="0"/>
              <a:t> </a:t>
            </a:r>
            <a:r>
              <a:rPr lang="en-US" sz="2800" dirty="0" err="1" smtClean="0"/>
              <a:t>vlastní</a:t>
            </a:r>
            <a:r>
              <a:rPr lang="en-US" sz="2800" dirty="0" smtClean="0"/>
              <a:t> </a:t>
            </a:r>
            <a:r>
              <a:rPr lang="en-US" sz="2800" dirty="0" err="1" smtClean="0"/>
              <a:t>produkční</a:t>
            </a:r>
            <a:r>
              <a:rPr lang="en-US" sz="2800" dirty="0" smtClean="0"/>
              <a:t> </a:t>
            </a:r>
            <a:r>
              <a:rPr lang="en-US" sz="2800" dirty="0" err="1" smtClean="0"/>
              <a:t>firmu</a:t>
            </a:r>
            <a:r>
              <a:rPr lang="en-US" sz="2800" dirty="0" smtClean="0"/>
              <a:t> </a:t>
            </a:r>
            <a:r>
              <a:rPr lang="en-US" sz="2800" dirty="0" err="1" smtClean="0"/>
              <a:t>Malpaso</a:t>
            </a:r>
            <a:r>
              <a:rPr lang="en-US" sz="2800" dirty="0" smtClean="0"/>
              <a:t>, v </a:t>
            </a:r>
            <a:r>
              <a:rPr lang="en-US" sz="2800" dirty="0" err="1" smtClean="0"/>
              <a:t>níž</a:t>
            </a:r>
            <a:r>
              <a:rPr lang="en-US" sz="2800" dirty="0" smtClean="0"/>
              <a:t> </a:t>
            </a:r>
            <a:r>
              <a:rPr lang="en-US" sz="2800" dirty="0" err="1" smtClean="0"/>
              <a:t>vyprodukoval</a:t>
            </a:r>
            <a:r>
              <a:rPr lang="en-US" sz="2800" dirty="0" smtClean="0"/>
              <a:t> </a:t>
            </a:r>
            <a:r>
              <a:rPr lang="en-US" sz="2800" dirty="0" err="1" smtClean="0"/>
              <a:t>následující</a:t>
            </a:r>
            <a:r>
              <a:rPr lang="en-US" sz="2800" dirty="0" smtClean="0"/>
              <a:t> </a:t>
            </a:r>
            <a:r>
              <a:rPr lang="en-US" sz="2800" dirty="0" err="1" smtClean="0"/>
              <a:t>snímky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i="1" dirty="0" err="1" smtClean="0"/>
              <a:t>Pověste</a:t>
            </a:r>
            <a:r>
              <a:rPr lang="en-US" sz="2400" i="1" dirty="0" smtClean="0"/>
              <a:t> je </a:t>
            </a:r>
            <a:r>
              <a:rPr lang="en-US" sz="2400" i="1" dirty="0" err="1" smtClean="0"/>
              <a:t>výš</a:t>
            </a:r>
            <a:r>
              <a:rPr lang="en-US" sz="2400" i="1" dirty="0" smtClean="0"/>
              <a:t> </a:t>
            </a:r>
            <a:r>
              <a:rPr lang="en-US" sz="2400" i="1" dirty="0"/>
              <a:t>(1968)</a:t>
            </a:r>
          </a:p>
          <a:p>
            <a:pPr lvl="1"/>
            <a:r>
              <a:rPr lang="en-US" sz="2400" i="1" dirty="0" err="1" smtClean="0"/>
              <a:t>Cooganův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styl</a:t>
            </a:r>
            <a:r>
              <a:rPr lang="en-US" sz="2400" dirty="0" smtClean="0"/>
              <a:t> </a:t>
            </a:r>
            <a:r>
              <a:rPr lang="en-US" sz="2400" dirty="0"/>
              <a:t>(1968)</a:t>
            </a:r>
          </a:p>
          <a:p>
            <a:pPr lvl="1"/>
            <a:r>
              <a:rPr lang="en-US" sz="2400" i="1" dirty="0"/>
              <a:t>Paint Your Wagon</a:t>
            </a:r>
            <a:r>
              <a:rPr lang="en-US" sz="2400" dirty="0"/>
              <a:t> (1969)</a:t>
            </a:r>
          </a:p>
          <a:p>
            <a:pPr lvl="1"/>
            <a:r>
              <a:rPr lang="en-US" sz="2400" i="1" dirty="0" err="1" smtClean="0"/>
              <a:t>Dva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mezci</a:t>
            </a:r>
            <a:r>
              <a:rPr lang="en-US" sz="2400" i="1" dirty="0" smtClean="0"/>
              <a:t> pro </a:t>
            </a:r>
            <a:r>
              <a:rPr lang="en-US" sz="2400" i="1" dirty="0" err="1" smtClean="0"/>
              <a:t>slečnu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Sáru</a:t>
            </a:r>
            <a:r>
              <a:rPr lang="en-US" sz="2400" dirty="0" smtClean="0"/>
              <a:t> </a:t>
            </a:r>
            <a:r>
              <a:rPr lang="en-US" sz="2400" dirty="0"/>
              <a:t>(1970)</a:t>
            </a:r>
          </a:p>
          <a:p>
            <a:pPr lvl="1"/>
            <a:r>
              <a:rPr lang="en-US" sz="2400" i="1" dirty="0" err="1" smtClean="0"/>
              <a:t>Zahrajte</a:t>
            </a:r>
            <a:r>
              <a:rPr lang="en-US" sz="2400" i="1" dirty="0" smtClean="0"/>
              <a:t> mi “Misty”</a:t>
            </a:r>
            <a:r>
              <a:rPr lang="en-US" sz="2400" dirty="0" smtClean="0"/>
              <a:t> </a:t>
            </a:r>
            <a:r>
              <a:rPr lang="en-US" sz="2400" dirty="0"/>
              <a:t>(1971)</a:t>
            </a:r>
          </a:p>
          <a:p>
            <a:pPr lvl="1"/>
            <a:r>
              <a:rPr lang="en-US" sz="2400" i="1" dirty="0" err="1" smtClean="0"/>
              <a:t>Drsný</a:t>
            </a:r>
            <a:r>
              <a:rPr lang="en-US" sz="2400" i="1" dirty="0" smtClean="0"/>
              <a:t> Harry</a:t>
            </a:r>
            <a:r>
              <a:rPr lang="en-US" sz="2400" dirty="0" smtClean="0"/>
              <a:t> </a:t>
            </a:r>
            <a:r>
              <a:rPr lang="en-US" sz="2400" dirty="0"/>
              <a:t>(1971)</a:t>
            </a:r>
          </a:p>
          <a:p>
            <a:pPr lvl="1"/>
            <a:r>
              <a:rPr lang="en-US" sz="2400" i="1" dirty="0" err="1" smtClean="0"/>
              <a:t>Tulák</a:t>
            </a:r>
            <a:r>
              <a:rPr lang="en-US" sz="2400" i="1" dirty="0" smtClean="0"/>
              <a:t> z </a:t>
            </a:r>
            <a:r>
              <a:rPr lang="en-US" sz="2400" i="1" dirty="0" err="1" smtClean="0"/>
              <a:t>širých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plání</a:t>
            </a:r>
            <a:r>
              <a:rPr lang="en-US" sz="2400" dirty="0" smtClean="0"/>
              <a:t> </a:t>
            </a:r>
            <a:r>
              <a:rPr lang="en-US" sz="2400" dirty="0"/>
              <a:t>(1973)</a:t>
            </a:r>
          </a:p>
          <a:p>
            <a:pPr lvl="1"/>
            <a:r>
              <a:rPr lang="en-US" sz="2400" i="1" dirty="0"/>
              <a:t>Thunderbolt and Lightfoot</a:t>
            </a:r>
            <a:r>
              <a:rPr lang="en-US" sz="2400" dirty="0"/>
              <a:t> (1974)</a:t>
            </a:r>
          </a:p>
          <a:p>
            <a:pPr lvl="1"/>
            <a:r>
              <a:rPr lang="en-US" sz="2400" i="1" dirty="0" err="1" smtClean="0"/>
              <a:t>Nikdy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neprohrát</a:t>
            </a:r>
            <a:r>
              <a:rPr lang="en-US" sz="2400" dirty="0" smtClean="0"/>
              <a:t> </a:t>
            </a:r>
            <a:r>
              <a:rPr lang="en-US" sz="2400" dirty="0"/>
              <a:t>(1978)</a:t>
            </a:r>
          </a:p>
          <a:p>
            <a:pPr lvl="1"/>
            <a:r>
              <a:rPr lang="en-US" sz="2400" i="1" dirty="0"/>
              <a:t>Sudden Impact</a:t>
            </a:r>
            <a:r>
              <a:rPr lang="en-US" sz="2400" dirty="0"/>
              <a:t> (1983)</a:t>
            </a:r>
          </a:p>
          <a:p>
            <a:pPr lvl="1"/>
            <a:r>
              <a:rPr lang="en-US" sz="2400" i="1" dirty="0" err="1" smtClean="0"/>
              <a:t>Bledý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jezdec</a:t>
            </a:r>
            <a:r>
              <a:rPr lang="en-US" sz="2400" dirty="0" smtClean="0"/>
              <a:t> </a:t>
            </a:r>
            <a:r>
              <a:rPr lang="en-US" sz="2400" dirty="0"/>
              <a:t>(1985)</a:t>
            </a:r>
          </a:p>
          <a:p>
            <a:pPr lvl="1"/>
            <a:r>
              <a:rPr lang="en-US" sz="2400" i="1" dirty="0" err="1" smtClean="0"/>
              <a:t>Bojové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nasazení</a:t>
            </a:r>
            <a:r>
              <a:rPr lang="en-US" sz="2400" dirty="0" smtClean="0"/>
              <a:t> </a:t>
            </a:r>
            <a:r>
              <a:rPr lang="en-US" sz="2400" dirty="0"/>
              <a:t>(1986). </a:t>
            </a:r>
            <a:endParaRPr lang="en-US" sz="2200" dirty="0"/>
          </a:p>
          <a:p>
            <a:endParaRPr lang="en-US" dirty="0"/>
          </a:p>
        </p:txBody>
      </p:sp>
      <p:pic>
        <p:nvPicPr>
          <p:cNvPr id="4" name="Picture 3" descr="0_clint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52" y="3239203"/>
            <a:ext cx="4651691" cy="34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9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Clint Eastwood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režisér</a:t>
            </a:r>
            <a:r>
              <a:rPr lang="en-US" dirty="0" smtClean="0"/>
              <a:t> a </a:t>
            </a:r>
            <a:r>
              <a:rPr lang="en-US" dirty="0" err="1" smtClean="0"/>
              <a:t>hudebník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Režíroval</a:t>
            </a:r>
            <a:r>
              <a:rPr lang="en-US" dirty="0" smtClean="0"/>
              <a:t> filmy: </a:t>
            </a:r>
            <a:endParaRPr lang="en-US" dirty="0"/>
          </a:p>
          <a:p>
            <a:pPr lvl="1"/>
            <a:r>
              <a:rPr lang="en-US" i="1" dirty="0" err="1" smtClean="0"/>
              <a:t>Zahrajte</a:t>
            </a:r>
            <a:r>
              <a:rPr lang="en-US" i="1" dirty="0" smtClean="0"/>
              <a:t> mi “Misty”</a:t>
            </a:r>
            <a:r>
              <a:rPr lang="en-US" dirty="0" smtClean="0"/>
              <a:t> </a:t>
            </a:r>
            <a:r>
              <a:rPr lang="en-US" dirty="0"/>
              <a:t>(1971) </a:t>
            </a:r>
          </a:p>
          <a:p>
            <a:pPr lvl="1"/>
            <a:r>
              <a:rPr lang="en-US" i="1" dirty="0" err="1" smtClean="0"/>
              <a:t>Tulák</a:t>
            </a:r>
            <a:r>
              <a:rPr lang="en-US" i="1" dirty="0" smtClean="0"/>
              <a:t> z </a:t>
            </a:r>
            <a:r>
              <a:rPr lang="en-US" i="1" dirty="0" err="1" smtClean="0"/>
              <a:t>širých</a:t>
            </a:r>
            <a:r>
              <a:rPr lang="en-US" i="1" dirty="0" smtClean="0"/>
              <a:t> </a:t>
            </a:r>
            <a:r>
              <a:rPr lang="en-US" i="1" dirty="0" err="1" smtClean="0"/>
              <a:t>plání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dirty="0"/>
              <a:t>1973)</a:t>
            </a:r>
          </a:p>
          <a:p>
            <a:pPr lvl="1"/>
            <a:r>
              <a:rPr lang="en-US" i="1" dirty="0" err="1" smtClean="0"/>
              <a:t>Psanec</a:t>
            </a:r>
            <a:r>
              <a:rPr lang="en-US" i="1" dirty="0" smtClean="0"/>
              <a:t> </a:t>
            </a:r>
            <a:r>
              <a:rPr lang="en-US" i="1" dirty="0" err="1"/>
              <a:t>Josey</a:t>
            </a:r>
            <a:r>
              <a:rPr lang="en-US" i="1" dirty="0"/>
              <a:t> Wales </a:t>
            </a:r>
            <a:r>
              <a:rPr lang="en-US" dirty="0"/>
              <a:t>(1976)</a:t>
            </a:r>
          </a:p>
          <a:p>
            <a:pPr lvl="1"/>
            <a:r>
              <a:rPr lang="en-US" i="1" dirty="0" err="1"/>
              <a:t>Broncho</a:t>
            </a:r>
            <a:r>
              <a:rPr lang="en-US" i="1" dirty="0"/>
              <a:t> Billy</a:t>
            </a:r>
            <a:r>
              <a:rPr lang="en-US" dirty="0"/>
              <a:t> (1980)</a:t>
            </a:r>
          </a:p>
          <a:p>
            <a:pPr lvl="1"/>
            <a:r>
              <a:rPr lang="en-US" i="1" dirty="0"/>
              <a:t>Sudden Impact</a:t>
            </a:r>
            <a:r>
              <a:rPr lang="en-US" dirty="0"/>
              <a:t> (1983)</a:t>
            </a:r>
          </a:p>
          <a:p>
            <a:pPr lvl="1"/>
            <a:r>
              <a:rPr lang="en-US" i="1" dirty="0" err="1" smtClean="0"/>
              <a:t>Bledý</a:t>
            </a:r>
            <a:r>
              <a:rPr lang="en-US" i="1" dirty="0" smtClean="0"/>
              <a:t> </a:t>
            </a:r>
            <a:r>
              <a:rPr lang="en-US" i="1" dirty="0" err="1" smtClean="0"/>
              <a:t>jezdec</a:t>
            </a:r>
            <a:r>
              <a:rPr lang="en-US" dirty="0" smtClean="0"/>
              <a:t> </a:t>
            </a:r>
            <a:r>
              <a:rPr lang="en-US" dirty="0"/>
              <a:t>(1985)</a:t>
            </a:r>
          </a:p>
          <a:p>
            <a:pPr lvl="1"/>
            <a:r>
              <a:rPr lang="en-US" i="1" dirty="0" err="1" smtClean="0"/>
              <a:t>Bojové</a:t>
            </a:r>
            <a:r>
              <a:rPr lang="en-US" i="1" dirty="0" smtClean="0"/>
              <a:t> </a:t>
            </a:r>
            <a:r>
              <a:rPr lang="en-US" i="1" dirty="0" err="1" smtClean="0"/>
              <a:t>nasazení</a:t>
            </a:r>
            <a:r>
              <a:rPr lang="en-US" dirty="0" smtClean="0"/>
              <a:t> </a:t>
            </a:r>
            <a:r>
              <a:rPr lang="en-US" dirty="0"/>
              <a:t>(1986)</a:t>
            </a:r>
          </a:p>
          <a:p>
            <a:pPr lvl="1"/>
            <a:r>
              <a:rPr lang="en-US" i="1" dirty="0" err="1" smtClean="0"/>
              <a:t>Nesmiřitelní</a:t>
            </a:r>
            <a:r>
              <a:rPr lang="en-US" dirty="0" smtClean="0"/>
              <a:t> </a:t>
            </a:r>
            <a:r>
              <a:rPr lang="en-US" dirty="0"/>
              <a:t>(1992)</a:t>
            </a:r>
          </a:p>
          <a:p>
            <a:pPr lvl="1"/>
            <a:r>
              <a:rPr lang="en-US" i="1" dirty="0" err="1" smtClean="0"/>
              <a:t>Madisonské</a:t>
            </a:r>
            <a:r>
              <a:rPr lang="en-US" i="1" dirty="0" smtClean="0"/>
              <a:t> </a:t>
            </a:r>
            <a:r>
              <a:rPr lang="en-US" i="1" dirty="0" err="1" smtClean="0"/>
              <a:t>mosty</a:t>
            </a:r>
            <a:r>
              <a:rPr lang="en-US" dirty="0" smtClean="0"/>
              <a:t> </a:t>
            </a:r>
            <a:r>
              <a:rPr lang="en-US" dirty="0"/>
              <a:t>(1995)</a:t>
            </a:r>
          </a:p>
          <a:p>
            <a:pPr lvl="1"/>
            <a:r>
              <a:rPr lang="en-US" i="1" dirty="0"/>
              <a:t>Million Dollar Baby</a:t>
            </a:r>
            <a:r>
              <a:rPr lang="en-US" dirty="0"/>
              <a:t> (2004)</a:t>
            </a:r>
          </a:p>
          <a:p>
            <a:pPr lvl="1"/>
            <a:r>
              <a:rPr lang="en-US" i="1" dirty="0" err="1" smtClean="0"/>
              <a:t>Výměna</a:t>
            </a:r>
            <a:r>
              <a:rPr lang="en-US" dirty="0" smtClean="0"/>
              <a:t> </a:t>
            </a:r>
            <a:r>
              <a:rPr lang="en-US" dirty="0"/>
              <a:t>(2008)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letech</a:t>
            </a:r>
            <a:r>
              <a:rPr lang="en-US" dirty="0" smtClean="0"/>
              <a:t> </a:t>
            </a:r>
            <a:r>
              <a:rPr lang="en-US" dirty="0"/>
              <a:t>1971 </a:t>
            </a:r>
            <a:r>
              <a:rPr lang="en-US" dirty="0" err="1" smtClean="0"/>
              <a:t>až</a:t>
            </a:r>
            <a:r>
              <a:rPr lang="en-US" dirty="0" smtClean="0"/>
              <a:t> 2014</a:t>
            </a:r>
            <a:r>
              <a:rPr lang="en-US" dirty="0"/>
              <a:t> </a:t>
            </a:r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vyprodukoval</a:t>
            </a:r>
            <a:r>
              <a:rPr lang="en-US" dirty="0" smtClean="0"/>
              <a:t> </a:t>
            </a:r>
            <a:r>
              <a:rPr lang="en-US" dirty="0"/>
              <a:t>40 </a:t>
            </a:r>
            <a:r>
              <a:rPr lang="en-US" dirty="0" err="1" smtClean="0"/>
              <a:t>filmů</a:t>
            </a:r>
            <a:r>
              <a:rPr lang="en-US" dirty="0" smtClean="0"/>
              <a:t> a </a:t>
            </a:r>
            <a:r>
              <a:rPr lang="en-US" dirty="0" err="1" smtClean="0"/>
              <a:t>složil</a:t>
            </a:r>
            <a:r>
              <a:rPr lang="en-US" dirty="0" smtClean="0"/>
              <a:t> </a:t>
            </a:r>
            <a:r>
              <a:rPr lang="en-US" dirty="0" err="1" smtClean="0"/>
              <a:t>hudbu</a:t>
            </a:r>
            <a:r>
              <a:rPr lang="en-US" dirty="0" smtClean="0"/>
              <a:t> k 8 </a:t>
            </a:r>
            <a:r>
              <a:rPr lang="en-US" dirty="0" err="1" smtClean="0"/>
              <a:t>filmům</a:t>
            </a:r>
            <a:r>
              <a:rPr lang="en-US" dirty="0" smtClean="0"/>
              <a:t>. </a:t>
            </a:r>
            <a:r>
              <a:rPr lang="en-GB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lint-Eastwood-Perfect-Wor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41" y="2267755"/>
            <a:ext cx="4933250" cy="32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16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producenti</a:t>
            </a:r>
            <a:r>
              <a:rPr lang="en-US" dirty="0" smtClean="0"/>
              <a:t> (“vanity shingles”)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4353" y="1676400"/>
            <a:ext cx="4224767" cy="639762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Bezmocná</a:t>
            </a:r>
            <a:r>
              <a:rPr lang="en-US" dirty="0" smtClean="0"/>
              <a:t> (1995, Amy </a:t>
            </a:r>
            <a:r>
              <a:rPr lang="en-US" dirty="0" err="1" smtClean="0"/>
              <a:t>Heckerling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Content Placeholder 10" descr="df54d1d2efb2f83f6178abc48b4a0e6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32" r="-2463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b="1" i="1" dirty="0" err="1" smtClean="0"/>
              <a:t>Vyděrači</a:t>
            </a:r>
            <a:r>
              <a:rPr lang="en-US" dirty="0" smtClean="0"/>
              <a:t> (1997, Marco </a:t>
            </a:r>
            <a:r>
              <a:rPr lang="en-US" dirty="0" err="1" smtClean="0"/>
              <a:t>Brambilla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Content Placeholder 11" descr="MV5BMTg5OTM4MTM2N15BMl5BanBnXkFtZTcwMzUyNzkxMQ@@._V1_UY1200_CR109,0,630,1200_AL_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71" r="-44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3241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1050"/>
            <a:ext cx="8229600" cy="990600"/>
          </a:xfrm>
        </p:spPr>
        <p:txBody>
          <a:bodyPr/>
          <a:lstStyle/>
          <a:p>
            <a:r>
              <a:rPr lang="en-US" dirty="0" smtClean="0"/>
              <a:t>Plan B entertainment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-2111" y="1600200"/>
            <a:ext cx="5691707" cy="48768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Založena</a:t>
            </a:r>
            <a:r>
              <a:rPr lang="en-US" dirty="0" smtClean="0"/>
              <a:t> v </a:t>
            </a:r>
            <a:r>
              <a:rPr lang="en-US" dirty="0" err="1" smtClean="0"/>
              <a:t>roce</a:t>
            </a:r>
            <a:r>
              <a:rPr lang="en-US" dirty="0" smtClean="0"/>
              <a:t> 2001 </a:t>
            </a:r>
            <a:r>
              <a:rPr lang="mr-IN" dirty="0" smtClean="0"/>
              <a:t>–</a:t>
            </a:r>
            <a:r>
              <a:rPr lang="en-US" dirty="0" smtClean="0"/>
              <a:t> Brad Pitt, Jennifer Aniston a Brad Grey.</a:t>
            </a:r>
          </a:p>
          <a:p>
            <a:r>
              <a:rPr lang="en-US" dirty="0" smtClean="0"/>
              <a:t>Po </a:t>
            </a:r>
            <a:r>
              <a:rPr lang="en-US" dirty="0" err="1" smtClean="0"/>
              <a:t>rozvodu</a:t>
            </a:r>
            <a:r>
              <a:rPr lang="en-US" dirty="0" smtClean="0"/>
              <a:t> Pitta a Aniston </a:t>
            </a:r>
            <a:r>
              <a:rPr lang="en-US" dirty="0" err="1" smtClean="0"/>
              <a:t>společnost</a:t>
            </a:r>
            <a:r>
              <a:rPr lang="en-US" dirty="0" smtClean="0"/>
              <a:t> </a:t>
            </a:r>
            <a:r>
              <a:rPr lang="en-US" dirty="0" err="1" smtClean="0"/>
              <a:t>opouští</a:t>
            </a:r>
            <a:r>
              <a:rPr lang="en-US" dirty="0" smtClean="0"/>
              <a:t> </a:t>
            </a:r>
            <a:r>
              <a:rPr lang="en-US" dirty="0" err="1" smtClean="0"/>
              <a:t>také</a:t>
            </a:r>
            <a:r>
              <a:rPr lang="en-US" dirty="0" smtClean="0"/>
              <a:t> Grey. Do </a:t>
            </a:r>
            <a:r>
              <a:rPr lang="en-US" dirty="0" err="1" smtClean="0"/>
              <a:t>firmy</a:t>
            </a:r>
            <a:r>
              <a:rPr lang="en-US" dirty="0" smtClean="0"/>
              <a:t> </a:t>
            </a:r>
            <a:r>
              <a:rPr lang="en-US" dirty="0" err="1" smtClean="0"/>
              <a:t>přicházejí</a:t>
            </a:r>
            <a:r>
              <a:rPr lang="en-US" dirty="0" smtClean="0"/>
              <a:t> </a:t>
            </a:r>
            <a:r>
              <a:rPr lang="en-US" dirty="0" err="1" smtClean="0"/>
              <a:t>Dede</a:t>
            </a:r>
            <a:r>
              <a:rPr lang="en-US" dirty="0" smtClean="0"/>
              <a:t> Gardner a Jeremy </a:t>
            </a:r>
            <a:r>
              <a:rPr lang="en-US" dirty="0" err="1" smtClean="0"/>
              <a:t>Kleiner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Plan B je v </a:t>
            </a:r>
            <a:r>
              <a:rPr lang="en-US" dirty="0" err="1" smtClean="0"/>
              <a:t>kontextu</a:t>
            </a:r>
            <a:r>
              <a:rPr lang="en-US" dirty="0" smtClean="0"/>
              <a:t> </a:t>
            </a:r>
            <a:r>
              <a:rPr lang="en-US" dirty="0" err="1" smtClean="0"/>
              <a:t>hvězdných</a:t>
            </a:r>
            <a:r>
              <a:rPr lang="en-US" dirty="0" smtClean="0"/>
              <a:t> </a:t>
            </a:r>
            <a:r>
              <a:rPr lang="en-US" dirty="0" err="1" smtClean="0"/>
              <a:t>produkčních</a:t>
            </a:r>
            <a:r>
              <a:rPr lang="en-US" dirty="0" smtClean="0"/>
              <a:t> </a:t>
            </a:r>
            <a:r>
              <a:rPr lang="en-US" dirty="0" err="1" smtClean="0"/>
              <a:t>firem</a:t>
            </a:r>
            <a:r>
              <a:rPr lang="en-US" dirty="0" smtClean="0"/>
              <a:t> </a:t>
            </a:r>
            <a:r>
              <a:rPr lang="en-US" dirty="0" err="1" smtClean="0"/>
              <a:t>zcela</a:t>
            </a:r>
            <a:r>
              <a:rPr lang="en-US" dirty="0" smtClean="0"/>
              <a:t> </a:t>
            </a:r>
            <a:r>
              <a:rPr lang="en-US" dirty="0" err="1" smtClean="0"/>
              <a:t>unikátní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Filmy </a:t>
            </a:r>
            <a:r>
              <a:rPr lang="en-US" dirty="0" err="1" smtClean="0"/>
              <a:t>pravidelně</a:t>
            </a:r>
            <a:r>
              <a:rPr lang="en-US" dirty="0" smtClean="0"/>
              <a:t> </a:t>
            </a:r>
            <a:r>
              <a:rPr lang="en-US" dirty="0" err="1" smtClean="0"/>
              <a:t>nominovány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prestižní</a:t>
            </a:r>
            <a:r>
              <a:rPr lang="en-US" dirty="0" smtClean="0"/>
              <a:t> </a:t>
            </a:r>
            <a:r>
              <a:rPr lang="en-US" dirty="0" err="1" smtClean="0"/>
              <a:t>ceny</a:t>
            </a:r>
            <a:endParaRPr lang="en-US" dirty="0" smtClean="0"/>
          </a:p>
          <a:p>
            <a:pPr lvl="1"/>
            <a:r>
              <a:rPr lang="en-US" dirty="0" err="1" smtClean="0"/>
              <a:t>Produkuje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/>
              <a:t> </a:t>
            </a:r>
            <a:r>
              <a:rPr lang="en-US" dirty="0" err="1" smtClean="0"/>
              <a:t>velkorozpočtové</a:t>
            </a:r>
            <a:r>
              <a:rPr lang="en-US" dirty="0" smtClean="0"/>
              <a:t> </a:t>
            </a:r>
            <a:r>
              <a:rPr lang="en-US" dirty="0" err="1" smtClean="0"/>
              <a:t>žánrové</a:t>
            </a:r>
            <a:r>
              <a:rPr lang="en-US" dirty="0" smtClean="0"/>
              <a:t> </a:t>
            </a:r>
            <a:r>
              <a:rPr lang="en-US" dirty="0" err="1" smtClean="0"/>
              <a:t>tituly</a:t>
            </a:r>
            <a:r>
              <a:rPr lang="en-US" dirty="0" smtClean="0"/>
              <a:t> (</a:t>
            </a:r>
            <a:r>
              <a:rPr lang="en-US" b="1" i="1" dirty="0" smtClean="0"/>
              <a:t>World War Z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akční</a:t>
            </a:r>
            <a:r>
              <a:rPr lang="en-US" dirty="0" smtClean="0"/>
              <a:t> </a:t>
            </a:r>
            <a:r>
              <a:rPr lang="en-US" dirty="0" err="1" smtClean="0"/>
              <a:t>franšíza</a:t>
            </a:r>
            <a:r>
              <a:rPr lang="en-US" dirty="0" smtClean="0"/>
              <a:t> pro </a:t>
            </a:r>
            <a:r>
              <a:rPr lang="en-US" dirty="0" err="1" smtClean="0"/>
              <a:t>Brada</a:t>
            </a:r>
            <a:r>
              <a:rPr lang="en-US" dirty="0" smtClean="0"/>
              <a:t> Pitta),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nízkorozpočtové</a:t>
            </a:r>
            <a:r>
              <a:rPr lang="en-US" dirty="0" smtClean="0"/>
              <a:t> </a:t>
            </a:r>
            <a:r>
              <a:rPr lang="en-US" dirty="0" err="1" smtClean="0"/>
              <a:t>artové</a:t>
            </a:r>
            <a:r>
              <a:rPr lang="en-US" dirty="0" smtClean="0"/>
              <a:t> </a:t>
            </a:r>
            <a:r>
              <a:rPr lang="en-US" dirty="0" err="1" smtClean="0"/>
              <a:t>snímky</a:t>
            </a:r>
            <a:r>
              <a:rPr lang="en-US" dirty="0" smtClean="0"/>
              <a:t> (</a:t>
            </a:r>
            <a:r>
              <a:rPr lang="en-US" b="1" i="1" dirty="0" smtClean="0"/>
              <a:t>12 let v </a:t>
            </a:r>
            <a:r>
              <a:rPr lang="en-US" b="1" i="1" dirty="0" err="1" smtClean="0"/>
              <a:t>řetězech</a:t>
            </a:r>
            <a:r>
              <a:rPr lang="en-US" b="1" i="1" dirty="0" smtClean="0"/>
              <a:t>, </a:t>
            </a:r>
            <a:r>
              <a:rPr lang="en-US" b="1" i="1" dirty="0" err="1" smtClean="0"/>
              <a:t>Sázka</a:t>
            </a:r>
            <a:r>
              <a:rPr lang="en-US" b="1" i="1" dirty="0" smtClean="0"/>
              <a:t> </a:t>
            </a:r>
            <a:r>
              <a:rPr lang="en-US" b="1" i="1" dirty="0" err="1" smtClean="0"/>
              <a:t>na</a:t>
            </a:r>
            <a:r>
              <a:rPr lang="en-US" b="1" i="1" dirty="0" smtClean="0"/>
              <a:t> </a:t>
            </a:r>
            <a:r>
              <a:rPr lang="en-US" b="1" i="1" dirty="0" err="1" smtClean="0"/>
              <a:t>nejistotu</a:t>
            </a:r>
            <a:r>
              <a:rPr lang="en-US" b="1" i="1" dirty="0" smtClean="0"/>
              <a:t>, Selma, Moonlight</a:t>
            </a:r>
            <a:r>
              <a:rPr lang="en-US" dirty="0" smtClean="0"/>
              <a:t>)</a:t>
            </a:r>
          </a:p>
          <a:p>
            <a:pPr marL="274320" lvl="1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9" name="Picture 8" descr="beimages_414475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00" y="4787134"/>
            <a:ext cx="3674500" cy="2070866"/>
          </a:xfrm>
          <a:prstGeom prst="rect">
            <a:avLst/>
          </a:prstGeom>
        </p:spPr>
      </p:pic>
      <p:pic>
        <p:nvPicPr>
          <p:cNvPr id="10" name="Picture 9" descr="6823d8ccee78978b6927fc87ddbbd14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r="9176" b="18148"/>
          <a:stretch/>
        </p:blipFill>
        <p:spPr>
          <a:xfrm>
            <a:off x="5631817" y="555366"/>
            <a:ext cx="3320136" cy="40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0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7-03-17 v 10.2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41"/>
            <a:ext cx="9144000" cy="65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72" y="-159894"/>
            <a:ext cx="2932056" cy="1264920"/>
          </a:xfrm>
        </p:spPr>
        <p:txBody>
          <a:bodyPr/>
          <a:lstStyle/>
          <a:p>
            <a:r>
              <a:rPr lang="en-US" b="1" dirty="0" smtClean="0"/>
              <a:t>3. </a:t>
            </a:r>
            <a:r>
              <a:rPr lang="en-US" b="1" dirty="0" err="1" smtClean="0"/>
              <a:t>Diskurz</a:t>
            </a:r>
            <a:r>
              <a:rPr lang="en-US" b="1" dirty="0" smtClean="0"/>
              <a:t> o </a:t>
            </a:r>
            <a:r>
              <a:rPr lang="en-US" b="1" dirty="0" err="1" smtClean="0"/>
              <a:t>hvězdě</a:t>
            </a:r>
            <a:endParaRPr lang="en-US" b="1" dirty="0"/>
          </a:p>
        </p:txBody>
      </p:sp>
      <p:pic>
        <p:nvPicPr>
          <p:cNvPr id="7" name="Picture Placeholder 6" descr="3205405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" b="35230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68079" y="1344523"/>
            <a:ext cx="2546545" cy="5386477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Prudký</a:t>
            </a:r>
            <a:r>
              <a:rPr lang="en-US" sz="1800" dirty="0" smtClean="0"/>
              <a:t> </a:t>
            </a:r>
            <a:r>
              <a:rPr lang="en-US" sz="1800" dirty="0" err="1" smtClean="0"/>
              <a:t>rozvoj</a:t>
            </a:r>
            <a:r>
              <a:rPr lang="en-US" sz="1800" dirty="0" smtClean="0"/>
              <a:t> v </a:t>
            </a:r>
            <a:r>
              <a:rPr lang="en-US" sz="1800" dirty="0" err="1" smtClean="0"/>
              <a:t>letech</a:t>
            </a:r>
            <a:r>
              <a:rPr lang="en-US" sz="1800" dirty="0" smtClean="0"/>
              <a:t> 1913 - 1914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K </a:t>
            </a:r>
            <a:r>
              <a:rPr lang="en-US" sz="1800" dirty="0" err="1" smtClean="0"/>
              <a:t>předchozím</a:t>
            </a:r>
            <a:r>
              <a:rPr lang="en-US" sz="1800" dirty="0" smtClean="0"/>
              <a:t> </a:t>
            </a:r>
            <a:r>
              <a:rPr lang="en-US" sz="1800" dirty="0" err="1" smtClean="0"/>
              <a:t>diskurzům</a:t>
            </a:r>
            <a:r>
              <a:rPr lang="en-US" sz="1800" dirty="0" smtClean="0"/>
              <a:t> </a:t>
            </a:r>
            <a:r>
              <a:rPr lang="en-US" sz="1800" dirty="0" err="1" smtClean="0"/>
              <a:t>přináší</a:t>
            </a:r>
            <a:r>
              <a:rPr lang="en-US" sz="1800" dirty="0" smtClean="0"/>
              <a:t> </a:t>
            </a:r>
            <a:r>
              <a:rPr lang="en-US" sz="1800" dirty="0" err="1" smtClean="0"/>
              <a:t>navíc</a:t>
            </a:r>
            <a:r>
              <a:rPr lang="en-US" sz="1800" dirty="0" smtClean="0"/>
              <a:t> </a:t>
            </a:r>
            <a:r>
              <a:rPr lang="en-US" sz="1800" dirty="0" err="1" smtClean="0"/>
              <a:t>informace</a:t>
            </a:r>
            <a:r>
              <a:rPr lang="en-US" sz="1800" dirty="0" smtClean="0"/>
              <a:t> </a:t>
            </a:r>
            <a:r>
              <a:rPr lang="en-US" sz="1800" dirty="0" err="1" smtClean="0"/>
              <a:t>ze</a:t>
            </a:r>
            <a:r>
              <a:rPr lang="en-US" sz="1800" dirty="0" smtClean="0"/>
              <a:t> </a:t>
            </a:r>
            <a:r>
              <a:rPr lang="en-US" sz="1800" dirty="0" err="1" smtClean="0"/>
              <a:t>soukromí</a:t>
            </a:r>
            <a:r>
              <a:rPr lang="en-US" sz="1800" dirty="0" smtClean="0"/>
              <a:t> </a:t>
            </a:r>
            <a:r>
              <a:rPr lang="en-US" sz="1800" dirty="0" err="1" smtClean="0"/>
              <a:t>herce</a:t>
            </a:r>
            <a:r>
              <a:rPr lang="en-US" sz="1800" dirty="0" smtClean="0"/>
              <a:t> / </a:t>
            </a:r>
            <a:r>
              <a:rPr lang="en-US" sz="1800" dirty="0" err="1" smtClean="0"/>
              <a:t>herečky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Obě</a:t>
            </a:r>
            <a:r>
              <a:rPr lang="en-US" sz="1800" dirty="0" smtClean="0"/>
              <a:t> </a:t>
            </a:r>
            <a:r>
              <a:rPr lang="en-US" sz="1800" dirty="0" err="1" smtClean="0"/>
              <a:t>sféry</a:t>
            </a:r>
            <a:r>
              <a:rPr lang="en-US" sz="1800" dirty="0" smtClean="0"/>
              <a:t> (</a:t>
            </a:r>
            <a:r>
              <a:rPr lang="en-US" sz="1800" dirty="0" err="1" smtClean="0"/>
              <a:t>soukromá</a:t>
            </a:r>
            <a:r>
              <a:rPr lang="en-US" sz="1800" dirty="0" smtClean="0"/>
              <a:t> a </a:t>
            </a:r>
            <a:r>
              <a:rPr lang="en-US" sz="1800" dirty="0" err="1" smtClean="0"/>
              <a:t>pracovní</a:t>
            </a:r>
            <a:r>
              <a:rPr lang="en-US" sz="1800" dirty="0" smtClean="0"/>
              <a:t>) by </a:t>
            </a:r>
            <a:r>
              <a:rPr lang="en-US" sz="1800" dirty="0" err="1" smtClean="0"/>
              <a:t>si</a:t>
            </a:r>
            <a:r>
              <a:rPr lang="en-US" sz="1800" dirty="0" smtClean="0"/>
              <a:t> </a:t>
            </a:r>
            <a:r>
              <a:rPr lang="en-US" sz="1800" dirty="0" err="1" smtClean="0"/>
              <a:t>neměly</a:t>
            </a:r>
            <a:r>
              <a:rPr lang="en-US" sz="1800" dirty="0" smtClean="0"/>
              <a:t> </a:t>
            </a:r>
            <a:r>
              <a:rPr lang="en-US" sz="1800" dirty="0" err="1" smtClean="0"/>
              <a:t>odporovat</a:t>
            </a:r>
            <a:r>
              <a:rPr lang="en-US" sz="1800" dirty="0" smtClean="0"/>
              <a:t>, ale </a:t>
            </a:r>
            <a:r>
              <a:rPr lang="en-US" sz="1800" dirty="0" err="1" smtClean="0"/>
              <a:t>být</a:t>
            </a:r>
            <a:r>
              <a:rPr lang="en-US" sz="1800" dirty="0" smtClean="0"/>
              <a:t> v </a:t>
            </a:r>
            <a:r>
              <a:rPr lang="en-US" sz="1800" dirty="0" err="1" smtClean="0"/>
              <a:t>souladu</a:t>
            </a:r>
            <a:r>
              <a:rPr lang="en-US" sz="1800" dirty="0" smtClean="0"/>
              <a:t> &gt;</a:t>
            </a:r>
            <a:r>
              <a:rPr lang="en-US" sz="1800" b="1" dirty="0" smtClean="0"/>
              <a:t>&gt; Reel hero = Real hero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Od 20. let </a:t>
            </a:r>
            <a:r>
              <a:rPr lang="en-US" sz="1800" dirty="0" err="1" smtClean="0"/>
              <a:t>nárůst</a:t>
            </a:r>
            <a:r>
              <a:rPr lang="en-US" sz="1800" dirty="0" smtClean="0"/>
              <a:t> </a:t>
            </a:r>
            <a:r>
              <a:rPr lang="en-US" sz="1800" dirty="0" err="1" smtClean="0"/>
              <a:t>hvězdných</a:t>
            </a:r>
            <a:r>
              <a:rPr lang="en-US" sz="1800" dirty="0" smtClean="0"/>
              <a:t> </a:t>
            </a:r>
            <a:r>
              <a:rPr lang="en-US" sz="1800" dirty="0" err="1" smtClean="0"/>
              <a:t>skandálů</a:t>
            </a:r>
            <a:r>
              <a:rPr lang="en-US" sz="1800" dirty="0" smtClean="0"/>
              <a:t> (4. </a:t>
            </a:r>
            <a:r>
              <a:rPr lang="en-US" sz="1800" dirty="0" err="1" smtClean="0"/>
              <a:t>typ</a:t>
            </a:r>
            <a:r>
              <a:rPr lang="en-US" sz="1800" dirty="0" smtClean="0"/>
              <a:t> </a:t>
            </a:r>
            <a:r>
              <a:rPr lang="en-US" sz="1800" dirty="0" err="1" smtClean="0"/>
              <a:t>diskurzu</a:t>
            </a:r>
            <a:r>
              <a:rPr lang="en-US" sz="1800" dirty="0" smtClean="0"/>
              <a:t>?)</a:t>
            </a:r>
          </a:p>
          <a:p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1389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Le chapeau de Max </a:t>
            </a:r>
            <a:r>
              <a:rPr lang="en-US" dirty="0" smtClean="0"/>
              <a:t>(1913)</a:t>
            </a:r>
            <a:endParaRPr lang="en-US" dirty="0"/>
          </a:p>
        </p:txBody>
      </p:sp>
      <p:pic>
        <p:nvPicPr>
          <p:cNvPr id="7" name="Max Linder - Le chapeau de Max - 19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423084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klasického</a:t>
            </a:r>
            <a:r>
              <a:rPr lang="en-US" dirty="0" smtClean="0"/>
              <a:t> </a:t>
            </a:r>
            <a:r>
              <a:rPr lang="en-US" dirty="0" err="1" smtClean="0"/>
              <a:t>Hollywodu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0. </a:t>
            </a:r>
            <a:r>
              <a:rPr lang="mr-IN" dirty="0" smtClean="0"/>
              <a:t>–</a:t>
            </a:r>
            <a:r>
              <a:rPr lang="en-US" dirty="0" smtClean="0"/>
              <a:t> 60. </a:t>
            </a:r>
            <a:r>
              <a:rPr lang="en-US" dirty="0" err="1" smtClean="0"/>
              <a:t>léta</a:t>
            </a:r>
            <a:r>
              <a:rPr lang="en-US" dirty="0" smtClean="0"/>
              <a:t> 20. </a:t>
            </a:r>
            <a:r>
              <a:rPr lang="en-US" dirty="0" err="1" smtClean="0"/>
              <a:t>století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většina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r>
              <a:rPr lang="en-US" dirty="0" smtClean="0"/>
              <a:t> </a:t>
            </a:r>
            <a:r>
              <a:rPr lang="en-US" dirty="0" err="1" smtClean="0"/>
              <a:t>smluvně</a:t>
            </a:r>
            <a:r>
              <a:rPr lang="en-US" dirty="0" smtClean="0"/>
              <a:t> </a:t>
            </a:r>
            <a:r>
              <a:rPr lang="en-US" dirty="0" err="1" smtClean="0"/>
              <a:t>vázaná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studio</a:t>
            </a:r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výrobní</a:t>
            </a:r>
            <a:r>
              <a:rPr lang="en-US" dirty="0" smtClean="0"/>
              <a:t> </a:t>
            </a:r>
            <a:r>
              <a:rPr lang="en-US" dirty="0" err="1" smtClean="0"/>
              <a:t>síla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kapitál</a:t>
            </a:r>
            <a:r>
              <a:rPr lang="en-US" dirty="0" smtClean="0"/>
              <a:t> a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majetek</a:t>
            </a:r>
            <a:r>
              <a:rPr lang="en-US" dirty="0" smtClean="0"/>
              <a:t> </a:t>
            </a:r>
            <a:r>
              <a:rPr lang="en-US" dirty="0" err="1" smtClean="0"/>
              <a:t>studií</a:t>
            </a:r>
            <a:endParaRPr lang="en-US" dirty="0" smtClean="0"/>
          </a:p>
          <a:p>
            <a:r>
              <a:rPr lang="en-US" dirty="0" err="1" smtClean="0"/>
              <a:t>Kinematografická</a:t>
            </a:r>
            <a:r>
              <a:rPr lang="en-US" dirty="0" smtClean="0"/>
              <a:t> </a:t>
            </a:r>
            <a:r>
              <a:rPr lang="en-US" dirty="0" err="1" smtClean="0"/>
              <a:t>instituce</a:t>
            </a:r>
            <a:r>
              <a:rPr lang="en-US" dirty="0" smtClean="0"/>
              <a:t> </a:t>
            </a:r>
            <a:r>
              <a:rPr lang="en-US" dirty="0" err="1" smtClean="0"/>
              <a:t>představuje</a:t>
            </a:r>
            <a:r>
              <a:rPr lang="en-US" dirty="0" smtClean="0"/>
              <a:t> </a:t>
            </a:r>
            <a:r>
              <a:rPr lang="en-US" dirty="0" err="1" smtClean="0"/>
              <a:t>vysoce</a:t>
            </a:r>
            <a:r>
              <a:rPr lang="en-US" dirty="0" smtClean="0"/>
              <a:t> </a:t>
            </a:r>
            <a:r>
              <a:rPr lang="en-US" dirty="0" err="1" smtClean="0"/>
              <a:t>organizovaný</a:t>
            </a:r>
            <a:r>
              <a:rPr lang="en-US" dirty="0" smtClean="0"/>
              <a:t>, </a:t>
            </a:r>
            <a:r>
              <a:rPr lang="en-US" dirty="0" err="1" smtClean="0"/>
              <a:t>detailní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dělby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 =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tomto</a:t>
            </a:r>
            <a:r>
              <a:rPr lang="en-US" dirty="0" smtClean="0"/>
              <a:t> </a:t>
            </a:r>
            <a:r>
              <a:rPr lang="en-US" dirty="0" err="1" smtClean="0"/>
              <a:t>systému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fungují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elitní</a:t>
            </a:r>
            <a:r>
              <a:rPr lang="en-US" dirty="0" smtClean="0"/>
              <a:t> “performance specialists”.</a:t>
            </a:r>
          </a:p>
          <a:p>
            <a:r>
              <a:rPr lang="en-US" dirty="0" err="1" smtClean="0"/>
              <a:t>Zároveň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formou</a:t>
            </a:r>
            <a:r>
              <a:rPr lang="en-US" dirty="0" smtClean="0"/>
              <a:t> </a:t>
            </a:r>
            <a:r>
              <a:rPr lang="en-US" dirty="0" err="1" smtClean="0"/>
              <a:t>kapitálu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studia</a:t>
            </a:r>
            <a:r>
              <a:rPr lang="en-US" dirty="0" smtClean="0"/>
              <a:t> do </a:t>
            </a:r>
            <a:r>
              <a:rPr lang="en-US" dirty="0" err="1" smtClean="0"/>
              <a:t>nich</a:t>
            </a:r>
            <a:r>
              <a:rPr lang="en-US" dirty="0" smtClean="0"/>
              <a:t> </a:t>
            </a:r>
            <a:r>
              <a:rPr lang="en-US" dirty="0" err="1" smtClean="0"/>
              <a:t>investují</a:t>
            </a:r>
            <a:r>
              <a:rPr lang="en-US" dirty="0" smtClean="0"/>
              <a:t>, </a:t>
            </a:r>
            <a:r>
              <a:rPr lang="en-US" dirty="0" err="1" smtClean="0"/>
              <a:t>aby</a:t>
            </a:r>
            <a:r>
              <a:rPr lang="en-US" dirty="0" smtClean="0"/>
              <a:t>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 smtClean="0"/>
              <a:t>Diferencovaly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svoje</a:t>
            </a:r>
            <a:r>
              <a:rPr lang="en-US" dirty="0" smtClean="0"/>
              <a:t> </a:t>
            </a:r>
            <a:r>
              <a:rPr lang="en-US" dirty="0" err="1" smtClean="0"/>
              <a:t>produkty</a:t>
            </a:r>
            <a:endParaRPr lang="en-US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dirty="0" err="1" smtClean="0"/>
              <a:t>aby</a:t>
            </a:r>
            <a:r>
              <a:rPr lang="en-US" dirty="0" smtClean="0"/>
              <a:t> se </a:t>
            </a:r>
            <a:r>
              <a:rPr lang="en-US" dirty="0" err="1" smtClean="0"/>
              <a:t>pojistila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ztrátám</a:t>
            </a:r>
            <a:r>
              <a:rPr lang="en-US" dirty="0" smtClean="0"/>
              <a:t> a </a:t>
            </a:r>
            <a:r>
              <a:rPr lang="en-US" dirty="0" err="1" smtClean="0"/>
              <a:t>maximalizovala</a:t>
            </a:r>
            <a:r>
              <a:rPr lang="en-US" dirty="0" smtClean="0"/>
              <a:t> </a:t>
            </a:r>
            <a:r>
              <a:rPr lang="en-US" dirty="0" err="1" smtClean="0"/>
              <a:t>své</a:t>
            </a:r>
            <a:r>
              <a:rPr lang="en-US" dirty="0" smtClean="0"/>
              <a:t> </a:t>
            </a:r>
            <a:r>
              <a:rPr lang="en-US" dirty="0" err="1" smtClean="0"/>
              <a:t>zisky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4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65144"/>
            <a:ext cx="8229600" cy="5635916"/>
          </a:xfrm>
        </p:spPr>
        <p:txBody>
          <a:bodyPr/>
          <a:lstStyle/>
          <a:p>
            <a:r>
              <a:rPr lang="en-US" dirty="0" err="1" smtClean="0"/>
              <a:t>Hvězda</a:t>
            </a:r>
            <a:r>
              <a:rPr lang="en-US" dirty="0" smtClean="0"/>
              <a:t> je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výrobní</a:t>
            </a:r>
            <a:r>
              <a:rPr lang="en-US" dirty="0" smtClean="0"/>
              <a:t> </a:t>
            </a:r>
            <a:r>
              <a:rPr lang="en-US" dirty="0" err="1" smtClean="0"/>
              <a:t>silou</a:t>
            </a:r>
            <a:r>
              <a:rPr lang="en-US" dirty="0" smtClean="0"/>
              <a:t> </a:t>
            </a:r>
            <a:r>
              <a:rPr lang="en-US" dirty="0" err="1" smtClean="0"/>
              <a:t>klasického</a:t>
            </a:r>
            <a:r>
              <a:rPr lang="en-US" dirty="0" smtClean="0"/>
              <a:t> </a:t>
            </a:r>
            <a:r>
              <a:rPr lang="en-US" dirty="0" err="1" smtClean="0"/>
              <a:t>hollywoodského</a:t>
            </a:r>
            <a:r>
              <a:rPr lang="en-US" dirty="0" smtClean="0"/>
              <a:t> </a:t>
            </a:r>
            <a:r>
              <a:rPr lang="en-US" dirty="0" err="1" smtClean="0"/>
              <a:t>modu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,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majetkem</a:t>
            </a:r>
            <a:r>
              <a:rPr lang="en-US" dirty="0" smtClean="0"/>
              <a:t> a </a:t>
            </a:r>
            <a:r>
              <a:rPr lang="en-US" dirty="0" err="1" smtClean="0"/>
              <a:t>produktem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studia</a:t>
            </a:r>
            <a:r>
              <a:rPr lang="en-US" dirty="0" smtClean="0"/>
              <a:t>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využívat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účelem</a:t>
            </a:r>
            <a:r>
              <a:rPr lang="en-US" dirty="0" smtClean="0"/>
              <a:t> </a:t>
            </a:r>
            <a:r>
              <a:rPr lang="en-US" dirty="0" err="1" smtClean="0"/>
              <a:t>kumulace</a:t>
            </a:r>
            <a:r>
              <a:rPr lang="en-US" dirty="0" smtClean="0"/>
              <a:t> </a:t>
            </a:r>
            <a:r>
              <a:rPr lang="en-US" dirty="0" err="1" smtClean="0"/>
              <a:t>zisku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r>
              <a:rPr lang="en-US" dirty="0" smtClean="0"/>
              <a:t> </a:t>
            </a:r>
            <a:r>
              <a:rPr lang="en-US" dirty="0" err="1" smtClean="0"/>
              <a:t>tudíž</a:t>
            </a:r>
            <a:r>
              <a:rPr lang="en-US" dirty="0" smtClean="0"/>
              <a:t> </a:t>
            </a:r>
            <a:r>
              <a:rPr lang="en-US" dirty="0" err="1" smtClean="0"/>
              <a:t>přímo</a:t>
            </a:r>
            <a:r>
              <a:rPr lang="en-US" dirty="0" smtClean="0"/>
              <a:t> </a:t>
            </a:r>
            <a:r>
              <a:rPr lang="en-US" dirty="0" err="1" smtClean="0"/>
              <a:t>vychází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samotné</a:t>
            </a:r>
            <a:r>
              <a:rPr lang="en-US" dirty="0" smtClean="0"/>
              <a:t> </a:t>
            </a:r>
            <a:r>
              <a:rPr lang="en-US" dirty="0" err="1" smtClean="0"/>
              <a:t>individuální</a:t>
            </a:r>
            <a:r>
              <a:rPr lang="en-US" dirty="0" smtClean="0"/>
              <a:t> </a:t>
            </a:r>
            <a:r>
              <a:rPr lang="en-US" dirty="0" err="1" smtClean="0"/>
              <a:t>podstaty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, ale </a:t>
            </a:r>
            <a:r>
              <a:rPr lang="en-US" dirty="0" err="1" smtClean="0"/>
              <a:t>zároveň</a:t>
            </a:r>
            <a:r>
              <a:rPr lang="en-US" dirty="0" smtClean="0"/>
              <a:t> se od </a:t>
            </a:r>
            <a:r>
              <a:rPr lang="en-US" dirty="0" err="1" smtClean="0"/>
              <a:t>ní</a:t>
            </a:r>
            <a:r>
              <a:rPr lang="en-US" dirty="0" smtClean="0"/>
              <a:t> </a:t>
            </a:r>
            <a:r>
              <a:rPr lang="en-US" dirty="0" err="1" smtClean="0"/>
              <a:t>dá</a:t>
            </a:r>
            <a:r>
              <a:rPr lang="en-US" dirty="0" smtClean="0"/>
              <a:t> </a:t>
            </a:r>
            <a:r>
              <a:rPr lang="en-US" dirty="0" err="1" smtClean="0"/>
              <a:t>oddělit</a:t>
            </a:r>
            <a:r>
              <a:rPr lang="en-US" dirty="0"/>
              <a:t> </a:t>
            </a:r>
            <a:r>
              <a:rPr lang="en-US" dirty="0" smtClean="0"/>
              <a:t>=&gt;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kontrakty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právně</a:t>
            </a:r>
            <a:r>
              <a:rPr lang="en-US" dirty="0" smtClean="0"/>
              <a:t> </a:t>
            </a:r>
            <a:r>
              <a:rPr lang="en-US" dirty="0" err="1" smtClean="0"/>
              <a:t>pokrýt</a:t>
            </a:r>
            <a:r>
              <a:rPr lang="en-US" dirty="0" smtClean="0"/>
              <a:t> </a:t>
            </a:r>
            <a:r>
              <a:rPr lang="en-US" dirty="0" err="1" smtClean="0"/>
              <a:t>dvě</a:t>
            </a:r>
            <a:r>
              <a:rPr lang="en-US" dirty="0"/>
              <a:t> </a:t>
            </a:r>
            <a:r>
              <a:rPr lang="en-US" dirty="0" err="1" smtClean="0"/>
              <a:t>odlišné</a:t>
            </a:r>
            <a:r>
              <a:rPr lang="en-US" dirty="0" smtClean="0"/>
              <a:t> </a:t>
            </a:r>
            <a:r>
              <a:rPr lang="en-US" dirty="0" err="1" smtClean="0"/>
              <a:t>věci</a:t>
            </a:r>
            <a:r>
              <a:rPr lang="en-US" dirty="0" smtClean="0"/>
              <a:t>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 smtClean="0"/>
              <a:t>Hvězdu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soukromou</a:t>
            </a:r>
            <a:r>
              <a:rPr lang="en-US" dirty="0" smtClean="0"/>
              <a:t> </a:t>
            </a:r>
            <a:r>
              <a:rPr lang="en-US" dirty="0" err="1" smtClean="0"/>
              <a:t>osobu</a:t>
            </a:r>
            <a:endParaRPr lang="en-US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  <a:p>
            <a:r>
              <a:rPr lang="en-US" dirty="0" err="1" smtClean="0"/>
              <a:t>Vztah</a:t>
            </a:r>
            <a:r>
              <a:rPr lang="en-US" dirty="0" smtClean="0"/>
              <a:t> </a:t>
            </a:r>
            <a:r>
              <a:rPr lang="en-US" dirty="0" err="1" smtClean="0"/>
              <a:t>soukromé</a:t>
            </a:r>
            <a:r>
              <a:rPr lang="en-US" dirty="0" smtClean="0"/>
              <a:t> </a:t>
            </a:r>
            <a:r>
              <a:rPr lang="en-US" dirty="0" err="1" smtClean="0"/>
              <a:t>osobnosti</a:t>
            </a:r>
            <a:r>
              <a:rPr lang="en-US" dirty="0" smtClean="0"/>
              <a:t> k </a:t>
            </a:r>
            <a:r>
              <a:rPr lang="en-US" dirty="0" err="1" smtClean="0"/>
              <a:t>utvářenému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představuje</a:t>
            </a:r>
            <a:r>
              <a:rPr lang="en-US" dirty="0" smtClean="0"/>
              <a:t> </a:t>
            </a:r>
            <a:r>
              <a:rPr lang="en-US" dirty="0" err="1" smtClean="0"/>
              <a:t>potenciální</a:t>
            </a:r>
            <a:r>
              <a:rPr lang="en-US" dirty="0" smtClean="0"/>
              <a:t> </a:t>
            </a:r>
            <a:r>
              <a:rPr lang="en-US" dirty="0" err="1" smtClean="0"/>
              <a:t>třecí</a:t>
            </a:r>
            <a:r>
              <a:rPr lang="en-US" dirty="0" smtClean="0"/>
              <a:t> </a:t>
            </a:r>
            <a:r>
              <a:rPr lang="en-US" dirty="0" err="1" smtClean="0"/>
              <a:t>plochu</a:t>
            </a:r>
            <a:r>
              <a:rPr lang="en-US" dirty="0" smtClean="0"/>
              <a:t> </a:t>
            </a:r>
            <a:r>
              <a:rPr lang="en-US" dirty="0" err="1" smtClean="0"/>
              <a:t>vůči</a:t>
            </a:r>
            <a:r>
              <a:rPr lang="en-US" dirty="0" smtClean="0"/>
              <a:t> </a:t>
            </a:r>
            <a:r>
              <a:rPr lang="en-US" dirty="0" err="1" smtClean="0"/>
              <a:t>studiu</a:t>
            </a:r>
            <a:r>
              <a:rPr lang="en-US" dirty="0" smtClean="0"/>
              <a:t> a </a:t>
            </a:r>
            <a:r>
              <a:rPr lang="en-US" dirty="0" err="1" smtClean="0"/>
              <a:t>zdroj</a:t>
            </a:r>
            <a:r>
              <a:rPr lang="en-US" dirty="0" smtClean="0"/>
              <a:t> </a:t>
            </a:r>
            <a:r>
              <a:rPr lang="en-US" dirty="0" err="1" smtClean="0"/>
              <a:t>právních</a:t>
            </a:r>
            <a:r>
              <a:rPr lang="en-US" dirty="0" smtClean="0"/>
              <a:t> </a:t>
            </a:r>
            <a:r>
              <a:rPr lang="en-US" dirty="0" err="1" smtClean="0"/>
              <a:t>konfliktů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Zejména</a:t>
            </a:r>
            <a:r>
              <a:rPr lang="en-US" dirty="0" smtClean="0"/>
              <a:t> </a:t>
            </a:r>
            <a:r>
              <a:rPr lang="en-US" dirty="0" err="1" smtClean="0"/>
              <a:t>jméno</a:t>
            </a:r>
            <a:r>
              <a:rPr lang="en-US" dirty="0" smtClean="0"/>
              <a:t>, </a:t>
            </a:r>
            <a:r>
              <a:rPr lang="en-US" dirty="0" err="1" smtClean="0"/>
              <a:t>hlas</a:t>
            </a:r>
            <a:r>
              <a:rPr lang="en-US" dirty="0" smtClean="0"/>
              <a:t> a </a:t>
            </a:r>
            <a:r>
              <a:rPr lang="en-US" dirty="0" err="1" smtClean="0"/>
              <a:t>podoba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star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použity</a:t>
            </a:r>
            <a:r>
              <a:rPr lang="en-US" dirty="0" smtClean="0"/>
              <a:t> k </a:t>
            </a:r>
            <a:r>
              <a:rPr lang="en-US" dirty="0" err="1" smtClean="0"/>
              <a:t>účelům</a:t>
            </a:r>
            <a:r>
              <a:rPr lang="en-US" dirty="0" smtClean="0"/>
              <a:t>, </a:t>
            </a:r>
            <a:r>
              <a:rPr lang="en-US" dirty="0" err="1" smtClean="0"/>
              <a:t>nad</a:t>
            </a:r>
            <a:r>
              <a:rPr lang="en-US" dirty="0" smtClean="0"/>
              <a:t> </a:t>
            </a:r>
            <a:r>
              <a:rPr lang="en-US" dirty="0" err="1" smtClean="0"/>
              <a:t>nimiž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nemá</a:t>
            </a:r>
            <a:r>
              <a:rPr lang="en-US" dirty="0" smtClean="0"/>
              <a:t> </a:t>
            </a:r>
            <a:r>
              <a:rPr lang="en-US" dirty="0" err="1" smtClean="0"/>
              <a:t>plnou</a:t>
            </a:r>
            <a:r>
              <a:rPr lang="en-US" dirty="0" smtClean="0"/>
              <a:t> </a:t>
            </a:r>
            <a:r>
              <a:rPr lang="en-US" dirty="0" err="1" smtClean="0"/>
              <a:t>kontrolu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42308"/>
            <a:ext cx="2142680" cy="1264920"/>
          </a:xfrm>
        </p:spPr>
        <p:txBody>
          <a:bodyPr/>
          <a:lstStyle/>
          <a:p>
            <a:pPr algn="ctr"/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plastické</a:t>
            </a:r>
            <a:r>
              <a:rPr lang="en-US" dirty="0" smtClean="0"/>
              <a:t> </a:t>
            </a:r>
            <a:r>
              <a:rPr lang="en-US" dirty="0" err="1" smtClean="0"/>
              <a:t>osobnosti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Placeholder 6" descr="2853b78e011130831a3e993db48daeb1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 b="27058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92404" y="1883427"/>
            <a:ext cx="2404492" cy="445522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= </a:t>
            </a:r>
            <a:r>
              <a:rPr lang="en-US" sz="1800" dirty="0" err="1" smtClean="0"/>
              <a:t>hvězda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veřejná</a:t>
            </a:r>
            <a:r>
              <a:rPr lang="en-US" sz="1800" dirty="0" smtClean="0"/>
              <a:t> </a:t>
            </a:r>
            <a:r>
              <a:rPr lang="en-US" sz="1800" dirty="0" err="1" smtClean="0"/>
              <a:t>soukromá</a:t>
            </a:r>
            <a:r>
              <a:rPr lang="en-US" sz="1800" dirty="0" smtClean="0"/>
              <a:t> </a:t>
            </a:r>
            <a:r>
              <a:rPr lang="en-US" sz="1800" dirty="0" err="1" smtClean="0"/>
              <a:t>osobnost</a:t>
            </a:r>
            <a:r>
              <a:rPr lang="en-US" sz="1800" dirty="0" smtClean="0"/>
              <a:t> </a:t>
            </a:r>
            <a:r>
              <a:rPr lang="en-US" sz="1800" dirty="0" err="1" smtClean="0"/>
              <a:t>musí</a:t>
            </a:r>
            <a:r>
              <a:rPr lang="en-US" sz="1800" dirty="0" smtClean="0"/>
              <a:t> </a:t>
            </a:r>
            <a:r>
              <a:rPr lang="en-US" sz="1800" dirty="0" err="1" smtClean="0"/>
              <a:t>být</a:t>
            </a:r>
            <a:r>
              <a:rPr lang="en-US" sz="1800" dirty="0" smtClean="0"/>
              <a:t> v </a:t>
            </a:r>
            <a:r>
              <a:rPr lang="en-US" sz="1800" dirty="0" err="1" smtClean="0"/>
              <a:t>souladu</a:t>
            </a:r>
            <a:r>
              <a:rPr lang="en-US" sz="1800" dirty="0" smtClean="0"/>
              <a:t> s </a:t>
            </a:r>
            <a:r>
              <a:rPr lang="en-US" sz="1800" dirty="0" err="1" smtClean="0"/>
              <a:t>typem</a:t>
            </a:r>
            <a:r>
              <a:rPr lang="en-US" sz="1800" dirty="0" smtClean="0"/>
              <a:t> </a:t>
            </a:r>
            <a:r>
              <a:rPr lang="en-US" sz="1800" dirty="0" err="1" smtClean="0"/>
              <a:t>rolí</a:t>
            </a:r>
            <a:r>
              <a:rPr lang="en-US" sz="1800" dirty="0" smtClean="0"/>
              <a:t>, do </a:t>
            </a:r>
            <a:r>
              <a:rPr lang="en-US" sz="1800" dirty="0" err="1" smtClean="0"/>
              <a:t>nichž</a:t>
            </a:r>
            <a:r>
              <a:rPr lang="en-US" sz="1800" dirty="0" smtClean="0"/>
              <a:t> je </a:t>
            </a:r>
            <a:r>
              <a:rPr lang="en-US" sz="1800" dirty="0" err="1" smtClean="0"/>
              <a:t>nejčastěji</a:t>
            </a:r>
            <a:r>
              <a:rPr lang="en-US" sz="1800" dirty="0" smtClean="0"/>
              <a:t> </a:t>
            </a:r>
            <a:r>
              <a:rPr lang="en-US" sz="1800" dirty="0" err="1" smtClean="0"/>
              <a:t>obsazovaná</a:t>
            </a:r>
            <a:r>
              <a:rPr lang="en-US" sz="1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Marlene Dietrich = </a:t>
            </a:r>
            <a:r>
              <a:rPr lang="en-US" sz="1800" dirty="0" err="1" smtClean="0"/>
              <a:t>žena</a:t>
            </a:r>
            <a:r>
              <a:rPr lang="en-US" sz="1800" dirty="0" smtClean="0"/>
              <a:t> vamp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Katharine Hepburn = </a:t>
            </a:r>
            <a:r>
              <a:rPr lang="en-US" sz="1800" dirty="0" err="1" smtClean="0"/>
              <a:t>dynamická</a:t>
            </a:r>
            <a:r>
              <a:rPr lang="en-US" sz="1800" dirty="0" smtClean="0"/>
              <a:t> </a:t>
            </a:r>
            <a:r>
              <a:rPr lang="en-US" sz="1800" dirty="0" err="1" smtClean="0"/>
              <a:t>moderní</a:t>
            </a:r>
            <a:r>
              <a:rPr lang="en-US" sz="1800" dirty="0" smtClean="0"/>
              <a:t> </a:t>
            </a:r>
            <a:r>
              <a:rPr lang="en-US" sz="1800" dirty="0" err="1" smtClean="0"/>
              <a:t>žena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James Cagney = </a:t>
            </a:r>
            <a:r>
              <a:rPr lang="en-US" sz="1800" dirty="0" err="1" smtClean="0"/>
              <a:t>drsný</a:t>
            </a:r>
            <a:r>
              <a:rPr lang="en-US" sz="1800" dirty="0" smtClean="0"/>
              <a:t> gangster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Clark Gable = </a:t>
            </a:r>
            <a:r>
              <a:rPr lang="en-US" sz="1800" dirty="0" err="1" smtClean="0"/>
              <a:t>romantický</a:t>
            </a:r>
            <a:r>
              <a:rPr lang="en-US" sz="1800" dirty="0" smtClean="0"/>
              <a:t> </a:t>
            </a:r>
            <a:r>
              <a:rPr lang="en-US" sz="1800" dirty="0" err="1" smtClean="0"/>
              <a:t>kavalír</a:t>
            </a:r>
            <a:r>
              <a:rPr lang="en-US" sz="18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7295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6246</TotalTime>
  <Words>3246</Words>
  <Application>Microsoft Macintosh PowerPoint</Application>
  <PresentationFormat>On-screen Show (4:3)</PresentationFormat>
  <Paragraphs>235</Paragraphs>
  <Slides>44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Clarity</vt:lpstr>
      <vt:lpstr>2 – Hollywoodský hvězdný systém – minulost a současnost</vt:lpstr>
      <vt:lpstr>Texty</vt:lpstr>
      <vt:lpstr>Vznik filmového hvězdného systému</vt:lpstr>
      <vt:lpstr>Hvězdný systém jako typ diskurzu a jeho transformace</vt:lpstr>
      <vt:lpstr>3. Diskurz o hvězdě</vt:lpstr>
      <vt:lpstr>Le chapeau de Max (1913)</vt:lpstr>
      <vt:lpstr>Hvězdný systém klasického Hollywodu</vt:lpstr>
      <vt:lpstr>PowerPoint Presentation</vt:lpstr>
      <vt:lpstr>Hvězdy jako plastické osobnosti </vt:lpstr>
      <vt:lpstr>Velká pětka (Majors) a Malá trojka (Minors)</vt:lpstr>
      <vt:lpstr>MGM – víc hvězd než jich září na nebi</vt:lpstr>
      <vt:lpstr>Jak fungoval hollywoodský hvězdný systém</vt:lpstr>
      <vt:lpstr>Jak fungoval hollywoodský hvězdný systém</vt:lpstr>
      <vt:lpstr>Hollywoodská proměna</vt:lpstr>
      <vt:lpstr>Marlene Dietrich </vt:lpstr>
      <vt:lpstr>Změna jména</vt:lpstr>
      <vt:lpstr>Budování hvězdného obrazu</vt:lpstr>
      <vt:lpstr>Budování hvězdného obrazu</vt:lpstr>
      <vt:lpstr>Marilyn Monroe ve filmu All about Eve (1950, Joseph L. Mankiewicz)</vt:lpstr>
      <vt:lpstr>Star vehicle = finální standardizace produktu</vt:lpstr>
      <vt:lpstr>Propagace &amp; kontrakty</vt:lpstr>
      <vt:lpstr>“Battling Bette”</vt:lpstr>
      <vt:lpstr>Smluvní herečka u studia Warner</vt:lpstr>
      <vt:lpstr>PowerPoint Presentation</vt:lpstr>
      <vt:lpstr>PowerPoint Presentation</vt:lpstr>
      <vt:lpstr>Soudní spor</vt:lpstr>
      <vt:lpstr>Ale…</vt:lpstr>
      <vt:lpstr>Marked woman (1937, Lloyd Bacon)</vt:lpstr>
      <vt:lpstr>Resumé</vt:lpstr>
      <vt:lpstr>Post-studiový systém</vt:lpstr>
      <vt:lpstr>Package-unit systém produkce</vt:lpstr>
      <vt:lpstr>Horizontální namísto vertikální integrace</vt:lpstr>
      <vt:lpstr>Top Gun – “pilot stíhačky se zamiloval”</vt:lpstr>
      <vt:lpstr>Agentury a castingoví režiséři </vt:lpstr>
      <vt:lpstr>Tom Cruise</vt:lpstr>
      <vt:lpstr>Rebel?  Rozhodně… NE! </vt:lpstr>
      <vt:lpstr>Obsazení proti typu / Vážné role</vt:lpstr>
      <vt:lpstr>Michael Ovitz a Tom Cruise</vt:lpstr>
      <vt:lpstr>PowerPoint Presentation</vt:lpstr>
      <vt:lpstr>Clint Eastwood – herec a producent</vt:lpstr>
      <vt:lpstr>Clint Eastwood – režisér a hudebník</vt:lpstr>
      <vt:lpstr>Hvězdy jako producenti (“vanity shingles”)</vt:lpstr>
      <vt:lpstr>Plan B entertainment</vt:lpstr>
      <vt:lpstr>PowerPoint Presentation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– Hvězdy a hvězdný systém z historické perspektivy I.</dc:title>
  <dc:creator>Šárka Gmiterková</dc:creator>
  <cp:lastModifiedBy>Šárka Gmiterková</cp:lastModifiedBy>
  <cp:revision>78</cp:revision>
  <dcterms:created xsi:type="dcterms:W3CDTF">2017-03-04T09:16:38Z</dcterms:created>
  <dcterms:modified xsi:type="dcterms:W3CDTF">2017-03-17T14:54:43Z</dcterms:modified>
</cp:coreProperties>
</file>